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0" r:id="rId1"/>
  </p:sldMasterIdLst>
  <p:notesMasterIdLst>
    <p:notesMasterId r:id="rId69"/>
  </p:notesMasterIdLst>
  <p:sldIdLst>
    <p:sldId id="590" r:id="rId2"/>
    <p:sldId id="550" r:id="rId3"/>
    <p:sldId id="591" r:id="rId4"/>
    <p:sldId id="592" r:id="rId5"/>
    <p:sldId id="594" r:id="rId6"/>
    <p:sldId id="595" r:id="rId7"/>
    <p:sldId id="596" r:id="rId8"/>
    <p:sldId id="598" r:id="rId9"/>
    <p:sldId id="597" r:id="rId10"/>
    <p:sldId id="600" r:id="rId11"/>
    <p:sldId id="599" r:id="rId12"/>
    <p:sldId id="658" r:id="rId13"/>
    <p:sldId id="604" r:id="rId14"/>
    <p:sldId id="603" r:id="rId15"/>
    <p:sldId id="602" r:id="rId16"/>
    <p:sldId id="601" r:id="rId17"/>
    <p:sldId id="607" r:id="rId18"/>
    <p:sldId id="606" r:id="rId19"/>
    <p:sldId id="605" r:id="rId20"/>
    <p:sldId id="612" r:id="rId21"/>
    <p:sldId id="611" r:id="rId22"/>
    <p:sldId id="610" r:id="rId23"/>
    <p:sldId id="609" r:id="rId24"/>
    <p:sldId id="608" r:id="rId25"/>
    <p:sldId id="617" r:id="rId26"/>
    <p:sldId id="616" r:id="rId27"/>
    <p:sldId id="615" r:id="rId28"/>
    <p:sldId id="614" r:id="rId29"/>
    <p:sldId id="613" r:id="rId30"/>
    <p:sldId id="622" r:id="rId31"/>
    <p:sldId id="621" r:id="rId32"/>
    <p:sldId id="629" r:id="rId33"/>
    <p:sldId id="630" r:id="rId34"/>
    <p:sldId id="620" r:id="rId35"/>
    <p:sldId id="618" r:id="rId36"/>
    <p:sldId id="623" r:id="rId37"/>
    <p:sldId id="624" r:id="rId38"/>
    <p:sldId id="628" r:id="rId39"/>
    <p:sldId id="638" r:id="rId40"/>
    <p:sldId id="626" r:id="rId41"/>
    <p:sldId id="631" r:id="rId42"/>
    <p:sldId id="632" r:id="rId43"/>
    <p:sldId id="625" r:id="rId44"/>
    <p:sldId id="634" r:id="rId45"/>
    <p:sldId id="639" r:id="rId46"/>
    <p:sldId id="640" r:id="rId47"/>
    <p:sldId id="635" r:id="rId48"/>
    <p:sldId id="641" r:id="rId49"/>
    <p:sldId id="644" r:id="rId50"/>
    <p:sldId id="645" r:id="rId51"/>
    <p:sldId id="636" r:id="rId52"/>
    <p:sldId id="647" r:id="rId53"/>
    <p:sldId id="648" r:id="rId54"/>
    <p:sldId id="646" r:id="rId55"/>
    <p:sldId id="654" r:id="rId56"/>
    <p:sldId id="649" r:id="rId57"/>
    <p:sldId id="643" r:id="rId58"/>
    <p:sldId id="642" r:id="rId59"/>
    <p:sldId id="650" r:id="rId60"/>
    <p:sldId id="655" r:id="rId61"/>
    <p:sldId id="656" r:id="rId62"/>
    <p:sldId id="657" r:id="rId63"/>
    <p:sldId id="659" r:id="rId64"/>
    <p:sldId id="660" r:id="rId65"/>
    <p:sldId id="652" r:id="rId66"/>
    <p:sldId id="653" r:id="rId67"/>
    <p:sldId id="651"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78" autoAdjust="0"/>
    <p:restoredTop sz="94660"/>
  </p:normalViewPr>
  <p:slideViewPr>
    <p:cSldViewPr snapToGrid="0">
      <p:cViewPr varScale="1">
        <p:scale>
          <a:sx n="61" d="100"/>
          <a:sy n="61" d="100"/>
        </p:scale>
        <p:origin x="7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481919-248C-427B-A5B8-17EC52102EF0}" type="datetimeFigureOut">
              <a:rPr lang="it-IT" smtClean="0"/>
              <a:t>03/06/2026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CFC9AC-FC70-47DB-AD1A-1F6306DE6353}" type="slidenum">
              <a:rPr lang="it-IT" smtClean="0"/>
              <a:t>‹N›</a:t>
            </a:fld>
            <a:endParaRPr lang="it-IT"/>
          </a:p>
        </p:txBody>
      </p:sp>
    </p:spTree>
    <p:extLst>
      <p:ext uri="{BB962C8B-B14F-4D97-AF65-F5344CB8AC3E}">
        <p14:creationId xmlns:p14="http://schemas.microsoft.com/office/powerpoint/2010/main" val="281758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endParaRPr lang="it-IT"/>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1570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61E8715B-5722-4B3B-A4D0-87DFEB2F9C35}" type="datetime1">
              <a:rPr lang="it-IT" smtClean="0"/>
              <a:t>03/06/2026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346598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7166E70-8954-4552-8F70-5DF1C43E85EB}" type="datetime1">
              <a:rPr lang="it-IT" smtClean="0"/>
              <a:t>03/06/2026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340173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0675C27F-8986-4DBA-8323-738C2346DACD}" type="datetime1">
              <a:rPr lang="it-IT" smtClean="0"/>
              <a:t>03/06/2026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1067294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2A26AE22-2B88-4CE2-939C-A743DF9F11E2}" type="datetime1">
              <a:rPr lang="it-IT" smtClean="0"/>
              <a:t>03/06/2026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4046240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C1B6F10-6613-433E-B413-A39E918933F0}" type="datetime1">
              <a:rPr lang="it-IT" smtClean="0"/>
              <a:t>03/06/2026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3887393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E02958B9-30FF-45DD-9982-4F4E397DE720}" type="datetime1">
              <a:rPr lang="it-IT" smtClean="0"/>
              <a:t>03/06/2026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2905499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23966E-9E33-42B7-841E-BBE0984ACC1F}" type="datetime1">
              <a:rPr lang="it-IT" smtClean="0"/>
              <a:t>03/06/2026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909016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E8EC5E17-BBF8-4F61-970E-0FF0159CBA80}" type="datetime1">
              <a:rPr lang="it-IT" smtClean="0"/>
              <a:t>03/06/2026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253795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940667D-D61F-4039-9330-0E474359EC87}" type="datetime1">
              <a:rPr lang="it-IT" smtClean="0"/>
              <a:t>03/06/2026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324714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5A615B2-1001-42F5-BD1C-C5F82AA5A554}" type="datetime1">
              <a:rPr lang="it-IT" smtClean="0"/>
              <a:t>03/06/2026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4193150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96FD596-3DE9-48C6-AA2A-BD4B243CD61C}" type="datetime1">
              <a:rPr lang="it-IT" smtClean="0"/>
              <a:t>03/06/2026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7924A32-47EB-49B6-941E-FD77D92A7E95}" type="slidenum">
              <a:rPr lang="it-IT" smtClean="0"/>
              <a:t>‹N›</a:t>
            </a:fld>
            <a:endParaRPr lang="it-IT"/>
          </a:p>
        </p:txBody>
      </p:sp>
    </p:spTree>
    <p:extLst>
      <p:ext uri="{BB962C8B-B14F-4D97-AF65-F5344CB8AC3E}">
        <p14:creationId xmlns:p14="http://schemas.microsoft.com/office/powerpoint/2010/main" val="2590325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pic>
        <p:nvPicPr>
          <p:cNvPr id="12" name="Image 0" descr="preencoded.png">
            <a:extLst>
              <a:ext uri="{FF2B5EF4-FFF2-40B4-BE49-F238E27FC236}">
                <a16:creationId xmlns:a16="http://schemas.microsoft.com/office/drawing/2014/main" id="{00D30380-DA85-E568-CF32-69896B1D2B37}"/>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t="3466" r="3466"/>
          <a:stretch/>
        </p:blipFill>
        <p:spPr>
          <a:xfrm>
            <a:off x="0" y="0"/>
            <a:ext cx="12192000" cy="6858000"/>
          </a:xfrm>
          <a:prstGeom prst="rect">
            <a:avLst/>
          </a:prstGeom>
        </p:spPr>
      </p:pic>
      <p:sp>
        <p:nvSpPr>
          <p:cNvPr id="4" name="Title 3"/>
          <p:cNvSpPr>
            <a:spLocks noGrp="1"/>
          </p:cNvSpPr>
          <p:nvPr>
            <p:ph type="title"/>
          </p:nvPr>
        </p:nvSpPr>
        <p:spPr>
          <a:xfrm>
            <a:off x="550843" y="4113642"/>
            <a:ext cx="7312540" cy="774604"/>
          </a:xfrm>
          <a:prstGeom prst="rect">
            <a:avLst/>
          </a:prstGeom>
        </p:spPr>
        <p:txBody>
          <a:bodyPr/>
          <a:lstStyle>
            <a:lvl1pPr>
              <a:defRPr>
                <a:solidFill>
                  <a:schemeClr val="tx2"/>
                </a:solidFill>
                <a:latin typeface="+mn-lt"/>
              </a:defRPr>
            </a:lvl1pPr>
          </a:lstStyle>
          <a:p>
            <a:r>
              <a:rPr lang="en-US"/>
              <a:t>Click to edit Master title style</a:t>
            </a:r>
          </a:p>
        </p:txBody>
      </p:sp>
      <p:sp>
        <p:nvSpPr>
          <p:cNvPr id="7169" name="Text Placeholder 7168"/>
          <p:cNvSpPr>
            <a:spLocks noGrp="1"/>
          </p:cNvSpPr>
          <p:nvPr>
            <p:ph type="body" sz="quarter" idx="10"/>
          </p:nvPr>
        </p:nvSpPr>
        <p:spPr>
          <a:xfrm>
            <a:off x="550843" y="4883111"/>
            <a:ext cx="8044271" cy="772686"/>
          </a:xfrm>
          <a:prstGeom prst="rect">
            <a:avLst/>
          </a:prstGeom>
          <a:ln>
            <a:noFill/>
          </a:ln>
        </p:spPr>
        <p:txBody>
          <a:bodyPr/>
          <a:lstStyle>
            <a:lvl1pPr marL="0" indent="0">
              <a:buNone/>
              <a:defRPr sz="2400">
                <a:solidFill>
                  <a:schemeClr val="tx2"/>
                </a:solidFill>
                <a:latin typeface="+mn-lt"/>
              </a:defRPr>
            </a:lvl1pPr>
          </a:lstStyle>
          <a:p>
            <a:pPr lvl="0"/>
            <a:r>
              <a:rPr lang="en-US"/>
              <a:t>Click to edit Master text styles</a:t>
            </a:r>
          </a:p>
        </p:txBody>
      </p:sp>
      <p:pic>
        <p:nvPicPr>
          <p:cNvPr id="13" name="Image 1">
            <a:extLst>
              <a:ext uri="{FF2B5EF4-FFF2-40B4-BE49-F238E27FC236}">
                <a16:creationId xmlns:a16="http://schemas.microsoft.com/office/drawing/2014/main" id="{636CE0B5-6ABB-23A5-76FA-0AC9E70736E5}"/>
              </a:ext>
            </a:extLst>
          </p:cNvPr>
          <p:cNvPicPr>
            <a:picLocks noChangeAspect="1"/>
          </p:cNvPicPr>
          <p:nvPr userDrawn="1"/>
        </p:nvPicPr>
        <p:blipFill>
          <a:blip r:embed="rId3"/>
          <a:srcRect/>
          <a:stretch/>
        </p:blipFill>
        <p:spPr>
          <a:xfrm>
            <a:off x="10789757" y="0"/>
            <a:ext cx="1402243" cy="1559568"/>
          </a:xfrm>
          <a:prstGeom prst="rect">
            <a:avLst/>
          </a:prstGeom>
        </p:spPr>
      </p:pic>
    </p:spTree>
    <p:extLst>
      <p:ext uri="{BB962C8B-B14F-4D97-AF65-F5344CB8AC3E}">
        <p14:creationId xmlns:p14="http://schemas.microsoft.com/office/powerpoint/2010/main" val="2150049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8A7F9-43DE-418D-8FC0-8FDAA798F4E0}" type="datetime1">
              <a:rPr lang="it-IT" smtClean="0"/>
              <a:t>03/06/2026</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924A32-47EB-49B6-941E-FD77D92A7E95}" type="slidenum">
              <a:rPr lang="it-IT" smtClean="0"/>
              <a:t>‹N›</a:t>
            </a:fld>
            <a:endParaRPr lang="it-IT"/>
          </a:p>
        </p:txBody>
      </p:sp>
    </p:spTree>
    <p:extLst>
      <p:ext uri="{BB962C8B-B14F-4D97-AF65-F5344CB8AC3E}">
        <p14:creationId xmlns:p14="http://schemas.microsoft.com/office/powerpoint/2010/main" val="415414040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hyperlink" Target="https://www.inps.it/it/it/inps-comunica/atti/circolari-messaggi-e-normativa/dettaglio.circolari-e-messaggi.2022.12.messaggio-numero-4469-del-12-12-2022_14017.htm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hyperlink" Target="https://www.normattiva.it/uri-res/N2Ls?urn:nir:stato:legge:2025-12-30;199~art1-com203" TargetMode="External"/><Relationship Id="rId4" Type="http://schemas.openxmlformats.org/officeDocument/2006/relationships/hyperlink" Target="https://www.normattiva.it/uri-res/N2Ls?urn:nir:stato:legge:2006-12-27;296~art1-com755"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2587" y="1618593"/>
            <a:ext cx="9402543" cy="2648607"/>
          </a:xfrm>
          <a:prstGeom prst="rect">
            <a:avLst/>
          </a:prstGeom>
        </p:spPr>
        <p:txBody>
          <a:bodyPr>
            <a:normAutofit fontScale="90000"/>
          </a:bodyPr>
          <a:lstStyle/>
          <a:p>
            <a:br>
              <a:rPr lang="it-IT" sz="4000" dirty="0">
                <a:latin typeface="Titillium Web" panose="00000500000000000000" pitchFamily="2" charset="0"/>
              </a:rPr>
            </a:br>
            <a:br>
              <a:rPr lang="it-IT" sz="4000" dirty="0">
                <a:latin typeface="Titillium Web" panose="00000500000000000000" pitchFamily="2" charset="0"/>
              </a:rPr>
            </a:br>
            <a:br>
              <a:rPr lang="it-IT" sz="4000" dirty="0">
                <a:latin typeface="Titillium Web" panose="00000500000000000000" pitchFamily="2" charset="0"/>
              </a:rPr>
            </a:br>
            <a:br>
              <a:rPr lang="it-IT" sz="4000" dirty="0">
                <a:latin typeface="Titillium Web" panose="00000500000000000000" pitchFamily="2" charset="0"/>
              </a:rPr>
            </a:br>
            <a:br>
              <a:rPr lang="it-IT" sz="4000" dirty="0">
                <a:latin typeface="Titillium Web" panose="00000500000000000000" pitchFamily="2" charset="0"/>
              </a:rPr>
            </a:br>
            <a:br>
              <a:rPr lang="it-IT" sz="4000" dirty="0">
                <a:latin typeface="Titillium Web" panose="00000500000000000000" pitchFamily="2" charset="0"/>
              </a:rPr>
            </a:br>
            <a:r>
              <a:rPr lang="it-IT" sz="6700" b="1" dirty="0">
                <a:solidFill>
                  <a:schemeClr val="bg1"/>
                </a:solidFill>
                <a:latin typeface="Aptos Light" panose="020B0004020202020204" pitchFamily="34" charset="0"/>
              </a:rPr>
              <a:t>F</a:t>
            </a:r>
            <a:r>
              <a:rPr lang="it-IT" sz="6700" b="1" dirty="0">
                <a:solidFill>
                  <a:schemeClr val="bg1"/>
                </a:solidFill>
                <a:latin typeface="Aptos Light" panose="020B0004020202020204" pitchFamily="34" charset="0"/>
                <a:ea typeface="Verdana" panose="020B0604030504040204" pitchFamily="34" charset="0"/>
              </a:rPr>
              <a:t>ondo di Tesoreria</a:t>
            </a:r>
            <a:br>
              <a:rPr lang="it-IT" sz="3600" dirty="0">
                <a:solidFill>
                  <a:schemeClr val="bg1"/>
                </a:solidFill>
                <a:latin typeface="Aptos Light" panose="020B0004020202020204" pitchFamily="34" charset="0"/>
                <a:ea typeface="Verdana" panose="020B0604030504040204" pitchFamily="34" charset="0"/>
              </a:rPr>
            </a:br>
            <a:r>
              <a:rPr lang="it-IT" sz="3600" dirty="0">
                <a:solidFill>
                  <a:schemeClr val="bg1"/>
                </a:solidFill>
                <a:latin typeface="Aptos Light" panose="020B0004020202020204" pitchFamily="34" charset="0"/>
                <a:ea typeface="Verdana" panose="020B0604030504040204" pitchFamily="34" charset="0"/>
              </a:rPr>
              <a:t>disciplina, funzionamento, rapporti con il Fondo di</a:t>
            </a:r>
            <a:br>
              <a:rPr lang="it-IT" sz="3600" dirty="0">
                <a:solidFill>
                  <a:schemeClr val="bg1"/>
                </a:solidFill>
                <a:latin typeface="Aptos Light" panose="020B0004020202020204" pitchFamily="34" charset="0"/>
                <a:ea typeface="Verdana" panose="020B0604030504040204" pitchFamily="34" charset="0"/>
              </a:rPr>
            </a:br>
            <a:r>
              <a:rPr lang="it-IT" sz="3600" dirty="0">
                <a:solidFill>
                  <a:schemeClr val="bg1"/>
                </a:solidFill>
                <a:latin typeface="Aptos Light" panose="020B0004020202020204" pitchFamily="34" charset="0"/>
                <a:ea typeface="Verdana" panose="020B0604030504040204" pitchFamily="34" charset="0"/>
              </a:rPr>
              <a:t>garanzia e con le procedure concorsuali.</a:t>
            </a:r>
            <a:br>
              <a:rPr lang="it-IT" sz="3600" dirty="0">
                <a:solidFill>
                  <a:schemeClr val="bg1"/>
                </a:solidFill>
                <a:latin typeface="Aptos Light" panose="020B0004020202020204" pitchFamily="34" charset="0"/>
                <a:ea typeface="Verdana" panose="020B0604030504040204" pitchFamily="34" charset="0"/>
              </a:rPr>
            </a:br>
            <a:r>
              <a:rPr lang="it-IT" sz="3600" dirty="0">
                <a:solidFill>
                  <a:schemeClr val="bg1"/>
                </a:solidFill>
                <a:latin typeface="Aptos Light" panose="020B0004020202020204" pitchFamily="34" charset="0"/>
                <a:ea typeface="Verdana" panose="020B0604030504040204" pitchFamily="34" charset="0"/>
              </a:rPr>
              <a:t>Novità introdotte dalla legge n. 199/2025.</a:t>
            </a:r>
            <a:br>
              <a:rPr lang="it-IT" sz="3600" dirty="0">
                <a:solidFill>
                  <a:schemeClr val="bg1"/>
                </a:solidFill>
                <a:latin typeface="Aptos Light" panose="020B0004020202020204" pitchFamily="34" charset="0"/>
                <a:ea typeface="Verdana" panose="020B0604030504040204" pitchFamily="34" charset="0"/>
              </a:rPr>
            </a:br>
            <a:br>
              <a:rPr lang="it-IT" sz="3600" dirty="0">
                <a:solidFill>
                  <a:schemeClr val="bg1"/>
                </a:solidFill>
                <a:latin typeface="Aptos Light" panose="020B0004020202020204" pitchFamily="34" charset="0"/>
                <a:ea typeface="Verdana" panose="020B0604030504040204" pitchFamily="34" charset="0"/>
              </a:rPr>
            </a:br>
            <a:r>
              <a:rPr lang="it-IT" sz="2000" dirty="0">
                <a:solidFill>
                  <a:schemeClr val="bg1"/>
                </a:solidFill>
                <a:latin typeface="Aptos Light" panose="020B0004020202020204" pitchFamily="34" charset="0"/>
                <a:ea typeface="Verdana" panose="020B0604030504040204" pitchFamily="34" charset="0"/>
              </a:rPr>
              <a:t>Vincenzo Chiodero</a:t>
            </a:r>
            <a:br>
              <a:rPr lang="it-IT" sz="3600" dirty="0">
                <a:solidFill>
                  <a:schemeClr val="bg1"/>
                </a:solidFill>
                <a:latin typeface="Aptos Light" panose="020B0004020202020204" pitchFamily="34" charset="0"/>
                <a:ea typeface="Verdana" panose="020B0604030504040204" pitchFamily="34" charset="0"/>
              </a:rPr>
            </a:br>
            <a:r>
              <a:rPr lang="it-IT" sz="1300" dirty="0">
                <a:solidFill>
                  <a:schemeClr val="bg1"/>
                </a:solidFill>
                <a:latin typeface="Aptos Light" panose="020B0004020202020204" pitchFamily="34" charset="0"/>
                <a:ea typeface="Verdana" panose="020B0604030504040204" pitchFamily="34" charset="0"/>
              </a:rPr>
              <a:t>responsabile U.O. Vigilanza documentale e business intelligence</a:t>
            </a:r>
            <a:br>
              <a:rPr lang="it-IT" sz="1300" dirty="0">
                <a:solidFill>
                  <a:schemeClr val="bg1"/>
                </a:solidFill>
                <a:latin typeface="Aptos Light" panose="020B0004020202020204" pitchFamily="34" charset="0"/>
                <a:ea typeface="Verdana" panose="020B0604030504040204" pitchFamily="34" charset="0"/>
              </a:rPr>
            </a:br>
            <a:r>
              <a:rPr lang="it-IT" sz="1300" dirty="0">
                <a:solidFill>
                  <a:schemeClr val="bg1"/>
                </a:solidFill>
                <a:latin typeface="Aptos Light" panose="020B0004020202020204" pitchFamily="34" charset="0"/>
                <a:ea typeface="Verdana" panose="020B0604030504040204" pitchFamily="34" charset="0"/>
              </a:rPr>
              <a:t>Inps Caserta</a:t>
            </a:r>
            <a:br>
              <a:rPr lang="it-IT" sz="1300" dirty="0">
                <a:solidFill>
                  <a:schemeClr val="bg1"/>
                </a:solidFill>
                <a:latin typeface="Aptos Light" panose="020B0004020202020204" pitchFamily="34" charset="0"/>
                <a:ea typeface="Verdana" panose="020B0604030504040204" pitchFamily="34" charset="0"/>
              </a:rPr>
            </a:br>
            <a:br>
              <a:rPr lang="it-IT" sz="3100" dirty="0">
                <a:solidFill>
                  <a:schemeClr val="bg1"/>
                </a:solidFill>
                <a:latin typeface="Aptos Light" panose="020B0004020202020204" pitchFamily="34" charset="0"/>
                <a:ea typeface="Verdana" panose="020B0604030504040204" pitchFamily="34" charset="0"/>
              </a:rPr>
            </a:br>
            <a:r>
              <a:rPr lang="it-IT" sz="2200" dirty="0">
                <a:solidFill>
                  <a:schemeClr val="bg1"/>
                </a:solidFill>
                <a:latin typeface="Aptos Light" panose="020B0004020202020204" pitchFamily="34" charset="0"/>
                <a:ea typeface="Verdana" panose="020B0604030504040204" pitchFamily="34" charset="0"/>
              </a:rPr>
              <a:t>Aversa</a:t>
            </a:r>
            <a:r>
              <a:rPr lang="it-IT" sz="2000" dirty="0">
                <a:solidFill>
                  <a:schemeClr val="bg1"/>
                </a:solidFill>
                <a:latin typeface="Aptos Light" panose="020B0004020202020204" pitchFamily="34" charset="0"/>
                <a:ea typeface="Verdana" panose="020B0604030504040204" pitchFamily="34" charset="0"/>
              </a:rPr>
              <a:t>, 04 giugno 2026</a:t>
            </a:r>
            <a:br>
              <a:rPr lang="it-IT" sz="4000" dirty="0">
                <a:latin typeface="Titillium Web" panose="00000500000000000000" pitchFamily="2" charset="0"/>
              </a:rPr>
            </a:br>
            <a:br>
              <a:rPr lang="it-IT" sz="3200" dirty="0">
                <a:latin typeface="Verdana" panose="020B0604030504040204" pitchFamily="34" charset="0"/>
              </a:rPr>
            </a:br>
            <a:endParaRPr lang="it-IT" sz="3200" dirty="0">
              <a:latin typeface="Verdana" panose="020B0604030504040204" pitchFamily="34" charset="0"/>
            </a:endParaRPr>
          </a:p>
        </p:txBody>
      </p:sp>
      <p:sp>
        <p:nvSpPr>
          <p:cNvPr id="4" name="Segnaposto data 11">
            <a:extLst>
              <a:ext uri="{FF2B5EF4-FFF2-40B4-BE49-F238E27FC236}">
                <a16:creationId xmlns:a16="http://schemas.microsoft.com/office/drawing/2014/main" id="{2B2F6DEA-663B-ECFA-4F4A-D23FFE5C5004}"/>
              </a:ext>
            </a:extLst>
          </p:cNvPr>
          <p:cNvSpPr txBox="1">
            <a:spLocks/>
          </p:cNvSpPr>
          <p:nvPr/>
        </p:nvSpPr>
        <p:spPr>
          <a:xfrm>
            <a:off x="462455" y="5938345"/>
            <a:ext cx="12919728" cy="609600"/>
          </a:xfrm>
          <a:prstGeom prst="rect">
            <a:avLst/>
          </a:prstGeom>
        </p:spPr>
        <p:txBody>
          <a:bodyPr vert="horz" lIns="91440" tIns="45720" rIns="91440" bIns="45720" rtlCol="0" anchor="ct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239">
              <a:lnSpc>
                <a:spcPts val="2340"/>
              </a:lnSpc>
              <a:spcBef>
                <a:spcPct val="20000"/>
              </a:spcBef>
              <a:buClr>
                <a:schemeClr val="accent2"/>
              </a:buClr>
              <a:buSzPct val="70000"/>
            </a:pPr>
            <a:endParaRPr lang="en-US" sz="2000" i="1" dirty="0">
              <a:solidFill>
                <a:schemeClr val="bg1"/>
              </a:solidFill>
              <a:latin typeface="Aptos Light" panose="020F0502020204030204" pitchFamily="34" charset="0"/>
              <a:ea typeface="Verdana" panose="020B0604030504040204" pitchFamily="34" charset="0"/>
            </a:endParaRPr>
          </a:p>
        </p:txBody>
      </p:sp>
    </p:spTree>
    <p:extLst>
      <p:ext uri="{BB962C8B-B14F-4D97-AF65-F5344CB8AC3E}">
        <p14:creationId xmlns:p14="http://schemas.microsoft.com/office/powerpoint/2010/main" val="3966050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1352F-F64C-4576-CC1B-89A3E65547A2}"/>
            </a:ext>
          </a:extLst>
        </p:cNvPr>
        <p:cNvGrpSpPr/>
        <p:nvPr/>
      </p:nvGrpSpPr>
      <p:grpSpPr>
        <a:xfrm>
          <a:off x="0" y="0"/>
          <a:ext cx="0" cy="0"/>
          <a:chOff x="0" y="0"/>
          <a:chExt cx="0" cy="0"/>
        </a:xfrm>
      </p:grpSpPr>
      <p:pic>
        <p:nvPicPr>
          <p:cNvPr id="10" name="Immagine 9">
            <a:extLst>
              <a:ext uri="{FF2B5EF4-FFF2-40B4-BE49-F238E27FC236}">
                <a16:creationId xmlns:a16="http://schemas.microsoft.com/office/drawing/2014/main" id="{294F093E-ADCB-7014-1B76-4D509304BA03}"/>
              </a:ext>
            </a:extLst>
          </p:cNvPr>
          <p:cNvPicPr>
            <a:picLocks noChangeAspect="1"/>
          </p:cNvPicPr>
          <p:nvPr/>
        </p:nvPicPr>
        <p:blipFill>
          <a:blip r:embed="rId2"/>
          <a:stretch>
            <a:fillRect/>
          </a:stretch>
        </p:blipFill>
        <p:spPr>
          <a:xfrm>
            <a:off x="0" y="0"/>
            <a:ext cx="2974428" cy="6858000"/>
          </a:xfrm>
          <a:prstGeom prst="rect">
            <a:avLst/>
          </a:prstGeom>
        </p:spPr>
      </p:pic>
      <p:sp>
        <p:nvSpPr>
          <p:cNvPr id="3" name="CasellaDiTesto 2">
            <a:extLst>
              <a:ext uri="{FF2B5EF4-FFF2-40B4-BE49-F238E27FC236}">
                <a16:creationId xmlns:a16="http://schemas.microsoft.com/office/drawing/2014/main" id="{178B6CEA-8A68-DF8F-8CBB-BFBA76430400}"/>
              </a:ext>
            </a:extLst>
          </p:cNvPr>
          <p:cNvSpPr txBox="1"/>
          <p:nvPr/>
        </p:nvSpPr>
        <p:spPr>
          <a:xfrm>
            <a:off x="2971800" y="205740"/>
            <a:ext cx="9018270" cy="5863590"/>
          </a:xfrm>
          <a:prstGeom prst="rect">
            <a:avLst/>
          </a:prstGeom>
          <a:effectLst>
            <a:glow rad="63500">
              <a:schemeClr val="accent1">
                <a:satMod val="175000"/>
                <a:alpha val="40000"/>
              </a:schemeClr>
            </a:glow>
          </a:effectLst>
        </p:spPr>
        <p:txBody>
          <a:bodyPr vert="horz" lIns="91440" tIns="45720" rIns="91440" bIns="45720" rtlCol="0" anchor="t">
            <a:normAutofit/>
          </a:bodyPr>
          <a:lstStyle/>
          <a:p>
            <a:pPr defTabSz="914400">
              <a:lnSpc>
                <a:spcPct val="90000"/>
              </a:lnSpc>
              <a:spcAft>
                <a:spcPts val="600"/>
              </a:spcAft>
            </a:pPr>
            <a:endParaRPr lang="en-US" sz="2800" dirty="0">
              <a:latin typeface="Verdana" panose="020B0604030504040204" pitchFamily="34" charset="0"/>
              <a:ea typeface="Verdana" panose="020B0604030504040204" pitchFamily="34" charset="0"/>
            </a:endParaRPr>
          </a:p>
          <a:p>
            <a:pPr algn="just" defTabSz="914400">
              <a:lnSpc>
                <a:spcPct val="90000"/>
              </a:lnSpc>
              <a:spcAft>
                <a:spcPts val="600"/>
              </a:spcAft>
            </a:pPr>
            <a:r>
              <a:rPr lang="en-US" sz="2800" dirty="0">
                <a:solidFill>
                  <a:schemeClr val="accent1">
                    <a:lumMod val="75000"/>
                  </a:schemeClr>
                </a:solidFill>
                <a:latin typeface="Verdana" panose="020B0604030504040204" pitchFamily="34" charset="0"/>
                <a:ea typeface="Verdana" panose="020B0604030504040204" pitchFamily="34" charset="0"/>
              </a:rPr>
              <a:t>Indice</a:t>
            </a:r>
          </a:p>
          <a:p>
            <a:pPr indent="-228600" algn="just" defTabSz="914400">
              <a:lnSpc>
                <a:spcPct val="90000"/>
              </a:lnSpc>
              <a:spcAft>
                <a:spcPts val="600"/>
              </a:spcAft>
              <a:buFont typeface="Arial" panose="020B0604020202020204" pitchFamily="34" charset="0"/>
              <a:buChar char="•"/>
            </a:pPr>
            <a:endParaRPr lang="en-US" sz="1600" dirty="0">
              <a:solidFill>
                <a:schemeClr val="accent1">
                  <a:lumMod val="75000"/>
                </a:schemeClr>
              </a:solidFill>
              <a:latin typeface="Verdana" panose="020B0604030504040204" pitchFamily="34" charset="0"/>
              <a:ea typeface="Verdana" panose="020B0604030504040204" pitchFamily="34" charset="0"/>
            </a:endParaRPr>
          </a:p>
          <a:p>
            <a:pPr algn="just" defTabSz="914400">
              <a:lnSpc>
                <a:spcPct val="90000"/>
              </a:lnSpc>
              <a:spcAft>
                <a:spcPts val="600"/>
              </a:spcAft>
            </a:pPr>
            <a:r>
              <a:rPr lang="en-US" sz="1600" b="1" dirty="0">
                <a:solidFill>
                  <a:schemeClr val="accent1">
                    <a:lumMod val="75000"/>
                  </a:schemeClr>
                </a:solidFill>
                <a:latin typeface="Verdana" panose="020B0604030504040204" pitchFamily="34" charset="0"/>
                <a:ea typeface="Verdana" panose="020B0604030504040204" pitchFamily="34" charset="0"/>
              </a:rPr>
              <a:t>1 parte:                                                   5 parte</a:t>
            </a:r>
          </a:p>
          <a:p>
            <a:pPr algn="just" defTabSz="914400">
              <a:lnSpc>
                <a:spcPct val="90000"/>
              </a:lnSpc>
              <a:spcAft>
                <a:spcPts val="600"/>
              </a:spcAft>
            </a:pPr>
            <a:r>
              <a:rPr lang="en-US" sz="1600" dirty="0">
                <a:solidFill>
                  <a:schemeClr val="accent1">
                    <a:lumMod val="75000"/>
                  </a:schemeClr>
                </a:solidFill>
                <a:latin typeface="Verdana" panose="020B0604030504040204" pitchFamily="34" charset="0"/>
                <a:ea typeface="Verdana" panose="020B0604030504040204" pitchFamily="34" charset="0"/>
              </a:rPr>
              <a:t>le fonti normative                                     le modalità di pagamento del TFR                                          </a:t>
            </a:r>
          </a:p>
          <a:p>
            <a:pPr algn="just" defTabSz="914400">
              <a:lnSpc>
                <a:spcPct val="90000"/>
              </a:lnSpc>
              <a:spcAft>
                <a:spcPts val="600"/>
              </a:spcAft>
            </a:pPr>
            <a:r>
              <a:rPr lang="en-US" sz="1600" dirty="0">
                <a:solidFill>
                  <a:schemeClr val="accent1">
                    <a:lumMod val="75000"/>
                  </a:schemeClr>
                </a:solidFill>
                <a:latin typeface="Verdana" panose="020B0604030504040204" pitchFamily="34" charset="0"/>
                <a:ea typeface="Verdana" panose="020B0604030504040204" pitchFamily="34" charset="0"/>
              </a:rPr>
              <a:t>                                                                        </a:t>
            </a:r>
          </a:p>
          <a:p>
            <a:pPr algn="just" defTabSz="914400">
              <a:lnSpc>
                <a:spcPct val="90000"/>
              </a:lnSpc>
              <a:spcAft>
                <a:spcPts val="600"/>
              </a:spcAft>
            </a:pPr>
            <a:r>
              <a:rPr lang="en-US" sz="1600" b="1" dirty="0">
                <a:solidFill>
                  <a:schemeClr val="accent1">
                    <a:lumMod val="75000"/>
                  </a:schemeClr>
                </a:solidFill>
                <a:latin typeface="Verdana" panose="020B0604030504040204" pitchFamily="34" charset="0"/>
                <a:ea typeface="Verdana" panose="020B0604030504040204" pitchFamily="34" charset="0"/>
              </a:rPr>
              <a:t>2 parte:                                                   6 parte </a:t>
            </a:r>
          </a:p>
          <a:p>
            <a:pPr algn="just" defTabSz="914400">
              <a:lnSpc>
                <a:spcPct val="90000"/>
              </a:lnSpc>
              <a:spcAft>
                <a:spcPts val="600"/>
              </a:spcAft>
            </a:pPr>
            <a:r>
              <a:rPr lang="en-US" sz="1600" dirty="0">
                <a:solidFill>
                  <a:schemeClr val="accent1">
                    <a:lumMod val="75000"/>
                  </a:schemeClr>
                </a:solidFill>
                <a:latin typeface="Verdana" panose="020B0604030504040204" pitchFamily="34" charset="0"/>
                <a:ea typeface="Verdana" panose="020B0604030504040204" pitchFamily="34" charset="0"/>
              </a:rPr>
              <a:t>le caratteristiche del fondo                        le interazioni con il fondo di garanzia</a:t>
            </a:r>
          </a:p>
          <a:p>
            <a:pPr indent="-228600" algn="just" defTabSz="914400">
              <a:lnSpc>
                <a:spcPct val="90000"/>
              </a:lnSpc>
              <a:spcAft>
                <a:spcPts val="600"/>
              </a:spcAft>
              <a:buFont typeface="Arial" panose="020B0604020202020204" pitchFamily="34" charset="0"/>
              <a:buChar char="•"/>
            </a:pPr>
            <a:endParaRPr lang="en-US" sz="1600" dirty="0">
              <a:solidFill>
                <a:schemeClr val="accent1">
                  <a:lumMod val="75000"/>
                </a:schemeClr>
              </a:solidFill>
              <a:latin typeface="Verdana" panose="020B0604030504040204" pitchFamily="34" charset="0"/>
              <a:ea typeface="Verdana" panose="020B0604030504040204" pitchFamily="34" charset="0"/>
            </a:endParaRPr>
          </a:p>
          <a:p>
            <a:pPr algn="just" defTabSz="914400">
              <a:lnSpc>
                <a:spcPct val="90000"/>
              </a:lnSpc>
              <a:spcAft>
                <a:spcPts val="600"/>
              </a:spcAft>
            </a:pPr>
            <a:r>
              <a:rPr lang="en-US" sz="1600" b="1" dirty="0">
                <a:solidFill>
                  <a:schemeClr val="accent1">
                    <a:lumMod val="75000"/>
                  </a:schemeClr>
                </a:solidFill>
                <a:latin typeface="Verdana" panose="020B0604030504040204" pitchFamily="34" charset="0"/>
                <a:ea typeface="Verdana" panose="020B0604030504040204" pitchFamily="34" charset="0"/>
              </a:rPr>
              <a:t>3 parte:                                                   7 parte</a:t>
            </a:r>
          </a:p>
          <a:p>
            <a:pPr algn="just" defTabSz="914400">
              <a:lnSpc>
                <a:spcPct val="90000"/>
              </a:lnSpc>
              <a:spcAft>
                <a:spcPts val="600"/>
              </a:spcAft>
            </a:pPr>
            <a:r>
              <a:rPr lang="en-US" sz="1600" dirty="0">
                <a:solidFill>
                  <a:schemeClr val="accent1">
                    <a:lumMod val="75000"/>
                  </a:schemeClr>
                </a:solidFill>
                <a:latin typeface="Verdana" panose="020B0604030504040204" pitchFamily="34" charset="0"/>
                <a:ea typeface="Verdana" panose="020B0604030504040204" pitchFamily="34" charset="0"/>
              </a:rPr>
              <a:t>le operazioni societarie                              le novità introdotte dalla legge 199/2025 </a:t>
            </a:r>
          </a:p>
          <a:p>
            <a:pPr indent="-228600" algn="just" defTabSz="914400">
              <a:lnSpc>
                <a:spcPct val="90000"/>
              </a:lnSpc>
              <a:spcAft>
                <a:spcPts val="600"/>
              </a:spcAft>
              <a:buFont typeface="Arial" panose="020B0604020202020204" pitchFamily="34" charset="0"/>
              <a:buChar char="•"/>
            </a:pPr>
            <a:endParaRPr lang="en-US" sz="1600" dirty="0">
              <a:solidFill>
                <a:schemeClr val="accent1">
                  <a:lumMod val="75000"/>
                </a:schemeClr>
              </a:solidFill>
              <a:latin typeface="Verdana" panose="020B0604030504040204" pitchFamily="34" charset="0"/>
              <a:ea typeface="Verdana" panose="020B0604030504040204" pitchFamily="34" charset="0"/>
            </a:endParaRPr>
          </a:p>
          <a:p>
            <a:pPr algn="just" defTabSz="914400">
              <a:lnSpc>
                <a:spcPct val="90000"/>
              </a:lnSpc>
              <a:spcAft>
                <a:spcPts val="600"/>
              </a:spcAft>
            </a:pPr>
            <a:r>
              <a:rPr lang="en-US" sz="1600" b="1" dirty="0">
                <a:solidFill>
                  <a:schemeClr val="accent1">
                    <a:lumMod val="75000"/>
                  </a:schemeClr>
                </a:solidFill>
                <a:latin typeface="Verdana" panose="020B0604030504040204" pitchFamily="34" charset="0"/>
                <a:ea typeface="Verdana" panose="020B0604030504040204" pitchFamily="34" charset="0"/>
              </a:rPr>
              <a:t>4 parte:                                                   8 parte</a:t>
            </a:r>
          </a:p>
          <a:p>
            <a:pPr algn="just" defTabSz="914400">
              <a:lnSpc>
                <a:spcPct val="90000"/>
              </a:lnSpc>
              <a:spcAft>
                <a:spcPts val="600"/>
              </a:spcAft>
            </a:pPr>
            <a:r>
              <a:rPr lang="en-US" sz="1600" dirty="0">
                <a:solidFill>
                  <a:schemeClr val="accent1">
                    <a:lumMod val="75000"/>
                  </a:schemeClr>
                </a:solidFill>
                <a:latin typeface="Verdana" panose="020B0604030504040204" pitchFamily="34" charset="0"/>
                <a:ea typeface="Verdana" panose="020B0604030504040204" pitchFamily="34" charset="0"/>
              </a:rPr>
              <a:t>la gestione del flusso Uniemens                 conclusioni</a:t>
            </a:r>
          </a:p>
          <a:p>
            <a:pPr indent="-228600" defTabSz="914400">
              <a:lnSpc>
                <a:spcPct val="90000"/>
              </a:lnSpc>
              <a:spcAft>
                <a:spcPts val="600"/>
              </a:spcAft>
              <a:buFont typeface="Arial" panose="020B0604020202020204" pitchFamily="34" charset="0"/>
              <a:buChar char="•"/>
            </a:pPr>
            <a:endParaRPr lang="en-US" sz="700" dirty="0"/>
          </a:p>
          <a:p>
            <a:pPr indent="-228600" defTabSz="914400">
              <a:lnSpc>
                <a:spcPct val="90000"/>
              </a:lnSpc>
              <a:spcAft>
                <a:spcPts val="600"/>
              </a:spcAft>
              <a:buFont typeface="Arial" panose="020B0604020202020204" pitchFamily="34" charset="0"/>
              <a:buChar char="•"/>
            </a:pPr>
            <a:endParaRPr lang="en-US" sz="700" dirty="0"/>
          </a:p>
          <a:p>
            <a:pPr indent="-228600" defTabSz="914400">
              <a:lnSpc>
                <a:spcPct val="90000"/>
              </a:lnSpc>
              <a:spcAft>
                <a:spcPts val="600"/>
              </a:spcAft>
              <a:buFont typeface="Arial" panose="020B0604020202020204" pitchFamily="34" charset="0"/>
              <a:buChar char="•"/>
            </a:pPr>
            <a:endParaRPr lang="en-US" sz="700" u="sng" dirty="0"/>
          </a:p>
          <a:p>
            <a:pPr marL="342900" indent="-228600" defTabSz="914400">
              <a:lnSpc>
                <a:spcPct val="90000"/>
              </a:lnSpc>
              <a:spcAft>
                <a:spcPts val="600"/>
              </a:spcAft>
              <a:buFont typeface="Arial" panose="020B0604020202020204" pitchFamily="34" charset="0"/>
              <a:buChar char="•"/>
            </a:pPr>
            <a:endParaRPr lang="en-US" sz="700" dirty="0"/>
          </a:p>
        </p:txBody>
      </p:sp>
      <p:sp>
        <p:nvSpPr>
          <p:cNvPr id="4" name="Segnaposto numero diapositiva 3">
            <a:extLst>
              <a:ext uri="{FF2B5EF4-FFF2-40B4-BE49-F238E27FC236}">
                <a16:creationId xmlns:a16="http://schemas.microsoft.com/office/drawing/2014/main" id="{75D5DB19-4FA8-9E17-EF0B-4C5041712CDB}"/>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defTabSz="914400">
              <a:spcAft>
                <a:spcPts val="600"/>
              </a:spcAft>
            </a:pPr>
            <a:fld id="{47924A32-47EB-49B6-941E-FD77D92A7E95}" type="slidenum">
              <a:rPr lang="en-US" sz="1100">
                <a:solidFill>
                  <a:srgbClr val="FFFFFF"/>
                </a:solidFill>
              </a:rPr>
              <a:pPr defTabSz="914400">
                <a:spcAft>
                  <a:spcPts val="600"/>
                </a:spcAft>
              </a:pPr>
              <a:t>2</a:t>
            </a:fld>
            <a:endParaRPr lang="en-US" sz="1100">
              <a:solidFill>
                <a:srgbClr val="FFFFFF"/>
              </a:solidFill>
            </a:endParaRPr>
          </a:p>
        </p:txBody>
      </p:sp>
    </p:spTree>
    <p:extLst>
      <p:ext uri="{BB962C8B-B14F-4D97-AF65-F5344CB8AC3E}">
        <p14:creationId xmlns:p14="http://schemas.microsoft.com/office/powerpoint/2010/main" val="367716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E4680-0902-F6DF-0817-5360659E047E}"/>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41BE73D7-2D0A-1B2C-4971-E5C1EC11E183}"/>
              </a:ext>
            </a:extLst>
          </p:cNvPr>
          <p:cNvSpPr>
            <a:spLocks noGrp="1"/>
          </p:cNvSpPr>
          <p:nvPr>
            <p:ph type="sldNum" sz="quarter" idx="12"/>
          </p:nvPr>
        </p:nvSpPr>
        <p:spPr/>
        <p:txBody>
          <a:bodyPr/>
          <a:lstStyle/>
          <a:p>
            <a:fld id="{47924A32-47EB-49B6-941E-FD77D92A7E95}" type="slidenum">
              <a:rPr lang="it-IT" smtClean="0"/>
              <a:t>3</a:t>
            </a:fld>
            <a:endParaRPr lang="it-IT"/>
          </a:p>
        </p:txBody>
      </p:sp>
      <p:sp>
        <p:nvSpPr>
          <p:cNvPr id="3" name="CasellaDiTesto 2">
            <a:extLst>
              <a:ext uri="{FF2B5EF4-FFF2-40B4-BE49-F238E27FC236}">
                <a16:creationId xmlns:a16="http://schemas.microsoft.com/office/drawing/2014/main" id="{520C7AE7-8C31-64A8-E3EC-47E061B06989}"/>
              </a:ext>
            </a:extLst>
          </p:cNvPr>
          <p:cNvSpPr txBox="1"/>
          <p:nvPr/>
        </p:nvSpPr>
        <p:spPr>
          <a:xfrm>
            <a:off x="599768" y="688257"/>
            <a:ext cx="10520516" cy="5078313"/>
          </a:xfrm>
          <a:prstGeom prst="rect">
            <a:avLst/>
          </a:prstGeom>
          <a:noFill/>
        </p:spPr>
        <p:txBody>
          <a:bodyPr wrap="square">
            <a:spAutoFit/>
          </a:bodyPr>
          <a:lstStyle/>
          <a:p>
            <a:pPr algn="ctr"/>
            <a:r>
              <a:rPr lang="it-IT" sz="3600" dirty="0">
                <a:solidFill>
                  <a:schemeClr val="accent1">
                    <a:lumMod val="75000"/>
                  </a:schemeClr>
                </a:solidFill>
                <a:latin typeface="Verdana" panose="020B0604030504040204" pitchFamily="34" charset="0"/>
                <a:ea typeface="Verdana" panose="020B0604030504040204" pitchFamily="34" charset="0"/>
              </a:rPr>
              <a:t>Premessa</a:t>
            </a:r>
          </a:p>
          <a:p>
            <a:pPr algn="ctr"/>
            <a:endParaRPr lang="it-IT" sz="3600" dirty="0">
              <a:solidFill>
                <a:schemeClr val="accent1">
                  <a:lumMod val="75000"/>
                </a:schemeClr>
              </a:solidFill>
              <a:latin typeface="Verdana" panose="020B0604030504040204" pitchFamily="34" charset="0"/>
              <a:ea typeface="Verdana" panose="020B0604030504040204" pitchFamily="34" charset="0"/>
            </a:endParaRPr>
          </a:p>
          <a:p>
            <a:pPr algn="just"/>
            <a:r>
              <a:rPr lang="it-IT" sz="2800" b="0" i="0" u="none" strike="noStrike" baseline="0" dirty="0">
                <a:solidFill>
                  <a:schemeClr val="accent1">
                    <a:lumMod val="75000"/>
                  </a:schemeClr>
                </a:solidFill>
                <a:latin typeface="Verdana" panose="020B0604030504040204" pitchFamily="34" charset="0"/>
                <a:ea typeface="Verdana" panose="020B0604030504040204" pitchFamily="34" charset="0"/>
              </a:rPr>
              <a:t>L’articolo 1, commi 755 e seguenti, della legge 27 dicembre 2006, n.296 ha istituito il “</a:t>
            </a:r>
            <a:r>
              <a:rPr lang="it-IT" sz="2800" b="1" i="1" u="none" strike="noStrike" baseline="0" dirty="0">
                <a:solidFill>
                  <a:schemeClr val="accent1">
                    <a:lumMod val="75000"/>
                  </a:schemeClr>
                </a:solidFill>
                <a:latin typeface="Verdana" panose="020B0604030504040204" pitchFamily="34" charset="0"/>
                <a:ea typeface="Verdana" panose="020B0604030504040204" pitchFamily="34" charset="0"/>
              </a:rPr>
              <a:t>Fondo per l’erogazione ai lavoratori dipendenti del settore privato dei trattamenti di fine rapporto di cui all’articolo 2120 del Codice Civile</a:t>
            </a:r>
            <a:r>
              <a:rPr lang="it-IT" sz="2800" b="0" i="0" u="none" strike="noStrike" baseline="0" dirty="0">
                <a:solidFill>
                  <a:schemeClr val="accent1">
                    <a:lumMod val="75000"/>
                  </a:schemeClr>
                </a:solidFill>
                <a:latin typeface="Verdana" panose="020B0604030504040204" pitchFamily="34" charset="0"/>
                <a:ea typeface="Verdana" panose="020B0604030504040204" pitchFamily="34" charset="0"/>
              </a:rPr>
              <a:t>”, le cui modalità di finanziamento rispondono al criterio della ripartizione e che viene gestito dall’Istituto per conto dello Stato, su  apposito conto corrente aperto presso la Tesoreria dello Stato.</a:t>
            </a: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graphicFrame>
        <p:nvGraphicFramePr>
          <p:cNvPr id="2" name="Oggetto 1">
            <a:extLst>
              <a:ext uri="{FF2B5EF4-FFF2-40B4-BE49-F238E27FC236}">
                <a16:creationId xmlns:a16="http://schemas.microsoft.com/office/drawing/2014/main" id="{45E8D85E-2BD4-70CB-7576-C9D292BD6596}"/>
              </a:ext>
            </a:extLst>
          </p:cNvPr>
          <p:cNvGraphicFramePr>
            <a:graphicFrameLocks noChangeAspect="1"/>
          </p:cNvGraphicFramePr>
          <p:nvPr>
            <p:extLst>
              <p:ext uri="{D42A27DB-BD31-4B8C-83A1-F6EECF244321}">
                <p14:modId xmlns:p14="http://schemas.microsoft.com/office/powerpoint/2010/main" val="2492102563"/>
              </p:ext>
            </p:extLst>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0" name=""/>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Tree>
    <p:extLst>
      <p:ext uri="{BB962C8B-B14F-4D97-AF65-F5344CB8AC3E}">
        <p14:creationId xmlns:p14="http://schemas.microsoft.com/office/powerpoint/2010/main" val="3340024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195EB-F106-F5CB-5D8F-3029A8644BFB}"/>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54F31921-9425-B088-280A-3182DD2D2023}"/>
              </a:ext>
            </a:extLst>
          </p:cNvPr>
          <p:cNvSpPr>
            <a:spLocks noGrp="1"/>
          </p:cNvSpPr>
          <p:nvPr>
            <p:ph type="sldNum" sz="quarter" idx="12"/>
          </p:nvPr>
        </p:nvSpPr>
        <p:spPr/>
        <p:txBody>
          <a:bodyPr/>
          <a:lstStyle/>
          <a:p>
            <a:fld id="{47924A32-47EB-49B6-941E-FD77D92A7E95}" type="slidenum">
              <a:rPr lang="it-IT" smtClean="0"/>
              <a:t>4</a:t>
            </a:fld>
            <a:endParaRPr lang="it-IT"/>
          </a:p>
        </p:txBody>
      </p:sp>
      <p:graphicFrame>
        <p:nvGraphicFramePr>
          <p:cNvPr id="2" name="Oggetto 1">
            <a:extLst>
              <a:ext uri="{FF2B5EF4-FFF2-40B4-BE49-F238E27FC236}">
                <a16:creationId xmlns:a16="http://schemas.microsoft.com/office/drawing/2014/main" id="{62E9F652-372C-FAF3-89C0-8A5C93002A7F}"/>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45E8D85E-2BD4-70CB-7576-C9D292BD6596}"/>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BFB07442-2A97-FE6C-9A77-64801AB09922}"/>
              </a:ext>
            </a:extLst>
          </p:cNvPr>
          <p:cNvSpPr txBox="1"/>
          <p:nvPr/>
        </p:nvSpPr>
        <p:spPr>
          <a:xfrm>
            <a:off x="599768" y="688257"/>
            <a:ext cx="10520516" cy="335476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r>
              <a:rPr lang="it-IT" sz="2800" dirty="0">
                <a:solidFill>
                  <a:schemeClr val="accent1">
                    <a:lumMod val="75000"/>
                  </a:schemeClr>
                </a:solidFill>
                <a:latin typeface="Verdana" panose="020B0604030504040204" pitchFamily="34" charset="0"/>
                <a:ea typeface="Verdana" panose="020B0604030504040204" pitchFamily="34" charset="0"/>
              </a:rPr>
              <a:t>Prima Parte</a:t>
            </a:r>
          </a:p>
          <a:p>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r>
              <a:rPr lang="it-IT" sz="7200" dirty="0">
                <a:solidFill>
                  <a:schemeClr val="accent1">
                    <a:lumMod val="75000"/>
                  </a:schemeClr>
                </a:solidFill>
                <a:latin typeface="Verdana" panose="020B0604030504040204" pitchFamily="34" charset="0"/>
                <a:ea typeface="Verdana" panose="020B0604030504040204" pitchFamily="34" charset="0"/>
              </a:rPr>
              <a:t>LE FONTI NORMATIVE</a:t>
            </a:r>
          </a:p>
        </p:txBody>
      </p:sp>
    </p:spTree>
    <p:extLst>
      <p:ext uri="{BB962C8B-B14F-4D97-AF65-F5344CB8AC3E}">
        <p14:creationId xmlns:p14="http://schemas.microsoft.com/office/powerpoint/2010/main" val="3935694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401AC-DB29-EC65-4813-990D33E66BFA}"/>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216F1FA-5D97-75E6-C476-5ECE8094A9EF}"/>
              </a:ext>
            </a:extLst>
          </p:cNvPr>
          <p:cNvSpPr>
            <a:spLocks noGrp="1"/>
          </p:cNvSpPr>
          <p:nvPr>
            <p:ph type="sldNum" sz="quarter" idx="12"/>
          </p:nvPr>
        </p:nvSpPr>
        <p:spPr/>
        <p:txBody>
          <a:bodyPr/>
          <a:lstStyle/>
          <a:p>
            <a:fld id="{47924A32-47EB-49B6-941E-FD77D92A7E95}" type="slidenum">
              <a:rPr lang="it-IT" smtClean="0"/>
              <a:t>5</a:t>
            </a:fld>
            <a:endParaRPr lang="it-IT"/>
          </a:p>
        </p:txBody>
      </p:sp>
      <p:graphicFrame>
        <p:nvGraphicFramePr>
          <p:cNvPr id="2" name="Oggetto 1">
            <a:extLst>
              <a:ext uri="{FF2B5EF4-FFF2-40B4-BE49-F238E27FC236}">
                <a16:creationId xmlns:a16="http://schemas.microsoft.com/office/drawing/2014/main" id="{501FF994-40DA-9178-C427-5C551EC9ABFD}"/>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69DCEAE8-B398-96A2-C317-CC9BD0F6CAA1}"/>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14" name="CasellaDiTesto 13">
            <a:extLst>
              <a:ext uri="{FF2B5EF4-FFF2-40B4-BE49-F238E27FC236}">
                <a16:creationId xmlns:a16="http://schemas.microsoft.com/office/drawing/2014/main" id="{B60A22C9-E041-C5CE-E95D-47E0A2AC0229}"/>
              </a:ext>
            </a:extLst>
          </p:cNvPr>
          <p:cNvSpPr txBox="1"/>
          <p:nvPr/>
        </p:nvSpPr>
        <p:spPr>
          <a:xfrm>
            <a:off x="346842" y="767256"/>
            <a:ext cx="11298620" cy="5632311"/>
          </a:xfrm>
          <a:prstGeom prst="rect">
            <a:avLst/>
          </a:prstGeom>
          <a:noFill/>
        </p:spPr>
        <p:txBody>
          <a:bodyPr wrap="square">
            <a:spAutoFit/>
          </a:bodyPr>
          <a:lstStyle/>
          <a:p>
            <a:pPr algn="ct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Le fonti normative</a:t>
            </a:r>
          </a:p>
          <a:p>
            <a:pPr algn="l"/>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 </a:t>
            </a:r>
            <a:r>
              <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rPr>
              <a:t>Decreto Legislativo del 5 dicembre 2005, n.252 art.8 </a:t>
            </a: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(Destinazione del TFR).</a:t>
            </a:r>
          </a:p>
          <a:p>
            <a:pPr algn="just"/>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 </a:t>
            </a:r>
            <a:r>
              <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rPr>
              <a:t>Legge n.296 del 2006 art.1 comma 755 </a:t>
            </a: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che ha istituito il Fondo di Tesoreria INPS (c.d." Fondo per l’erogazione ai lavoratori dipendenti del settore privato dei trattamenti di fine rapporto di cui all’articolo 2120 del codice civile”).</a:t>
            </a:r>
          </a:p>
          <a:p>
            <a:pPr algn="just"/>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 </a:t>
            </a:r>
            <a:r>
              <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rPr>
              <a:t>Decreto del Ministro del Lavoro del 30 gennaio 2007</a:t>
            </a: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 che ha definito le modalità di attuazione delle disposizioni relative al Fondo di Tesoreria INPS.</a:t>
            </a:r>
          </a:p>
          <a:p>
            <a:pPr algn="just"/>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r>
              <a:rPr lang="it-IT" sz="2400" dirty="0">
                <a:solidFill>
                  <a:schemeClr val="accent1">
                    <a:lumMod val="75000"/>
                  </a:schemeClr>
                </a:solidFill>
                <a:latin typeface="Verdana" panose="020B0604030504040204" pitchFamily="34" charset="0"/>
                <a:ea typeface="Verdana" panose="020B0604030504040204" pitchFamily="34" charset="0"/>
              </a:rPr>
              <a:t> Legge n.199 del 30 dicembre 2025 (nuove soglie)</a:t>
            </a:r>
          </a:p>
        </p:txBody>
      </p:sp>
    </p:spTree>
    <p:extLst>
      <p:ext uri="{BB962C8B-B14F-4D97-AF65-F5344CB8AC3E}">
        <p14:creationId xmlns:p14="http://schemas.microsoft.com/office/powerpoint/2010/main" val="278347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5C13D-442D-CADE-A84D-6FA01136ACCF}"/>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64B52F3-AD17-771F-B4F6-2F74B6B880BA}"/>
              </a:ext>
            </a:extLst>
          </p:cNvPr>
          <p:cNvSpPr>
            <a:spLocks noGrp="1"/>
          </p:cNvSpPr>
          <p:nvPr>
            <p:ph type="sldNum" sz="quarter" idx="12"/>
          </p:nvPr>
        </p:nvSpPr>
        <p:spPr/>
        <p:txBody>
          <a:bodyPr/>
          <a:lstStyle/>
          <a:p>
            <a:fld id="{47924A32-47EB-49B6-941E-FD77D92A7E95}" type="slidenum">
              <a:rPr lang="it-IT" smtClean="0"/>
              <a:t>6</a:t>
            </a:fld>
            <a:endParaRPr lang="it-IT"/>
          </a:p>
        </p:txBody>
      </p:sp>
      <p:graphicFrame>
        <p:nvGraphicFramePr>
          <p:cNvPr id="2" name="Oggetto 1">
            <a:extLst>
              <a:ext uri="{FF2B5EF4-FFF2-40B4-BE49-F238E27FC236}">
                <a16:creationId xmlns:a16="http://schemas.microsoft.com/office/drawing/2014/main" id="{F421867F-382F-5FA2-F887-360FF28021DD}"/>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501FF994-40DA-9178-C427-5C551EC9ABFD}"/>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0A5FCF9A-3459-E0F1-4C1F-B22672C6512C}"/>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47A8E8AD-447C-7B7D-837F-A9FBC926C77B}"/>
              </a:ext>
            </a:extLst>
          </p:cNvPr>
          <p:cNvSpPr txBox="1"/>
          <p:nvPr/>
        </p:nvSpPr>
        <p:spPr>
          <a:xfrm>
            <a:off x="1052052" y="570271"/>
            <a:ext cx="10351672" cy="7940635"/>
          </a:xfrm>
          <a:prstGeom prst="rect">
            <a:avLst/>
          </a:prstGeom>
          <a:noFill/>
        </p:spPr>
        <p:txBody>
          <a:bodyPr wrap="square">
            <a:spAutoFit/>
          </a:bodyPr>
          <a:lstStyle/>
          <a:p>
            <a:pPr algn="ctr"/>
            <a:r>
              <a:rPr lang="it-IT" sz="3600" b="0" i="0" u="none" strike="noStrike" baseline="0" dirty="0">
                <a:solidFill>
                  <a:schemeClr val="accent1">
                    <a:lumMod val="75000"/>
                  </a:schemeClr>
                </a:solidFill>
                <a:latin typeface="Verdana" panose="020B0604030504040204" pitchFamily="34" charset="0"/>
                <a:ea typeface="Verdana" panose="020B0604030504040204" pitchFamily="34" charset="0"/>
              </a:rPr>
              <a:t>Le Circolari Inps </a:t>
            </a:r>
          </a:p>
          <a:p>
            <a:endParaRPr lang="it-IT" dirty="0">
              <a:solidFill>
                <a:schemeClr val="accent1">
                  <a:lumMod val="75000"/>
                </a:schemeClr>
              </a:solidFill>
              <a:latin typeface="Verdana" panose="020B0604030504040204" pitchFamily="34" charset="0"/>
              <a:ea typeface="Verdana" panose="020B0604030504040204" pitchFamily="34" charset="0"/>
            </a:endParaRPr>
          </a:p>
          <a:p>
            <a:pPr algn="l"/>
            <a:r>
              <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rPr>
              <a:t> </a:t>
            </a:r>
            <a:endParaRPr lang="it-IT" sz="900" b="0" i="0" u="none" strike="noStrike" baseline="0" dirty="0">
              <a:solidFill>
                <a:srgbClr val="000000"/>
              </a:solidFill>
              <a:latin typeface="Arial" panose="020B0604020202020204" pitchFamily="34" charset="0"/>
            </a:endParaRPr>
          </a:p>
          <a:p>
            <a:pPr marL="342900" indent="-342900" algn="just">
              <a:buFont typeface="Arial" panose="020B0604020202020204" pitchFamily="34" charset="0"/>
              <a:buChar char="•"/>
            </a:pPr>
            <a:r>
              <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rPr>
              <a:t>Circolare 3 aprile 2007, n.70 </a:t>
            </a: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(disposizioni attuative)</a:t>
            </a:r>
          </a:p>
          <a:p>
            <a:pPr algn="just"/>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marL="342900" indent="-342900" algn="just">
              <a:buFont typeface="Arial" panose="020B0604020202020204" pitchFamily="34" charset="0"/>
              <a:buChar char="•"/>
            </a:pPr>
            <a:r>
              <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rPr>
              <a:t>Circolare 7 febbraio 2013, n.21 </a:t>
            </a: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(intervento diretto del pagamento)</a:t>
            </a:r>
          </a:p>
          <a:p>
            <a:pPr algn="just"/>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marL="342900" indent="-342900" algn="just">
              <a:buFont typeface="Arial" panose="020B0604020202020204" pitchFamily="34" charset="0"/>
              <a:buChar char="•"/>
            </a:pPr>
            <a:r>
              <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rPr>
              <a:t>Circolare 1 marzo 2018, n.37 </a:t>
            </a: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(insussistenza dell’obbligo contributivo)</a:t>
            </a:r>
          </a:p>
          <a:p>
            <a:pPr algn="just"/>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rPr>
              <a:t>Circolare 26 luglio 2023, n.70 </a:t>
            </a:r>
            <a:r>
              <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rPr>
              <a:t>(aggiornamenti delle disposizioni vigenti)</a:t>
            </a:r>
          </a:p>
          <a:p>
            <a:pPr marL="342900" indent="-342900">
              <a:buFont typeface="Arial" panose="020B0604020202020204" pitchFamily="34" charset="0"/>
              <a:buChar char="•"/>
            </a:pPr>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it-IT" sz="2400" dirty="0">
                <a:solidFill>
                  <a:schemeClr val="accent1">
                    <a:lumMod val="75000"/>
                  </a:schemeClr>
                </a:solidFill>
                <a:latin typeface="Verdana" panose="020B0604030504040204" pitchFamily="34" charset="0"/>
                <a:ea typeface="Verdana" panose="020B0604030504040204" pitchFamily="34" charset="0"/>
              </a:rPr>
              <a:t>Circolare 05 febbraio 2026, n.12 (nuovi requisiti dimensionali)</a:t>
            </a:r>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endParaRPr lang="it-IT" sz="24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endParaRPr lang="it-IT" dirty="0">
              <a:solidFill>
                <a:schemeClr val="accent1">
                  <a:lumMod val="75000"/>
                </a:schemeClr>
              </a:solidFill>
              <a:latin typeface="Verdana" panose="020B0604030504040204" pitchFamily="34" charset="0"/>
              <a:ea typeface="Verdana" panose="020B0604030504040204" pitchFamily="34" charset="0"/>
            </a:endParaRPr>
          </a:p>
          <a:p>
            <a:endPar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endParaRPr lang="it-IT" dirty="0">
              <a:solidFill>
                <a:schemeClr val="accent1">
                  <a:lumMod val="75000"/>
                </a:schemeClr>
              </a:solidFill>
              <a:latin typeface="Verdana" panose="020B0604030504040204" pitchFamily="34" charset="0"/>
              <a:ea typeface="Verdana" panose="020B0604030504040204" pitchFamily="34" charset="0"/>
            </a:endParaRPr>
          </a:p>
          <a:p>
            <a:endPar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endParaRPr lang="it-IT" dirty="0">
              <a:solidFill>
                <a:schemeClr val="accent1">
                  <a:lumMod val="75000"/>
                </a:schemeClr>
              </a:solidFill>
              <a:latin typeface="Verdana" panose="020B0604030504040204" pitchFamily="34" charset="0"/>
              <a:ea typeface="Verdana" panose="020B0604030504040204" pitchFamily="34" charset="0"/>
            </a:endParaRPr>
          </a:p>
          <a:p>
            <a:endPar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endPar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04837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E272B-5AAA-FCDE-F494-67439399CE4B}"/>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102CC2B1-09E4-4BEA-77CE-7984957D5C14}"/>
              </a:ext>
            </a:extLst>
          </p:cNvPr>
          <p:cNvSpPr>
            <a:spLocks noGrp="1"/>
          </p:cNvSpPr>
          <p:nvPr>
            <p:ph type="sldNum" sz="quarter" idx="12"/>
          </p:nvPr>
        </p:nvSpPr>
        <p:spPr/>
        <p:txBody>
          <a:bodyPr/>
          <a:lstStyle/>
          <a:p>
            <a:fld id="{47924A32-47EB-49B6-941E-FD77D92A7E95}" type="slidenum">
              <a:rPr lang="it-IT" smtClean="0"/>
              <a:t>7</a:t>
            </a:fld>
            <a:endParaRPr lang="it-IT"/>
          </a:p>
        </p:txBody>
      </p:sp>
      <p:graphicFrame>
        <p:nvGraphicFramePr>
          <p:cNvPr id="2" name="Oggetto 1">
            <a:extLst>
              <a:ext uri="{FF2B5EF4-FFF2-40B4-BE49-F238E27FC236}">
                <a16:creationId xmlns:a16="http://schemas.microsoft.com/office/drawing/2014/main" id="{B1133F2A-C725-5C17-7F95-65DF6BA6D5D5}"/>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F421867F-382F-5FA2-F887-360FF28021DD}"/>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E07E48D4-6829-7778-BB95-F72D6A65D75A}"/>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EC91F3D0-6F51-820B-6EB9-D9C0032FBE61}"/>
              </a:ext>
            </a:extLst>
          </p:cNvPr>
          <p:cNvSpPr txBox="1"/>
          <p:nvPr/>
        </p:nvSpPr>
        <p:spPr>
          <a:xfrm>
            <a:off x="639097" y="570271"/>
            <a:ext cx="10432026" cy="6278642"/>
          </a:xfrm>
          <a:prstGeom prst="rect">
            <a:avLst/>
          </a:prstGeom>
          <a:noFill/>
        </p:spPr>
        <p:txBody>
          <a:bodyPr wrap="square">
            <a:spAutoFit/>
          </a:bodyPr>
          <a:lstStyle/>
          <a:p>
            <a:pPr algn="ctr"/>
            <a:endParaRPr lang="it-IT" sz="360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ctr"/>
            <a:r>
              <a:rPr lang="it-IT" sz="3600" i="0" u="none" strike="noStrike" baseline="0" dirty="0">
                <a:solidFill>
                  <a:schemeClr val="accent1">
                    <a:lumMod val="75000"/>
                  </a:schemeClr>
                </a:solidFill>
                <a:latin typeface="Verdana" panose="020B0604030504040204" pitchFamily="34" charset="0"/>
                <a:ea typeface="Verdana" panose="020B0604030504040204" pitchFamily="34" charset="0"/>
              </a:rPr>
              <a:t>Selezione dei messaggi più importanti</a:t>
            </a:r>
          </a:p>
          <a:p>
            <a:pPr algn="ctr"/>
            <a:r>
              <a:rPr lang="it-IT" sz="3600" i="0" u="none" strike="noStrike" baseline="0" dirty="0">
                <a:solidFill>
                  <a:schemeClr val="accent1">
                    <a:lumMod val="75000"/>
                  </a:schemeClr>
                </a:solidFill>
                <a:latin typeface="Verdana" panose="020B0604030504040204" pitchFamily="34" charset="0"/>
                <a:ea typeface="Verdana" panose="020B0604030504040204" pitchFamily="34" charset="0"/>
              </a:rPr>
              <a:t> </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12 dicembre 2008, n.27770 (erogazione diretta TFR)</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12 febbraio 2009, n.3506 (requisito occupazionale)</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27 marzo 2009, n.6952 (erogazione diretta TFR)</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23 settembre2009, n.21062 (trasferimento d’azienda)</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3 febbraio 2012, n.2057 (interazione con il Fondo di Garanzia)</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19 ottobre 2012, n.17020 (erogazione diretta TFR)</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25 febbraio 2014, n.2837 (rapporti con responsabili delle procedure </a:t>
            </a:r>
            <a:r>
              <a:rPr lang="it-IT" b="0" i="0" u="none" strike="noStrike" baseline="0" dirty="0" err="1">
                <a:solidFill>
                  <a:schemeClr val="accent1">
                    <a:lumMod val="75000"/>
                  </a:schemeClr>
                </a:solidFill>
                <a:latin typeface="Verdana" panose="020B0604030504040204" pitchFamily="34" charset="0"/>
                <a:ea typeface="Verdana" panose="020B0604030504040204" pitchFamily="34" charset="0"/>
              </a:rPr>
              <a:t>conc</a:t>
            </a: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7 agosto 2019, n.3025 (applicazione circ.n.37/18)</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4 febbraio 2020, n.413 (portabilità del Fondo di Tesoreria)</a:t>
            </a:r>
          </a:p>
          <a:p>
            <a:pPr algn="just">
              <a:spcAft>
                <a:spcPts val="600"/>
              </a:spcAft>
            </a:pPr>
            <a:r>
              <a:rPr lang="it-IT" b="0" i="0" u="none" strike="noStrike" baseline="0" dirty="0">
                <a:solidFill>
                  <a:schemeClr val="accent1">
                    <a:lumMod val="75000"/>
                  </a:schemeClr>
                </a:solidFill>
                <a:latin typeface="Verdana" panose="020B0604030504040204" pitchFamily="34" charset="0"/>
                <a:ea typeface="Verdana" panose="020B0604030504040204" pitchFamily="34" charset="0"/>
              </a:rPr>
              <a:t> Messaggio 26 ottobre 2020, n.3920 (Fondo di Tesoreria e CIGS)</a:t>
            </a:r>
          </a:p>
          <a:p>
            <a:pPr>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 Messaggio 06 maggio 2026 n.1511 (interessi su arretrati 2026)</a:t>
            </a:r>
          </a:p>
          <a:p>
            <a:pPr>
              <a:spcAft>
                <a:spcPts val="600"/>
              </a:spcAft>
            </a:pPr>
            <a:endParaRPr lang="it-IT" sz="1800" b="0" i="0" u="none" strike="noStrike" baseline="0" dirty="0">
              <a:solidFill>
                <a:srgbClr val="000000"/>
              </a:solidFill>
              <a:latin typeface="Calibri" panose="020F050202020403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52250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1766A-7DF2-FFF7-39F2-2DE81111F45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C2C05DEB-BA56-1F2E-4185-E0DF952F638E}"/>
              </a:ext>
            </a:extLst>
          </p:cNvPr>
          <p:cNvSpPr>
            <a:spLocks noGrp="1"/>
          </p:cNvSpPr>
          <p:nvPr>
            <p:ph type="sldNum" sz="quarter" idx="12"/>
          </p:nvPr>
        </p:nvSpPr>
        <p:spPr/>
        <p:txBody>
          <a:bodyPr/>
          <a:lstStyle/>
          <a:p>
            <a:fld id="{47924A32-47EB-49B6-941E-FD77D92A7E95}" type="slidenum">
              <a:rPr lang="it-IT" smtClean="0"/>
              <a:t>8</a:t>
            </a:fld>
            <a:endParaRPr lang="it-IT"/>
          </a:p>
        </p:txBody>
      </p:sp>
      <p:graphicFrame>
        <p:nvGraphicFramePr>
          <p:cNvPr id="2" name="Oggetto 1">
            <a:extLst>
              <a:ext uri="{FF2B5EF4-FFF2-40B4-BE49-F238E27FC236}">
                <a16:creationId xmlns:a16="http://schemas.microsoft.com/office/drawing/2014/main" id="{C4AF3B0A-16E9-605B-E44B-2116095DA40E}"/>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1133F2A-C725-5C17-7F95-65DF6BA6D5D5}"/>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6157E07-A055-D10A-0670-747039200E80}"/>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51F47ED5-C136-5E5F-3F13-AE97A588A473}"/>
              </a:ext>
            </a:extLst>
          </p:cNvPr>
          <p:cNvSpPr txBox="1"/>
          <p:nvPr/>
        </p:nvSpPr>
        <p:spPr>
          <a:xfrm>
            <a:off x="378373" y="780477"/>
            <a:ext cx="11424744" cy="3662541"/>
          </a:xfrm>
          <a:prstGeom prst="rect">
            <a:avLst/>
          </a:prstGeom>
          <a:noFill/>
        </p:spPr>
        <p:txBody>
          <a:bodyPr wrap="square">
            <a:spAutoFit/>
          </a:bodyPr>
          <a:lstStyle/>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2000" dirty="0">
                <a:solidFill>
                  <a:schemeClr val="accent1">
                    <a:lumMod val="75000"/>
                  </a:schemeClr>
                </a:solidFill>
                <a:latin typeface="Verdana" panose="020B0604030504040204" pitchFamily="34" charset="0"/>
                <a:ea typeface="Verdana" panose="020B0604030504040204" pitchFamily="34" charset="0"/>
              </a:rPr>
              <a:t>Seconda Parte</a:t>
            </a: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6600" dirty="0">
                <a:solidFill>
                  <a:schemeClr val="accent1">
                    <a:lumMod val="75000"/>
                  </a:schemeClr>
                </a:solidFill>
                <a:latin typeface="Verdana" panose="020B0604030504040204" pitchFamily="34" charset="0"/>
                <a:ea typeface="Verdana" panose="020B0604030504040204" pitchFamily="34" charset="0"/>
              </a:rPr>
              <a:t>LE CARATTERISTICHE DEL FONDO DI TESORERIA</a:t>
            </a:r>
          </a:p>
        </p:txBody>
      </p:sp>
    </p:spTree>
    <p:extLst>
      <p:ext uri="{BB962C8B-B14F-4D97-AF65-F5344CB8AC3E}">
        <p14:creationId xmlns:p14="http://schemas.microsoft.com/office/powerpoint/2010/main" val="3644810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8FC6F-5C72-6873-2F16-E0A66C85C995}"/>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9143051-7E24-3808-F1A7-C676EED478D0}"/>
              </a:ext>
            </a:extLst>
          </p:cNvPr>
          <p:cNvSpPr>
            <a:spLocks noGrp="1"/>
          </p:cNvSpPr>
          <p:nvPr>
            <p:ph type="sldNum" sz="quarter" idx="12"/>
          </p:nvPr>
        </p:nvSpPr>
        <p:spPr/>
        <p:txBody>
          <a:bodyPr/>
          <a:lstStyle/>
          <a:p>
            <a:fld id="{47924A32-47EB-49B6-941E-FD77D92A7E95}" type="slidenum">
              <a:rPr lang="it-IT" smtClean="0"/>
              <a:t>9</a:t>
            </a:fld>
            <a:endParaRPr lang="it-IT"/>
          </a:p>
        </p:txBody>
      </p:sp>
      <p:graphicFrame>
        <p:nvGraphicFramePr>
          <p:cNvPr id="2" name="Oggetto 1">
            <a:extLst>
              <a:ext uri="{FF2B5EF4-FFF2-40B4-BE49-F238E27FC236}">
                <a16:creationId xmlns:a16="http://schemas.microsoft.com/office/drawing/2014/main" id="{F1E4CDED-D266-023F-CF11-81D3B32F34BF}"/>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1133F2A-C725-5C17-7F95-65DF6BA6D5D5}"/>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946CFCAF-5C97-83F5-6F8F-680CA776DCB8}"/>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90CC06B0-C6B9-E363-45CF-4634CE825551}"/>
              </a:ext>
            </a:extLst>
          </p:cNvPr>
          <p:cNvSpPr txBox="1"/>
          <p:nvPr/>
        </p:nvSpPr>
        <p:spPr>
          <a:xfrm>
            <a:off x="273269" y="409904"/>
            <a:ext cx="11318964" cy="6001643"/>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Genesi del Fondo</a:t>
            </a:r>
          </a:p>
          <a:p>
            <a:pPr algn="ctr"/>
            <a:endParaRPr lang="it-IT" sz="3200" dirty="0">
              <a:solidFill>
                <a:schemeClr val="accent1">
                  <a:lumMod val="75000"/>
                </a:schemeClr>
              </a:solidFill>
              <a:latin typeface="Verdana" panose="020B0604030504040204" pitchFamily="34" charset="0"/>
              <a:ea typeface="Verdana" panose="020B0604030504040204" pitchFamily="34" charset="0"/>
            </a:endParaRPr>
          </a:p>
          <a:p>
            <a:pPr algn="just"/>
            <a:r>
              <a:rPr lang="it-IT" sz="2000" dirty="0">
                <a:solidFill>
                  <a:schemeClr val="accent1">
                    <a:lumMod val="75000"/>
                  </a:schemeClr>
                </a:solidFill>
                <a:latin typeface="Verdana" panose="020B0604030504040204" pitchFamily="34" charset="0"/>
                <a:ea typeface="Verdana" panose="020B0604030504040204" pitchFamily="34" charset="0"/>
              </a:rPr>
              <a:t>Il D.lgs. 252/2005 è la norma fondamentale che disciplina la previdenza complementare, definita come la "terza gamba" del sistema pensionistico, dopo la previdenza obbligatoria pubblica (1° pilastro) e le forme di previdenza di base (2° pilastro). </a:t>
            </a:r>
          </a:p>
          <a:p>
            <a:pPr algn="just"/>
            <a:r>
              <a:rPr lang="it-IT" sz="2000" dirty="0">
                <a:solidFill>
                  <a:schemeClr val="accent1">
                    <a:lumMod val="75000"/>
                  </a:schemeClr>
                </a:solidFill>
                <a:latin typeface="Verdana" panose="020B0604030504040204" pitchFamily="34" charset="0"/>
                <a:ea typeface="Verdana" panose="020B0604030504040204" pitchFamily="34" charset="0"/>
              </a:rPr>
              <a:t>Entrato in vigore il 1° gennaio 2007, regola i fondi pensione negoziali, aperti e i PIP.</a:t>
            </a:r>
          </a:p>
          <a:p>
            <a:pPr algn="just"/>
            <a:endParaRPr lang="it-IT" sz="2000" dirty="0">
              <a:solidFill>
                <a:schemeClr val="accent1">
                  <a:lumMod val="75000"/>
                </a:schemeClr>
              </a:solidFill>
              <a:latin typeface="Verdana" panose="020B0604030504040204" pitchFamily="34" charset="0"/>
              <a:ea typeface="Verdana" panose="020B0604030504040204" pitchFamily="34" charset="0"/>
            </a:endParaRPr>
          </a:p>
          <a:p>
            <a:pPr algn="just"/>
            <a:r>
              <a:rPr lang="it-IT" sz="2000" dirty="0">
                <a:solidFill>
                  <a:schemeClr val="accent1">
                    <a:lumMod val="75000"/>
                  </a:schemeClr>
                </a:solidFill>
                <a:latin typeface="Verdana" panose="020B0604030504040204" pitchFamily="34" charset="0"/>
                <a:ea typeface="Verdana" panose="020B0604030504040204" pitchFamily="34" charset="0"/>
              </a:rPr>
              <a:t>Finalità: </a:t>
            </a:r>
          </a:p>
          <a:p>
            <a:pPr algn="just"/>
            <a:r>
              <a:rPr lang="it-IT" sz="2000" dirty="0">
                <a:solidFill>
                  <a:schemeClr val="accent1">
                    <a:lumMod val="75000"/>
                  </a:schemeClr>
                </a:solidFill>
                <a:latin typeface="Verdana" panose="020B0604030504040204" pitchFamily="34" charset="0"/>
                <a:ea typeface="Verdana" panose="020B0604030504040204" pitchFamily="34" charset="0"/>
              </a:rPr>
              <a:t>Promuovere il risparmio previdenziale per garantire un trattamento pensionistico complementare a quello obbligatorio. </a:t>
            </a:r>
          </a:p>
          <a:p>
            <a:pPr algn="just"/>
            <a:r>
              <a:rPr lang="it-IT" sz="2000" dirty="0">
                <a:solidFill>
                  <a:schemeClr val="accent1">
                    <a:lumMod val="75000"/>
                  </a:schemeClr>
                </a:solidFill>
                <a:latin typeface="Verdana" panose="020B0604030504040204" pitchFamily="34" charset="0"/>
                <a:ea typeface="Verdana" panose="020B0604030504040204" pitchFamily="34" charset="0"/>
              </a:rPr>
              <a:t>Forme di previdenza: Include fondi pensione negoziali (chiusi), aperti, PIP (Piani Individuali Pensionistici) e fondi preesistenti.</a:t>
            </a:r>
          </a:p>
          <a:p>
            <a:pPr algn="just"/>
            <a:r>
              <a:rPr lang="it-IT" sz="2000" dirty="0">
                <a:solidFill>
                  <a:schemeClr val="accent1">
                    <a:lumMod val="75000"/>
                  </a:schemeClr>
                </a:solidFill>
                <a:latin typeface="Verdana" panose="020B0604030504040204" pitchFamily="34" charset="0"/>
                <a:ea typeface="Verdana" panose="020B0604030504040204" pitchFamily="34" charset="0"/>
              </a:rPr>
              <a:t>TFR e Previdenza: Il decreto disciplina il conferimento del TFR maturando ai fondi pensione. Per i nuovi assunti, è previsto un meccanismo di silenzio-assenso per il versamento del TFR alla previdenza complementare. </a:t>
            </a:r>
          </a:p>
          <a:p>
            <a:pPr algn="just"/>
            <a:r>
              <a:rPr lang="it-IT" sz="2000" dirty="0">
                <a:solidFill>
                  <a:schemeClr val="accent1">
                    <a:lumMod val="75000"/>
                  </a:schemeClr>
                </a:solidFill>
                <a:latin typeface="Verdana" panose="020B0604030504040204" pitchFamily="34" charset="0"/>
                <a:ea typeface="Verdana" panose="020B0604030504040204" pitchFamily="34" charset="0"/>
              </a:rPr>
              <a:t>Vantaggi fiscali: i contributi versati sono deducibili dal reddito IRPEF fino a un massimo di € 5.164,57 annui.</a:t>
            </a:r>
          </a:p>
        </p:txBody>
      </p:sp>
    </p:spTree>
    <p:extLst>
      <p:ext uri="{BB962C8B-B14F-4D97-AF65-F5344CB8AC3E}">
        <p14:creationId xmlns:p14="http://schemas.microsoft.com/office/powerpoint/2010/main" val="1459278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60FA9-4905-CEBE-3C7A-2C55715E0A7E}"/>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4F33CBD-E420-C3DD-79D9-55A49D352AD9}"/>
              </a:ext>
            </a:extLst>
          </p:cNvPr>
          <p:cNvSpPr>
            <a:spLocks noGrp="1"/>
          </p:cNvSpPr>
          <p:nvPr>
            <p:ph type="sldNum" sz="quarter" idx="12"/>
          </p:nvPr>
        </p:nvSpPr>
        <p:spPr/>
        <p:txBody>
          <a:bodyPr/>
          <a:lstStyle/>
          <a:p>
            <a:fld id="{47924A32-47EB-49B6-941E-FD77D92A7E95}" type="slidenum">
              <a:rPr lang="it-IT" smtClean="0"/>
              <a:t>10</a:t>
            </a:fld>
            <a:endParaRPr lang="it-IT"/>
          </a:p>
        </p:txBody>
      </p:sp>
      <p:graphicFrame>
        <p:nvGraphicFramePr>
          <p:cNvPr id="2" name="Oggetto 1">
            <a:extLst>
              <a:ext uri="{FF2B5EF4-FFF2-40B4-BE49-F238E27FC236}">
                <a16:creationId xmlns:a16="http://schemas.microsoft.com/office/drawing/2014/main" id="{4A6CDBEA-DD3F-5748-4769-2CAF62E4BC7B}"/>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F1E4CDED-D266-023F-CF11-81D3B32F34B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A9ECB897-B00F-D23C-339A-2093DC7F0A07}"/>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5BDFD3C9-6D90-3C3C-C486-956290C79D4D}"/>
              </a:ext>
            </a:extLst>
          </p:cNvPr>
          <p:cNvSpPr txBox="1"/>
          <p:nvPr/>
        </p:nvSpPr>
        <p:spPr>
          <a:xfrm>
            <a:off x="314633" y="688258"/>
            <a:ext cx="11277600" cy="5232202"/>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Accenni sul funzionamento del Fondo</a:t>
            </a:r>
          </a:p>
          <a:p>
            <a:r>
              <a:rPr lang="it-IT" sz="3200" dirty="0">
                <a:solidFill>
                  <a:schemeClr val="accent1">
                    <a:lumMod val="75000"/>
                  </a:schemeClr>
                </a:solidFill>
                <a:latin typeface="Verdana" panose="020B0604030504040204" pitchFamily="34" charset="0"/>
                <a:ea typeface="Verdana" panose="020B0604030504040204" pitchFamily="34" charset="0"/>
              </a:rPr>
              <a:t> </a:t>
            </a:r>
          </a:p>
          <a:p>
            <a:pPr algn="just"/>
            <a:r>
              <a:rPr lang="it-IT" dirty="0">
                <a:solidFill>
                  <a:schemeClr val="accent1">
                    <a:lumMod val="75000"/>
                  </a:schemeClr>
                </a:solidFill>
                <a:latin typeface="Verdana" panose="020B0604030504040204" pitchFamily="34" charset="0"/>
                <a:ea typeface="Verdana" panose="020B0604030504040204" pitchFamily="34" charset="0"/>
              </a:rPr>
              <a:t>A partire dal 1 gennaio 2007 i lavoratori dipendenti del settore privato, entro sei mesi dalla data di prima assunzione, devono comunicare al datore di lavoro tramite il «mod TFR2» se vogliono destinare, in tutto o in parte, il proprio TFR al finanziamento di una forma pensionistica complementare o se preferiscono mantenerlo secondo il regime previsto dall’articolo 2120 Codice civile.</a:t>
            </a:r>
          </a:p>
          <a:p>
            <a:pPr algn="just"/>
            <a:r>
              <a:rPr lang="it-IT" dirty="0">
                <a:solidFill>
                  <a:schemeClr val="accent1">
                    <a:lumMod val="75000"/>
                  </a:schemeClr>
                </a:solidFill>
                <a:latin typeface="Verdana" panose="020B0604030504040204" pitchFamily="34" charset="0"/>
                <a:ea typeface="Verdana" panose="020B0604030504040204" pitchFamily="34" charset="0"/>
              </a:rPr>
              <a:t>Qualora nel termine previsto non esprimano alcuna scelta, il TFR verrà destinato al finanziamento di una forma pensionistica complementare, da individuare come stabilito dall’articolo 8 comma 7 del D. lgs. N. 252/2005.</a:t>
            </a:r>
          </a:p>
          <a:p>
            <a:pPr algn="just"/>
            <a:r>
              <a:rPr lang="it-IT" dirty="0">
                <a:solidFill>
                  <a:schemeClr val="accent1">
                    <a:lumMod val="75000"/>
                  </a:schemeClr>
                </a:solidFill>
                <a:latin typeface="Verdana" panose="020B0604030504040204" pitchFamily="34" charset="0"/>
                <a:ea typeface="Verdana" panose="020B0604030504040204" pitchFamily="34" charset="0"/>
              </a:rPr>
              <a:t>La scelta di aderire ad una forma pensionistica complementare, conferendo in tutto o in parte il TFR maturando, è irreversibile, salvo specifiche eccezioni.</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A partire dal 1 gennaio 2007 i datori di lavoro che abbiano alle proprie dipendenze almeno 50 addetti, sono tenuti a versare le quote di TFR, che i lavoratori hanno scelto di mantenere secondo il regime del codice civile, al c.d. Fondo di Tesoreria che è un Fondo, gestito dall’INPS per conto dello Stato.</a:t>
            </a:r>
          </a:p>
        </p:txBody>
      </p:sp>
    </p:spTree>
    <p:extLst>
      <p:ext uri="{BB962C8B-B14F-4D97-AF65-F5344CB8AC3E}">
        <p14:creationId xmlns:p14="http://schemas.microsoft.com/office/powerpoint/2010/main" val="4010971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F56B1-FBC0-39A0-DE47-8D370038CB92}"/>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9B676CCC-3058-F894-0147-BD53AF7EBC80}"/>
              </a:ext>
            </a:extLst>
          </p:cNvPr>
          <p:cNvSpPr>
            <a:spLocks noGrp="1"/>
          </p:cNvSpPr>
          <p:nvPr>
            <p:ph type="sldNum" sz="quarter" idx="12"/>
          </p:nvPr>
        </p:nvSpPr>
        <p:spPr/>
        <p:txBody>
          <a:bodyPr/>
          <a:lstStyle/>
          <a:p>
            <a:fld id="{47924A32-47EB-49B6-941E-FD77D92A7E95}" type="slidenum">
              <a:rPr lang="it-IT" smtClean="0"/>
              <a:t>11</a:t>
            </a:fld>
            <a:endParaRPr lang="it-IT"/>
          </a:p>
        </p:txBody>
      </p:sp>
      <p:graphicFrame>
        <p:nvGraphicFramePr>
          <p:cNvPr id="2" name="Oggetto 1">
            <a:extLst>
              <a:ext uri="{FF2B5EF4-FFF2-40B4-BE49-F238E27FC236}">
                <a16:creationId xmlns:a16="http://schemas.microsoft.com/office/drawing/2014/main" id="{790D76F1-0AB4-C0DE-95FC-9A40ECF319E2}"/>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F1E4CDED-D266-023F-CF11-81D3B32F34B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DADACCB2-13AB-D441-AB95-5AD1B191E20B}"/>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D2C5D7ED-C8A1-B14F-E6D0-DB01B8F38602}"/>
              </a:ext>
            </a:extLst>
          </p:cNvPr>
          <p:cNvSpPr txBox="1"/>
          <p:nvPr/>
        </p:nvSpPr>
        <p:spPr>
          <a:xfrm>
            <a:off x="336331" y="704193"/>
            <a:ext cx="10744624" cy="6555641"/>
          </a:xfrm>
          <a:prstGeom prst="rect">
            <a:avLst/>
          </a:prstGeom>
          <a:noFill/>
        </p:spPr>
        <p:txBody>
          <a:bodyPr wrap="square">
            <a:spAutoFit/>
          </a:bodyPr>
          <a:lstStyle/>
          <a:p>
            <a:pPr algn="ctr">
              <a:spcAft>
                <a:spcPts val="600"/>
              </a:spcAft>
            </a:pPr>
            <a:r>
              <a:rPr lang="it-IT" sz="3200" dirty="0">
                <a:solidFill>
                  <a:schemeClr val="accent1">
                    <a:lumMod val="75000"/>
                  </a:schemeClr>
                </a:solidFill>
                <a:latin typeface="Verdana" panose="020B0604030504040204" pitchFamily="34" charset="0"/>
                <a:ea typeface="Verdana" panose="020B0604030504040204" pitchFamily="34" charset="0"/>
              </a:rPr>
              <a:t>L’ambito di operatività del fondo</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Il Fondo riguarda solo il settore privato e non il settore del pubblico impiego (di cui all’art 1 comma 2 del decreto legislativo 30 marzo 2001 n. 165). Sono esclusi anche i lavoratori domestici ed i parasubordinati. </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Le aziende interessate sono solo quelle con almeno 50 dipendenti (novità dal 2026).</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Per le altre aziende il TFR rimarrà in azienda, oppure verrà destinato ad un Fondo di Previdenza Complementare (su richiesta del lavoratore).</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 lavoratori interessati al Fondo di Tesoreria sono quelli che non hanno optato per un Fondo di Previdenza complementare e che si trovino in azienda con almeno 50 dipendenti.</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Il Fondo di Tesoreria è operativo solo dal 1 gennaio 2007 (art. 1 comma 756 della L. 296 del 2006). Quindi il lavoratore assunto in precedenza (prima del 31 dicembre 2006 avrà due quote del TFR: </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la quota maturata prima del 31.12.2006 rimarrà in azienda (o ad un Fondo complementare, se scelto); </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la quota maturata a partire dal 01.01.2007 viene versata al Fondo di Tesoreria.</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La prima quota rimarrà comunque a carico del datore di lavoro (sarà erogata dal fondo di garanzia al ricorrere di particolari situazioni disciplinate dalla legge), mentre la seconda sarà a carico del Fondo di Tesoreria, nelle modalità che saranno successivamente illustrate.</a:t>
            </a: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0516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7186C-5DA7-D120-F40D-CD1A10DBBC30}"/>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FBB5723-758D-70DE-FE7E-7EF9B66A40A8}"/>
              </a:ext>
            </a:extLst>
          </p:cNvPr>
          <p:cNvSpPr>
            <a:spLocks noGrp="1"/>
          </p:cNvSpPr>
          <p:nvPr>
            <p:ph type="sldNum" sz="quarter" idx="12"/>
          </p:nvPr>
        </p:nvSpPr>
        <p:spPr/>
        <p:txBody>
          <a:bodyPr/>
          <a:lstStyle/>
          <a:p>
            <a:fld id="{47924A32-47EB-49B6-941E-FD77D92A7E95}" type="slidenum">
              <a:rPr lang="it-IT" smtClean="0"/>
              <a:t>12</a:t>
            </a:fld>
            <a:endParaRPr lang="it-IT"/>
          </a:p>
        </p:txBody>
      </p:sp>
      <p:graphicFrame>
        <p:nvGraphicFramePr>
          <p:cNvPr id="2" name="Oggetto 1">
            <a:extLst>
              <a:ext uri="{FF2B5EF4-FFF2-40B4-BE49-F238E27FC236}">
                <a16:creationId xmlns:a16="http://schemas.microsoft.com/office/drawing/2014/main" id="{828CB8C4-11F7-17A5-D837-2BD4C875D8FA}"/>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90D76F1-0AB4-C0DE-95FC-9A40ECF319E2}"/>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1C034F22-50AA-1057-B9BE-5DFAA2E98598}"/>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DC070B86-0276-1D41-4E6C-B9D75321783E}"/>
              </a:ext>
            </a:extLst>
          </p:cNvPr>
          <p:cNvSpPr txBox="1"/>
          <p:nvPr/>
        </p:nvSpPr>
        <p:spPr>
          <a:xfrm>
            <a:off x="325821" y="136634"/>
            <a:ext cx="10755134" cy="7617470"/>
          </a:xfrm>
          <a:prstGeom prst="rect">
            <a:avLst/>
          </a:prstGeom>
          <a:noFill/>
        </p:spPr>
        <p:txBody>
          <a:bodyPr wrap="square">
            <a:spAutoFit/>
          </a:bodyPr>
          <a:lstStyle/>
          <a:p>
            <a:pPr algn="ctr">
              <a:spcAft>
                <a:spcPts val="600"/>
              </a:spcAft>
            </a:pPr>
            <a:r>
              <a:rPr lang="it-IT" sz="3200" dirty="0">
                <a:solidFill>
                  <a:schemeClr val="accent1">
                    <a:lumMod val="75000"/>
                  </a:schemeClr>
                </a:solidFill>
                <a:latin typeface="Verdana" panose="020B0604030504040204" pitchFamily="34" charset="0"/>
                <a:ea typeface="Verdana" panose="020B0604030504040204" pitchFamily="34" charset="0"/>
              </a:rPr>
              <a:t>I lavoratori esclusi</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Sono esclusi dall’accantonamento al fondo di tesoreria:</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ovviamente, coloro che hanno aderito in toto ad un fondo di previdenza complementare;</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lavoratori con rapporto di lavoro a tempo determinato di durata inferiore a 3 mesi; a tale proposito, si prende a riferimento, per i contratti in corso alla data di entrata in vigore della norma, il termine di durata del rapporto previsto dal contratto  e, in caso di eventuale proroga, il termine complessivo di durata del rapporto;</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lavoratori stagionali del settore agro-alimentare per i quali il termine non è prestabilito ma è legato al verificarsi di un evento;</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lavoratori a domicilio;</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impiegati, quadri e dirigenti del settore agricolo (assicurati per il TFR presso l’ENPAIA);</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lavoratori per i quali i CCNL prevedano, anche mediante rinvio alla contrattazione di secondo livello, al posto dell’accantonamento, la corresponsione periodica delle quote maturate di TFR (es. marittimi);</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lavoratori per i quali i CCNL prevedono, anche mediante rinvio alla contrattazione di secondo livello,  l’accantonamento delle quote maturate di TFR presso soggetti terzi (es. lavoratori dell’edilizia con TFR accantonato presso le Casse Edili);</a:t>
            </a:r>
          </a:p>
          <a:p>
            <a:pPr marL="285750" indent="-285750" algn="just">
              <a:spcAft>
                <a:spcPts val="600"/>
              </a:spcAft>
              <a:buFont typeface="Wingdings" panose="05000000000000000000" pitchFamily="2" charset="2"/>
              <a:buChar char="Ø"/>
            </a:pPr>
            <a:r>
              <a:rPr lang="it-IT" dirty="0">
                <a:solidFill>
                  <a:schemeClr val="accent1">
                    <a:lumMod val="75000"/>
                  </a:schemeClr>
                </a:solidFill>
                <a:latin typeface="Verdana" panose="020B0604030504040204" pitchFamily="34" charset="0"/>
                <a:ea typeface="Verdana" panose="020B0604030504040204" pitchFamily="34" charset="0"/>
              </a:rPr>
              <a:t>gli impiegati dipendenti dai concessionari del servizio di riscossione dei tributi  delle altre entrate dello Stato e degli Enti pubblici.</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24311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374E0-0090-0F66-94AB-1C3434A4B45E}"/>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0C1BABF2-3F69-7FBC-4FAF-F97428B00D73}"/>
              </a:ext>
            </a:extLst>
          </p:cNvPr>
          <p:cNvSpPr>
            <a:spLocks noGrp="1"/>
          </p:cNvSpPr>
          <p:nvPr>
            <p:ph type="sldNum" sz="quarter" idx="12"/>
          </p:nvPr>
        </p:nvSpPr>
        <p:spPr/>
        <p:txBody>
          <a:bodyPr/>
          <a:lstStyle/>
          <a:p>
            <a:fld id="{47924A32-47EB-49B6-941E-FD77D92A7E95}" type="slidenum">
              <a:rPr lang="it-IT" smtClean="0"/>
              <a:t>13</a:t>
            </a:fld>
            <a:endParaRPr lang="it-IT"/>
          </a:p>
        </p:txBody>
      </p:sp>
      <p:graphicFrame>
        <p:nvGraphicFramePr>
          <p:cNvPr id="2" name="Oggetto 1">
            <a:extLst>
              <a:ext uri="{FF2B5EF4-FFF2-40B4-BE49-F238E27FC236}">
                <a16:creationId xmlns:a16="http://schemas.microsoft.com/office/drawing/2014/main" id="{A2AF236F-D70D-210B-BA6E-575CCBDC6E5E}"/>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90D76F1-0AB4-C0DE-95FC-9A40ECF319E2}"/>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2E3AC0DC-C9E5-0AE0-452E-3127CB9460D1}"/>
              </a:ext>
            </a:extLst>
          </p:cNvPr>
          <p:cNvSpPr txBox="1"/>
          <p:nvPr/>
        </p:nvSpPr>
        <p:spPr>
          <a:xfrm>
            <a:off x="599768" y="688257"/>
            <a:ext cx="10520516" cy="584775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it-IT" sz="3200" b="0"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cs typeface="+mn-cs"/>
              </a:rPr>
              <a:t>Il requisito dimensionale</a:t>
            </a:r>
          </a:p>
          <a:p>
            <a:pPr marL="0" marR="0" lvl="0" indent="0" algn="just" defTabSz="457200" rtl="0" eaLnBrk="1" fontAlgn="auto" latinLnBrk="0" hangingPunct="1">
              <a:lnSpc>
                <a:spcPct val="100000"/>
              </a:lnSpc>
              <a:spcBef>
                <a:spcPts val="0"/>
              </a:spcBef>
              <a:spcAft>
                <a:spcPts val="600"/>
              </a:spcAft>
              <a:buClrTx/>
              <a:buSzTx/>
              <a:buFontTx/>
              <a:buNone/>
              <a:tabLst/>
              <a:defRPr/>
            </a:pPr>
            <a:endParaRPr kumimoji="0" lang="it-IT" sz="2400" b="0"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cs typeface="+mn-cs"/>
            </a:endParaRP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it-IT" sz="1800" b="0"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cs typeface="+mn-cs"/>
              </a:rPr>
              <a:t>Il DM 30 gennaio 2007, recante le modalità di attuazione delle disposizioni dei commi 755 e 756 della legge n. 296/2006 precisa che nel limite dei 50 addetti devono essere computati tutti i lavoratori con contratto di lavoro subordinato a prescindere dalla tipologia del rapporto di lavoro e dall’orario di lavoro (tempo determinato, stagionale, apprendistato, inserimento o reinserimento, intermittente, formazione e lavoro, somministrazione, domicilio, etc…)</a:t>
            </a: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it-IT" sz="1800" b="0"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cs typeface="+mn-cs"/>
              </a:rPr>
              <a:t>Anche il lavoratore assente (qualunque sia la causa, compresa l’aspettativa per cariche elettive o sindacali, aspettativa motivi famiglia e altre) è computato nel limite, a meno che in sua sostituzione sia stato assunto un altro lavoratore, nel qual caso sarà computato quest’ultimo.</a:t>
            </a: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it-IT" sz="1800" b="0"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cs typeface="+mn-cs"/>
              </a:rPr>
              <a:t>I lavoratori «somministrati» sono computati in capo all’impresa di somministrazione e, pertanto non devono essere computati dall’impresa utilizzatrice.</a:t>
            </a: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it-IT" sz="1800" b="0"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cs typeface="+mn-cs"/>
              </a:rPr>
              <a:t>I lavoratori «distaccati» all’estero o in Italia sono computati nella forza aziendale del distaccante, in quanto titolare unico del rapporto di lavoro.</a:t>
            </a: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it-IT" sz="1800" b="0"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cs typeface="+mn-cs"/>
              </a:rPr>
              <a:t>Sono altresì computati nel limite dimensionale i soci di cooperative con rapporto di lavoro subordinato.</a:t>
            </a:r>
            <a:endPar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946327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0BA3-E050-AA13-C8C5-AF0B548E864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C747E5D-B37F-49F4-96EF-738DA32588DA}"/>
              </a:ext>
            </a:extLst>
          </p:cNvPr>
          <p:cNvSpPr>
            <a:spLocks noGrp="1"/>
          </p:cNvSpPr>
          <p:nvPr>
            <p:ph type="sldNum" sz="quarter" idx="12"/>
          </p:nvPr>
        </p:nvSpPr>
        <p:spPr/>
        <p:txBody>
          <a:bodyPr/>
          <a:lstStyle/>
          <a:p>
            <a:fld id="{47924A32-47EB-49B6-941E-FD77D92A7E95}" type="slidenum">
              <a:rPr lang="it-IT" smtClean="0"/>
              <a:t>14</a:t>
            </a:fld>
            <a:endParaRPr lang="it-IT"/>
          </a:p>
        </p:txBody>
      </p:sp>
      <p:graphicFrame>
        <p:nvGraphicFramePr>
          <p:cNvPr id="2" name="Oggetto 1">
            <a:extLst>
              <a:ext uri="{FF2B5EF4-FFF2-40B4-BE49-F238E27FC236}">
                <a16:creationId xmlns:a16="http://schemas.microsoft.com/office/drawing/2014/main" id="{E0E4E821-0A27-2B0B-F417-16F3A19A6D06}"/>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90D76F1-0AB4-C0DE-95FC-9A40ECF319E2}"/>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30CD9E37-50C2-BF71-37D6-C23EF3699141}"/>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D182F32F-E7D9-B64C-F4F6-91BBDFC12FB9}"/>
              </a:ext>
            </a:extLst>
          </p:cNvPr>
          <p:cNvSpPr txBox="1"/>
          <p:nvPr/>
        </p:nvSpPr>
        <p:spPr>
          <a:xfrm>
            <a:off x="255639" y="462116"/>
            <a:ext cx="10825316" cy="6586418"/>
          </a:xfrm>
          <a:prstGeom prst="rect">
            <a:avLst/>
          </a:prstGeom>
          <a:noFill/>
        </p:spPr>
        <p:txBody>
          <a:bodyPr wrap="square">
            <a:spAutoFit/>
          </a:bodyPr>
          <a:lstStyle/>
          <a:p>
            <a:pPr algn="ctr">
              <a:spcAft>
                <a:spcPts val="600"/>
              </a:spcAft>
            </a:pPr>
            <a:r>
              <a:rPr lang="it-IT" sz="3200" dirty="0">
                <a:solidFill>
                  <a:schemeClr val="accent1">
                    <a:lumMod val="75000"/>
                  </a:schemeClr>
                </a:solidFill>
                <a:latin typeface="Verdana" panose="020B0604030504040204" pitchFamily="34" charset="0"/>
                <a:ea typeface="Verdana" panose="020B0604030504040204" pitchFamily="34" charset="0"/>
              </a:rPr>
              <a:t>Il requisito dimensionale: il criterio della media annuale</a:t>
            </a:r>
            <a:endParaRPr lang="it-IT" sz="24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Aziende in attività al 31.12.2006</a:t>
            </a:r>
            <a:r>
              <a:rPr lang="it-IT" dirty="0">
                <a:solidFill>
                  <a:schemeClr val="accent1">
                    <a:lumMod val="75000"/>
                  </a:schemeClr>
                </a:solidFill>
                <a:latin typeface="Verdana" panose="020B0604030504040204" pitchFamily="34" charset="0"/>
                <a:ea typeface="Verdana" panose="020B0604030504040204" pitchFamily="34" charset="0"/>
              </a:rPr>
              <a:t>: Il limite dimensionale di almeno 50 addetti viene calcolato sulla media annuale dei lavoratori in forza al 31.12.2006.</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Aziende che hanno iniziato l’attività dopo il 31.12.2006</a:t>
            </a:r>
            <a:r>
              <a:rPr lang="it-IT" dirty="0">
                <a:solidFill>
                  <a:schemeClr val="accent1">
                    <a:lumMod val="75000"/>
                  </a:schemeClr>
                </a:solidFill>
                <a:latin typeface="Verdana" panose="020B0604030504040204" pitchFamily="34" charset="0"/>
                <a:ea typeface="Verdana" panose="020B0604030504040204" pitchFamily="34" charset="0"/>
              </a:rPr>
              <a:t>: Il limite di almeno 50 addetti viene calcolato tenendo conto della media annuale dei lavoratori in forza nell’ anno di inizio dell’ attività. Nulla è dovuto per il primo anno, in attesa di definire la soglia.</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Ai fini del calcolo si considera la struttura aziendale complessivamente considerata, a prescindere dal numero di unità o filiali cui la stessa risulta articolata (si prende come riferimento il codice fiscale dell’ azienda). </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Fino al 31.12.2025 una volta determinata la media annuale utile per l’ applicazione della legge, la stessa si cristallizzava ed eventuali modifiche successive in relazione al numero degli addetti risultavano irrilevanti al fine di individuare la sussistenza dell’obbligo al versamento, sia in caso di riduzione del numero degli addetti a meno di 50 sia in caso di raggiungimento di un numero di addetti pari o superiore a 50.</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Quest’ultimo criterio, che potremo definire </a:t>
            </a:r>
            <a:r>
              <a:rPr lang="it-IT" b="1" dirty="0">
                <a:solidFill>
                  <a:schemeClr val="accent1">
                    <a:lumMod val="75000"/>
                  </a:schemeClr>
                </a:solidFill>
                <a:latin typeface="Verdana" panose="020B0604030504040204" pitchFamily="34" charset="0"/>
                <a:ea typeface="Verdana" panose="020B0604030504040204" pitchFamily="34" charset="0"/>
              </a:rPr>
              <a:t>«statico» </a:t>
            </a:r>
            <a:r>
              <a:rPr lang="it-IT" dirty="0">
                <a:solidFill>
                  <a:schemeClr val="accent1">
                    <a:lumMod val="75000"/>
                  </a:schemeClr>
                </a:solidFill>
                <a:latin typeface="Verdana" panose="020B0604030504040204" pitchFamily="34" charset="0"/>
                <a:ea typeface="Verdana" panose="020B0604030504040204" pitchFamily="34" charset="0"/>
              </a:rPr>
              <a:t>viene modificato dalla legge n.199 del 2025 che, come vedremo, introduce un criterio </a:t>
            </a:r>
            <a:r>
              <a:rPr lang="it-IT" b="1" dirty="0">
                <a:solidFill>
                  <a:schemeClr val="accent1">
                    <a:lumMod val="75000"/>
                  </a:schemeClr>
                </a:solidFill>
                <a:latin typeface="Verdana" panose="020B0604030504040204" pitchFamily="34" charset="0"/>
                <a:ea typeface="Verdana" panose="020B0604030504040204" pitchFamily="34" charset="0"/>
              </a:rPr>
              <a:t>«dinamico». </a:t>
            </a:r>
          </a:p>
          <a:p>
            <a:pPr algn="just">
              <a:spcAft>
                <a:spcPts val="600"/>
              </a:spcAft>
            </a:pPr>
            <a:endParaRPr lang="it-IT" sz="1600" b="1"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06329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7C2FD-CA71-F777-C6FD-38B618D74B29}"/>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F0CB229-BCA2-AAA4-D328-9863E1A63083}"/>
              </a:ext>
            </a:extLst>
          </p:cNvPr>
          <p:cNvSpPr>
            <a:spLocks noGrp="1"/>
          </p:cNvSpPr>
          <p:nvPr>
            <p:ph type="sldNum" sz="quarter" idx="12"/>
          </p:nvPr>
        </p:nvSpPr>
        <p:spPr/>
        <p:txBody>
          <a:bodyPr/>
          <a:lstStyle/>
          <a:p>
            <a:fld id="{47924A32-47EB-49B6-941E-FD77D92A7E95}" type="slidenum">
              <a:rPr lang="it-IT" smtClean="0"/>
              <a:t>15</a:t>
            </a:fld>
            <a:endParaRPr lang="it-IT" dirty="0"/>
          </a:p>
        </p:txBody>
      </p:sp>
      <p:graphicFrame>
        <p:nvGraphicFramePr>
          <p:cNvPr id="2" name="Oggetto 1">
            <a:extLst>
              <a:ext uri="{FF2B5EF4-FFF2-40B4-BE49-F238E27FC236}">
                <a16:creationId xmlns:a16="http://schemas.microsoft.com/office/drawing/2014/main" id="{F9413056-D786-57C1-1F3F-A08C2D8E00C4}"/>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90D76F1-0AB4-C0DE-95FC-9A40ECF319E2}"/>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CF08978A-08BA-061D-0027-FC345139FC4B}"/>
              </a:ext>
            </a:extLst>
          </p:cNvPr>
          <p:cNvSpPr txBox="1"/>
          <p:nvPr/>
        </p:nvSpPr>
        <p:spPr>
          <a:xfrm>
            <a:off x="599768" y="688257"/>
            <a:ext cx="10520516" cy="1384995"/>
          </a:xfrm>
          <a:prstGeom prst="rect">
            <a:avLst/>
          </a:prstGeom>
          <a:noFill/>
        </p:spPr>
        <p:txBody>
          <a:bodyPr wrap="square">
            <a:spAutoFit/>
          </a:bodyPr>
          <a:lstStyle/>
          <a:p>
            <a:pPr algn="ctr"/>
            <a:endParaRPr lang="it-IT" sz="2800">
              <a:solidFill>
                <a:schemeClr val="accent1">
                  <a:lumMod val="75000"/>
                </a:schemeClr>
              </a:solidFill>
              <a:latin typeface="Verdana" panose="020B0604030504040204" pitchFamily="34" charset="0"/>
              <a:ea typeface="Verdana" panose="020B0604030504040204" pitchFamily="34" charset="0"/>
            </a:endParaRPr>
          </a:p>
          <a:p>
            <a:pPr algn="ctr"/>
            <a:endParaRPr lang="it-IT" sz="280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025455D6-E29C-B65B-0043-67D51DFFAF69}"/>
              </a:ext>
            </a:extLst>
          </p:cNvPr>
          <p:cNvSpPr txBox="1"/>
          <p:nvPr/>
        </p:nvSpPr>
        <p:spPr>
          <a:xfrm>
            <a:off x="420415" y="630621"/>
            <a:ext cx="11025352" cy="5092291"/>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Natura giuridica del Fondo di Tesoreria</a:t>
            </a:r>
          </a:p>
          <a:p>
            <a:pPr algn="just">
              <a:lnSpc>
                <a:spcPct val="107000"/>
              </a:lnSpc>
              <a:spcAft>
                <a:spcPts val="800"/>
              </a:spcAft>
            </a:pPr>
            <a:r>
              <a:rPr lang="it-IT" sz="3200" dirty="0">
                <a:solidFill>
                  <a:schemeClr val="accent1">
                    <a:lumMod val="75000"/>
                  </a:schemeClr>
                </a:solidFill>
                <a:latin typeface="Verdana" panose="020B0604030504040204" pitchFamily="34" charset="0"/>
                <a:ea typeface="Verdana" panose="020B0604030504040204" pitchFamily="34" charset="0"/>
              </a:rPr>
              <a:t> </a:t>
            </a:r>
          </a:p>
          <a:p>
            <a:pPr algn="just">
              <a:lnSpc>
                <a:spcPct val="107000"/>
              </a:lnSpc>
              <a:spcAft>
                <a:spcPts val="1200"/>
              </a:spcAft>
            </a:pPr>
            <a:r>
              <a:rPr lang="it-IT" sz="20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L’accantonamento datoriale ai sensi dell’ art 2120 C.c. a titolo di trattamento di fine rapporto da versare all’ Inps viene ad assumere la natura di contribuzione previdenziale, equiparata, ai fini dell’accertamento e della riscossione, a quella obbligatoria dovuta a carico del datore di lavoro.</a:t>
            </a:r>
          </a:p>
          <a:p>
            <a:pPr algn="just">
              <a:lnSpc>
                <a:spcPct val="107000"/>
              </a:lnSpc>
              <a:spcAft>
                <a:spcPts val="1200"/>
              </a:spcAft>
            </a:pPr>
            <a:r>
              <a:rPr lang="it-IT" sz="20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Tenuto conto che al Fondo affluiscono i contributi e che lo stesso eroga le somme ai lavoratori che ne acquisiscono il diritto, secondo il principio della ripartizione, tale Fondo è configurabile come una gestione di natura previdenziale. Pertanto, le prestazioni erogate sono soggette al generale principio di automaticità di cui all’ art. 2116 C.c. e nel calcolo delle stesse vanno considerati anche eventuali contributi omessi, purché ricompresi nell’ambito del vigente periodo prescrizionale</a:t>
            </a:r>
            <a:r>
              <a:rPr lang="it-IT" sz="2000" kern="100" dirty="0">
                <a:solidFill>
                  <a:srgbClr val="215F9A"/>
                </a:solidFill>
                <a:effectLst/>
                <a:latin typeface="Verdana" panose="020B0604030504040204" pitchFamily="34" charset="0"/>
                <a:ea typeface="Verdana" panose="020B0604030504040204" pitchFamily="34" charset="0"/>
                <a:cs typeface="Times New Roman" panose="02020603050405020304" pitchFamily="18" charset="0"/>
              </a:rPr>
              <a:t>.</a:t>
            </a:r>
            <a:endParaRPr lang="it-IT" sz="2000" kern="100" dirty="0">
              <a:effectLst/>
              <a:latin typeface="Verdana" panose="020B0604030504040204" pitchFamily="34" charset="0"/>
              <a:ea typeface="Verdana" panose="020B0604030504040204" pitchFamily="34" charset="0"/>
              <a:cs typeface="Times New Roman" panose="02020603050405020304" pitchFamily="18" charset="0"/>
            </a:endParaRPr>
          </a:p>
          <a:p>
            <a:pPr algn="ctr"/>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37940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8DD36-ECD4-CF98-17E7-5E70D0E317CF}"/>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1D46597A-F41B-701C-97E5-BAC7525D397A}"/>
              </a:ext>
            </a:extLst>
          </p:cNvPr>
          <p:cNvSpPr>
            <a:spLocks noGrp="1"/>
          </p:cNvSpPr>
          <p:nvPr>
            <p:ph type="sldNum" sz="quarter" idx="12"/>
          </p:nvPr>
        </p:nvSpPr>
        <p:spPr/>
        <p:txBody>
          <a:bodyPr/>
          <a:lstStyle/>
          <a:p>
            <a:fld id="{47924A32-47EB-49B6-941E-FD77D92A7E95}" type="slidenum">
              <a:rPr lang="it-IT" smtClean="0"/>
              <a:t>16</a:t>
            </a:fld>
            <a:endParaRPr lang="it-IT"/>
          </a:p>
        </p:txBody>
      </p:sp>
      <p:graphicFrame>
        <p:nvGraphicFramePr>
          <p:cNvPr id="2" name="Oggetto 1">
            <a:extLst>
              <a:ext uri="{FF2B5EF4-FFF2-40B4-BE49-F238E27FC236}">
                <a16:creationId xmlns:a16="http://schemas.microsoft.com/office/drawing/2014/main" id="{3AD21DC2-E573-AC55-B3DA-6543F9EF3848}"/>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90D76F1-0AB4-C0DE-95FC-9A40ECF319E2}"/>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67BFBF50-F497-7EE5-976F-50F87BEF501C}"/>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1FC7145B-B8D2-0F4D-CDFE-DF3169A186F3}"/>
              </a:ext>
            </a:extLst>
          </p:cNvPr>
          <p:cNvSpPr txBox="1"/>
          <p:nvPr/>
        </p:nvSpPr>
        <p:spPr>
          <a:xfrm>
            <a:off x="801160" y="713008"/>
            <a:ext cx="10795819" cy="5770811"/>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Il finanziamento del fondo di tesoreria</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1200"/>
              </a:spcAft>
            </a:pPr>
            <a:endParaRPr lang="it-IT" sz="1800" kern="1200" dirty="0">
              <a:solidFill>
                <a:srgbClr val="215F9A"/>
              </a:solidFill>
              <a:effectLst/>
              <a:latin typeface="Verdana" panose="020B0604030504040204" pitchFamily="34" charset="0"/>
              <a:ea typeface="Verdana" panose="020B0604030504040204" pitchFamily="34" charset="0"/>
              <a:cs typeface="Times New Roman" panose="02020603050405020304" pitchFamily="18" charset="0"/>
            </a:endParaRPr>
          </a:p>
          <a:p>
            <a:pPr algn="just">
              <a:spcAft>
                <a:spcPts val="1200"/>
              </a:spcAft>
            </a:pPr>
            <a:r>
              <a:rPr lang="it-IT" sz="2000" kern="12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Il Fondo di Tesoreria INPS è finanziato da un contributo pari alla quota di cui all’articolo 2120 del Codice civile maturata da ciascun lavoratore del settore privato a decorrere dal 01.01.2007 e non destinata alle forme pensionistiche complementari di cui al decreto legislativo 5 dicembre 2005 n. 252.</a:t>
            </a:r>
            <a:endParaRPr lang="it-IT" sz="2000" dirty="0">
              <a:solidFill>
                <a:schemeClr val="accent1">
                  <a:lumMod val="75000"/>
                </a:schemeClr>
              </a:solidFill>
              <a:effectLst/>
              <a:latin typeface="Verdana" panose="020B0604030504040204" pitchFamily="34" charset="0"/>
              <a:ea typeface="Verdana" panose="020B0604030504040204" pitchFamily="34" charset="0"/>
            </a:endParaRPr>
          </a:p>
          <a:p>
            <a:pPr algn="just">
              <a:spcAft>
                <a:spcPts val="1200"/>
              </a:spcAft>
            </a:pPr>
            <a:r>
              <a:rPr lang="it-IT" sz="2000" kern="12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Il versamento del contributo al Fondo di Tesoreria dovrà essere effettuato mensilmente con le modalità e i termini previsti per il versamento della contribuzione previdenziale obbligatoria e ai fini dell’accertamento e della riscossione dello stesso troveranno applicazione le disposizioni vigenti in materia di contribuzione previdenziale obbligatoria.</a:t>
            </a:r>
            <a:endParaRPr lang="it-IT" sz="2000" dirty="0">
              <a:solidFill>
                <a:schemeClr val="accent1">
                  <a:lumMod val="75000"/>
                </a:schemeClr>
              </a:solidFill>
              <a:effectLst/>
              <a:latin typeface="Verdana" panose="020B0604030504040204" pitchFamily="34" charset="0"/>
              <a:ea typeface="Verdana" panose="020B0604030504040204" pitchFamily="34" charset="0"/>
            </a:endParaRPr>
          </a:p>
          <a:p>
            <a:pPr algn="just">
              <a:spcAft>
                <a:spcPts val="1200"/>
              </a:spcAft>
            </a:pPr>
            <a:r>
              <a:rPr lang="it-IT" sz="2000" kern="12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Si precisa che tale particolare contribuzione non potrà godere di alcuna forma di agevolazione contributiva tra quelle previste nell’ordinamento</a:t>
            </a:r>
            <a:r>
              <a:rPr lang="it-IT" sz="1800" kern="12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a:t>
            </a:r>
            <a:endParaRPr lang="it-IT" sz="1800" dirty="0">
              <a:solidFill>
                <a:schemeClr val="accent1">
                  <a:lumMod val="75000"/>
                </a:schemeClr>
              </a:solidFill>
              <a:effectLst/>
              <a:latin typeface="Verdana" panose="020B0604030504040204" pitchFamily="34" charset="0"/>
              <a:ea typeface="Verdana" panose="020B0604030504040204" pitchFamily="34" charset="0"/>
            </a:endParaRP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83472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41A98-74D0-90DB-10E7-C462CD6DFD1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575BF45-9A83-733B-2517-98F9729F55A3}"/>
              </a:ext>
            </a:extLst>
          </p:cNvPr>
          <p:cNvSpPr>
            <a:spLocks noGrp="1"/>
          </p:cNvSpPr>
          <p:nvPr>
            <p:ph type="sldNum" sz="quarter" idx="12"/>
          </p:nvPr>
        </p:nvSpPr>
        <p:spPr/>
        <p:txBody>
          <a:bodyPr/>
          <a:lstStyle/>
          <a:p>
            <a:fld id="{47924A32-47EB-49B6-941E-FD77D92A7E95}" type="slidenum">
              <a:rPr lang="it-IT" smtClean="0"/>
              <a:t>17</a:t>
            </a:fld>
            <a:endParaRPr lang="it-IT"/>
          </a:p>
        </p:txBody>
      </p:sp>
      <p:graphicFrame>
        <p:nvGraphicFramePr>
          <p:cNvPr id="2" name="Oggetto 1">
            <a:extLst>
              <a:ext uri="{FF2B5EF4-FFF2-40B4-BE49-F238E27FC236}">
                <a16:creationId xmlns:a16="http://schemas.microsoft.com/office/drawing/2014/main" id="{EEAB9DF6-863D-9496-E051-5663BD5BE904}"/>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3AD21DC2-E573-AC55-B3DA-6543F9EF3848}"/>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763F03E-118A-C99D-E0D9-048FB396DFEB}"/>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5A861529-1376-ECBD-BAE7-00277FDFAFDD}"/>
              </a:ext>
            </a:extLst>
          </p:cNvPr>
          <p:cNvSpPr txBox="1"/>
          <p:nvPr/>
        </p:nvSpPr>
        <p:spPr>
          <a:xfrm>
            <a:off x="422787" y="481780"/>
            <a:ext cx="10795819" cy="5601533"/>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Accenni sul funzionamento del Fondo</a:t>
            </a:r>
          </a:p>
          <a:p>
            <a:pPr algn="ctr"/>
            <a:r>
              <a:rPr lang="it-IT" sz="3200" dirty="0">
                <a:solidFill>
                  <a:schemeClr val="accent1">
                    <a:lumMod val="75000"/>
                  </a:schemeClr>
                </a:solidFill>
                <a:latin typeface="Verdana" panose="020B0604030504040204" pitchFamily="34" charset="0"/>
                <a:ea typeface="Verdana" panose="020B0604030504040204" pitchFamily="34" charset="0"/>
              </a:rPr>
              <a:t> maturazione e prescrizione</a:t>
            </a:r>
            <a:endParaRPr lang="it-IT" sz="2400"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1200"/>
              </a:spcAft>
            </a:pPr>
            <a:endParaRPr lang="it-IT" sz="1800" kern="1200" dirty="0">
              <a:solidFill>
                <a:srgbClr val="215F9A"/>
              </a:solidFill>
              <a:effectLst/>
              <a:latin typeface="Verdana" panose="020B0604030504040204" pitchFamily="34" charset="0"/>
              <a:ea typeface="Verdana" panose="020B0604030504040204" pitchFamily="34" charset="0"/>
              <a:cs typeface="Times New Roman" panose="02020603050405020304" pitchFamily="18" charset="0"/>
            </a:endParaRPr>
          </a:p>
          <a:p>
            <a:pPr algn="just">
              <a:spcAft>
                <a:spcPts val="1200"/>
              </a:spcAft>
            </a:pPr>
            <a:r>
              <a:rPr lang="it-IT" sz="2000" dirty="0">
                <a:solidFill>
                  <a:schemeClr val="accent1">
                    <a:lumMod val="75000"/>
                  </a:schemeClr>
                </a:solidFill>
                <a:latin typeface="Verdana" panose="020B0604030504040204" pitchFamily="34" charset="0"/>
                <a:ea typeface="Verdana" panose="020B0604030504040204" pitchFamily="34" charset="0"/>
              </a:rPr>
              <a:t>Il diritto al TFR matura anno per anno, ma è esigibile solo al termine del rapporto di lavoro.</a:t>
            </a:r>
          </a:p>
          <a:p>
            <a:pPr algn="just">
              <a:spcAft>
                <a:spcPts val="1200"/>
              </a:spcAft>
            </a:pPr>
            <a:endParaRPr lang="it-IT" sz="2000" dirty="0">
              <a:solidFill>
                <a:schemeClr val="accent1">
                  <a:lumMod val="75000"/>
                </a:schemeClr>
              </a:solidFill>
              <a:latin typeface="Verdana" panose="020B0604030504040204" pitchFamily="34" charset="0"/>
              <a:ea typeface="Verdana" panose="020B0604030504040204" pitchFamily="34" charset="0"/>
            </a:endParaRPr>
          </a:p>
          <a:p>
            <a:pPr algn="just">
              <a:spcAft>
                <a:spcPts val="1200"/>
              </a:spcAft>
            </a:pPr>
            <a:r>
              <a:rPr lang="it-IT" sz="2000" dirty="0">
                <a:solidFill>
                  <a:schemeClr val="accent1">
                    <a:lumMod val="75000"/>
                  </a:schemeClr>
                </a:solidFill>
                <a:latin typeface="Verdana" panose="020B0604030504040204" pitchFamily="34" charset="0"/>
                <a:ea typeface="Verdana" panose="020B0604030504040204" pitchFamily="34" charset="0"/>
              </a:rPr>
              <a:t>In via generale, il diritto al TFR è assoggettato al termine di prescrizione quinquennale (art. 2948 Codice civile) che decorre dalla data di cessazione del rapporto di lavoro.</a:t>
            </a:r>
          </a:p>
          <a:p>
            <a:pPr algn="just">
              <a:spcAft>
                <a:spcPts val="1200"/>
              </a:spcAft>
            </a:pPr>
            <a:endParaRPr lang="it-IT" sz="2000" dirty="0">
              <a:solidFill>
                <a:schemeClr val="accent1">
                  <a:lumMod val="75000"/>
                </a:schemeClr>
              </a:solidFill>
              <a:latin typeface="Verdana" panose="020B0604030504040204" pitchFamily="34" charset="0"/>
              <a:ea typeface="Verdana" panose="020B0604030504040204" pitchFamily="34" charset="0"/>
            </a:endParaRPr>
          </a:p>
          <a:p>
            <a:pPr algn="just">
              <a:spcAft>
                <a:spcPts val="1200"/>
              </a:spcAft>
            </a:pPr>
            <a:r>
              <a:rPr lang="it-IT" sz="2000" dirty="0">
                <a:solidFill>
                  <a:schemeClr val="accent1">
                    <a:lumMod val="75000"/>
                  </a:schemeClr>
                </a:solidFill>
                <a:latin typeface="Verdana" panose="020B0604030504040204" pitchFamily="34" charset="0"/>
                <a:ea typeface="Verdana" panose="020B0604030504040204" pitchFamily="34" charset="0"/>
              </a:rPr>
              <a:t>Se il diritto è riconosciuto da un provvedimento giurisdizionale passato in giudicato, invece, si prescrive in dieci anni (art. 2953 Codice civile).</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01112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1012A-1B20-1811-6374-43C6AE45A414}"/>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671CC3C1-7F71-7993-3DE0-D0BDBC2FAC6E}"/>
              </a:ext>
            </a:extLst>
          </p:cNvPr>
          <p:cNvSpPr>
            <a:spLocks noGrp="1"/>
          </p:cNvSpPr>
          <p:nvPr>
            <p:ph type="sldNum" sz="quarter" idx="12"/>
          </p:nvPr>
        </p:nvSpPr>
        <p:spPr/>
        <p:txBody>
          <a:bodyPr/>
          <a:lstStyle/>
          <a:p>
            <a:fld id="{47924A32-47EB-49B6-941E-FD77D92A7E95}" type="slidenum">
              <a:rPr lang="it-IT" smtClean="0"/>
              <a:t>18</a:t>
            </a:fld>
            <a:endParaRPr lang="it-IT"/>
          </a:p>
        </p:txBody>
      </p:sp>
      <p:graphicFrame>
        <p:nvGraphicFramePr>
          <p:cNvPr id="2" name="Oggetto 1">
            <a:extLst>
              <a:ext uri="{FF2B5EF4-FFF2-40B4-BE49-F238E27FC236}">
                <a16:creationId xmlns:a16="http://schemas.microsoft.com/office/drawing/2014/main" id="{7DCAA4BF-2068-C555-0A37-D9E385FE0AC6}"/>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3AD21DC2-E573-AC55-B3DA-6543F9EF3848}"/>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05B292D9-A76F-8D12-E489-7741AEAFECE5}"/>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687C52A0-48F6-2DA2-B30F-31FD3F4291B1}"/>
              </a:ext>
            </a:extLst>
          </p:cNvPr>
          <p:cNvSpPr txBox="1"/>
          <p:nvPr/>
        </p:nvSpPr>
        <p:spPr>
          <a:xfrm>
            <a:off x="265471" y="344129"/>
            <a:ext cx="11326762" cy="6129498"/>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Le prestazioni erogate dal Fondo</a:t>
            </a:r>
          </a:p>
          <a:p>
            <a:pPr algn="ctr"/>
            <a:r>
              <a:rPr lang="it-IT" sz="3200" dirty="0">
                <a:solidFill>
                  <a:schemeClr val="accent1">
                    <a:lumMod val="75000"/>
                  </a:schemeClr>
                </a:solidFill>
                <a:latin typeface="Verdana" panose="020B0604030504040204" pitchFamily="34" charset="0"/>
                <a:ea typeface="Verdana" panose="020B0604030504040204" pitchFamily="34" charset="0"/>
              </a:rPr>
              <a:t>«le anticipazioni»</a:t>
            </a:r>
          </a:p>
          <a:p>
            <a:pPr algn="just">
              <a:lnSpc>
                <a:spcPct val="107000"/>
              </a:lnSpc>
              <a:spcAft>
                <a:spcPts val="800"/>
              </a:spcAft>
            </a:pPr>
            <a:endParaRPr lang="it-IT" sz="32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it-IT" sz="20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Ai sensi dell’art. 2 comma 1 del D. M. 30 gennaio 2007 il Fondo di Tesoreria è deputato ad erogare il trattamento di fine rapporto e le relative anticipazioni secondo le consuete modalità di cui all’art. 2120 C.c. e che sono calcolate sull’intero valore del TFR maturato dal lavoratore, sommando la quota parte di pertinenza del datore di lavoro con quella spettante al Fondo.</a:t>
            </a:r>
          </a:p>
          <a:p>
            <a:pPr algn="just">
              <a:lnSpc>
                <a:spcPct val="107000"/>
              </a:lnSpc>
              <a:spcAft>
                <a:spcPts val="800"/>
              </a:spcAft>
            </a:pPr>
            <a:r>
              <a:rPr lang="it-IT" sz="20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Le anticipazioni sono erogate integralmente dal datore di lavoro a valersi in via primaria sugli importi maturati in virtù degli accantonamenti effettuati fino al 31.12.2006 presso il datore di lavoro.</a:t>
            </a:r>
          </a:p>
          <a:p>
            <a:pPr algn="just">
              <a:lnSpc>
                <a:spcPct val="107000"/>
              </a:lnSpc>
              <a:spcAft>
                <a:spcPts val="800"/>
              </a:spcAft>
            </a:pPr>
            <a:r>
              <a:rPr lang="it-IT" sz="20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Nel caso in cui l’importo dell’ anticipazione eccede la quota maturata presso il datore di lavoro, questi effettua il pagamento anche della quota residua da porre a carico del Fondo, salvo conguaglio successivo.</a:t>
            </a:r>
          </a:p>
          <a:p>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37004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63F5B-9019-A31F-9A27-355D7C7B81F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003ADC49-9A9E-4BE5-AF5F-B9A9C72BFEC0}"/>
              </a:ext>
            </a:extLst>
          </p:cNvPr>
          <p:cNvSpPr>
            <a:spLocks noGrp="1"/>
          </p:cNvSpPr>
          <p:nvPr>
            <p:ph type="sldNum" sz="quarter" idx="12"/>
          </p:nvPr>
        </p:nvSpPr>
        <p:spPr/>
        <p:txBody>
          <a:bodyPr/>
          <a:lstStyle/>
          <a:p>
            <a:fld id="{47924A32-47EB-49B6-941E-FD77D92A7E95}" type="slidenum">
              <a:rPr lang="it-IT" smtClean="0"/>
              <a:t>19</a:t>
            </a:fld>
            <a:endParaRPr lang="it-IT"/>
          </a:p>
        </p:txBody>
      </p:sp>
      <p:graphicFrame>
        <p:nvGraphicFramePr>
          <p:cNvPr id="2" name="Oggetto 1">
            <a:extLst>
              <a:ext uri="{FF2B5EF4-FFF2-40B4-BE49-F238E27FC236}">
                <a16:creationId xmlns:a16="http://schemas.microsoft.com/office/drawing/2014/main" id="{B46D38AB-6B27-2B74-5C67-E8F6FF13696F}"/>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3AD21DC2-E573-AC55-B3DA-6543F9EF3848}"/>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C3654365-1FD7-6C60-0804-5700471291C9}"/>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168E27AB-AAED-2354-520E-CA29C58F2B7B}"/>
              </a:ext>
            </a:extLst>
          </p:cNvPr>
          <p:cNvSpPr txBox="1"/>
          <p:nvPr/>
        </p:nvSpPr>
        <p:spPr>
          <a:xfrm>
            <a:off x="255639" y="265471"/>
            <a:ext cx="10825316" cy="5216813"/>
          </a:xfrm>
          <a:prstGeom prst="rect">
            <a:avLst/>
          </a:prstGeom>
          <a:noFill/>
        </p:spPr>
        <p:txBody>
          <a:bodyPr wrap="square">
            <a:spAutoFit/>
          </a:bodyPr>
          <a:lstStyle/>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r>
              <a:rPr lang="it-IT" sz="2000" dirty="0">
                <a:solidFill>
                  <a:schemeClr val="accent1">
                    <a:lumMod val="75000"/>
                  </a:schemeClr>
                </a:solidFill>
                <a:latin typeface="Verdana" panose="020B0604030504040204" pitchFamily="34" charset="0"/>
                <a:ea typeface="Verdana" panose="020B0604030504040204" pitchFamily="34" charset="0"/>
              </a:rPr>
              <a:t>Terza Parte</a:t>
            </a:r>
          </a:p>
          <a:p>
            <a:pPr algn="ctr">
              <a:spcAft>
                <a:spcPts val="600"/>
              </a:spcAft>
            </a:pPr>
            <a:r>
              <a:rPr lang="it-IT" sz="6600" dirty="0">
                <a:solidFill>
                  <a:schemeClr val="accent1">
                    <a:lumMod val="75000"/>
                  </a:schemeClr>
                </a:solidFill>
                <a:latin typeface="Verdana" panose="020B0604030504040204" pitchFamily="34" charset="0"/>
                <a:ea typeface="Verdana" panose="020B0604030504040204" pitchFamily="34" charset="0"/>
              </a:rPr>
              <a:t>LE OPERAZIONI SOCIETARIE</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29584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3865-3B0E-AC3A-6D71-7E71F445523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F6483F11-FB16-18C5-6E34-1DB4ED4A0D89}"/>
              </a:ext>
            </a:extLst>
          </p:cNvPr>
          <p:cNvSpPr>
            <a:spLocks noGrp="1"/>
          </p:cNvSpPr>
          <p:nvPr>
            <p:ph type="sldNum" sz="quarter" idx="12"/>
          </p:nvPr>
        </p:nvSpPr>
        <p:spPr/>
        <p:txBody>
          <a:bodyPr/>
          <a:lstStyle/>
          <a:p>
            <a:fld id="{47924A32-47EB-49B6-941E-FD77D92A7E95}" type="slidenum">
              <a:rPr lang="it-IT" smtClean="0"/>
              <a:t>20</a:t>
            </a:fld>
            <a:endParaRPr lang="it-IT"/>
          </a:p>
        </p:txBody>
      </p:sp>
      <p:graphicFrame>
        <p:nvGraphicFramePr>
          <p:cNvPr id="2" name="Oggetto 1">
            <a:extLst>
              <a:ext uri="{FF2B5EF4-FFF2-40B4-BE49-F238E27FC236}">
                <a16:creationId xmlns:a16="http://schemas.microsoft.com/office/drawing/2014/main" id="{727A7357-179A-495A-090E-FC0B53D2D0AB}"/>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46D38AB-6B27-2B74-5C67-E8F6FF13696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549B90E-9944-8BAF-51FE-14B5B7BBBC3F}"/>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E8A5C5E2-E2D4-43CE-0BAE-8C5437800E8B}"/>
              </a:ext>
            </a:extLst>
          </p:cNvPr>
          <p:cNvSpPr txBox="1"/>
          <p:nvPr/>
        </p:nvSpPr>
        <p:spPr>
          <a:xfrm>
            <a:off x="672662" y="283780"/>
            <a:ext cx="10520855" cy="6931641"/>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Passaggio diretto di dipendenti </a:t>
            </a:r>
          </a:p>
          <a:p>
            <a:r>
              <a:rPr lang="it-IT" sz="3200" dirty="0">
                <a:solidFill>
                  <a:schemeClr val="accent1">
                    <a:lumMod val="75000"/>
                  </a:schemeClr>
                </a:solidFill>
                <a:latin typeface="Verdana" panose="020B0604030504040204" pitchFamily="34" charset="0"/>
                <a:ea typeface="Verdana" panose="020B0604030504040204" pitchFamily="34" charset="0"/>
              </a:rPr>
              <a:t> </a:t>
            </a:r>
          </a:p>
          <a:p>
            <a:pPr algn="just"/>
            <a:r>
              <a:rPr lang="it-IT" dirty="0">
                <a:solidFill>
                  <a:schemeClr val="accent1">
                    <a:lumMod val="75000"/>
                  </a:schemeClr>
                </a:solidFill>
                <a:latin typeface="Verdana" panose="020B0604030504040204" pitchFamily="34" charset="0"/>
                <a:ea typeface="Verdana" panose="020B0604030504040204" pitchFamily="34" charset="0"/>
              </a:rPr>
              <a:t>Se, a seguito di operazione societaria (es. acquisizione di ramo d’azienda, incorporazione, ecc.) o di cessione di contratto, si </a:t>
            </a:r>
            <a:r>
              <a:rPr lang="it-IT" dirty="0" err="1">
                <a:solidFill>
                  <a:schemeClr val="accent1">
                    <a:lumMod val="75000"/>
                  </a:schemeClr>
                </a:solidFill>
                <a:latin typeface="Verdana" panose="020B0604030504040204" pitchFamily="34" charset="0"/>
                <a:ea typeface="Verdana" panose="020B0604030504040204" pitchFamily="34" charset="0"/>
              </a:rPr>
              <a:t>realizzia</a:t>
            </a:r>
            <a:r>
              <a:rPr lang="it-IT" dirty="0">
                <a:solidFill>
                  <a:schemeClr val="accent1">
                    <a:lumMod val="75000"/>
                  </a:schemeClr>
                </a:solidFill>
                <a:latin typeface="Verdana" panose="020B0604030504040204" pitchFamily="34" charset="0"/>
                <a:ea typeface="Verdana" panose="020B0604030504040204" pitchFamily="34" charset="0"/>
              </a:rPr>
              <a:t> il passaggio di personale in precedenza alle dipendenze di datore di lavoro non assoggettato all’ obbligo del versamento al Fondo di Tesoreria ad uno nuovo che invece lo è, quest’ ultimo sarà tenuto al versamento del contributo anche per tale personale a partire dal periodo di paga in corso alla data dell’acquisizione del dipendente.</a:t>
            </a:r>
            <a:endParaRPr lang="it-IT" sz="1400" dirty="0">
              <a:solidFill>
                <a:schemeClr val="accent1">
                  <a:lumMod val="75000"/>
                </a:schemeClr>
              </a:solidFill>
              <a:latin typeface="Verdana" panose="020B0604030504040204" pitchFamily="34" charset="0"/>
              <a:ea typeface="Verdana" panose="020B0604030504040204" pitchFamily="34" charset="0"/>
            </a:endParaRPr>
          </a:p>
          <a:p>
            <a:pPr algn="just">
              <a:lnSpc>
                <a:spcPct val="107000"/>
              </a:lnSpc>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Viceversa, nel caso in cui, sempre a seguito di operazione societaria o cessione di contratto, si realizzi il passaggio presso un datore di lavoro non tenuto al versamento del contributo in esame di personale in precedenza alle dipendenze di datore di lavoro assoggettato allo stesso obbligo, il nuovo datore di lavoro sarà tenuto ad effettuare il versamento del contributo limitatamente a tale personale. In questa ipotesi, il nuovo datore di lavoro pur rimanendo complessivamente estraneo alle disposizioni di cui all’art. 1 commi 755 e successivi, della legge n. 296/2006 ne diviene destinatario, anche in assenza del requisito occupazionale previsto dalla norma (almeno 50 addetti).</a:t>
            </a:r>
          </a:p>
          <a:p>
            <a:pPr algn="just">
              <a:lnSpc>
                <a:spcPct val="107000"/>
              </a:lnSpc>
              <a:spcAft>
                <a:spcPts val="800"/>
              </a:spcAft>
            </a:pPr>
            <a:r>
              <a:rPr lang="it-IT" b="0" dirty="0">
                <a:solidFill>
                  <a:schemeClr val="accent1">
                    <a:lumMod val="75000"/>
                  </a:schemeClr>
                </a:solidFill>
                <a:effectLst/>
                <a:latin typeface="Verdana" panose="020B0604030504040204" pitchFamily="34" charset="0"/>
                <a:ea typeface="Verdana" panose="020B0604030504040204" pitchFamily="34" charset="0"/>
              </a:rPr>
              <a:t>Dovrà richiedere il codice di autorizzazione INPS </a:t>
            </a:r>
            <a:r>
              <a:rPr lang="it-IT" b="1" dirty="0">
                <a:solidFill>
                  <a:schemeClr val="accent1">
                    <a:lumMod val="75000"/>
                  </a:schemeClr>
                </a:solidFill>
                <a:effectLst/>
                <a:latin typeface="Verdana" panose="020B0604030504040204" pitchFamily="34" charset="0"/>
                <a:ea typeface="Verdana" panose="020B0604030504040204" pitchFamily="34" charset="0"/>
              </a:rPr>
              <a:t>2R</a:t>
            </a:r>
            <a:r>
              <a:rPr lang="it-IT" dirty="0">
                <a:solidFill>
                  <a:schemeClr val="accent1">
                    <a:lumMod val="75000"/>
                  </a:schemeClr>
                </a:solidFill>
                <a:latin typeface="Verdana" panose="020B0604030504040204" pitchFamily="34" charset="0"/>
                <a:ea typeface="Verdana" panose="020B0604030504040204" pitchFamily="34" charset="0"/>
              </a:rPr>
              <a:t> che identifica le aziende tenute al versamento del TFR al Fondo di Tesoreria, ma </a:t>
            </a:r>
            <a:r>
              <a:rPr lang="it-IT" b="1" dirty="0">
                <a:solidFill>
                  <a:schemeClr val="accent1">
                    <a:lumMod val="75000"/>
                  </a:schemeClr>
                </a:solidFill>
                <a:effectLst/>
                <a:latin typeface="Verdana" panose="020B0604030504040204" pitchFamily="34" charset="0"/>
                <a:ea typeface="Verdana" panose="020B0604030504040204" pitchFamily="34" charset="0"/>
              </a:rPr>
              <a:t>limitatamente a specifici lavoratori</a:t>
            </a:r>
            <a:r>
              <a:rPr lang="it-IT" dirty="0">
                <a:solidFill>
                  <a:schemeClr val="accent1">
                    <a:lumMod val="75000"/>
                  </a:schemeClr>
                </a:solidFill>
                <a:latin typeface="Verdana" panose="020B0604030504040204" pitchFamily="34" charset="0"/>
                <a:ea typeface="Verdana" panose="020B0604030504040204" pitchFamily="34" charset="0"/>
              </a:rPr>
              <a:t> trasferiti in continuità di rapporto (ex art. 2112 c.c.) o a seguito di operazioni societarie, non per l'intera forza aziendale.</a:t>
            </a:r>
          </a:p>
          <a:p>
            <a:pPr algn="just"/>
            <a:endParaRPr lang="it-IT" sz="1400" dirty="0">
              <a:solidFill>
                <a:schemeClr val="accent1">
                  <a:lumMod val="75000"/>
                </a:schemeClr>
              </a:solidFill>
              <a:latin typeface="Verdana" panose="020B0604030504040204" pitchFamily="34" charset="0"/>
              <a:ea typeface="Verdana" panose="020B0604030504040204" pitchFamily="34" charset="0"/>
            </a:endParaRPr>
          </a:p>
          <a:p>
            <a:pPr algn="just"/>
            <a:endParaRPr lang="it-IT" sz="1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63485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469A4-A0AA-C50B-B545-5AF53CFBE8F5}"/>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9F76837E-A531-645F-A3E1-6F5EC35DC288}"/>
              </a:ext>
            </a:extLst>
          </p:cNvPr>
          <p:cNvSpPr>
            <a:spLocks noGrp="1"/>
          </p:cNvSpPr>
          <p:nvPr>
            <p:ph type="sldNum" sz="quarter" idx="12"/>
          </p:nvPr>
        </p:nvSpPr>
        <p:spPr/>
        <p:txBody>
          <a:bodyPr/>
          <a:lstStyle/>
          <a:p>
            <a:fld id="{47924A32-47EB-49B6-941E-FD77D92A7E95}" type="slidenum">
              <a:rPr lang="it-IT" smtClean="0"/>
              <a:t>21</a:t>
            </a:fld>
            <a:endParaRPr lang="it-IT"/>
          </a:p>
        </p:txBody>
      </p:sp>
      <p:graphicFrame>
        <p:nvGraphicFramePr>
          <p:cNvPr id="2" name="Oggetto 1">
            <a:extLst>
              <a:ext uri="{FF2B5EF4-FFF2-40B4-BE49-F238E27FC236}">
                <a16:creationId xmlns:a16="http://schemas.microsoft.com/office/drawing/2014/main" id="{7A3EB669-81C8-B841-57F8-E3C4FDA61C7E}"/>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46D38AB-6B27-2B74-5C67-E8F6FF13696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0896B228-91A7-1667-483F-55E0A3597A1F}"/>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0F2F0F00-9804-1BDC-C3AA-4A9C260C8247}"/>
              </a:ext>
            </a:extLst>
          </p:cNvPr>
          <p:cNvSpPr txBox="1"/>
          <p:nvPr/>
        </p:nvSpPr>
        <p:spPr>
          <a:xfrm>
            <a:off x="588579" y="522804"/>
            <a:ext cx="10846677" cy="6678751"/>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Modalità di pagamento del TFR</a:t>
            </a:r>
          </a:p>
          <a:p>
            <a:pPr algn="ctr"/>
            <a:r>
              <a:rPr lang="it-IT" dirty="0">
                <a:solidFill>
                  <a:schemeClr val="accent1">
                    <a:lumMod val="75000"/>
                  </a:schemeClr>
                </a:solidFill>
                <a:latin typeface="Verdana" panose="020B0604030504040204" pitchFamily="34" charset="0"/>
                <a:ea typeface="Verdana" panose="020B0604030504040204" pitchFamily="34" charset="0"/>
              </a:rPr>
              <a:t>Cessione di contratto, cessione o affitto di ramo d’azienda</a:t>
            </a:r>
          </a:p>
          <a:p>
            <a:pPr algn="ctr"/>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Nel caso in cui un dipendente venga trasferito ad altro datore di lavoro per effetto di cessione di contratto ex art.1406 Codice civile, cessione o affitto di ramo d’azienda, con cessione effettuata ai sensi dell’art.2112 del Codice civile, il rapporto di lavoro continua con il cessionario ed il lavoratore conserva tutti i diritti che ne derivano.</a:t>
            </a:r>
          </a:p>
          <a:p>
            <a:pPr algn="just"/>
            <a:r>
              <a:rPr lang="it-IT" dirty="0">
                <a:solidFill>
                  <a:schemeClr val="accent1">
                    <a:lumMod val="75000"/>
                  </a:schemeClr>
                </a:solidFill>
                <a:latin typeface="Verdana" panose="020B0604030504040204" pitchFamily="34" charset="0"/>
                <a:ea typeface="Verdana" panose="020B0604030504040204" pitchFamily="34" charset="0"/>
              </a:rPr>
              <a:t>La continuità nei versamenti al Fondo di Tesoreria comporta che alla cessazione del rapporto il datore subentrante - mai il cedente - liquidi al lavoratore tutto il TFR, anche per la parte accantonata dal cedente, rivalutando tutto il TFR e cioè:</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 quello fisicamente trasferitogli dalla cedente;</a:t>
            </a:r>
          </a:p>
          <a:p>
            <a:pPr algn="just"/>
            <a:r>
              <a:rPr lang="it-IT" dirty="0">
                <a:solidFill>
                  <a:schemeClr val="accent1">
                    <a:lumMod val="75000"/>
                  </a:schemeClr>
                </a:solidFill>
                <a:latin typeface="Verdana" panose="020B0604030504040204" pitchFamily="34" charset="0"/>
                <a:ea typeface="Verdana" panose="020B0604030504040204" pitchFamily="34" charset="0"/>
              </a:rPr>
              <a:t> quello da quest'ultima versato al Fondo di Tesoreria;</a:t>
            </a:r>
          </a:p>
          <a:p>
            <a:pPr algn="just"/>
            <a:r>
              <a:rPr lang="it-IT" dirty="0">
                <a:solidFill>
                  <a:schemeClr val="accent1">
                    <a:lumMod val="75000"/>
                  </a:schemeClr>
                </a:solidFill>
                <a:latin typeface="Verdana" panose="020B0604030504040204" pitchFamily="34" charset="0"/>
                <a:ea typeface="Verdana" panose="020B0604030504040204" pitchFamily="34" charset="0"/>
              </a:rPr>
              <a:t> quello connesso ai versamenti dallo stesso effettuati al medesimo Fondo.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All’atto della liquidazione, il datore di lavoro subentrante dovrà provvedere a recuperare dalla Tesoreria le quote globalmente versate per i lavoratori cessati, in sede di conguaglio con i contributi dovuti.</a:t>
            </a:r>
          </a:p>
          <a:p>
            <a:pPr algn="just"/>
            <a:r>
              <a:rPr lang="it-IT" dirty="0">
                <a:solidFill>
                  <a:schemeClr val="accent1">
                    <a:lumMod val="75000"/>
                  </a:schemeClr>
                </a:solidFill>
                <a:latin typeface="Verdana" panose="020B0604030504040204" pitchFamily="34" charset="0"/>
                <a:ea typeface="Verdana" panose="020B0604030504040204" pitchFamily="34" charset="0"/>
              </a:rPr>
              <a:t>Resta ferma la richiesta di intervento diretto del Fondo di Tesoreria nei casi di incapienza mensile.</a:t>
            </a:r>
          </a:p>
          <a:p>
            <a:pPr algn="just"/>
            <a:r>
              <a:rPr lang="it-IT" dirty="0">
                <a:solidFill>
                  <a:schemeClr val="accent1">
                    <a:lumMod val="75000"/>
                  </a:schemeClr>
                </a:solidFill>
                <a:latin typeface="Verdana" panose="020B0604030504040204" pitchFamily="34" charset="0"/>
                <a:ea typeface="Verdana" panose="020B0604030504040204" pitchFamily="34" charset="0"/>
              </a:rPr>
              <a:t> </a:t>
            </a:r>
          </a:p>
          <a:p>
            <a:pPr algn="ctr"/>
            <a:endParaRPr lang="it-IT" dirty="0">
              <a:solidFill>
                <a:schemeClr val="accent1">
                  <a:lumMod val="75000"/>
                </a:schemeClr>
              </a:solidFill>
              <a:latin typeface="Verdana" panose="020B0604030504040204" pitchFamily="34" charset="0"/>
              <a:ea typeface="Verdana" panose="020B0604030504040204" pitchFamily="34" charset="0"/>
            </a:endParaRPr>
          </a:p>
          <a:p>
            <a:pPr algn="ctr"/>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66467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EDE76-F1BE-1273-7EA8-1291161981D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7381F57-5B16-1793-782B-D7FF68468EA9}"/>
              </a:ext>
            </a:extLst>
          </p:cNvPr>
          <p:cNvSpPr>
            <a:spLocks noGrp="1"/>
          </p:cNvSpPr>
          <p:nvPr>
            <p:ph type="sldNum" sz="quarter" idx="12"/>
          </p:nvPr>
        </p:nvSpPr>
        <p:spPr/>
        <p:txBody>
          <a:bodyPr/>
          <a:lstStyle/>
          <a:p>
            <a:fld id="{47924A32-47EB-49B6-941E-FD77D92A7E95}" type="slidenum">
              <a:rPr lang="it-IT" smtClean="0"/>
              <a:t>22</a:t>
            </a:fld>
            <a:endParaRPr lang="it-IT"/>
          </a:p>
        </p:txBody>
      </p:sp>
      <p:graphicFrame>
        <p:nvGraphicFramePr>
          <p:cNvPr id="2" name="Oggetto 1">
            <a:extLst>
              <a:ext uri="{FF2B5EF4-FFF2-40B4-BE49-F238E27FC236}">
                <a16:creationId xmlns:a16="http://schemas.microsoft.com/office/drawing/2014/main" id="{BB412FE0-9568-D2AA-8BEB-D2B653C34F56}"/>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46D38AB-6B27-2B74-5C67-E8F6FF13696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3EF3F21-E364-9433-A3C1-E83D85DFF882}"/>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13716B45-A315-7899-E3BA-68E70AF9BF61}"/>
              </a:ext>
            </a:extLst>
          </p:cNvPr>
          <p:cNvSpPr txBox="1"/>
          <p:nvPr/>
        </p:nvSpPr>
        <p:spPr>
          <a:xfrm>
            <a:off x="727927" y="522804"/>
            <a:ext cx="10707329" cy="6955750"/>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Esposizione dati Emens</a:t>
            </a:r>
          </a:p>
          <a:p>
            <a:pPr algn="ctr"/>
            <a:r>
              <a:rPr lang="it-IT" dirty="0">
                <a:solidFill>
                  <a:schemeClr val="accent1">
                    <a:lumMod val="75000"/>
                  </a:schemeClr>
                </a:solidFill>
                <a:latin typeface="Verdana" panose="020B0604030504040204" pitchFamily="34" charset="0"/>
                <a:ea typeface="Verdana" panose="020B0604030504040204" pitchFamily="34" charset="0"/>
              </a:rPr>
              <a:t>Cessione di contratto, cessione o affitto di ramo d’azienda</a:t>
            </a:r>
          </a:p>
          <a:p>
            <a:pPr algn="ctr"/>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Per realizzare il passaggio alla cessionaria delle quote di TFR accantonate dalla cedente occorre effettuare delle registrazioni sui flussi Uniemens del dipendente sia da parte della cedente che della cessionaria, oltre che alla comunicazione UNILAV – Vardatori al competente Centro per l’Impiego.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In caso di cessazione e conseguente assunzione di lavoratori a seguito di trasferimento d'azienda, di cessione individuale o di passaggio diretto, che comporta il cambio del soggetto giuridico, l’azienda cedente inserirà il codice </a:t>
            </a:r>
            <a:r>
              <a:rPr lang="it-IT" b="1" dirty="0">
                <a:solidFill>
                  <a:schemeClr val="accent1">
                    <a:lumMod val="75000"/>
                  </a:schemeClr>
                </a:solidFill>
                <a:latin typeface="Verdana" panose="020B0604030504040204" pitchFamily="34" charset="0"/>
                <a:ea typeface="Verdana" panose="020B0604030504040204" pitchFamily="34" charset="0"/>
              </a:rPr>
              <a:t>«2T» </a:t>
            </a:r>
            <a:r>
              <a:rPr lang="it-IT" dirty="0">
                <a:solidFill>
                  <a:schemeClr val="accent1">
                    <a:lumMod val="75000"/>
                  </a:schemeClr>
                </a:solidFill>
                <a:latin typeface="Verdana" panose="020B0604030504040204" pitchFamily="34" charset="0"/>
                <a:ea typeface="Verdana" panose="020B0604030504040204" pitchFamily="34" charset="0"/>
              </a:rPr>
              <a:t>nella sezione </a:t>
            </a:r>
            <a:r>
              <a:rPr lang="it-IT" b="1" dirty="0">
                <a:solidFill>
                  <a:schemeClr val="accent1">
                    <a:lumMod val="75000"/>
                  </a:schemeClr>
                </a:solidFill>
                <a:latin typeface="Verdana" panose="020B0604030504040204" pitchFamily="34" charset="0"/>
                <a:ea typeface="Verdana" panose="020B0604030504040204" pitchFamily="34" charset="0"/>
              </a:rPr>
              <a:t>«TIPO CESSAZIONE»</a:t>
            </a:r>
            <a:r>
              <a:rPr lang="it-IT" dirty="0">
                <a:solidFill>
                  <a:schemeClr val="accent1">
                    <a:lumMod val="75000"/>
                  </a:schemeClr>
                </a:solidFill>
                <a:latin typeface="Verdana" panose="020B0604030504040204" pitchFamily="34" charset="0"/>
                <a:ea typeface="Verdana" panose="020B0604030504040204" pitchFamily="34" charset="0"/>
              </a:rPr>
              <a:t> del flusso Emens nel mese in cui cessa il rapporto. </a:t>
            </a:r>
          </a:p>
          <a:p>
            <a:pPr algn="just"/>
            <a:r>
              <a:rPr lang="it-IT" dirty="0">
                <a:solidFill>
                  <a:schemeClr val="accent1">
                    <a:lumMod val="75000"/>
                  </a:schemeClr>
                </a:solidFill>
                <a:latin typeface="Verdana" panose="020B0604030504040204" pitchFamily="34" charset="0"/>
                <a:ea typeface="Verdana" panose="020B0604030504040204" pitchFamily="34" charset="0"/>
              </a:rPr>
              <a:t>L’azienda cessionaria inserirà il codice </a:t>
            </a:r>
            <a:r>
              <a:rPr lang="it-IT" b="1" dirty="0">
                <a:solidFill>
                  <a:schemeClr val="accent1">
                    <a:lumMod val="75000"/>
                  </a:schemeClr>
                </a:solidFill>
                <a:latin typeface="Verdana" panose="020B0604030504040204" pitchFamily="34" charset="0"/>
                <a:ea typeface="Verdana" panose="020B0604030504040204" pitchFamily="34" charset="0"/>
              </a:rPr>
              <a:t>«2T» </a:t>
            </a:r>
            <a:r>
              <a:rPr lang="it-IT" dirty="0">
                <a:solidFill>
                  <a:schemeClr val="accent1">
                    <a:lumMod val="75000"/>
                  </a:schemeClr>
                </a:solidFill>
                <a:latin typeface="Verdana" panose="020B0604030504040204" pitchFamily="34" charset="0"/>
                <a:ea typeface="Verdana" panose="020B0604030504040204" pitchFamily="34" charset="0"/>
              </a:rPr>
              <a:t>nella sezione </a:t>
            </a:r>
            <a:r>
              <a:rPr lang="it-IT" b="1" dirty="0">
                <a:solidFill>
                  <a:schemeClr val="accent1">
                    <a:lumMod val="75000"/>
                  </a:schemeClr>
                </a:solidFill>
                <a:latin typeface="Verdana" panose="020B0604030504040204" pitchFamily="34" charset="0"/>
                <a:ea typeface="Verdana" panose="020B0604030504040204" pitchFamily="34" charset="0"/>
              </a:rPr>
              <a:t>«TIPO ASSUNZIONE» </a:t>
            </a:r>
            <a:r>
              <a:rPr lang="it-IT" dirty="0">
                <a:solidFill>
                  <a:schemeClr val="accent1">
                    <a:lumMod val="75000"/>
                  </a:schemeClr>
                </a:solidFill>
                <a:latin typeface="Verdana" panose="020B0604030504040204" pitchFamily="34" charset="0"/>
                <a:ea typeface="Verdana" panose="020B0604030504040204" pitchFamily="34" charset="0"/>
              </a:rPr>
              <a:t>del flusso Emens nel mese in cui inizia il rapporto.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In questo modo si realizzerà l’unificazione delle quote – compresa la rivalutazione – accantonate dalla cedente con quelle che accantonerà la cessionaria, così, all’atto della cessazione, la cessionaria potrà erogare tutta la somma accantonata dalle due aziende, garantendo la conservazione di tutti i diritti che ne derivano, così come previsto dall’art.2120 del Codice civile.   </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ctr"/>
            <a:endParaRPr lang="it-IT" dirty="0">
              <a:solidFill>
                <a:schemeClr val="accent1">
                  <a:lumMod val="75000"/>
                </a:schemeClr>
              </a:solidFill>
              <a:latin typeface="Verdana" panose="020B0604030504040204" pitchFamily="34" charset="0"/>
              <a:ea typeface="Verdana" panose="020B0604030504040204" pitchFamily="34" charset="0"/>
            </a:endParaRPr>
          </a:p>
          <a:p>
            <a:pPr algn="ctr"/>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05769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8ACF5-351A-B8B2-04E3-8B1CF337A5DE}"/>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96924394-2C41-BBC9-B3AB-078A504D4B56}"/>
              </a:ext>
            </a:extLst>
          </p:cNvPr>
          <p:cNvSpPr>
            <a:spLocks noGrp="1"/>
          </p:cNvSpPr>
          <p:nvPr>
            <p:ph type="sldNum" sz="quarter" idx="12"/>
          </p:nvPr>
        </p:nvSpPr>
        <p:spPr/>
        <p:txBody>
          <a:bodyPr/>
          <a:lstStyle/>
          <a:p>
            <a:fld id="{47924A32-47EB-49B6-941E-FD77D92A7E95}" type="slidenum">
              <a:rPr lang="it-IT" smtClean="0"/>
              <a:t>23</a:t>
            </a:fld>
            <a:endParaRPr lang="it-IT"/>
          </a:p>
        </p:txBody>
      </p:sp>
      <p:graphicFrame>
        <p:nvGraphicFramePr>
          <p:cNvPr id="2" name="Oggetto 1">
            <a:extLst>
              <a:ext uri="{FF2B5EF4-FFF2-40B4-BE49-F238E27FC236}">
                <a16:creationId xmlns:a16="http://schemas.microsoft.com/office/drawing/2014/main" id="{5897E9B8-96BD-4612-F253-6363755E414E}"/>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46D38AB-6B27-2B74-5C67-E8F6FF13696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818A71DE-F62B-7478-CBE9-86633072F897}"/>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8AD144E5-9837-8956-315F-F588F4CDD98C}"/>
              </a:ext>
            </a:extLst>
          </p:cNvPr>
          <p:cNvSpPr txBox="1"/>
          <p:nvPr/>
        </p:nvSpPr>
        <p:spPr>
          <a:xfrm>
            <a:off x="255639" y="265471"/>
            <a:ext cx="10825316" cy="5216813"/>
          </a:xfrm>
          <a:prstGeom prst="rect">
            <a:avLst/>
          </a:prstGeom>
          <a:noFill/>
        </p:spPr>
        <p:txBody>
          <a:bodyPr wrap="square">
            <a:spAutoFit/>
          </a:bodyPr>
          <a:lstStyle/>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r>
              <a:rPr lang="it-IT" sz="2000" dirty="0">
                <a:solidFill>
                  <a:schemeClr val="accent1">
                    <a:lumMod val="75000"/>
                  </a:schemeClr>
                </a:solidFill>
                <a:latin typeface="Verdana" panose="020B0604030504040204" pitchFamily="34" charset="0"/>
                <a:ea typeface="Verdana" panose="020B0604030504040204" pitchFamily="34" charset="0"/>
              </a:rPr>
              <a:t>Quarta Parte</a:t>
            </a:r>
          </a:p>
          <a:p>
            <a:pPr algn="ctr">
              <a:spcAft>
                <a:spcPts val="600"/>
              </a:spcAft>
            </a:pPr>
            <a:r>
              <a:rPr lang="it-IT" sz="6600" dirty="0">
                <a:solidFill>
                  <a:schemeClr val="accent1">
                    <a:lumMod val="75000"/>
                  </a:schemeClr>
                </a:solidFill>
                <a:latin typeface="Verdana" panose="020B0604030504040204" pitchFamily="34" charset="0"/>
                <a:ea typeface="Verdana" panose="020B0604030504040204" pitchFamily="34" charset="0"/>
              </a:rPr>
              <a:t>LA GESTIONE DEL FLUSSO UNIEMENS</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9238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09A66-1553-FA42-DA5F-AB1EAF567D4A}"/>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A1940CC-9FC8-5CE8-5187-E7D40F2CD1E7}"/>
              </a:ext>
            </a:extLst>
          </p:cNvPr>
          <p:cNvSpPr>
            <a:spLocks noGrp="1"/>
          </p:cNvSpPr>
          <p:nvPr>
            <p:ph type="sldNum" sz="quarter" idx="12"/>
          </p:nvPr>
        </p:nvSpPr>
        <p:spPr/>
        <p:txBody>
          <a:bodyPr/>
          <a:lstStyle/>
          <a:p>
            <a:fld id="{47924A32-47EB-49B6-941E-FD77D92A7E95}" type="slidenum">
              <a:rPr lang="it-IT" smtClean="0"/>
              <a:t>24</a:t>
            </a:fld>
            <a:endParaRPr lang="it-IT"/>
          </a:p>
        </p:txBody>
      </p:sp>
      <p:graphicFrame>
        <p:nvGraphicFramePr>
          <p:cNvPr id="2" name="Oggetto 1">
            <a:extLst>
              <a:ext uri="{FF2B5EF4-FFF2-40B4-BE49-F238E27FC236}">
                <a16:creationId xmlns:a16="http://schemas.microsoft.com/office/drawing/2014/main" id="{BB110A07-163C-057F-5BC6-045A2DC00F66}"/>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46D38AB-6B27-2B74-5C67-E8F6FF13696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D2B93227-36B9-BBE5-5109-F6DF2C81A662}"/>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6CD8A2A3-013E-4744-4A7D-41ED9CA446EE}"/>
              </a:ext>
            </a:extLst>
          </p:cNvPr>
          <p:cNvSpPr txBox="1"/>
          <p:nvPr/>
        </p:nvSpPr>
        <p:spPr>
          <a:xfrm>
            <a:off x="273269" y="202409"/>
            <a:ext cx="11406776" cy="10818346"/>
          </a:xfrm>
          <a:prstGeom prst="rect">
            <a:avLst/>
          </a:prstGeom>
          <a:noFill/>
        </p:spPr>
        <p:txBody>
          <a:bodyPr wrap="square">
            <a:spAutoFit/>
          </a:bodyPr>
          <a:lstStyle/>
          <a:p>
            <a:pPr algn="ctr">
              <a:spcAft>
                <a:spcPts val="600"/>
              </a:spcAft>
            </a:pPr>
            <a:r>
              <a:rPr lang="it-IT" sz="3200" dirty="0">
                <a:solidFill>
                  <a:schemeClr val="accent1">
                    <a:lumMod val="75000"/>
                  </a:schemeClr>
                </a:solidFill>
                <a:latin typeface="Verdana" panose="020B0604030504040204" pitchFamily="34" charset="0"/>
                <a:ea typeface="Verdana" panose="020B0604030504040204" pitchFamily="34" charset="0"/>
              </a:rPr>
              <a:t>Flussi Uniemens</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Il versamento delle quote al fondo viene effettuato dalle aziende che rientrano in tale obbligo e che sono contraddistinte dal codice di autorizzazione Inps «1R» che si ottiene dopo l’invio del modello telematico «SC34».</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 principali codici da riportare sui flussi Uniemens sono:</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CF01</a:t>
            </a:r>
            <a:r>
              <a:rPr lang="it-IT" dirty="0">
                <a:solidFill>
                  <a:schemeClr val="accent1">
                    <a:lumMod val="75000"/>
                  </a:schemeClr>
                </a:solidFill>
                <a:latin typeface="Verdana" panose="020B0604030504040204" pitchFamily="34" charset="0"/>
                <a:ea typeface="Verdana" panose="020B0604030504040204" pitchFamily="34" charset="0"/>
              </a:rPr>
              <a:t> è utilizzato per esporre il versamento al Fondo di Tesoreria delle quote di TFR maturate nel mese corrente dai dipendenti;</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CF02</a:t>
            </a:r>
            <a:r>
              <a:rPr lang="it-IT" dirty="0">
                <a:solidFill>
                  <a:schemeClr val="accent1">
                    <a:lumMod val="75000"/>
                  </a:schemeClr>
                </a:solidFill>
                <a:latin typeface="Verdana" panose="020B0604030504040204" pitchFamily="34" charset="0"/>
                <a:ea typeface="Verdana" panose="020B0604030504040204" pitchFamily="34" charset="0"/>
              </a:rPr>
              <a:t> è utilizzato nel modello DM10/UNIEMENS per indicare il versamento di quote TFR arretrate al Fondo di Tesoreria INPS;</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CF03</a:t>
            </a:r>
            <a:r>
              <a:rPr lang="it-IT" dirty="0">
                <a:solidFill>
                  <a:schemeClr val="accent1">
                    <a:lumMod val="75000"/>
                  </a:schemeClr>
                </a:solidFill>
                <a:latin typeface="Verdana" panose="020B0604030504040204" pitchFamily="34" charset="0"/>
                <a:ea typeface="Verdana" panose="020B0604030504040204" pitchFamily="34" charset="0"/>
              </a:rPr>
              <a:t> è un codice utilizzato nelle denunce contributive INPS (flusso Uniemens) per il versamento al Fondo di Tesoreria delle quote di TFR maturate, in particolare per gestire differenze contributive o importi pregressi;</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CF04</a:t>
            </a:r>
            <a:r>
              <a:rPr lang="it-IT" dirty="0">
                <a:solidFill>
                  <a:schemeClr val="accent1">
                    <a:lumMod val="75000"/>
                  </a:schemeClr>
                </a:solidFill>
                <a:latin typeface="Verdana" panose="020B0604030504040204" pitchFamily="34" charset="0"/>
                <a:ea typeface="Verdana" panose="020B0604030504040204" pitchFamily="34" charset="0"/>
              </a:rPr>
              <a:t> è un codice utilizzato nelle denunce contributive INPS Uniemens per indicare il "Versamento quote arretrate di TFR art.47 D.L. 50/2017« (aziende del trasporto);</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CF11</a:t>
            </a:r>
            <a:r>
              <a:rPr lang="it-IT" dirty="0">
                <a:solidFill>
                  <a:schemeClr val="accent1">
                    <a:lumMod val="75000"/>
                  </a:schemeClr>
                </a:solidFill>
                <a:latin typeface="Verdana" panose="020B0604030504040204" pitchFamily="34" charset="0"/>
                <a:ea typeface="Verdana" panose="020B0604030504040204" pitchFamily="34" charset="0"/>
              </a:rPr>
              <a:t> è utilizzato per il versamento al Fondo di Tesoreria INPS della maggiorazione del 2,74% calcolata sugli arretrati del TFR (codice CF02) maturati e non versati tempestivamente. Rappresenta la rivalutazione per ritardato pagamento del contributo TFR. </a:t>
            </a: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25682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33B14-E282-BA96-7D2B-1F063A43294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955522B4-1DF4-19D7-321B-C63BE3920AF0}"/>
              </a:ext>
            </a:extLst>
          </p:cNvPr>
          <p:cNvSpPr>
            <a:spLocks noGrp="1"/>
          </p:cNvSpPr>
          <p:nvPr>
            <p:ph type="sldNum" sz="quarter" idx="12"/>
          </p:nvPr>
        </p:nvSpPr>
        <p:spPr/>
        <p:txBody>
          <a:bodyPr/>
          <a:lstStyle/>
          <a:p>
            <a:fld id="{47924A32-47EB-49B6-941E-FD77D92A7E95}" type="slidenum">
              <a:rPr lang="it-IT" smtClean="0"/>
              <a:t>25</a:t>
            </a:fld>
            <a:endParaRPr lang="it-IT"/>
          </a:p>
        </p:txBody>
      </p:sp>
      <p:graphicFrame>
        <p:nvGraphicFramePr>
          <p:cNvPr id="2" name="Oggetto 1">
            <a:extLst>
              <a:ext uri="{FF2B5EF4-FFF2-40B4-BE49-F238E27FC236}">
                <a16:creationId xmlns:a16="http://schemas.microsoft.com/office/drawing/2014/main" id="{2A6B399E-C3A5-5F3C-880D-BCE1ACEC5E45}"/>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B110A07-163C-057F-5BC6-045A2DC00F66}"/>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05FA7A1-6F2E-EB03-7450-237C4DA952EE}"/>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07E932A8-9AA3-603F-B06B-8DD1F07D0591}"/>
              </a:ext>
            </a:extLst>
          </p:cNvPr>
          <p:cNvSpPr txBox="1"/>
          <p:nvPr/>
        </p:nvSpPr>
        <p:spPr>
          <a:xfrm>
            <a:off x="273269" y="202409"/>
            <a:ext cx="11406776" cy="11172289"/>
          </a:xfrm>
          <a:prstGeom prst="rect">
            <a:avLst/>
          </a:prstGeom>
          <a:noFill/>
        </p:spPr>
        <p:txBody>
          <a:bodyPr wrap="square">
            <a:spAutoFit/>
          </a:bodyPr>
          <a:lstStyle/>
          <a:p>
            <a:pPr algn="ctr">
              <a:spcAft>
                <a:spcPts val="600"/>
              </a:spcAft>
            </a:pPr>
            <a:r>
              <a:rPr lang="it-IT" sz="3200" dirty="0">
                <a:solidFill>
                  <a:schemeClr val="accent1">
                    <a:lumMod val="75000"/>
                  </a:schemeClr>
                </a:solidFill>
                <a:latin typeface="Verdana" panose="020B0604030504040204" pitchFamily="34" charset="0"/>
                <a:ea typeface="Verdana" panose="020B0604030504040204" pitchFamily="34" charset="0"/>
              </a:rPr>
              <a:t>Flussi Uniemens</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Il recupero delle quote versate al fondo nelle ipotesi di erogazione da parte dell’azienda e successivo conguaglio viene effettuato dalle aziende mediante esposizione nel flusso Uniemens di alcuni codici di conguaglio.</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 principali codici da riportare sui flussi Uniemens:</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PF10</a:t>
            </a:r>
            <a:r>
              <a:rPr lang="it-IT" dirty="0">
                <a:solidFill>
                  <a:schemeClr val="accent1">
                    <a:lumMod val="75000"/>
                  </a:schemeClr>
                </a:solidFill>
                <a:latin typeface="Verdana" panose="020B0604030504040204" pitchFamily="34" charset="0"/>
                <a:ea typeface="Verdana" panose="020B0604030504040204" pitchFamily="34" charset="0"/>
              </a:rPr>
              <a:t> indica il recupero delle prestazioni di TFR erogate dal datore di lavoro a carico del Fondo di Tesoreria. Viene esposto entro il limite degli importi versati nel mese col codice CF01;</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PF20 </a:t>
            </a:r>
            <a:r>
              <a:rPr lang="it-IT" dirty="0">
                <a:solidFill>
                  <a:schemeClr val="accent1">
                    <a:lumMod val="75000"/>
                  </a:schemeClr>
                </a:solidFill>
                <a:latin typeface="Verdana" panose="020B0604030504040204" pitchFamily="34" charset="0"/>
                <a:ea typeface="Verdana" panose="020B0604030504040204" pitchFamily="34" charset="0"/>
              </a:rPr>
              <a:t>indica il recupero della prestazione TFR su contributi previdenziali e assistenziali eccedenti il fondo Tesoreria. Viene utilizzato per conguagliare le somme liquidate dall'azienda, ma non coperte dal contributo del mese (PF10), fino a concorrenza dei contributi dovuti.  </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PF30</a:t>
            </a:r>
            <a:r>
              <a:rPr lang="it-IT" dirty="0">
                <a:solidFill>
                  <a:schemeClr val="accent1">
                    <a:lumMod val="75000"/>
                  </a:schemeClr>
                </a:solidFill>
                <a:latin typeface="Verdana" panose="020B0604030504040204" pitchFamily="34" charset="0"/>
                <a:ea typeface="Verdana" panose="020B0604030504040204" pitchFamily="34" charset="0"/>
              </a:rPr>
              <a:t> indica il recupero dell'imposta sostitutiva sulla rivalutazione del TFR maturato presso il Fondo di Tesoreria. Viene utilizzato dai datori di lavoro per recuperare la quota di imposta (17% o 11% a seconda dell'anno) calcolata sulle rivalutazioni a carico del Fondo.</a:t>
            </a:r>
          </a:p>
          <a:p>
            <a:pPr marL="0" marR="0" lvl="0" indent="0" algn="just" defTabSz="457200" rtl="0" eaLnBrk="1" fontAlgn="auto" latinLnBrk="0" hangingPunct="1">
              <a:lnSpc>
                <a:spcPct val="100000"/>
              </a:lnSpc>
              <a:spcBef>
                <a:spcPts val="0"/>
              </a:spcBef>
              <a:spcAft>
                <a:spcPts val="600"/>
              </a:spcAft>
              <a:buClrTx/>
              <a:buSzTx/>
              <a:buFontTx/>
              <a:buNone/>
              <a:tabLst/>
              <a:defRPr/>
            </a:pPr>
            <a:r>
              <a:rPr lang="it-IT" b="1" dirty="0">
                <a:solidFill>
                  <a:schemeClr val="accent1">
                    <a:lumMod val="75000"/>
                  </a:schemeClr>
                </a:solidFill>
                <a:latin typeface="Verdana" panose="020B0604030504040204" pitchFamily="34" charset="0"/>
                <a:ea typeface="Verdana" panose="020B0604030504040204" pitchFamily="34" charset="0"/>
              </a:rPr>
              <a:t>PA10 </a:t>
            </a:r>
            <a:r>
              <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indica il recupero delle anticipazioni di TFR erogate dal datore di lavoro a carico del Fondo di Tesoreria. Viene esposto entro il limite degli importi versati nel mese col codice CF01;</a:t>
            </a:r>
          </a:p>
          <a:p>
            <a:pPr algn="just">
              <a:spcAft>
                <a:spcPts val="600"/>
              </a:spcAft>
            </a:pPr>
            <a:r>
              <a:rPr lang="it-IT" b="1" dirty="0">
                <a:solidFill>
                  <a:schemeClr val="accent1">
                    <a:lumMod val="75000"/>
                  </a:schemeClr>
                </a:solidFill>
                <a:latin typeface="Verdana" panose="020B0604030504040204" pitchFamily="34" charset="0"/>
                <a:ea typeface="Verdana" panose="020B0604030504040204" pitchFamily="34" charset="0"/>
              </a:rPr>
              <a:t>PA20</a:t>
            </a:r>
            <a:r>
              <a:rPr lang="it-IT" dirty="0">
                <a:solidFill>
                  <a:schemeClr val="accent1">
                    <a:lumMod val="75000"/>
                  </a:schemeClr>
                </a:solidFill>
                <a:latin typeface="Verdana" panose="020B0604030504040204" pitchFamily="34" charset="0"/>
                <a:ea typeface="Verdana" panose="020B0604030504040204" pitchFamily="34" charset="0"/>
              </a:rPr>
              <a:t> indica il recupero delle anticipazioni di TFR erogate dal datore di lavoro a carico del Fondo di Tesoreria ed indica la parte eccedente l’importo esposto con il codice CF01.  </a:t>
            </a:r>
          </a:p>
          <a:p>
            <a:pPr algn="just">
              <a:spcAft>
                <a:spcPts val="600"/>
              </a:spcAft>
            </a:pPr>
            <a:endParaRPr lang="it-IT" b="1"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34346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B900A-D076-D539-3AA5-E1EB26DE151A}"/>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91A5C2B-FEE8-881E-3A55-88271FD49665}"/>
              </a:ext>
            </a:extLst>
          </p:cNvPr>
          <p:cNvSpPr>
            <a:spLocks noGrp="1"/>
          </p:cNvSpPr>
          <p:nvPr>
            <p:ph type="sldNum" sz="quarter" idx="12"/>
          </p:nvPr>
        </p:nvSpPr>
        <p:spPr/>
        <p:txBody>
          <a:bodyPr/>
          <a:lstStyle/>
          <a:p>
            <a:fld id="{47924A32-47EB-49B6-941E-FD77D92A7E95}" type="slidenum">
              <a:rPr lang="it-IT" smtClean="0"/>
              <a:t>26</a:t>
            </a:fld>
            <a:endParaRPr lang="it-IT"/>
          </a:p>
        </p:txBody>
      </p:sp>
      <p:graphicFrame>
        <p:nvGraphicFramePr>
          <p:cNvPr id="2" name="Oggetto 1">
            <a:extLst>
              <a:ext uri="{FF2B5EF4-FFF2-40B4-BE49-F238E27FC236}">
                <a16:creationId xmlns:a16="http://schemas.microsoft.com/office/drawing/2014/main" id="{54677B3A-E0C2-F9E7-754E-2C2CAA5F5238}"/>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B110A07-163C-057F-5BC6-045A2DC00F66}"/>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9E9C67A7-C522-3353-3F4A-149B8F0BA5C8}"/>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D8B0D97F-4F08-75FD-B44B-B546C02FD12E}"/>
              </a:ext>
            </a:extLst>
          </p:cNvPr>
          <p:cNvSpPr txBox="1"/>
          <p:nvPr/>
        </p:nvSpPr>
        <p:spPr>
          <a:xfrm>
            <a:off x="273268" y="202409"/>
            <a:ext cx="11613931" cy="9533379"/>
          </a:xfrm>
          <a:prstGeom prst="rect">
            <a:avLst/>
          </a:prstGeom>
          <a:noFill/>
        </p:spPr>
        <p:txBody>
          <a:bodyPr wrap="square">
            <a:spAutoFit/>
          </a:bodyPr>
          <a:lstStyle/>
          <a:p>
            <a:pPr algn="ctr">
              <a:buNone/>
            </a:pPr>
            <a:r>
              <a:rPr lang="it-IT" sz="3200" i="0" dirty="0">
                <a:solidFill>
                  <a:schemeClr val="accent1">
                    <a:lumMod val="75000"/>
                  </a:schemeClr>
                </a:solidFill>
                <a:effectLst/>
                <a:latin typeface="Verdana" panose="020B0604030504040204" pitchFamily="34" charset="0"/>
                <a:ea typeface="Verdana" panose="020B0604030504040204" pitchFamily="34" charset="0"/>
              </a:rPr>
              <a:t>I vantaggi per le aziende</a:t>
            </a:r>
          </a:p>
          <a:p>
            <a:pPr>
              <a:spcBef>
                <a:spcPts val="900"/>
              </a:spcBef>
              <a:spcAft>
                <a:spcPts val="1200"/>
              </a:spcAft>
              <a:buNone/>
            </a:pPr>
            <a:endParaRPr lang="it-IT" b="0" dirty="0">
              <a:solidFill>
                <a:schemeClr val="accent1">
                  <a:lumMod val="75000"/>
                </a:schemeClr>
              </a:solidFill>
              <a:latin typeface="Verdana" panose="020B0604030504040204" pitchFamily="34" charset="0"/>
              <a:ea typeface="Verdana" panose="020B0604030504040204" pitchFamily="34" charset="0"/>
            </a:endParaRPr>
          </a:p>
          <a:p>
            <a:pPr>
              <a:spcBef>
                <a:spcPts val="900"/>
              </a:spcBef>
              <a:spcAft>
                <a:spcPts val="1200"/>
              </a:spcAft>
              <a:buNone/>
            </a:pPr>
            <a:r>
              <a:rPr lang="it-IT" b="0" dirty="0">
                <a:solidFill>
                  <a:schemeClr val="accent1">
                    <a:lumMod val="75000"/>
                  </a:schemeClr>
                </a:solidFill>
                <a:latin typeface="Verdana" panose="020B0604030504040204" pitchFamily="34" charset="0"/>
                <a:ea typeface="Verdana" panose="020B0604030504040204" pitchFamily="34" charset="0"/>
              </a:rPr>
              <a:t>L’art.10 del D.lgs. 252/2005 ha previsto una sere di incentivi per le aziende che versano le quote di TFR dei dipendenti a forme di previdenza complementare o al fondo di Tesoreria</a:t>
            </a:r>
          </a:p>
          <a:p>
            <a:pPr algn="just">
              <a:spcBef>
                <a:spcPts val="900"/>
              </a:spcBef>
              <a:spcAft>
                <a:spcPts val="1200"/>
              </a:spcAft>
              <a:buNone/>
            </a:pPr>
            <a:r>
              <a:rPr lang="it-IT" dirty="0">
                <a:solidFill>
                  <a:schemeClr val="accent1">
                    <a:lumMod val="75000"/>
                  </a:schemeClr>
                </a:solidFill>
                <a:effectLst/>
                <a:latin typeface="Verdana" panose="020B0604030504040204" pitchFamily="34" charset="0"/>
                <a:ea typeface="Verdana" panose="020B0604030504040204" pitchFamily="34" charset="0"/>
              </a:rPr>
              <a:t>Principali aspetti e vantaggi indiretti (o compensativi):</a:t>
            </a:r>
          </a:p>
          <a:p>
            <a:pPr algn="just">
              <a:spcBef>
                <a:spcPts val="900"/>
              </a:spcBef>
              <a:spcAft>
                <a:spcPts val="900"/>
              </a:spcAft>
              <a:buFont typeface="Arial" panose="020B0604020202020204" pitchFamily="34" charset="0"/>
              <a:buChar char="•"/>
            </a:pPr>
            <a:r>
              <a:rPr lang="it-IT" b="1" dirty="0">
                <a:solidFill>
                  <a:schemeClr val="accent1">
                    <a:lumMod val="75000"/>
                  </a:schemeClr>
                </a:solidFill>
                <a:effectLst/>
                <a:latin typeface="Verdana" panose="020B0604030504040204" pitchFamily="34" charset="0"/>
                <a:ea typeface="Verdana" panose="020B0604030504040204" pitchFamily="34" charset="0"/>
              </a:rPr>
              <a:t>Esonero dal Fondo di Garanzia (0,20%):</a:t>
            </a:r>
            <a:r>
              <a:rPr lang="it-IT" b="0" dirty="0">
                <a:solidFill>
                  <a:schemeClr val="accent1">
                    <a:lumMod val="75000"/>
                  </a:schemeClr>
                </a:solidFill>
                <a:effectLst/>
                <a:latin typeface="Verdana" panose="020B0604030504040204" pitchFamily="34" charset="0"/>
                <a:ea typeface="Verdana" panose="020B0604030504040204" pitchFamily="34" charset="0"/>
              </a:rPr>
              <a:t> Le imprese sono esonerate dal versamento dello 0,20% del monte retributivo al Fondo di Garanzia TFR, poiché il rischio di insolvenza è garantito dall'INPS stesso.</a:t>
            </a:r>
          </a:p>
          <a:p>
            <a:pPr algn="just">
              <a:spcBef>
                <a:spcPts val="900"/>
              </a:spcBef>
              <a:spcAft>
                <a:spcPts val="900"/>
              </a:spcAft>
              <a:buFont typeface="Arial" panose="020B0604020202020204" pitchFamily="34" charset="0"/>
              <a:buChar char="•"/>
            </a:pPr>
            <a:r>
              <a:rPr lang="it-IT" b="1" dirty="0">
                <a:solidFill>
                  <a:schemeClr val="accent1">
                    <a:lumMod val="75000"/>
                  </a:schemeClr>
                </a:solidFill>
                <a:effectLst/>
                <a:latin typeface="Verdana" panose="020B0604030504040204" pitchFamily="34" charset="0"/>
                <a:ea typeface="Verdana" panose="020B0604030504040204" pitchFamily="34" charset="0"/>
              </a:rPr>
              <a:t>Nessuna rivalutazione del TFR:</a:t>
            </a:r>
            <a:r>
              <a:rPr lang="it-IT" b="0" dirty="0">
                <a:solidFill>
                  <a:schemeClr val="accent1">
                    <a:lumMod val="75000"/>
                  </a:schemeClr>
                </a:solidFill>
                <a:effectLst/>
                <a:latin typeface="Verdana" panose="020B0604030504040204" pitchFamily="34" charset="0"/>
                <a:ea typeface="Verdana" panose="020B0604030504040204" pitchFamily="34" charset="0"/>
              </a:rPr>
              <a:t> L'azienda non deve più gestire la rivalutazione annuale (tasso fisso 1,5% + 75% inflazione) sulle quote versate al Fondo, eliminando un costo finanziario.</a:t>
            </a:r>
          </a:p>
          <a:p>
            <a:pPr algn="just">
              <a:spcBef>
                <a:spcPts val="900"/>
              </a:spcBef>
              <a:spcAft>
                <a:spcPts val="900"/>
              </a:spcAft>
              <a:buFont typeface="Arial" panose="020B0604020202020204" pitchFamily="34" charset="0"/>
              <a:buChar char="•"/>
            </a:pPr>
            <a:r>
              <a:rPr lang="it-IT" b="1" dirty="0">
                <a:solidFill>
                  <a:schemeClr val="accent1">
                    <a:lumMod val="75000"/>
                  </a:schemeClr>
                </a:solidFill>
                <a:effectLst/>
                <a:latin typeface="Verdana" panose="020B0604030504040204" pitchFamily="34" charset="0"/>
                <a:ea typeface="Verdana" panose="020B0604030504040204" pitchFamily="34" charset="0"/>
              </a:rPr>
              <a:t>Misure compensative (deduzioni):</a:t>
            </a:r>
            <a:r>
              <a:rPr lang="it-IT" b="0" dirty="0">
                <a:solidFill>
                  <a:schemeClr val="accent1">
                    <a:lumMod val="75000"/>
                  </a:schemeClr>
                </a:solidFill>
                <a:effectLst/>
                <a:latin typeface="Verdana" panose="020B0604030504040204" pitchFamily="34" charset="0"/>
                <a:ea typeface="Verdana" panose="020B0604030504040204" pitchFamily="34" charset="0"/>
              </a:rPr>
              <a:t> Per compensare il trasferimento della liquidità, le aziende possono dedurre dal reddito d'impresa (IRES) una percentuale del TFR versato: </a:t>
            </a:r>
            <a:r>
              <a:rPr lang="it-IT" b="1" dirty="0">
                <a:solidFill>
                  <a:schemeClr val="accent1">
                    <a:lumMod val="75000"/>
                  </a:schemeClr>
                </a:solidFill>
                <a:effectLst/>
                <a:latin typeface="Verdana" panose="020B0604030504040204" pitchFamily="34" charset="0"/>
                <a:ea typeface="Verdana" panose="020B0604030504040204" pitchFamily="34" charset="0"/>
              </a:rPr>
              <a:t>4%</a:t>
            </a:r>
            <a:r>
              <a:rPr lang="it-IT" b="0" dirty="0">
                <a:solidFill>
                  <a:schemeClr val="accent1">
                    <a:lumMod val="75000"/>
                  </a:schemeClr>
                </a:solidFill>
                <a:effectLst/>
                <a:latin typeface="Verdana" panose="020B0604030504040204" pitchFamily="34" charset="0"/>
                <a:ea typeface="Verdana" panose="020B0604030504040204" pitchFamily="34" charset="0"/>
              </a:rPr>
              <a:t> per le aziende con almeno 50 dipendenti.</a:t>
            </a:r>
          </a:p>
          <a:p>
            <a:pPr algn="just">
              <a:spcBef>
                <a:spcPts val="900"/>
              </a:spcBef>
              <a:spcAft>
                <a:spcPts val="900"/>
              </a:spcAft>
              <a:buFont typeface="Arial" panose="020B0604020202020204" pitchFamily="34" charset="0"/>
              <a:buChar char="•"/>
            </a:pPr>
            <a:r>
              <a:rPr lang="it-IT" b="1" dirty="0">
                <a:solidFill>
                  <a:schemeClr val="accent1">
                    <a:lumMod val="75000"/>
                  </a:schemeClr>
                </a:solidFill>
                <a:effectLst/>
                <a:latin typeface="Verdana" panose="020B0604030504040204" pitchFamily="34" charset="0"/>
                <a:ea typeface="Verdana" panose="020B0604030504040204" pitchFamily="34" charset="0"/>
              </a:rPr>
              <a:t>Riduzione oneri sociali:</a:t>
            </a:r>
            <a:r>
              <a:rPr lang="it-IT" b="0" dirty="0">
                <a:solidFill>
                  <a:schemeClr val="accent1">
                    <a:lumMod val="75000"/>
                  </a:schemeClr>
                </a:solidFill>
                <a:effectLst/>
                <a:latin typeface="Verdana" panose="020B0604030504040204" pitchFamily="34" charset="0"/>
                <a:ea typeface="Verdana" panose="020B0604030504040204" pitchFamily="34" charset="0"/>
              </a:rPr>
              <a:t> È prevista una riduzione degli oneri sociali (contributi minori) dello 0,28% della retribuzione lorda</a:t>
            </a: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97624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9A400-555C-40B1-175D-8CC8F07DEA82}"/>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53D56E3-4CB3-7B7F-28AD-0CBF27678D59}"/>
              </a:ext>
            </a:extLst>
          </p:cNvPr>
          <p:cNvSpPr>
            <a:spLocks noGrp="1"/>
          </p:cNvSpPr>
          <p:nvPr>
            <p:ph type="sldNum" sz="quarter" idx="12"/>
          </p:nvPr>
        </p:nvSpPr>
        <p:spPr/>
        <p:txBody>
          <a:bodyPr/>
          <a:lstStyle/>
          <a:p>
            <a:fld id="{47924A32-47EB-49B6-941E-FD77D92A7E95}" type="slidenum">
              <a:rPr lang="it-IT" smtClean="0"/>
              <a:t>27</a:t>
            </a:fld>
            <a:endParaRPr lang="it-IT"/>
          </a:p>
        </p:txBody>
      </p:sp>
      <p:graphicFrame>
        <p:nvGraphicFramePr>
          <p:cNvPr id="2" name="Oggetto 1">
            <a:extLst>
              <a:ext uri="{FF2B5EF4-FFF2-40B4-BE49-F238E27FC236}">
                <a16:creationId xmlns:a16="http://schemas.microsoft.com/office/drawing/2014/main" id="{9EC8BC9B-20E6-914B-6ADC-4B063C6DB585}"/>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B110A07-163C-057F-5BC6-045A2DC00F66}"/>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9CE65A77-559D-6BB3-9426-40C81A13A6A2}"/>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134478F8-2F08-6AD2-F278-2F4B4952DDAF}"/>
              </a:ext>
            </a:extLst>
          </p:cNvPr>
          <p:cNvSpPr txBox="1"/>
          <p:nvPr/>
        </p:nvSpPr>
        <p:spPr>
          <a:xfrm>
            <a:off x="273268" y="202409"/>
            <a:ext cx="11466787" cy="9333324"/>
          </a:xfrm>
          <a:prstGeom prst="rect">
            <a:avLst/>
          </a:prstGeom>
          <a:noFill/>
        </p:spPr>
        <p:txBody>
          <a:bodyPr wrap="square">
            <a:spAutoFit/>
          </a:bodyPr>
          <a:lstStyle/>
          <a:p>
            <a:pPr algn="ctr">
              <a:buNone/>
            </a:pPr>
            <a:r>
              <a:rPr lang="it-IT" sz="3200" i="0" dirty="0">
                <a:solidFill>
                  <a:schemeClr val="accent1">
                    <a:lumMod val="75000"/>
                  </a:schemeClr>
                </a:solidFill>
                <a:effectLst/>
                <a:latin typeface="Verdana" panose="020B0604030504040204" pitchFamily="34" charset="0"/>
                <a:ea typeface="Verdana" panose="020B0604030504040204" pitchFamily="34" charset="0"/>
              </a:rPr>
              <a:t>I vantaggi per le aziende</a:t>
            </a:r>
          </a:p>
          <a:p>
            <a:pPr>
              <a:spcBef>
                <a:spcPts val="900"/>
              </a:spcBef>
              <a:spcAft>
                <a:spcPts val="1200"/>
              </a:spcAft>
              <a:buNone/>
            </a:pPr>
            <a:endParaRPr lang="it-IT" b="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Ipotizzando un azienda in cui 30 dipendenti accantonano quote di TFR a complementare o Tesoreria:</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Retribuzione media =30.000 euro annui</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Monte retribuzione totale = 900.000,00 euro annui</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TFR annuo maturato (6,91% del monte) = 62.190 euro</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Tasso d’inflazione annuo = 2%</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Vantaggio per deducibilità = 1.041,00 euro</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Oneri previdenziali non dovuti = 4.320,00 euro</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Mancata rivalutazione TFR = 1.865,00 euro</a:t>
            </a: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Totale vantaggio = euro 7.226,00 che crescerebbero con un tasso d’inflazione più alto.</a:t>
            </a: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r>
              <a:rPr lang="it-IT" dirty="0">
                <a:solidFill>
                  <a:schemeClr val="accent1">
                    <a:lumMod val="75000"/>
                  </a:schemeClr>
                </a:solidFill>
                <a:latin typeface="Verdana" panose="020B0604030504040204" pitchFamily="34" charset="0"/>
                <a:ea typeface="Verdana" panose="020B0604030504040204" pitchFamily="34" charset="0"/>
              </a:rPr>
              <a:t>Ovviamente, esiste anche un costo per l’azienda dato dal c.d. «contributo datoriale» che consiste </a:t>
            </a:r>
            <a:r>
              <a:rPr lang="it-IT" b="0" i="0" dirty="0">
                <a:solidFill>
                  <a:schemeClr val="accent1">
                    <a:lumMod val="75000"/>
                  </a:schemeClr>
                </a:solidFill>
                <a:effectLst/>
                <a:latin typeface="Verdana" panose="020B0604030504040204" pitchFamily="34" charset="0"/>
                <a:ea typeface="Verdana" panose="020B0604030504040204" pitchFamily="34" charset="0"/>
              </a:rPr>
              <a:t>in una percentuale della RAL o della retribuzione utile al calcolo del TFR (a seconda dei CCNL) che generalmente è compresa tra l’1% e il 3%. </a:t>
            </a:r>
            <a:endParaRPr lang="it-IT"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32769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D2E39-3108-BFAC-F8E1-FCC224548B49}"/>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20538CA-0A87-31A1-F1F2-7441EE882D7F}"/>
              </a:ext>
            </a:extLst>
          </p:cNvPr>
          <p:cNvSpPr>
            <a:spLocks noGrp="1"/>
          </p:cNvSpPr>
          <p:nvPr>
            <p:ph type="sldNum" sz="quarter" idx="12"/>
          </p:nvPr>
        </p:nvSpPr>
        <p:spPr/>
        <p:txBody>
          <a:bodyPr/>
          <a:lstStyle/>
          <a:p>
            <a:fld id="{47924A32-47EB-49B6-941E-FD77D92A7E95}" type="slidenum">
              <a:rPr lang="it-IT" smtClean="0"/>
              <a:t>28</a:t>
            </a:fld>
            <a:endParaRPr lang="it-IT"/>
          </a:p>
        </p:txBody>
      </p:sp>
      <p:graphicFrame>
        <p:nvGraphicFramePr>
          <p:cNvPr id="2" name="Oggetto 1">
            <a:extLst>
              <a:ext uri="{FF2B5EF4-FFF2-40B4-BE49-F238E27FC236}">
                <a16:creationId xmlns:a16="http://schemas.microsoft.com/office/drawing/2014/main" id="{87F8EF15-A837-048E-08A6-8C39D48F33E8}"/>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B110A07-163C-057F-5BC6-045A2DC00F66}"/>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08C1F72C-2AAA-720E-3244-11A58AD707EE}"/>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4BCD84AF-38CA-A0C5-F8F8-1A5EFE88E639}"/>
              </a:ext>
            </a:extLst>
          </p:cNvPr>
          <p:cNvSpPr txBox="1"/>
          <p:nvPr/>
        </p:nvSpPr>
        <p:spPr>
          <a:xfrm>
            <a:off x="325819" y="202409"/>
            <a:ext cx="10531367" cy="7452040"/>
          </a:xfrm>
          <a:prstGeom prst="rect">
            <a:avLst/>
          </a:prstGeom>
          <a:noFill/>
        </p:spPr>
        <p:txBody>
          <a:bodyPr wrap="square">
            <a:spAutoFit/>
          </a:bodyPr>
          <a:lstStyle/>
          <a:p>
            <a:pPr>
              <a:lnSpc>
                <a:spcPct val="107000"/>
              </a:lnSpc>
              <a:spcAft>
                <a:spcPts val="800"/>
              </a:spcAft>
              <a:buNone/>
            </a:pPr>
            <a:endPar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gn="ctr">
              <a:lnSpc>
                <a:spcPct val="107000"/>
              </a:lnSpc>
              <a:spcAft>
                <a:spcPts val="800"/>
              </a:spcAft>
              <a:buNone/>
            </a:pPr>
            <a:r>
              <a:rPr lang="it-IT" sz="3200"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rPr>
              <a:t>Principali codici di conguaglio delle misure compensative</a:t>
            </a:r>
          </a:p>
          <a:p>
            <a:pPr>
              <a:lnSpc>
                <a:spcPct val="107000"/>
              </a:lnSpc>
              <a:spcAft>
                <a:spcPts val="800"/>
              </a:spcAft>
              <a:buNone/>
            </a:pPr>
            <a:endPar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TF01  Esonero contr. TFR L.297/82 </a:t>
            </a:r>
            <a:r>
              <a:rPr kumimoji="0" lang="it-IT" sz="1800" b="0" i="0" u="none" strike="noStrike" kern="1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Times New Roman" panose="02020603050405020304" pitchFamily="18" charset="0"/>
              </a:rPr>
              <a:t>– Previdenza complementare </a:t>
            </a:r>
            <a:endPar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TF02  Esonero contr. TFR L. 297/82 – Fondo Tesoreria</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TF03  Esonero contr. TFR L. 297/82 – Quir (quota integrativa retr.)(circ. 82/2015)</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TF11  Recupero Arr. Ctr. TFR L. 297/82 - Prev. Complementare</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TF12  Recupero. Arr. Ctr. TFR L. 297/82 - Fondo Tesoreria.</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TF13  Esonero Contr. DL 203/2005 – Prev. Complementare</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TF14  Esonero Contr. DL 203/2005 – Fondo di Tesoreria</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TF15  Rec. Arr. Contr. DL 203/2005 - Prev. Complementare</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TF16  Rec. Arr. Contr. DL 203/2005 - Fondo Tesoreria</a:t>
            </a:r>
          </a:p>
          <a:p>
            <a:pPr>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TF17  Esonero Contr. DL 203/2005 - Quir (circ. 82/2015)</a:t>
            </a:r>
          </a:p>
          <a:p>
            <a:pPr algn="ctr">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40302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482AA-C488-BF13-D07C-55274ABC3A75}"/>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83C1C8B-A239-1F39-A553-64DE2A000512}"/>
              </a:ext>
            </a:extLst>
          </p:cNvPr>
          <p:cNvSpPr>
            <a:spLocks noGrp="1"/>
          </p:cNvSpPr>
          <p:nvPr>
            <p:ph type="sldNum" sz="quarter" idx="12"/>
          </p:nvPr>
        </p:nvSpPr>
        <p:spPr/>
        <p:txBody>
          <a:bodyPr/>
          <a:lstStyle/>
          <a:p>
            <a:fld id="{47924A32-47EB-49B6-941E-FD77D92A7E95}" type="slidenum">
              <a:rPr lang="it-IT" smtClean="0"/>
              <a:t>29</a:t>
            </a:fld>
            <a:endParaRPr lang="it-IT"/>
          </a:p>
        </p:txBody>
      </p:sp>
      <p:graphicFrame>
        <p:nvGraphicFramePr>
          <p:cNvPr id="2" name="Oggetto 1">
            <a:extLst>
              <a:ext uri="{FF2B5EF4-FFF2-40B4-BE49-F238E27FC236}">
                <a16:creationId xmlns:a16="http://schemas.microsoft.com/office/drawing/2014/main" id="{97AA1906-25F5-655C-4927-9BAEC4236734}"/>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B110A07-163C-057F-5BC6-045A2DC00F66}"/>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44D62E76-53A6-4AC6-928D-3E0076E56DCF}"/>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E0F105DB-D8DB-4A97-5918-93AD28A235AE}"/>
              </a:ext>
            </a:extLst>
          </p:cNvPr>
          <p:cNvSpPr txBox="1"/>
          <p:nvPr/>
        </p:nvSpPr>
        <p:spPr>
          <a:xfrm>
            <a:off x="255639" y="265471"/>
            <a:ext cx="10825316" cy="6232475"/>
          </a:xfrm>
          <a:prstGeom prst="rect">
            <a:avLst/>
          </a:prstGeom>
          <a:noFill/>
        </p:spPr>
        <p:txBody>
          <a:bodyPr wrap="square">
            <a:spAutoFit/>
          </a:bodyPr>
          <a:lstStyle/>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endParaRPr lang="it-IT" sz="3200" dirty="0">
              <a:solidFill>
                <a:schemeClr val="accent1">
                  <a:lumMod val="75000"/>
                </a:schemeClr>
              </a:solidFill>
              <a:latin typeface="Verdana" panose="020B0604030504040204" pitchFamily="34" charset="0"/>
              <a:ea typeface="Verdana" panose="020B0604030504040204" pitchFamily="34" charset="0"/>
            </a:endParaRPr>
          </a:p>
          <a:p>
            <a:pPr algn="ctr">
              <a:spcAft>
                <a:spcPts val="600"/>
              </a:spcAft>
            </a:pPr>
            <a:r>
              <a:rPr lang="it-IT" sz="2000" dirty="0">
                <a:solidFill>
                  <a:schemeClr val="accent1">
                    <a:lumMod val="75000"/>
                  </a:schemeClr>
                </a:solidFill>
                <a:latin typeface="Verdana" panose="020B0604030504040204" pitchFamily="34" charset="0"/>
                <a:ea typeface="Verdana" panose="020B0604030504040204" pitchFamily="34" charset="0"/>
              </a:rPr>
              <a:t>Quinta Parte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66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LE MODALITÀ DI PAGAMENTO DEL TFR</a:t>
            </a:r>
          </a:p>
          <a:p>
            <a:pPr algn="ctr">
              <a:spcAft>
                <a:spcPts val="600"/>
              </a:spcAft>
            </a:pPr>
            <a:endParaRPr lang="it-IT" sz="66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a:p>
            <a:pPr algn="just">
              <a:spcAft>
                <a:spcPts val="600"/>
              </a:spcAft>
            </a:pPr>
            <a:endParaRPr lang="it-IT" sz="16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82292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72A74-D26D-8AE8-CAB1-61444D04CDB9}"/>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A65607C-123F-B313-887C-D836C88142AA}"/>
              </a:ext>
            </a:extLst>
          </p:cNvPr>
          <p:cNvSpPr>
            <a:spLocks noGrp="1"/>
          </p:cNvSpPr>
          <p:nvPr>
            <p:ph type="sldNum" sz="quarter" idx="12"/>
          </p:nvPr>
        </p:nvSpPr>
        <p:spPr/>
        <p:txBody>
          <a:bodyPr/>
          <a:lstStyle/>
          <a:p>
            <a:fld id="{47924A32-47EB-49B6-941E-FD77D92A7E95}" type="slidenum">
              <a:rPr lang="it-IT" smtClean="0"/>
              <a:t>30</a:t>
            </a:fld>
            <a:endParaRPr lang="it-IT"/>
          </a:p>
        </p:txBody>
      </p:sp>
      <p:graphicFrame>
        <p:nvGraphicFramePr>
          <p:cNvPr id="2" name="Oggetto 1">
            <a:extLst>
              <a:ext uri="{FF2B5EF4-FFF2-40B4-BE49-F238E27FC236}">
                <a16:creationId xmlns:a16="http://schemas.microsoft.com/office/drawing/2014/main" id="{BE313B10-49DA-EE95-D28C-F64FF77D09ED}"/>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97AA1906-25F5-655C-4927-9BAEC4236734}"/>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CE345590-939D-1319-E0D7-355F33AAAFEF}"/>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01AF087D-E43E-C408-6C89-7B5254C4A294}"/>
              </a:ext>
            </a:extLst>
          </p:cNvPr>
          <p:cNvSpPr txBox="1"/>
          <p:nvPr/>
        </p:nvSpPr>
        <p:spPr>
          <a:xfrm>
            <a:off x="265471" y="344129"/>
            <a:ext cx="11326762" cy="6058453"/>
          </a:xfrm>
          <a:prstGeom prst="rect">
            <a:avLst/>
          </a:prstGeom>
          <a:noFill/>
        </p:spPr>
        <p:txBody>
          <a:bodyPr wrap="square">
            <a:spAutoFit/>
          </a:bodyPr>
          <a:lstStyle/>
          <a:p>
            <a:pPr algn="ctr"/>
            <a:endParaRPr lang="it-IT" sz="2400" dirty="0">
              <a:solidFill>
                <a:schemeClr val="accent1">
                  <a:lumMod val="75000"/>
                </a:schemeClr>
              </a:solidFill>
              <a:latin typeface="Verdana" panose="020B0604030504040204" pitchFamily="34" charset="0"/>
              <a:ea typeface="Verdana" panose="020B0604030504040204" pitchFamily="34" charset="0"/>
            </a:endParaRPr>
          </a:p>
          <a:p>
            <a:pPr algn="ctr"/>
            <a:r>
              <a:rPr lang="it-IT" sz="2400" dirty="0">
                <a:solidFill>
                  <a:schemeClr val="accent1">
                    <a:lumMod val="75000"/>
                  </a:schemeClr>
                </a:solidFill>
                <a:latin typeface="Verdana" panose="020B0604030504040204" pitchFamily="34" charset="0"/>
                <a:ea typeface="Verdana" panose="020B0604030504040204" pitchFamily="34" charset="0"/>
              </a:rPr>
              <a:t>La liquidazione a mezzo conguaglio</a:t>
            </a:r>
          </a:p>
          <a:p>
            <a:pPr algn="ctr"/>
            <a:endParaRPr lang="it-IT" sz="2400" dirty="0">
              <a:solidFill>
                <a:schemeClr val="accent1">
                  <a:lumMod val="75000"/>
                </a:schemeClr>
              </a:solidFill>
              <a:latin typeface="Verdana" panose="020B0604030504040204" pitchFamily="34" charset="0"/>
              <a:ea typeface="Verdana" panose="020B0604030504040204" pitchFamily="34"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Ai sensi dell’art.2  comma 2 del D.M. 30.01.2007 la liquidazione del TFR  viene effettuata integralmente dal datore di lavoro, anche per la quota parte di competenza del Fondo.</a:t>
            </a: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La citata norma, infatti, recita: “</a:t>
            </a:r>
            <a:r>
              <a:rPr lang="it-IT" sz="1800" i="1" u="sng"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Le prestazioni di cui al comma 1 sono erogate dal datore di lavoro anche per la quota parte di competenza del Fondo, salvo conguaglio da valersi prioritariamente sui contributi dovuti al Fondo riferiti al mese di erogazione della prestazione e, in caso di incapienza, sull'ammontare dei contributi dovuti complessivamente agli enti previdenziali nello stesso mese”.</a:t>
            </a:r>
            <a:endParaRPr lang="it-IT" sz="18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Nella denuncia mensile riferita al mese di erogazione del TFR, le aziende provvedono al conguaglio delle quote di TFR corrispondenti ai versamenti al Fondo di Tesoreria, a valere sui contributi dovuti, in base al seguente ordine di priorità </a:t>
            </a:r>
            <a:endParaRPr lang="it-IT" sz="18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1) contributi dovuti al Fondo di Tesoreria</a:t>
            </a:r>
            <a:endParaRPr lang="it-IT" sz="18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2) in caso di incapienza, contributi obbligatori da versare all’ Inps (contributi IVS e altri minori) ed agli altri Enti previdenziali.</a:t>
            </a:r>
            <a:endParaRPr lang="it-IT" sz="32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79617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2F776-7FA5-2704-6051-C3D936BEC984}"/>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D4F4058-EA9D-CAA6-EBC9-327876A3274A}"/>
              </a:ext>
            </a:extLst>
          </p:cNvPr>
          <p:cNvSpPr>
            <a:spLocks noGrp="1"/>
          </p:cNvSpPr>
          <p:nvPr>
            <p:ph type="sldNum" sz="quarter" idx="12"/>
          </p:nvPr>
        </p:nvSpPr>
        <p:spPr/>
        <p:txBody>
          <a:bodyPr/>
          <a:lstStyle/>
          <a:p>
            <a:fld id="{47924A32-47EB-49B6-941E-FD77D92A7E95}" type="slidenum">
              <a:rPr lang="it-IT" smtClean="0"/>
              <a:t>31</a:t>
            </a:fld>
            <a:endParaRPr lang="it-IT"/>
          </a:p>
        </p:txBody>
      </p:sp>
      <p:graphicFrame>
        <p:nvGraphicFramePr>
          <p:cNvPr id="2" name="Oggetto 1">
            <a:extLst>
              <a:ext uri="{FF2B5EF4-FFF2-40B4-BE49-F238E27FC236}">
                <a16:creationId xmlns:a16="http://schemas.microsoft.com/office/drawing/2014/main" id="{09EB6670-9CB6-B2C7-1BC3-1E48FB62EE32}"/>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97AA1906-25F5-655C-4927-9BAEC4236734}"/>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861E8495-2010-4E96-36A6-224D9129BC67}"/>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pic>
        <p:nvPicPr>
          <p:cNvPr id="3" name="Immagine 2">
            <a:extLst>
              <a:ext uri="{FF2B5EF4-FFF2-40B4-BE49-F238E27FC236}">
                <a16:creationId xmlns:a16="http://schemas.microsoft.com/office/drawing/2014/main" id="{8C6A3817-F424-CD24-FF9F-BE729EFF26E2}"/>
              </a:ext>
            </a:extLst>
          </p:cNvPr>
          <p:cNvPicPr>
            <a:picLocks noChangeAspect="1"/>
          </p:cNvPicPr>
          <p:nvPr/>
        </p:nvPicPr>
        <p:blipFill>
          <a:blip r:embed="rId4"/>
          <a:stretch>
            <a:fillRect/>
          </a:stretch>
        </p:blipFill>
        <p:spPr>
          <a:xfrm>
            <a:off x="294290" y="294290"/>
            <a:ext cx="10520855" cy="3867807"/>
          </a:xfrm>
          <a:prstGeom prst="rect">
            <a:avLst/>
          </a:prstGeom>
        </p:spPr>
      </p:pic>
      <p:pic>
        <p:nvPicPr>
          <p:cNvPr id="5" name="Immagine 4" descr="Immagine che contiene testo, schermata, numero, linea&#10;&#10;Il contenuto generato dall'IA potrebbe non essere corretto.">
            <a:extLst>
              <a:ext uri="{FF2B5EF4-FFF2-40B4-BE49-F238E27FC236}">
                <a16:creationId xmlns:a16="http://schemas.microsoft.com/office/drawing/2014/main" id="{25225C18-938F-AA93-1E2C-CA66FEC61671}"/>
              </a:ext>
            </a:extLst>
          </p:cNvPr>
          <p:cNvPicPr>
            <a:picLocks noChangeAspect="1"/>
          </p:cNvPicPr>
          <p:nvPr/>
        </p:nvPicPr>
        <p:blipFill>
          <a:blip r:embed="rId5"/>
          <a:stretch>
            <a:fillRect/>
          </a:stretch>
        </p:blipFill>
        <p:spPr>
          <a:xfrm>
            <a:off x="283779" y="4183116"/>
            <a:ext cx="10499835" cy="2674883"/>
          </a:xfrm>
          <a:prstGeom prst="rect">
            <a:avLst/>
          </a:prstGeom>
        </p:spPr>
      </p:pic>
    </p:spTree>
    <p:extLst>
      <p:ext uri="{BB962C8B-B14F-4D97-AF65-F5344CB8AC3E}">
        <p14:creationId xmlns:p14="http://schemas.microsoft.com/office/powerpoint/2010/main" val="3960003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543BA-6F43-086D-6B1D-D1DC220967D5}"/>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E742B0B-1864-760B-9FC5-6E52700F85DB}"/>
              </a:ext>
            </a:extLst>
          </p:cNvPr>
          <p:cNvSpPr>
            <a:spLocks noGrp="1"/>
          </p:cNvSpPr>
          <p:nvPr>
            <p:ph type="sldNum" sz="quarter" idx="12"/>
          </p:nvPr>
        </p:nvSpPr>
        <p:spPr/>
        <p:txBody>
          <a:bodyPr/>
          <a:lstStyle/>
          <a:p>
            <a:fld id="{47924A32-47EB-49B6-941E-FD77D92A7E95}" type="slidenum">
              <a:rPr lang="it-IT" smtClean="0"/>
              <a:t>32</a:t>
            </a:fld>
            <a:endParaRPr lang="it-IT"/>
          </a:p>
        </p:txBody>
      </p:sp>
      <p:graphicFrame>
        <p:nvGraphicFramePr>
          <p:cNvPr id="2" name="Oggetto 1">
            <a:extLst>
              <a:ext uri="{FF2B5EF4-FFF2-40B4-BE49-F238E27FC236}">
                <a16:creationId xmlns:a16="http://schemas.microsoft.com/office/drawing/2014/main" id="{C3D3A5C1-78E2-5A66-DFDD-311FC26FBFE2}"/>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6E9D19C7-4DE2-DEB2-DF99-87BD7B2BC11E}"/>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9065E7B6-D116-23C0-0989-C19FE305C1A0}"/>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3E455865-B71D-45E5-E30C-A3DC7E4633A7}"/>
              </a:ext>
            </a:extLst>
          </p:cNvPr>
          <p:cNvSpPr txBox="1"/>
          <p:nvPr/>
        </p:nvSpPr>
        <p:spPr>
          <a:xfrm>
            <a:off x="391595" y="239026"/>
            <a:ext cx="11326762" cy="6479081"/>
          </a:xfrm>
          <a:prstGeom prst="rect">
            <a:avLst/>
          </a:prstGeom>
          <a:noFill/>
        </p:spPr>
        <p:txBody>
          <a:bodyPr wrap="square">
            <a:spAutoFit/>
          </a:bodyPr>
          <a:lstStyle/>
          <a:p>
            <a:pPr algn="ctr"/>
            <a:endParaRPr lang="it-IT" sz="2400" dirty="0">
              <a:solidFill>
                <a:schemeClr val="accent1">
                  <a:lumMod val="75000"/>
                </a:schemeClr>
              </a:solidFill>
              <a:latin typeface="Verdana" panose="020B0604030504040204" pitchFamily="34" charset="0"/>
              <a:ea typeface="Verdana" panose="020B0604030504040204" pitchFamily="34" charset="0"/>
            </a:endParaRPr>
          </a:p>
          <a:p>
            <a:pPr algn="ctr"/>
            <a:r>
              <a:rPr lang="it-IT" sz="2400" dirty="0">
                <a:solidFill>
                  <a:schemeClr val="accent1">
                    <a:lumMod val="75000"/>
                  </a:schemeClr>
                </a:solidFill>
                <a:latin typeface="Verdana" panose="020B0604030504040204" pitchFamily="34" charset="0"/>
                <a:ea typeface="Verdana" panose="020B0604030504040204" pitchFamily="34" charset="0"/>
              </a:rPr>
              <a:t>Calcolo incapienza</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marL="0" marR="0" lvl="0" indent="0" algn="just" defTabSz="457200" rtl="0" eaLnBrk="1" fontAlgn="auto" latinLnBrk="0" hangingPunct="1">
              <a:lnSpc>
                <a:spcPct val="107000"/>
              </a:lnSpc>
              <a:spcBef>
                <a:spcPts val="0"/>
              </a:spcBef>
              <a:spcAft>
                <a:spcPts val="800"/>
              </a:spcAft>
              <a:buClrTx/>
              <a:buSzTx/>
              <a:buFontTx/>
              <a:buNone/>
              <a:tabLst/>
              <a:defRPr/>
            </a:pPr>
            <a:r>
              <a:rPr lang="it-IT" dirty="0">
                <a:solidFill>
                  <a:schemeClr val="accent1">
                    <a:lumMod val="75000"/>
                  </a:schemeClr>
                </a:solidFill>
                <a:latin typeface="Verdana" panose="020B0604030504040204" pitchFamily="34" charset="0"/>
                <a:ea typeface="Verdana" panose="020B0604030504040204" pitchFamily="34" charset="0"/>
              </a:rPr>
              <a:t>Chiariamo cosa si intende quando parliamo di incapienza:</a:t>
            </a:r>
          </a:p>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it-IT" sz="1800" b="0" i="0" u="none" strike="noStrike" kern="100" cap="none" spc="0" normalizeH="0" baseline="0" noProof="0" dirty="0">
                <a:ln>
                  <a:noFill/>
                </a:ln>
                <a:solidFill>
                  <a:schemeClr val="accent1">
                    <a:lumMod val="75000"/>
                  </a:schemeClr>
                </a:solidFill>
                <a:effectLst/>
                <a:uLnTx/>
                <a:uFillTx/>
                <a:latin typeface="Verdana" panose="020B0604030504040204" pitchFamily="34" charset="0"/>
                <a:ea typeface="Verdana" panose="020B0604030504040204" pitchFamily="34" charset="0"/>
                <a:cs typeface="Times New Roman" panose="02020603050405020304" pitchFamily="18" charset="0"/>
              </a:rPr>
              <a:t>L’azienda può considerarsi incapiente quanto l’ammontare delle quote di accantonamento al fondo da erogare a titolo di TFR o di Anticipazione è superiore all’ammontare dei contributi dovuti nello stesso mese di erogazione della prestazione. L’incapienza si misura in primis sull’ammontare delle quote accantonate nello stesso mese al fondo ( quelle esposte con i codici CF per intenderci) e successivamente con l’ammontare complessivo dei contributi previdenziali dovuti, al netto delle quote associative.</a:t>
            </a:r>
          </a:p>
          <a:p>
            <a:pPr marL="0" marR="0" lvl="0" indent="0" algn="just" defTabSz="457200" rtl="0" eaLnBrk="1" fontAlgn="auto" latinLnBrk="0" hangingPunct="1">
              <a:lnSpc>
                <a:spcPct val="107000"/>
              </a:lnSpc>
              <a:spcBef>
                <a:spcPts val="0"/>
              </a:spcBef>
              <a:spcAft>
                <a:spcPts val="800"/>
              </a:spcAft>
              <a:buClrTx/>
              <a:buSzTx/>
              <a:buFontTx/>
              <a:buNone/>
              <a:tabLst/>
              <a:defRPr/>
            </a:pPr>
            <a:r>
              <a:rPr lang="it-IT"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rPr>
              <a:t>In sostanza, l’incapienza non va misurata sul saldo del flusso Uniemens del mese di riferimento, ma va misurata sulla somma esposta a debito al lordo delle somme a credito dell’azienda ed al netto delle sole quote associative.  </a:t>
            </a:r>
          </a:p>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it-IT" sz="1800" b="0" i="0" u="none" strike="noStrike" kern="100" cap="none" spc="0" normalizeH="0" baseline="0" noProof="0" dirty="0">
                <a:ln>
                  <a:noFill/>
                </a:ln>
                <a:solidFill>
                  <a:schemeClr val="accent1">
                    <a:lumMod val="75000"/>
                  </a:schemeClr>
                </a:solidFill>
                <a:effectLst/>
                <a:uLnTx/>
                <a:uFillTx/>
                <a:latin typeface="Verdana" panose="020B0604030504040204" pitchFamily="34" charset="0"/>
                <a:ea typeface="Verdana" panose="020B0604030504040204" pitchFamily="34" charset="0"/>
                <a:cs typeface="Times New Roman" panose="02020603050405020304" pitchFamily="18" charset="0"/>
              </a:rPr>
              <a:t>Nel</a:t>
            </a:r>
            <a:r>
              <a:rPr lang="it-IT"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rPr>
              <a:t>la slide che segue vedremo un classico esempio di errore effettuato nella dichiarazione d’incapienza che avremmo potuto incidere negativamente nell’istruttoria, con possibile reiezione della richiesta di pagamento diretto. </a:t>
            </a:r>
            <a:r>
              <a:rPr kumimoji="0" lang="it-IT" sz="1800" b="0" i="0" u="none" strike="noStrike" kern="100" cap="none" spc="0" normalizeH="0" baseline="0" noProof="0" dirty="0">
                <a:ln>
                  <a:noFill/>
                </a:ln>
                <a:solidFill>
                  <a:schemeClr val="accent1">
                    <a:lumMod val="75000"/>
                  </a:schemeClr>
                </a:solidFill>
                <a:effectLst/>
                <a:uLnTx/>
                <a:uFillTx/>
                <a:latin typeface="Verdana" panose="020B0604030504040204" pitchFamily="34" charset="0"/>
                <a:ea typeface="Verdana" panose="020B0604030504040204" pitchFamily="34" charset="0"/>
                <a:cs typeface="Times New Roman" panose="02020603050405020304" pitchFamily="18" charset="0"/>
              </a:rPr>
              <a:t> </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4291664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A2F42-15E9-81A2-C0DA-0E8602E5EC23}"/>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83C51CC-0847-8F4B-03F1-20E525D08495}"/>
              </a:ext>
            </a:extLst>
          </p:cNvPr>
          <p:cNvSpPr>
            <a:spLocks noGrp="1"/>
          </p:cNvSpPr>
          <p:nvPr>
            <p:ph type="sldNum" sz="quarter" idx="12"/>
          </p:nvPr>
        </p:nvSpPr>
        <p:spPr/>
        <p:txBody>
          <a:bodyPr/>
          <a:lstStyle/>
          <a:p>
            <a:fld id="{47924A32-47EB-49B6-941E-FD77D92A7E95}" type="slidenum">
              <a:rPr lang="it-IT" smtClean="0"/>
              <a:t>33</a:t>
            </a:fld>
            <a:endParaRPr lang="it-IT"/>
          </a:p>
        </p:txBody>
      </p:sp>
      <p:graphicFrame>
        <p:nvGraphicFramePr>
          <p:cNvPr id="2" name="Oggetto 1">
            <a:extLst>
              <a:ext uri="{FF2B5EF4-FFF2-40B4-BE49-F238E27FC236}">
                <a16:creationId xmlns:a16="http://schemas.microsoft.com/office/drawing/2014/main" id="{1B320ED7-2E82-C23A-BD18-065876AAF42A}"/>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C3D3A5C1-78E2-5A66-DFDD-311FC26FBFE2}"/>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211AB9C5-B39F-2D50-D42A-85017050CA78}"/>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0655DBFC-03AE-8F16-34CE-03B600E4BBDB}"/>
              </a:ext>
            </a:extLst>
          </p:cNvPr>
          <p:cNvSpPr txBox="1"/>
          <p:nvPr/>
        </p:nvSpPr>
        <p:spPr>
          <a:xfrm>
            <a:off x="391595" y="239026"/>
            <a:ext cx="11326762" cy="1846659"/>
          </a:xfrm>
          <a:prstGeom prst="rect">
            <a:avLst/>
          </a:prstGeom>
          <a:noFill/>
        </p:spPr>
        <p:txBody>
          <a:bodyPr wrap="square">
            <a:spAutoFit/>
          </a:bodyPr>
          <a:lstStyle/>
          <a:p>
            <a:pPr algn="ctr"/>
            <a:endParaRPr lang="it-IT" sz="2400"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 </a:t>
            </a:r>
          </a:p>
        </p:txBody>
      </p:sp>
      <p:pic>
        <p:nvPicPr>
          <p:cNvPr id="6" name="Immagine 5">
            <a:extLst>
              <a:ext uri="{FF2B5EF4-FFF2-40B4-BE49-F238E27FC236}">
                <a16:creationId xmlns:a16="http://schemas.microsoft.com/office/drawing/2014/main" id="{B04732EE-823F-7BC0-AB2C-9CE5B66A5E74}"/>
              </a:ext>
            </a:extLst>
          </p:cNvPr>
          <p:cNvPicPr>
            <a:picLocks noChangeAspect="1"/>
          </p:cNvPicPr>
          <p:nvPr/>
        </p:nvPicPr>
        <p:blipFill>
          <a:blip r:embed="rId4"/>
          <a:stretch>
            <a:fillRect/>
          </a:stretch>
        </p:blipFill>
        <p:spPr>
          <a:xfrm>
            <a:off x="168165" y="210208"/>
            <a:ext cx="11855669" cy="3531476"/>
          </a:xfrm>
          <a:prstGeom prst="rect">
            <a:avLst/>
          </a:prstGeom>
        </p:spPr>
      </p:pic>
      <p:pic>
        <p:nvPicPr>
          <p:cNvPr id="8" name="Immagine 7">
            <a:extLst>
              <a:ext uri="{FF2B5EF4-FFF2-40B4-BE49-F238E27FC236}">
                <a16:creationId xmlns:a16="http://schemas.microsoft.com/office/drawing/2014/main" id="{B9C354CF-9804-DABA-E69A-6B83C2C638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676" y="3951891"/>
            <a:ext cx="11813627" cy="2764218"/>
          </a:xfrm>
          <a:prstGeom prst="rect">
            <a:avLst/>
          </a:prstGeom>
        </p:spPr>
      </p:pic>
    </p:spTree>
    <p:extLst>
      <p:ext uri="{BB962C8B-B14F-4D97-AF65-F5344CB8AC3E}">
        <p14:creationId xmlns:p14="http://schemas.microsoft.com/office/powerpoint/2010/main" val="1513565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82DAF-F767-6001-393B-33C2FA4E254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9045776-45C6-4286-6CFB-8EB70EE5E990}"/>
              </a:ext>
            </a:extLst>
          </p:cNvPr>
          <p:cNvSpPr>
            <a:spLocks noGrp="1"/>
          </p:cNvSpPr>
          <p:nvPr>
            <p:ph type="sldNum" sz="quarter" idx="12"/>
          </p:nvPr>
        </p:nvSpPr>
        <p:spPr/>
        <p:txBody>
          <a:bodyPr/>
          <a:lstStyle/>
          <a:p>
            <a:fld id="{47924A32-47EB-49B6-941E-FD77D92A7E95}" type="slidenum">
              <a:rPr lang="it-IT" smtClean="0"/>
              <a:t>34</a:t>
            </a:fld>
            <a:endParaRPr lang="it-IT"/>
          </a:p>
        </p:txBody>
      </p:sp>
      <p:graphicFrame>
        <p:nvGraphicFramePr>
          <p:cNvPr id="2" name="Oggetto 1">
            <a:extLst>
              <a:ext uri="{FF2B5EF4-FFF2-40B4-BE49-F238E27FC236}">
                <a16:creationId xmlns:a16="http://schemas.microsoft.com/office/drawing/2014/main" id="{BD3B4F65-AD9C-B159-BCE8-91E0C1CBA842}"/>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97AA1906-25F5-655C-4927-9BAEC4236734}"/>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C83B8EC-CD12-56F0-1CCA-EB46DC3C6467}"/>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0E401961-F0AB-419E-9960-00E4694C0FD9}"/>
              </a:ext>
            </a:extLst>
          </p:cNvPr>
          <p:cNvSpPr txBox="1"/>
          <p:nvPr/>
        </p:nvSpPr>
        <p:spPr>
          <a:xfrm>
            <a:off x="265471" y="344129"/>
            <a:ext cx="11326762" cy="6445995"/>
          </a:xfrm>
          <a:prstGeom prst="rect">
            <a:avLst/>
          </a:prstGeom>
          <a:noFill/>
        </p:spPr>
        <p:txBody>
          <a:bodyPr wrap="square">
            <a:spAutoFit/>
          </a:bodyPr>
          <a:lstStyle/>
          <a:p>
            <a:pPr algn="ctr"/>
            <a:endParaRPr lang="it-IT" sz="2400" dirty="0">
              <a:solidFill>
                <a:schemeClr val="accent1">
                  <a:lumMod val="75000"/>
                </a:schemeClr>
              </a:solidFill>
              <a:latin typeface="Verdana" panose="020B0604030504040204" pitchFamily="34" charset="0"/>
              <a:ea typeface="Verdana" panose="020B0604030504040204" pitchFamily="34" charset="0"/>
            </a:endParaRPr>
          </a:p>
          <a:p>
            <a:pPr algn="ctr"/>
            <a:r>
              <a:rPr lang="it-IT" sz="2400" dirty="0">
                <a:solidFill>
                  <a:schemeClr val="accent1">
                    <a:lumMod val="75000"/>
                  </a:schemeClr>
                </a:solidFill>
                <a:latin typeface="Verdana" panose="020B0604030504040204" pitchFamily="34" charset="0"/>
                <a:ea typeface="Verdana" panose="020B0604030504040204" pitchFamily="34" charset="0"/>
              </a:rPr>
              <a:t>La liquidazione a mezzo pagamento diretto</a:t>
            </a:r>
          </a:p>
          <a:p>
            <a:pPr algn="ctr"/>
            <a:endParaRPr lang="it-IT" sz="2400" dirty="0">
              <a:solidFill>
                <a:schemeClr val="accent1">
                  <a:lumMod val="75000"/>
                </a:schemeClr>
              </a:solidFill>
              <a:latin typeface="Verdana" panose="020B0604030504040204" pitchFamily="34" charset="0"/>
              <a:ea typeface="Verdana" panose="020B0604030504040204" pitchFamily="34"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Se l’ importo totale delle prestazioni di competenza del Fondo che l’azienda è tenuta ad erogare nel mese, siano esse a titolo di prestazione finale ovvero di anticipazione, eccede l’ammontare dei contributi complessivamente dovuti al Fondo e agli Enti previdenziali con la denuncia del mese di erogazione, il Fondo stesso è tenuto a pagare l’ intera quota a suo carico delle prestazioni richieste.</a:t>
            </a: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In quest’ultimo caso, il datore di lavoro (o nell’ ipotesi di procedure concorsuali il responsabile della stessa) è tenuto a comunicare immediatamente al Fondo l’incapienza prodottasi e il Fondo medesimo provvederà, entro trenta giorni, ad erogare direttamente al lavoratore l’importo della prestazione per la quota di propria spettanza.</a:t>
            </a: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Queste sono le disposizioni contenute nell’art.2 comma 4 del D.M. 30.01.2007: </a:t>
            </a:r>
            <a:r>
              <a:rPr lang="it-IT" sz="1800" i="1" u="sng"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“L'importo di competenza del Fondo erogato dal datore di lavoro non può, in ogni caso, eccedere l'ammontare dei contributi dovuti al Fondo e agli enti previdenziali con la denuncia mensile contributiva. Qualora si verifichi tale ipotesi, il datore di lavoro è tenuto a comunicare immediatamente al Fondo tale incapienza complessiva e il Fondo deve provvedere, entro trenta giorni, all'erogazione dell'importo delle prestazioni per la quota parte di competenza del Fondo stesso”.</a:t>
            </a:r>
            <a:endPar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endParaRPr lang="it-IT" sz="32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77692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F8BE0-9BCD-1C5C-5C6E-99DEE85BDC9A}"/>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062F0176-C178-FD93-403A-C879E8D4E344}"/>
              </a:ext>
            </a:extLst>
          </p:cNvPr>
          <p:cNvSpPr>
            <a:spLocks noGrp="1"/>
          </p:cNvSpPr>
          <p:nvPr>
            <p:ph type="sldNum" sz="quarter" idx="12"/>
          </p:nvPr>
        </p:nvSpPr>
        <p:spPr/>
        <p:txBody>
          <a:bodyPr/>
          <a:lstStyle/>
          <a:p>
            <a:fld id="{47924A32-47EB-49B6-941E-FD77D92A7E95}" type="slidenum">
              <a:rPr lang="it-IT" smtClean="0"/>
              <a:t>35</a:t>
            </a:fld>
            <a:endParaRPr lang="it-IT"/>
          </a:p>
        </p:txBody>
      </p:sp>
      <p:graphicFrame>
        <p:nvGraphicFramePr>
          <p:cNvPr id="2" name="Oggetto 1">
            <a:extLst>
              <a:ext uri="{FF2B5EF4-FFF2-40B4-BE49-F238E27FC236}">
                <a16:creationId xmlns:a16="http://schemas.microsoft.com/office/drawing/2014/main" id="{7A3CCA13-B921-D499-A9EF-515BD03F0039}"/>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97AA1906-25F5-655C-4927-9BAEC4236734}"/>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901EB72-B002-3D89-D7DC-8CD663924F20}"/>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71A1E5FD-4314-6704-42B2-7EBF38098407}"/>
              </a:ext>
            </a:extLst>
          </p:cNvPr>
          <p:cNvSpPr txBox="1"/>
          <p:nvPr/>
        </p:nvSpPr>
        <p:spPr>
          <a:xfrm>
            <a:off x="265470" y="344129"/>
            <a:ext cx="11379991" cy="5816977"/>
          </a:xfrm>
          <a:prstGeom prst="rect">
            <a:avLst/>
          </a:prstGeom>
          <a:noFill/>
        </p:spPr>
        <p:txBody>
          <a:bodyPr wrap="square">
            <a:spAutoFit/>
          </a:bodyPr>
          <a:lstStyle/>
          <a:p>
            <a:pPr algn="ctr"/>
            <a:r>
              <a:rPr lang="it-IT" sz="2400" dirty="0">
                <a:solidFill>
                  <a:schemeClr val="accent1">
                    <a:lumMod val="75000"/>
                  </a:schemeClr>
                </a:solidFill>
                <a:latin typeface="Verdana" panose="020B0604030504040204" pitchFamily="34" charset="0"/>
                <a:ea typeface="Verdana" panose="020B0604030504040204" pitchFamily="34" charset="0"/>
              </a:rPr>
              <a:t>La liquidazione a mezzo pagamento diretto</a:t>
            </a:r>
          </a:p>
          <a:p>
            <a:pPr algn="ctr"/>
            <a:endParaRPr lang="it-IT" sz="2400" dirty="0">
              <a:solidFill>
                <a:schemeClr val="accent1">
                  <a:lumMod val="75000"/>
                </a:schemeClr>
              </a:solidFill>
              <a:latin typeface="Verdana" panose="020B0604030504040204" pitchFamily="34" charset="0"/>
              <a:ea typeface="Verdana" panose="020B0604030504040204" pitchFamily="34" charset="0"/>
            </a:endParaRPr>
          </a:p>
          <a:p>
            <a:pPr algn="just"/>
            <a:endParaRPr lang="it-IT" b="0" i="0" dirty="0">
              <a:solidFill>
                <a:schemeClr val="accent1">
                  <a:lumMod val="75000"/>
                </a:schemeClr>
              </a:solidFill>
              <a:effectLst/>
              <a:latin typeface="Verdana" panose="020B0604030504040204" pitchFamily="34" charset="0"/>
              <a:ea typeface="Verdana" panose="020B0604030504040204" pitchFamily="34" charset="0"/>
            </a:endParaRPr>
          </a:p>
          <a:p>
            <a:pPr algn="just"/>
            <a:r>
              <a:rPr lang="it-IT" b="0" i="0" dirty="0">
                <a:solidFill>
                  <a:schemeClr val="accent1">
                    <a:lumMod val="75000"/>
                  </a:schemeClr>
                </a:solidFill>
                <a:effectLst/>
                <a:latin typeface="Verdana" panose="020B0604030504040204" pitchFamily="34" charset="0"/>
                <a:ea typeface="Verdana" panose="020B0604030504040204" pitchFamily="34" charset="0"/>
              </a:rPr>
              <a:t>Con il </a:t>
            </a:r>
            <a:r>
              <a:rPr lang="it-IT" b="1" i="0" u="sng" dirty="0">
                <a:solidFill>
                  <a:schemeClr val="accent1">
                    <a:lumMod val="75000"/>
                  </a:schemeClr>
                </a:solidFill>
                <a:effectLst/>
                <a:latin typeface="Verdana" panose="020B0604030504040204" pitchFamily="34" charset="0"/>
                <a:ea typeface="Verdana" panose="020B0604030504040204" pitchFamily="34" charset="0"/>
                <a:hlinkClick r:id="rId4" tooltip="Vai al messaggio">
                  <a:extLst>
                    <a:ext uri="{A12FA001-AC4F-418D-AE19-62706E023703}">
                      <ahyp:hlinkClr xmlns:ahyp="http://schemas.microsoft.com/office/drawing/2018/hyperlinkcolor" val="tx"/>
                    </a:ext>
                  </a:extLst>
                </a:hlinkClick>
              </a:rPr>
              <a:t>messaggio 12 dicembre 2022, n. 4469</a:t>
            </a:r>
            <a:r>
              <a:rPr lang="it-IT" b="0" i="0" dirty="0">
                <a:solidFill>
                  <a:schemeClr val="accent1">
                    <a:lumMod val="75000"/>
                  </a:schemeClr>
                </a:solidFill>
                <a:effectLst/>
                <a:latin typeface="Verdana" panose="020B0604030504040204" pitchFamily="34" charset="0"/>
                <a:ea typeface="Verdana" panose="020B0604030504040204" pitchFamily="34" charset="0"/>
              </a:rPr>
              <a:t> l’Inps fornisce le indicazioni sulla nuova modalità di invio delle </a:t>
            </a:r>
            <a:r>
              <a:rPr lang="it-IT" b="1" i="0" dirty="0">
                <a:solidFill>
                  <a:schemeClr val="accent1">
                    <a:lumMod val="75000"/>
                  </a:schemeClr>
                </a:solidFill>
                <a:effectLst/>
                <a:latin typeface="Verdana" panose="020B0604030504040204" pitchFamily="34" charset="0"/>
                <a:ea typeface="Verdana" panose="020B0604030504040204" pitchFamily="34" charset="0"/>
              </a:rPr>
              <a:t>domande di intervento al Fondo di Tesoreria per il pagamento diretto del Trattamento di Fine Rapporto (TFR) ai lavoratori</a:t>
            </a:r>
            <a:r>
              <a:rPr lang="it-IT" b="0" i="0" dirty="0">
                <a:solidFill>
                  <a:schemeClr val="accent1">
                    <a:lumMod val="75000"/>
                  </a:schemeClr>
                </a:solidFill>
                <a:effectLst/>
                <a:latin typeface="Verdana" panose="020B0604030504040204" pitchFamily="34" charset="0"/>
                <a:ea typeface="Verdana" panose="020B0604030504040204" pitchFamily="34" charset="0"/>
              </a:rPr>
              <a:t>, da parte dei datori di lavoro che dichiarano l’</a:t>
            </a:r>
            <a:r>
              <a:rPr lang="it-IT" b="1" i="0" dirty="0">
                <a:solidFill>
                  <a:schemeClr val="accent1">
                    <a:lumMod val="75000"/>
                  </a:schemeClr>
                </a:solidFill>
                <a:effectLst/>
                <a:latin typeface="Verdana" panose="020B0604030504040204" pitchFamily="34" charset="0"/>
                <a:ea typeface="Verdana" panose="020B0604030504040204" pitchFamily="34" charset="0"/>
              </a:rPr>
              <a:t>incapienza</a:t>
            </a:r>
            <a:r>
              <a:rPr lang="it-IT" b="0" i="0" dirty="0">
                <a:solidFill>
                  <a:schemeClr val="accent1">
                    <a:lumMod val="75000"/>
                  </a:schemeClr>
                </a:solidFill>
                <a:effectLst/>
                <a:latin typeface="Verdana" panose="020B0604030504040204" pitchFamily="34" charset="0"/>
                <a:ea typeface="Verdana" panose="020B0604030504040204" pitchFamily="34" charset="0"/>
              </a:rPr>
              <a:t>, ossia l’impossibilità di conguagliare il pagamento del TFR ai lavoratori con gli importi contributivi dovuti.</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Le precedenti modalità erano state illustrate con la circolare INPS 7 febbraio 2013, n. 21, che aveva fornito le istruzioni per la trasmissione della domanda attraverso due canali (procedura online per l’acquisizione del file xml e il canale telematico per la trasmissione del file xml).</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La nuova modalità prevede la possibilità di inviare la domanda esclusivamente tramite i seguenti servizi online:</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marL="285750" indent="-285750" algn="just">
              <a:buFont typeface="Wingdings" panose="05000000000000000000" pitchFamily="2" charset="2"/>
              <a:buChar char="q"/>
            </a:pPr>
            <a:r>
              <a:rPr lang="it-IT" dirty="0">
                <a:solidFill>
                  <a:schemeClr val="accent1">
                    <a:lumMod val="75000"/>
                  </a:schemeClr>
                </a:solidFill>
                <a:latin typeface="Verdana" panose="020B0604030504040204" pitchFamily="34" charset="0"/>
                <a:ea typeface="Verdana" panose="020B0604030504040204" pitchFamily="34" charset="0"/>
              </a:rPr>
              <a:t>TFR – Pagamento diretto Fondo di Tesoreria</a:t>
            </a:r>
          </a:p>
          <a:p>
            <a:pPr marL="285750" indent="-285750" algn="just">
              <a:buFont typeface="Wingdings" panose="05000000000000000000" pitchFamily="2" charset="2"/>
              <a:buChar char="q"/>
            </a:pPr>
            <a:r>
              <a:rPr lang="it-IT" dirty="0">
                <a:solidFill>
                  <a:schemeClr val="accent1">
                    <a:lumMod val="75000"/>
                  </a:schemeClr>
                </a:solidFill>
                <a:latin typeface="Verdana" panose="020B0604030504040204" pitchFamily="34" charset="0"/>
                <a:ea typeface="Verdana" panose="020B0604030504040204" pitchFamily="34" charset="0"/>
              </a:rPr>
              <a:t>TFR – Pagamento diretto Fondo di Tesoreria – Domanda XML</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02829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217C0-8AE1-2DAB-428D-340B9C3048E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6C2B6A3-AE75-8E93-57E5-7EF294408EA7}"/>
              </a:ext>
            </a:extLst>
          </p:cNvPr>
          <p:cNvSpPr>
            <a:spLocks noGrp="1"/>
          </p:cNvSpPr>
          <p:nvPr>
            <p:ph type="sldNum" sz="quarter" idx="12"/>
          </p:nvPr>
        </p:nvSpPr>
        <p:spPr/>
        <p:txBody>
          <a:bodyPr/>
          <a:lstStyle/>
          <a:p>
            <a:fld id="{47924A32-47EB-49B6-941E-FD77D92A7E95}" type="slidenum">
              <a:rPr lang="it-IT" smtClean="0"/>
              <a:t>36</a:t>
            </a:fld>
            <a:endParaRPr lang="it-IT"/>
          </a:p>
        </p:txBody>
      </p:sp>
      <p:graphicFrame>
        <p:nvGraphicFramePr>
          <p:cNvPr id="2" name="Oggetto 1">
            <a:extLst>
              <a:ext uri="{FF2B5EF4-FFF2-40B4-BE49-F238E27FC236}">
                <a16:creationId xmlns:a16="http://schemas.microsoft.com/office/drawing/2014/main" id="{1D896674-9154-B5F5-5A31-785020DC43F0}"/>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A3CCA13-B921-D499-A9EF-515BD03F0039}"/>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CA592561-32CC-F502-5EAF-16AA3BC7C7A2}"/>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45F0A84F-CBDA-C732-ECBF-FBEF2D7339B6}"/>
              </a:ext>
            </a:extLst>
          </p:cNvPr>
          <p:cNvSpPr txBox="1"/>
          <p:nvPr/>
        </p:nvSpPr>
        <p:spPr>
          <a:xfrm>
            <a:off x="507209" y="543825"/>
            <a:ext cx="10707329" cy="5724644"/>
          </a:xfrm>
          <a:prstGeom prst="rect">
            <a:avLst/>
          </a:prstGeom>
          <a:noFill/>
        </p:spPr>
        <p:txBody>
          <a:bodyPr wrap="square">
            <a:spAutoFit/>
          </a:bodyPr>
          <a:lstStyle/>
          <a:p>
            <a:pPr algn="ctr"/>
            <a:r>
              <a:rPr lang="it-IT" sz="2400" dirty="0">
                <a:solidFill>
                  <a:schemeClr val="accent1">
                    <a:lumMod val="75000"/>
                  </a:schemeClr>
                </a:solidFill>
                <a:latin typeface="Verdana" panose="020B0604030504040204" pitchFamily="34" charset="0"/>
                <a:ea typeface="Verdana" panose="020B0604030504040204" pitchFamily="34" charset="0"/>
              </a:rPr>
              <a:t>La liquidazione a mezzo pagamento diretto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La normativa in vigore prevede, quindi, che il datore di lavoro «incapiente» si astenga dall’effettuare pagamenti delle quote di TFR accantonati al Fondo di Tesoreria, magari in misura parziale, e pone in capo allo stesso </a:t>
            </a:r>
            <a:r>
              <a:rPr lang="it-IT" b="1" dirty="0">
                <a:solidFill>
                  <a:schemeClr val="accent1">
                    <a:lumMod val="75000"/>
                  </a:schemeClr>
                </a:solidFill>
                <a:latin typeface="Verdana" panose="020B0604030504040204" pitchFamily="34" charset="0"/>
                <a:ea typeface="Verdana" panose="020B0604030504040204" pitchFamily="34" charset="0"/>
              </a:rPr>
              <a:t>l’obbligo</a:t>
            </a:r>
            <a:r>
              <a:rPr lang="it-IT" dirty="0">
                <a:solidFill>
                  <a:schemeClr val="accent1">
                    <a:lumMod val="75000"/>
                  </a:schemeClr>
                </a:solidFill>
                <a:latin typeface="Verdana" panose="020B0604030504040204" pitchFamily="34" charset="0"/>
                <a:ea typeface="Verdana" panose="020B0604030504040204" pitchFamily="34" charset="0"/>
              </a:rPr>
              <a:t> dell’invio della c.d. «dichiarazione d’incapienza».</a:t>
            </a:r>
          </a:p>
          <a:p>
            <a:pPr algn="just"/>
            <a:r>
              <a:rPr lang="it-IT" dirty="0">
                <a:solidFill>
                  <a:schemeClr val="accent1">
                    <a:lumMod val="75000"/>
                  </a:schemeClr>
                </a:solidFill>
                <a:latin typeface="Verdana" panose="020B0604030504040204" pitchFamily="34" charset="0"/>
                <a:ea typeface="Verdana" panose="020B0604030504040204" pitchFamily="34" charset="0"/>
              </a:rPr>
              <a:t>Nella dichiarazione il datore di lavoro inserisce i dati necessari alla liquidazione delle somme da parte dell’Inps:</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marL="285750" indent="-28575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mese ed anno d’incapienza;</a:t>
            </a:r>
          </a:p>
          <a:p>
            <a:pPr marL="285750" indent="-28575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importo dei contributi da versare nel mese;</a:t>
            </a:r>
          </a:p>
          <a:p>
            <a:pPr marL="285750" indent="-28575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il/i codici fiscali del/dei dipendenti per cui si comunica l’incapienza;</a:t>
            </a:r>
          </a:p>
          <a:p>
            <a:pPr marL="285750" indent="-28575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l’importo delle quote accantonate al fondo di tesoreria alla data di inoltro della dichiarazione;</a:t>
            </a:r>
          </a:p>
          <a:p>
            <a:pPr marL="285750" indent="-28575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l’importo della rivalutazione monetaria; </a:t>
            </a:r>
          </a:p>
          <a:p>
            <a:pPr marL="285750" indent="-28575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le coordinate bancarie/postali su cui disporre il pagamento;</a:t>
            </a:r>
          </a:p>
          <a:p>
            <a:pPr marL="285750" indent="-28575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la presenza di vincoli sul TFR del dipendente, indicando il creditore e l’importo del credito.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11768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095F3-4293-5C36-A792-EBA5A8692DB7}"/>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99BC34AE-9676-38B1-EE7F-C36A8030099A}"/>
              </a:ext>
            </a:extLst>
          </p:cNvPr>
          <p:cNvSpPr>
            <a:spLocks noGrp="1"/>
          </p:cNvSpPr>
          <p:nvPr>
            <p:ph type="sldNum" sz="quarter" idx="12"/>
          </p:nvPr>
        </p:nvSpPr>
        <p:spPr/>
        <p:txBody>
          <a:bodyPr/>
          <a:lstStyle/>
          <a:p>
            <a:fld id="{47924A32-47EB-49B6-941E-FD77D92A7E95}" type="slidenum">
              <a:rPr lang="it-IT" smtClean="0"/>
              <a:t>37</a:t>
            </a:fld>
            <a:endParaRPr lang="it-IT"/>
          </a:p>
        </p:txBody>
      </p:sp>
      <p:graphicFrame>
        <p:nvGraphicFramePr>
          <p:cNvPr id="2" name="Oggetto 1">
            <a:extLst>
              <a:ext uri="{FF2B5EF4-FFF2-40B4-BE49-F238E27FC236}">
                <a16:creationId xmlns:a16="http://schemas.microsoft.com/office/drawing/2014/main" id="{C86E38E6-F1E3-DB92-6CCF-5779C69018F9}"/>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1D896674-9154-B5F5-5A31-785020DC43F0}"/>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A40D8EA-DF5B-AA60-B066-731F645BBEC9}"/>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7C364C87-6949-E0BC-4707-980F7D29FBD9}"/>
              </a:ext>
            </a:extLst>
          </p:cNvPr>
          <p:cNvSpPr txBox="1"/>
          <p:nvPr/>
        </p:nvSpPr>
        <p:spPr>
          <a:xfrm>
            <a:off x="507209" y="543825"/>
            <a:ext cx="10707329" cy="6278642"/>
          </a:xfrm>
          <a:prstGeom prst="rect">
            <a:avLst/>
          </a:prstGeom>
          <a:noFill/>
        </p:spPr>
        <p:txBody>
          <a:bodyPr wrap="square">
            <a:spAutoFit/>
          </a:bodyPr>
          <a:lstStyle/>
          <a:p>
            <a:pPr algn="ctr"/>
            <a:r>
              <a:rPr lang="it-IT" sz="2400" dirty="0">
                <a:solidFill>
                  <a:schemeClr val="accent1">
                    <a:lumMod val="75000"/>
                  </a:schemeClr>
                </a:solidFill>
                <a:latin typeface="Verdana" panose="020B0604030504040204" pitchFamily="34" charset="0"/>
                <a:ea typeface="Verdana" panose="020B0604030504040204" pitchFamily="34" charset="0"/>
              </a:rPr>
              <a:t>La liquidazione a mezzo pagamento diretto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Assume, pertanto, particolare importanza collaborazione tra azienda ed Inps per la gestione da parte dell’azienda delle richieste di pagamento del TFR accantonato al Fondo di Tesoreria, atteso che non è prevista la possibilità di presentare istanza diretta da parte del dipendente.</a:t>
            </a:r>
          </a:p>
          <a:p>
            <a:pPr algn="just"/>
            <a:r>
              <a:rPr lang="it-IT" dirty="0">
                <a:solidFill>
                  <a:schemeClr val="accent1">
                    <a:lumMod val="75000"/>
                  </a:schemeClr>
                </a:solidFill>
                <a:latin typeface="Verdana" panose="020B0604030504040204" pitchFamily="34" charset="0"/>
                <a:ea typeface="Verdana" panose="020B0604030504040204" pitchFamily="34" charset="0"/>
              </a:rPr>
              <a:t>Infatti, solo nel caso di aziende sottoposte a procedura concorsuale, l’Inps può effettuare pagamenti delle quote accantonate al fondo su istanza diretta del dipendente. Si tratta dei casi previsti dal msg. Inps n. 2837/2014.</a:t>
            </a:r>
          </a:p>
          <a:p>
            <a:pPr algn="just"/>
            <a:r>
              <a:rPr lang="it-IT" dirty="0">
                <a:solidFill>
                  <a:schemeClr val="accent1">
                    <a:lumMod val="75000"/>
                  </a:schemeClr>
                </a:solidFill>
                <a:latin typeface="Verdana" panose="020B0604030504040204" pitchFamily="34" charset="0"/>
                <a:ea typeface="Verdana" panose="020B0604030504040204" pitchFamily="34" charset="0"/>
              </a:rPr>
              <a:t>Tale messaggio fa riferimento, esclusivamente, alle attività che le sedi Inps devono porre in essere nel caso di aziende cessate e sottoposte a procedura fallimentare. Per queste ultime, nel caso in cui il curatore fallimentare si rifiuti di sottoscrivere la dichiarazione d’incapienza, la sede Inps competente deve attivare attività di collaborazione con gli «Organi della Procedura» al fine di poter liquidare il TFR al dipendente cessato mediante acquisizione del modello MV34 ( domanda amministrativa presentata dall’assicurato). </a:t>
            </a:r>
          </a:p>
          <a:p>
            <a:pPr algn="just"/>
            <a:r>
              <a:rPr lang="it-IT" dirty="0">
                <a:solidFill>
                  <a:schemeClr val="accent1">
                    <a:lumMod val="75000"/>
                  </a:schemeClr>
                </a:solidFill>
                <a:latin typeface="Verdana" panose="020B0604030504040204" pitchFamily="34" charset="0"/>
                <a:ea typeface="Verdana" panose="020B0604030504040204" pitchFamily="34" charset="0"/>
              </a:rPr>
              <a:t>Il messaggio è chiaramente riferito all’unico caso previsto, quello di azienda cessata e sottoposta a procedura concorsuale, e non è applicabile nel caso di azienda ancora attiva e non sottoposta a procedura concorsuale. </a:t>
            </a:r>
          </a:p>
          <a:p>
            <a:pPr algn="just"/>
            <a:r>
              <a:rPr lang="it-IT" dirty="0">
                <a:solidFill>
                  <a:schemeClr val="accent1">
                    <a:lumMod val="75000"/>
                  </a:schemeClr>
                </a:solidFill>
                <a:latin typeface="Verdana" panose="020B0604030504040204" pitchFamily="34" charset="0"/>
                <a:ea typeface="Verdana" panose="020B0604030504040204" pitchFamily="34" charset="0"/>
              </a:rPr>
              <a:t> </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1692721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C7070-7ED3-EF02-A404-D8D626967ADD}"/>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0B019E2B-5D51-7300-CAEA-CCC73D06758F}"/>
              </a:ext>
            </a:extLst>
          </p:cNvPr>
          <p:cNvSpPr>
            <a:spLocks noGrp="1"/>
          </p:cNvSpPr>
          <p:nvPr>
            <p:ph type="sldNum" sz="quarter" idx="12"/>
          </p:nvPr>
        </p:nvSpPr>
        <p:spPr/>
        <p:txBody>
          <a:bodyPr/>
          <a:lstStyle/>
          <a:p>
            <a:fld id="{47924A32-47EB-49B6-941E-FD77D92A7E95}" type="slidenum">
              <a:rPr lang="it-IT" smtClean="0"/>
              <a:t>38</a:t>
            </a:fld>
            <a:endParaRPr lang="it-IT"/>
          </a:p>
        </p:txBody>
      </p:sp>
      <p:graphicFrame>
        <p:nvGraphicFramePr>
          <p:cNvPr id="2" name="Oggetto 1">
            <a:extLst>
              <a:ext uri="{FF2B5EF4-FFF2-40B4-BE49-F238E27FC236}">
                <a16:creationId xmlns:a16="http://schemas.microsoft.com/office/drawing/2014/main" id="{08FD55C8-A1A5-20B7-D94F-4E0FFFEACF1F}"/>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C86E38E6-F1E3-DB92-6CCF-5779C69018F9}"/>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F9CE2AFF-29C9-9F81-CED4-D540F6CFBEE4}"/>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9973ECE3-4C3B-64A9-5AEB-0C3843070900}"/>
              </a:ext>
            </a:extLst>
          </p:cNvPr>
          <p:cNvSpPr txBox="1"/>
          <p:nvPr/>
        </p:nvSpPr>
        <p:spPr>
          <a:xfrm>
            <a:off x="833030" y="554335"/>
            <a:ext cx="10707329" cy="5170646"/>
          </a:xfrm>
          <a:prstGeom prst="rect">
            <a:avLst/>
          </a:prstGeom>
          <a:noFill/>
        </p:spPr>
        <p:txBody>
          <a:bodyPr wrap="square">
            <a:spAutoFit/>
          </a:bodyPr>
          <a:lstStyle/>
          <a:p>
            <a:pPr algn="ctr"/>
            <a:r>
              <a:rPr lang="it-IT" sz="2400" dirty="0">
                <a:solidFill>
                  <a:schemeClr val="accent1">
                    <a:lumMod val="75000"/>
                  </a:schemeClr>
                </a:solidFill>
                <a:latin typeface="Verdana" panose="020B0604030504040204" pitchFamily="34" charset="0"/>
                <a:ea typeface="Verdana" panose="020B0604030504040204" pitchFamily="34" charset="0"/>
              </a:rPr>
              <a:t>La liquidazione a mezzo pagamento diretto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La mancata presentazione della dichiarazione d’incapienza da parte del datore di lavoro, oltre che ad essere una violazione delle norme di legge (art.2 comma 4 del D.M. 30.01.2007), impedisce al dipendente di poter percepire le quote accantonate al Fondo.</a:t>
            </a:r>
          </a:p>
          <a:p>
            <a:pPr algn="just"/>
            <a:r>
              <a:rPr lang="it-IT" dirty="0">
                <a:solidFill>
                  <a:schemeClr val="accent1">
                    <a:lumMod val="75000"/>
                  </a:schemeClr>
                </a:solidFill>
                <a:latin typeface="Verdana" panose="020B0604030504040204" pitchFamily="34" charset="0"/>
                <a:ea typeface="Verdana" panose="020B0604030504040204" pitchFamily="34" charset="0"/>
              </a:rPr>
              <a:t>L’Inps, infatti, non può erogare la prestazione a domanda dell’assicurato (tranne nei casi di aziende cessate e fallite, come  indicato nel msg. 2837/2014).</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Ciò comporta, ovviamente, la necessità del dipendente di dover adire le vie legali, tra l’altro con sentenze non sempre favorevoli ai ricorrenti, con evidenti ripercussioni sulla sfera patrimoniale degli stessi dipendenti e sulla lungaggine dei tempi necessari per ottenere il pagamento di quanto accantonato.</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dirty="0">
                <a:solidFill>
                  <a:schemeClr val="accent1">
                    <a:lumMod val="75000"/>
                  </a:schemeClr>
                </a:solidFill>
                <a:latin typeface="Verdana" panose="020B0604030504040204" pitchFamily="34" charset="0"/>
                <a:ea typeface="Verdana" panose="020B0604030504040204" pitchFamily="34" charset="0"/>
              </a:rPr>
              <a:t>Per questo, ripetiamo, il ruolo del datore di lavoro ed, ovviamente, del consulente aziendale assume particolare importanza nella gestione delle situazioni di incapienza, anche e soprattutto nel caso di aziende sottoposte a procedure concorsuali.  </a:t>
            </a:r>
          </a:p>
          <a:p>
            <a:pPr algn="just"/>
            <a:r>
              <a:rPr lang="it-IT" dirty="0">
                <a:solidFill>
                  <a:schemeClr val="accent1">
                    <a:lumMod val="75000"/>
                  </a:schemeClr>
                </a:solidFill>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079227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3DE7-339A-C4F9-D49E-CF0AFD008231}"/>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FB21BD86-C810-E8A4-B8B3-D879130B339F}"/>
              </a:ext>
            </a:extLst>
          </p:cNvPr>
          <p:cNvSpPr>
            <a:spLocks noGrp="1"/>
          </p:cNvSpPr>
          <p:nvPr>
            <p:ph type="sldNum" sz="quarter" idx="12"/>
          </p:nvPr>
        </p:nvSpPr>
        <p:spPr/>
        <p:txBody>
          <a:bodyPr/>
          <a:lstStyle/>
          <a:p>
            <a:fld id="{47924A32-47EB-49B6-941E-FD77D92A7E95}" type="slidenum">
              <a:rPr lang="it-IT" smtClean="0"/>
              <a:t>39</a:t>
            </a:fld>
            <a:endParaRPr lang="it-IT"/>
          </a:p>
        </p:txBody>
      </p:sp>
      <p:graphicFrame>
        <p:nvGraphicFramePr>
          <p:cNvPr id="2" name="Oggetto 1">
            <a:extLst>
              <a:ext uri="{FF2B5EF4-FFF2-40B4-BE49-F238E27FC236}">
                <a16:creationId xmlns:a16="http://schemas.microsoft.com/office/drawing/2014/main" id="{CFC2E4A8-FEDC-3A96-BB93-8FAC224EAF1D}"/>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08FD55C8-A1A5-20B7-D94F-4E0FFFEACF1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27A253C-6E5D-1E9D-28B7-6379C0941F97}"/>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13" name="CasellaDiTesto 12">
            <a:extLst>
              <a:ext uri="{FF2B5EF4-FFF2-40B4-BE49-F238E27FC236}">
                <a16:creationId xmlns:a16="http://schemas.microsoft.com/office/drawing/2014/main" id="{F9306A51-C9B5-AC52-1396-459559D8239A}"/>
              </a:ext>
            </a:extLst>
          </p:cNvPr>
          <p:cNvSpPr txBox="1"/>
          <p:nvPr/>
        </p:nvSpPr>
        <p:spPr>
          <a:xfrm>
            <a:off x="378372" y="304800"/>
            <a:ext cx="11214538" cy="58169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la liquidazione a mezzo pagamento diretto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Spesso, purtroppo, si verificano situazioni che , oltre ad essere contrarie alle disposizioni di legge, impediscono ai dipendenti di percepire la prestazione di TFR senza che ci sia un valido motivo.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In alcuni casi, infatti, i responsabili della Procedura (soprattutto in caso di Concordato) comunicano di non poter effettuare la dichiarazione d’incapienza stante lo stato in cui si trova l’azienda.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Tale affermazione, nel caso in cui si sia verificata la situazioni d’incapienza, è illogica e non rispondente alle disposizioni di legge.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Sappiamo che in concordato, le spese possono essere pagate se previste dal piano e autorizzate dal tribunale, con la vigilanza del commissario giudiziale. I pagamenti delle spese pregresse, autorizzati dal tribunale e con la vigilanza del commissario, devono essere conguagliati al momento dell'esecuzione del concordato.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Ma tale impedimento non può riguardare somme che l’azienda ha già accantonato al Fondo di Tesoreria ed il cui pagamento diretto da parte dell’Inps non incide assolutamente sulle disposizioni della legge fallimentare, permettendo al dipendente di percepire almeno le quote di TFR accantonate al fondo, senza incidere assolutamente sulla massa debitoria.</a:t>
            </a:r>
          </a:p>
        </p:txBody>
      </p:sp>
    </p:spTree>
    <p:extLst>
      <p:ext uri="{BB962C8B-B14F-4D97-AF65-F5344CB8AC3E}">
        <p14:creationId xmlns:p14="http://schemas.microsoft.com/office/powerpoint/2010/main" val="30024040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3DF64-ACD3-E6BE-7893-5DA715E15194}"/>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5F6E92CB-2870-3C6E-7904-56E2D1382993}"/>
              </a:ext>
            </a:extLst>
          </p:cNvPr>
          <p:cNvSpPr>
            <a:spLocks noGrp="1"/>
          </p:cNvSpPr>
          <p:nvPr>
            <p:ph type="sldNum" sz="quarter" idx="12"/>
          </p:nvPr>
        </p:nvSpPr>
        <p:spPr/>
        <p:txBody>
          <a:bodyPr/>
          <a:lstStyle/>
          <a:p>
            <a:fld id="{47924A32-47EB-49B6-941E-FD77D92A7E95}" type="slidenum">
              <a:rPr lang="it-IT" smtClean="0"/>
              <a:t>40</a:t>
            </a:fld>
            <a:endParaRPr lang="it-IT"/>
          </a:p>
        </p:txBody>
      </p:sp>
      <p:graphicFrame>
        <p:nvGraphicFramePr>
          <p:cNvPr id="2" name="Oggetto 1">
            <a:extLst>
              <a:ext uri="{FF2B5EF4-FFF2-40B4-BE49-F238E27FC236}">
                <a16:creationId xmlns:a16="http://schemas.microsoft.com/office/drawing/2014/main" id="{7FFBE4EA-1C15-6011-CB04-B59EAF9D0218}"/>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C86E38E6-F1E3-DB92-6CCF-5779C69018F9}"/>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68AFD433-2D65-7092-3D57-6C7FE4500600}"/>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32C29900-1BE1-CBDC-9023-F246C3490874}"/>
              </a:ext>
            </a:extLst>
          </p:cNvPr>
          <p:cNvSpPr txBox="1"/>
          <p:nvPr/>
        </p:nvSpPr>
        <p:spPr>
          <a:xfrm>
            <a:off x="727927" y="522804"/>
            <a:ext cx="10707329" cy="6703630"/>
          </a:xfrm>
          <a:prstGeom prst="rect">
            <a:avLst/>
          </a:prstGeom>
          <a:noFill/>
        </p:spPr>
        <p:txBody>
          <a:bodyPr wrap="square">
            <a:spAutoFit/>
          </a:bodyPr>
          <a:lstStyle/>
          <a:p>
            <a:pPr algn="ctr"/>
            <a:r>
              <a:rPr lang="it-IT" sz="3200" dirty="0">
                <a:solidFill>
                  <a:schemeClr val="accent1">
                    <a:lumMod val="75000"/>
                  </a:schemeClr>
                </a:solidFill>
                <a:latin typeface="Verdana" panose="020B0604030504040204" pitchFamily="34" charset="0"/>
                <a:ea typeface="Verdana" panose="020B0604030504040204" pitchFamily="34" charset="0"/>
              </a:rPr>
              <a:t>«Le Anomalie»</a:t>
            </a:r>
          </a:p>
          <a:p>
            <a:pPr algn="ctr"/>
            <a:r>
              <a:rPr lang="it-IT" dirty="0">
                <a:solidFill>
                  <a:schemeClr val="accent1">
                    <a:lumMod val="75000"/>
                  </a:schemeClr>
                </a:solidFill>
                <a:latin typeface="Verdana" panose="020B0604030504040204" pitchFamily="34" charset="0"/>
                <a:ea typeface="Verdana" panose="020B0604030504040204" pitchFamily="34" charset="0"/>
              </a:rPr>
              <a:t>Conguaglio indebito di quote di TFR versate al Fondo di Tesoreria </a:t>
            </a:r>
          </a:p>
          <a:p>
            <a:pPr algn="ctr"/>
            <a:r>
              <a:rPr lang="it-IT" dirty="0">
                <a:solidFill>
                  <a:schemeClr val="accent1">
                    <a:lumMod val="75000"/>
                  </a:schemeClr>
                </a:solidFill>
                <a:latin typeface="Verdana" panose="020B0604030504040204" pitchFamily="34" charset="0"/>
                <a:ea typeface="Verdana" panose="020B0604030504040204" pitchFamily="34" charset="0"/>
              </a:rPr>
              <a:t>senza corresponsione al lavoratore</a:t>
            </a:r>
          </a:p>
          <a:p>
            <a:pPr algn="ctr"/>
            <a:endParaRPr lang="it-IT" dirty="0">
              <a:solidFill>
                <a:schemeClr val="accent1">
                  <a:lumMod val="75000"/>
                </a:schemeClr>
              </a:solidFill>
              <a:latin typeface="Verdana" panose="020B0604030504040204" pitchFamily="34" charset="0"/>
              <a:ea typeface="Verdana" panose="020B0604030504040204" pitchFamily="34"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Con il messaggio Inps n.2057 del 03-02-2012 è stabilito, tra l’altro, che “Qualora l’istruttoria dovesse evidenziare l’irregolarità del comportamento aziendale, il datore di lavoro sarà invitato alla regolarizzazione, da effettuarsi entro i successivi 30 giorni; sarà possibile, peraltro, fare ricorso ad accertamenti ispettivi, ove necessari”.</a:t>
            </a:r>
            <a:endParaRPr lang="it-IT" sz="16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Riguardo all’illegittimità del conguaglio, la Suprema Corte di Cassazione - Sezione Penale - in più occasioni e, da ultimo, con sentenza n. 33330 dell’8.9.2011 - ha affermato il seguente principio: “Integra il delitto di truffa, e non il meno grave reato di cui alla L. n. 689 del 1981, art. 37, il datore di lavoro che, per mezzo dell'artificio costituito dalla fittizia esposizione di somme come corrisposte al lavoratore, induce in errore l'istituto previdenziale sul diritto al conguaglio di dette somme, invero mai corrisposte, realizzando così un ingiusto profitto e non già una semplice evasione contributiva”.</a:t>
            </a:r>
            <a:endParaRPr lang="it-IT" sz="16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Per quanto sopra la sede Inps che effettua il pagamento dovrà segnalare quanto accaduto alla competente autorità giudiziaria per </a:t>
            </a:r>
            <a:r>
              <a:rPr lang="it-IT" sz="1800" b="1"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l’accertamento delle eventuali ipotesi di reato</a:t>
            </a:r>
            <a:r>
              <a:rPr lang="it-IT" sz="1800" kern="100" dirty="0">
                <a:solidFill>
                  <a:schemeClr val="accent1">
                    <a:lumMod val="75000"/>
                  </a:schemeClr>
                </a:solidFill>
                <a:effectLst/>
                <a:latin typeface="Verdana" panose="020B0604030504040204" pitchFamily="34" charset="0"/>
                <a:ea typeface="Aptos" panose="020B0004020202020204" pitchFamily="34" charset="0"/>
                <a:cs typeface="Times New Roman" panose="02020603050405020304" pitchFamily="18" charset="0"/>
              </a:rPr>
              <a:t>.</a:t>
            </a:r>
            <a:endParaRPr lang="it-IT" sz="16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gn="ctr"/>
            <a:endParaRPr lang="it-IT" dirty="0">
              <a:solidFill>
                <a:schemeClr val="accent1">
                  <a:lumMod val="75000"/>
                </a:schemeClr>
              </a:solidFill>
              <a:latin typeface="Verdana" panose="020B0604030504040204" pitchFamily="34" charset="0"/>
              <a:ea typeface="Verdana" panose="020B0604030504040204" pitchFamily="34" charset="0"/>
            </a:endParaRPr>
          </a:p>
          <a:p>
            <a:pPr algn="ctr"/>
            <a:endParaRPr lang="it-IT" dirty="0">
              <a:solidFill>
                <a:schemeClr val="accent1">
                  <a:lumMod val="75000"/>
                </a:schemeClr>
              </a:solidFill>
              <a:latin typeface="Verdana" panose="020B0604030504040204" pitchFamily="34" charset="0"/>
              <a:ea typeface="Verdana" panose="020B0604030504040204" pitchFamily="34" charset="0"/>
            </a:endParaRPr>
          </a:p>
          <a:p>
            <a:pPr algn="ctr"/>
            <a:endParaRPr lang="it-IT"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3846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7BDB0-B3F4-7F48-4789-73260F0A17D0}"/>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F7481747-25A3-CE59-BD4D-37DBFDA811B5}"/>
              </a:ext>
            </a:extLst>
          </p:cNvPr>
          <p:cNvSpPr>
            <a:spLocks noGrp="1"/>
          </p:cNvSpPr>
          <p:nvPr>
            <p:ph type="sldNum" sz="quarter" idx="12"/>
          </p:nvPr>
        </p:nvSpPr>
        <p:spPr/>
        <p:txBody>
          <a:bodyPr/>
          <a:lstStyle/>
          <a:p>
            <a:fld id="{47924A32-47EB-49B6-941E-FD77D92A7E95}" type="slidenum">
              <a:rPr lang="it-IT" smtClean="0"/>
              <a:t>41</a:t>
            </a:fld>
            <a:endParaRPr lang="it-IT"/>
          </a:p>
        </p:txBody>
      </p:sp>
      <p:graphicFrame>
        <p:nvGraphicFramePr>
          <p:cNvPr id="2" name="Oggetto 1">
            <a:extLst>
              <a:ext uri="{FF2B5EF4-FFF2-40B4-BE49-F238E27FC236}">
                <a16:creationId xmlns:a16="http://schemas.microsoft.com/office/drawing/2014/main" id="{7F04ABF5-0FF5-AABD-346A-EE5205B6AD7D}"/>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C4AF3B0A-16E9-605B-E44B-2116095DA40E}"/>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0B9377D7-A7BB-762B-8033-592B5EF8E543}"/>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708E64CC-67B3-D695-1DF0-C36ED5135E6B}"/>
              </a:ext>
            </a:extLst>
          </p:cNvPr>
          <p:cNvSpPr txBox="1"/>
          <p:nvPr/>
        </p:nvSpPr>
        <p:spPr>
          <a:xfrm>
            <a:off x="378373" y="780477"/>
            <a:ext cx="11424744" cy="3662541"/>
          </a:xfrm>
          <a:prstGeom prst="rect">
            <a:avLst/>
          </a:prstGeom>
          <a:noFill/>
        </p:spPr>
        <p:txBody>
          <a:bodyPr wrap="square">
            <a:spAutoFit/>
          </a:bodyPr>
          <a:lstStyle/>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2000" dirty="0">
                <a:solidFill>
                  <a:schemeClr val="accent1">
                    <a:lumMod val="75000"/>
                  </a:schemeClr>
                </a:solidFill>
                <a:latin typeface="Verdana" panose="020B0604030504040204" pitchFamily="34" charset="0"/>
                <a:ea typeface="Verdana" panose="020B0604030504040204" pitchFamily="34" charset="0"/>
              </a:rPr>
              <a:t>Sesta Parte</a:t>
            </a: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6600" dirty="0">
                <a:solidFill>
                  <a:schemeClr val="accent1">
                    <a:lumMod val="75000"/>
                  </a:schemeClr>
                </a:solidFill>
                <a:latin typeface="Verdana" panose="020B0604030504040204" pitchFamily="34" charset="0"/>
                <a:ea typeface="Verdana" panose="020B0604030504040204" pitchFamily="34" charset="0"/>
              </a:rPr>
              <a:t>LE INTERAZIONI CON IL FONDO DI GARANZIA</a:t>
            </a:r>
          </a:p>
        </p:txBody>
      </p:sp>
    </p:spTree>
    <p:extLst>
      <p:ext uri="{BB962C8B-B14F-4D97-AF65-F5344CB8AC3E}">
        <p14:creationId xmlns:p14="http://schemas.microsoft.com/office/powerpoint/2010/main" val="13434526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796E5-275D-405F-6E2E-258371AFD429}"/>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029DC198-5757-FA93-63D9-65173C5D43AA}"/>
              </a:ext>
            </a:extLst>
          </p:cNvPr>
          <p:cNvSpPr>
            <a:spLocks noGrp="1"/>
          </p:cNvSpPr>
          <p:nvPr>
            <p:ph type="sldNum" sz="quarter" idx="12"/>
          </p:nvPr>
        </p:nvSpPr>
        <p:spPr/>
        <p:txBody>
          <a:bodyPr/>
          <a:lstStyle/>
          <a:p>
            <a:fld id="{47924A32-47EB-49B6-941E-FD77D92A7E95}" type="slidenum">
              <a:rPr lang="it-IT" smtClean="0"/>
              <a:t>42</a:t>
            </a:fld>
            <a:endParaRPr lang="it-IT"/>
          </a:p>
        </p:txBody>
      </p:sp>
      <p:graphicFrame>
        <p:nvGraphicFramePr>
          <p:cNvPr id="2" name="Oggetto 1">
            <a:extLst>
              <a:ext uri="{FF2B5EF4-FFF2-40B4-BE49-F238E27FC236}">
                <a16:creationId xmlns:a16="http://schemas.microsoft.com/office/drawing/2014/main" id="{AA188E0A-0D13-D884-A987-9FBE822E192B}"/>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F04ABF5-0FF5-AABD-346A-EE5205B6AD7D}"/>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926A09F9-5CE8-9E69-73BC-EC22CEB11504}"/>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496C559C-E765-88DA-C3F0-D5D9D4CE6BF3}"/>
              </a:ext>
            </a:extLst>
          </p:cNvPr>
          <p:cNvSpPr txBox="1"/>
          <p:nvPr/>
        </p:nvSpPr>
        <p:spPr>
          <a:xfrm>
            <a:off x="378373" y="780477"/>
            <a:ext cx="11424744" cy="1015663"/>
          </a:xfrm>
          <a:prstGeom prst="rect">
            <a:avLst/>
          </a:prstGeom>
          <a:noFill/>
        </p:spPr>
        <p:txBody>
          <a:bodyPr wrap="square">
            <a:spAutoFit/>
          </a:bodyPr>
          <a:lstStyle/>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CD71171B-303A-524F-55BB-68934826F553}"/>
              </a:ext>
            </a:extLst>
          </p:cNvPr>
          <p:cNvSpPr txBox="1"/>
          <p:nvPr/>
        </p:nvSpPr>
        <p:spPr>
          <a:xfrm>
            <a:off x="73572" y="578069"/>
            <a:ext cx="11939753" cy="8002191"/>
          </a:xfrm>
          <a:prstGeom prst="rect">
            <a:avLst/>
          </a:prstGeom>
          <a:noFill/>
        </p:spPr>
        <p:txBody>
          <a:bodyPr wrap="square">
            <a:spAutoFit/>
          </a:bodyPr>
          <a:lstStyle/>
          <a:p>
            <a:pPr algn="ctr"/>
            <a:r>
              <a:rPr lang="it-IT" sz="2800" b="0" i="0" u="none" strike="noStrike" baseline="0" dirty="0">
                <a:solidFill>
                  <a:schemeClr val="accent1">
                    <a:lumMod val="75000"/>
                  </a:schemeClr>
                </a:solidFill>
                <a:latin typeface="Verdana" panose="020B0604030504040204" pitchFamily="34" charset="0"/>
                <a:ea typeface="Verdana" panose="020B0604030504040204" pitchFamily="34" charset="0"/>
              </a:rPr>
              <a:t>Breve cenno sulla normativa del F.d.G.</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rPr>
              <a:t>Il Consiglio Europeo, con la direttiva 80/987/CEE, ha voluto garantire ai lavoratori subordinati una tutela in caso di insolvenza del datore di lavoro. A tale scopo, la direttiva ha inteso creare specifici   “organismi di garanzia”, che si sostituiscono al datore di lavoro insolvente per il pagamento dei crediti retributivi ai lavoratori subordinati.</a:t>
            </a:r>
          </a:p>
          <a:p>
            <a:pPr algn="just"/>
            <a:r>
              <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rPr>
              <a:t>Lo Stato italiano, nell’applicare la direttiva europea, ha adottato la legge 29 maggio 1982 n. 297 che ha istituito il Fondo di garanzia per il trattamento di fine rapporto (art. 2).</a:t>
            </a:r>
          </a:p>
          <a:p>
            <a:pPr algn="just"/>
            <a:r>
              <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rPr>
              <a:t>Successivamente, con il decreto legislativo 27 gennaio 1992 n. 80 ha esteso la garanzia alle ultime retribuzioni (articoli 1 e 2). </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rPr>
              <a:t>Possono richiedere l'intervento del Fondo di Garanzia tutti i lavoratori dipendenti da datori di lavoro tenuti al versamento all’Istituto del contributo che alimenta la relativa gestione, compresi quelli aventi la qualifica di apprendista o di dirigente.</a:t>
            </a: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r>
              <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rPr>
              <a:t>Sono esclusi dalla tutela del fondo di garanzia, tra gli altri:</a:t>
            </a:r>
          </a:p>
          <a:p>
            <a:pPr marL="342900" indent="-34290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l</a:t>
            </a:r>
            <a:r>
              <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rPr>
              <a:t>avoratori autonomi</a:t>
            </a:r>
          </a:p>
          <a:p>
            <a:pPr marL="342900" indent="-34290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lavoratori parasubordinati</a:t>
            </a:r>
          </a:p>
          <a:p>
            <a:pPr marL="342900" indent="-34290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i dipendenti dello stato, delle Regioni, dei Comuni etc.</a:t>
            </a:r>
          </a:p>
          <a:p>
            <a:pPr marL="342900" indent="-34290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Gli operai agricoli a tempo determinato</a:t>
            </a:r>
          </a:p>
          <a:p>
            <a:pPr marL="342900" indent="-342900" algn="just">
              <a:buFont typeface="Arial" panose="020B0604020202020204" pitchFamily="34" charset="0"/>
              <a:buChar char="•"/>
            </a:pPr>
            <a:r>
              <a:rPr lang="it-IT" dirty="0">
                <a:solidFill>
                  <a:schemeClr val="accent1">
                    <a:lumMod val="75000"/>
                  </a:schemeClr>
                </a:solidFill>
                <a:latin typeface="Verdana" panose="020B0604030504040204" pitchFamily="34" charset="0"/>
                <a:ea typeface="Verdana" panose="020B0604030504040204" pitchFamily="34" charset="0"/>
              </a:rPr>
              <a:t>Gli impiegati ed i dirigenti a tempo indeterminato di aziende agricole  </a:t>
            </a:r>
          </a:p>
          <a:p>
            <a:pPr marL="342900" indent="-342900" algn="just">
              <a:buFont typeface="Arial" panose="020B0604020202020204" pitchFamily="34" charset="0"/>
              <a:buChar char="•"/>
            </a:pPr>
            <a:endPar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pPr algn="just"/>
            <a:endPar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endParaRPr lang="it-IT" sz="1800" b="0" i="0"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endParaRPr lang="it-IT" dirty="0">
              <a:solidFill>
                <a:schemeClr val="accent1">
                  <a:lumMod val="75000"/>
                </a:schemeClr>
              </a:solidFill>
              <a:latin typeface="Verdana" panose="020B0604030504040204" pitchFamily="34" charset="0"/>
              <a:ea typeface="Verdana" panose="020B0604030504040204" pitchFamily="34" charset="0"/>
            </a:endParaRPr>
          </a:p>
          <a:p>
            <a:endParaRPr lang="it-IT" dirty="0">
              <a:solidFill>
                <a:srgbClr val="000000"/>
              </a:solidFill>
              <a:latin typeface="Calibri" panose="020F0502020204030204" pitchFamily="34" charset="0"/>
            </a:endParaRPr>
          </a:p>
          <a:p>
            <a:endParaRPr lang="it-IT" dirty="0"/>
          </a:p>
        </p:txBody>
      </p:sp>
    </p:spTree>
    <p:extLst>
      <p:ext uri="{BB962C8B-B14F-4D97-AF65-F5344CB8AC3E}">
        <p14:creationId xmlns:p14="http://schemas.microsoft.com/office/powerpoint/2010/main" val="2569530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79102-E94F-6637-442C-859466B500B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D0D88E5-D515-1BE9-CC2D-B7AA551FE2B6}"/>
              </a:ext>
            </a:extLst>
          </p:cNvPr>
          <p:cNvSpPr>
            <a:spLocks noGrp="1"/>
          </p:cNvSpPr>
          <p:nvPr>
            <p:ph type="sldNum" sz="quarter" idx="12"/>
          </p:nvPr>
        </p:nvSpPr>
        <p:spPr/>
        <p:txBody>
          <a:bodyPr/>
          <a:lstStyle/>
          <a:p>
            <a:fld id="{47924A32-47EB-49B6-941E-FD77D92A7E95}" type="slidenum">
              <a:rPr lang="it-IT" smtClean="0"/>
              <a:t>43</a:t>
            </a:fld>
            <a:endParaRPr lang="it-IT"/>
          </a:p>
        </p:txBody>
      </p:sp>
      <p:graphicFrame>
        <p:nvGraphicFramePr>
          <p:cNvPr id="2" name="Oggetto 1">
            <a:extLst>
              <a:ext uri="{FF2B5EF4-FFF2-40B4-BE49-F238E27FC236}">
                <a16:creationId xmlns:a16="http://schemas.microsoft.com/office/drawing/2014/main" id="{216E3FEC-7436-D3A9-4BEA-D6394E88B1B3}"/>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C86E38E6-F1E3-DB92-6CCF-5779C69018F9}"/>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5FC4321-0F36-773A-C633-5C23C857F6BB}"/>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E2ACBDBD-C86C-5FB7-55AA-3E2B0811DD51}"/>
              </a:ext>
            </a:extLst>
          </p:cNvPr>
          <p:cNvSpPr>
            <a:spLocks noGrp="1"/>
          </p:cNvSpPr>
          <p:nvPr>
            <p:ph idx="1"/>
          </p:nvPr>
        </p:nvSpPr>
        <p:spPr>
          <a:xfrm>
            <a:off x="189186" y="367862"/>
            <a:ext cx="11164614" cy="5615310"/>
          </a:xfrm>
        </p:spPr>
        <p:txBody>
          <a:bodyPr>
            <a:normAutofit fontScale="25000" lnSpcReduction="20000"/>
          </a:bodyPr>
          <a:lstStyle/>
          <a:p>
            <a:pPr marL="0" indent="0" algn="ctr">
              <a:buNone/>
            </a:pPr>
            <a:endParaRPr lang="it-IT" sz="72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r>
              <a:rPr lang="it-IT" sz="9600" dirty="0">
                <a:solidFill>
                  <a:schemeClr val="accent1">
                    <a:lumMod val="75000"/>
                  </a:schemeClr>
                </a:solidFill>
                <a:latin typeface="Verdana" panose="020B0604030504040204" pitchFamily="34" charset="0"/>
                <a:ea typeface="Verdana" panose="020B0604030504040204" pitchFamily="34" charset="0"/>
              </a:rPr>
              <a:t>Interazioni tra Fondo di tesoreria e garanzia</a:t>
            </a:r>
          </a:p>
          <a:p>
            <a:pPr marL="0" indent="0" algn="just">
              <a:lnSpc>
                <a:spcPct val="170000"/>
              </a:lnSpc>
              <a:buNone/>
            </a:pPr>
            <a:endParaRPr lang="it-IT" sz="9600" dirty="0">
              <a:solidFill>
                <a:schemeClr val="accent1">
                  <a:lumMod val="75000"/>
                </a:schemeClr>
              </a:solidFill>
              <a:latin typeface="Verdana" panose="020B0604030504040204" pitchFamily="34" charset="0"/>
              <a:ea typeface="Verdana" panose="020B0604030504040204" pitchFamily="34" charset="0"/>
            </a:endParaRPr>
          </a:p>
          <a:p>
            <a:pPr marL="0" indent="0" algn="just">
              <a:lnSpc>
                <a:spcPct val="120000"/>
              </a:lnSpc>
              <a:buNone/>
            </a:pPr>
            <a:r>
              <a:rPr lang="it-IT" sz="7200" dirty="0">
                <a:solidFill>
                  <a:schemeClr val="accent1">
                    <a:lumMod val="75000"/>
                  </a:schemeClr>
                </a:solidFill>
                <a:latin typeface="Verdana" panose="020B0604030504040204" pitchFamily="34" charset="0"/>
                <a:ea typeface="Verdana" panose="020B0604030504040204" pitchFamily="34" charset="0"/>
              </a:rPr>
              <a:t>A partire dal 1 gennaio 2007 il Fondo di Tesoreria garantisce ai lavoratori dipendenti del settore privato iscritti l’erogazione dei trattamenti di fine rapporto di cui all’articolo 2120 c. c.</a:t>
            </a:r>
          </a:p>
          <a:p>
            <a:pPr marL="0" indent="0" algn="just">
              <a:lnSpc>
                <a:spcPct val="120000"/>
              </a:lnSpc>
              <a:buNone/>
            </a:pPr>
            <a:r>
              <a:rPr lang="it-IT" sz="7200" dirty="0">
                <a:solidFill>
                  <a:schemeClr val="accent1">
                    <a:lumMod val="75000"/>
                  </a:schemeClr>
                </a:solidFill>
                <a:latin typeface="Verdana" panose="020B0604030504040204" pitchFamily="34" charset="0"/>
                <a:ea typeface="Verdana" panose="020B0604030504040204" pitchFamily="34" charset="0"/>
              </a:rPr>
              <a:t>Consolidata giurisprudenza di Cassazione ritiene che il datore di lavoro, pur tenuto al versamento del contributo al Fondo Tesoreria, non perda la titolarità passiva dell’obbligazione di corrispondere il TFR e, conseguentemente, il lavoratore è legittimato a chiedere l'ammissione allo stato passivo del datore di lavoro insolvente delle quote di TFR maturate e non versate al Fondo di Tesoreria.</a:t>
            </a:r>
          </a:p>
          <a:p>
            <a:pPr marL="0" indent="0" algn="just">
              <a:lnSpc>
                <a:spcPct val="120000"/>
              </a:lnSpc>
              <a:buNone/>
            </a:pPr>
            <a:r>
              <a:rPr lang="it-IT" sz="7200" dirty="0">
                <a:solidFill>
                  <a:schemeClr val="accent1">
                    <a:lumMod val="75000"/>
                  </a:schemeClr>
                </a:solidFill>
                <a:latin typeface="Verdana" panose="020B0604030504040204" pitchFamily="34" charset="0"/>
                <a:ea typeface="Verdana" panose="020B0604030504040204" pitchFamily="34" charset="0"/>
              </a:rPr>
              <a:t>Per tale ragione, si possono verificare interazioni tra il Fondo di Tesoreria e l’intervento del Fondo di Garanzia che vanno affrontate dagli organi della procedura in modo da assicurare al lavoratore la certezza di poter recuperare tutte le quote di TFR maturate dalla data di inizio del rapporto di lavoro. </a:t>
            </a:r>
          </a:p>
        </p:txBody>
      </p:sp>
    </p:spTree>
    <p:extLst>
      <p:ext uri="{BB962C8B-B14F-4D97-AF65-F5344CB8AC3E}">
        <p14:creationId xmlns:p14="http://schemas.microsoft.com/office/powerpoint/2010/main" val="2962553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9D8BF-75A8-9B88-CDD5-30A3E0094B24}"/>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4CCF0E74-B749-1581-E680-602217737245}"/>
              </a:ext>
            </a:extLst>
          </p:cNvPr>
          <p:cNvSpPr>
            <a:spLocks noGrp="1"/>
          </p:cNvSpPr>
          <p:nvPr>
            <p:ph type="sldNum" sz="quarter" idx="12"/>
          </p:nvPr>
        </p:nvSpPr>
        <p:spPr/>
        <p:txBody>
          <a:bodyPr/>
          <a:lstStyle/>
          <a:p>
            <a:fld id="{47924A32-47EB-49B6-941E-FD77D92A7E95}" type="slidenum">
              <a:rPr lang="it-IT" smtClean="0"/>
              <a:t>44</a:t>
            </a:fld>
            <a:endParaRPr lang="it-IT"/>
          </a:p>
        </p:txBody>
      </p:sp>
      <p:graphicFrame>
        <p:nvGraphicFramePr>
          <p:cNvPr id="2" name="Oggetto 1">
            <a:extLst>
              <a:ext uri="{FF2B5EF4-FFF2-40B4-BE49-F238E27FC236}">
                <a16:creationId xmlns:a16="http://schemas.microsoft.com/office/drawing/2014/main" id="{D9FB55BF-F9AC-B967-3BE5-E5C7AF02A5C3}"/>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216E3FEC-7436-D3A9-4BEA-D6394E88B1B3}"/>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B6D1A79A-7575-CF10-F8D4-5F766992E638}"/>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201BAEED-C892-2B2D-2458-91F3BC004939}"/>
              </a:ext>
            </a:extLst>
          </p:cNvPr>
          <p:cNvSpPr>
            <a:spLocks noGrp="1"/>
          </p:cNvSpPr>
          <p:nvPr>
            <p:ph idx="1"/>
          </p:nvPr>
        </p:nvSpPr>
        <p:spPr>
          <a:xfrm>
            <a:off x="838200" y="1423450"/>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C9A78217-F0EF-575B-CD9B-6F40BA862468}"/>
              </a:ext>
            </a:extLst>
          </p:cNvPr>
          <p:cNvSpPr txBox="1"/>
          <p:nvPr/>
        </p:nvSpPr>
        <p:spPr>
          <a:xfrm>
            <a:off x="189187" y="578069"/>
            <a:ext cx="11256579" cy="6102376"/>
          </a:xfrm>
          <a:prstGeom prst="rect">
            <a:avLst/>
          </a:prstGeom>
          <a:noFill/>
        </p:spPr>
        <p:txBody>
          <a:bodyPr wrap="square">
            <a:spAutoFit/>
          </a:bodyPr>
          <a:lstStyle/>
          <a:p>
            <a:pPr algn="ctr">
              <a:lnSpc>
                <a:spcPct val="107000"/>
              </a:lnSpc>
              <a:spcAft>
                <a:spcPts val="800"/>
              </a:spcAft>
              <a:buNone/>
            </a:pPr>
            <a:r>
              <a:rPr lang="it-IT" sz="24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TFR non esposto o esposto solo parzialmente nel flusso Uniemens</a:t>
            </a:r>
          </a:p>
          <a:p>
            <a:pPr algn="just">
              <a:lnSpc>
                <a:spcPct val="107000"/>
              </a:lnSpc>
              <a:spcAft>
                <a:spcPts val="800"/>
              </a:spcAft>
              <a:buNone/>
            </a:pPr>
            <a:endParaRPr lang="it-IT" sz="11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Il datore di lavoro è tenuto all’obbligo contributivo al Fondo di Tesoreria, ma potrebbe non avere esposto, in tutto o in parte, le relative quote di uno o tutti i dipendenti con la conseguenza che l’ammontare del TFR presente nel conto del Fondo di Tesoreria risulti inferiore a quello accertato in fase di verifica.</a:t>
            </a:r>
          </a:p>
          <a:p>
            <a:pPr algn="just">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In questo caso, può intervenire in aiuto dei dipendenti la domanda al Fondo di Garanzia ex art. 2 Legge 297 del 1982, anche per la parte di TFR non esposta nel conto del Fondo di Tesoreria. </a:t>
            </a:r>
          </a:p>
          <a:p>
            <a:pPr algn="just">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Restano esclusi i dipendenti che non hanno aderito al fondo di tesoreria che potranno, tuttavia, essere garantiti dal fondo di garanzia per la parte relativa alle quote non versate al fondo di previdenza complementare ed ammesse allo stato passivo a tale titolo.</a:t>
            </a:r>
          </a:p>
          <a:p>
            <a:pPr algn="just">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Il presupposto per la domanda è l’ammissione allo stato passivo delle quote non versate. </a:t>
            </a:r>
          </a:p>
          <a:p>
            <a:pPr algn="just">
              <a:lnSpc>
                <a:spcPct val="107000"/>
              </a:lnSpc>
              <a:spcAft>
                <a:spcPts val="800"/>
              </a:spcAft>
              <a:buNone/>
            </a:pP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Per questo motivo è necessario non solo che i dipendenti abbiano sempre una conoscenza del proprio estratto relativo agli accantonamenti al fondo, in modo da denunciare eventuali omissioni.</a:t>
            </a:r>
          </a:p>
          <a:p>
            <a:pPr algn="just">
              <a:lnSpc>
                <a:spcPct val="107000"/>
              </a:lnSpc>
              <a:spcAft>
                <a:spcPts val="800"/>
              </a:spcAft>
              <a:buNone/>
            </a:pPr>
            <a:r>
              <a:rPr lang="it-IT"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rPr>
              <a:t>Ma, ancora più necessaria è la</a:t>
            </a:r>
            <a:r>
              <a:rPr lang="it-IT"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collaborazione tra gli organi della procedura e l’Inps che, a richiesta, potrà mettere a disposizione degli stessi organi i prospetti riepilogativi delle quote accantonate e di quelle omesse per ogni singolo dipendente dell’azienda insolvente</a:t>
            </a:r>
            <a:r>
              <a:rPr lang="it-IT" sz="1100"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991782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B63F6-FB4D-90E7-F809-E24C1EA7FD32}"/>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0ED8903-865B-6102-0AB0-D653FD537EA4}"/>
              </a:ext>
            </a:extLst>
          </p:cNvPr>
          <p:cNvSpPr>
            <a:spLocks noGrp="1"/>
          </p:cNvSpPr>
          <p:nvPr>
            <p:ph type="sldNum" sz="quarter" idx="12"/>
          </p:nvPr>
        </p:nvSpPr>
        <p:spPr/>
        <p:txBody>
          <a:bodyPr/>
          <a:lstStyle/>
          <a:p>
            <a:fld id="{47924A32-47EB-49B6-941E-FD77D92A7E95}" type="slidenum">
              <a:rPr lang="it-IT" smtClean="0"/>
              <a:t>45</a:t>
            </a:fld>
            <a:endParaRPr lang="it-IT"/>
          </a:p>
        </p:txBody>
      </p:sp>
      <p:graphicFrame>
        <p:nvGraphicFramePr>
          <p:cNvPr id="2" name="Oggetto 1">
            <a:extLst>
              <a:ext uri="{FF2B5EF4-FFF2-40B4-BE49-F238E27FC236}">
                <a16:creationId xmlns:a16="http://schemas.microsoft.com/office/drawing/2014/main" id="{887F9323-FA89-3414-21CF-C414742721CF}"/>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7F04ABF5-0FF5-AABD-346A-EE5205B6AD7D}"/>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AE85AA65-93AE-2FFC-3D4A-9FBE5DA88647}"/>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89EA330C-0890-C596-1D0B-5C248D814E7E}"/>
              </a:ext>
            </a:extLst>
          </p:cNvPr>
          <p:cNvSpPr txBox="1"/>
          <p:nvPr/>
        </p:nvSpPr>
        <p:spPr>
          <a:xfrm>
            <a:off x="378373" y="780477"/>
            <a:ext cx="11424744" cy="3108543"/>
          </a:xfrm>
          <a:prstGeom prst="rect">
            <a:avLst/>
          </a:prstGeom>
          <a:noFill/>
        </p:spPr>
        <p:txBody>
          <a:bodyPr wrap="square">
            <a:spAutoFit/>
          </a:bodyPr>
          <a:lstStyle/>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2000" dirty="0">
                <a:solidFill>
                  <a:schemeClr val="accent1">
                    <a:lumMod val="75000"/>
                  </a:schemeClr>
                </a:solidFill>
                <a:latin typeface="Verdana" panose="020B0604030504040204" pitchFamily="34" charset="0"/>
                <a:ea typeface="Verdana" panose="020B0604030504040204" pitchFamily="34" charset="0"/>
              </a:rPr>
              <a:t>Settima Parte</a:t>
            </a: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4800" dirty="0">
                <a:solidFill>
                  <a:schemeClr val="accent1">
                    <a:lumMod val="75000"/>
                  </a:schemeClr>
                </a:solidFill>
                <a:latin typeface="Verdana" panose="020B0604030504040204" pitchFamily="34" charset="0"/>
                <a:ea typeface="Verdana" panose="020B0604030504040204" pitchFamily="34" charset="0"/>
              </a:rPr>
              <a:t>LE NOVITA’ INTRODOTTE DALLA LEGGE </a:t>
            </a:r>
            <a:r>
              <a:rPr lang="it-IT" sz="4800" i="0" u="none" strike="noStrike" baseline="0" dirty="0">
                <a:solidFill>
                  <a:schemeClr val="accent1">
                    <a:lumMod val="75000"/>
                  </a:schemeClr>
                </a:solidFill>
                <a:latin typeface="Verdana" panose="020B0604030504040204" pitchFamily="34" charset="0"/>
                <a:ea typeface="Verdana" panose="020B0604030504040204" pitchFamily="34" charset="0"/>
              </a:rPr>
              <a:t>30 DICEMBRE 2025 n. 199</a:t>
            </a:r>
            <a:endParaRPr lang="it-IT" sz="48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2722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59AF1-0C66-D682-46A7-8FB44E6726D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91E47EA9-0E1D-FF7E-79CD-8A2EACED9545}"/>
              </a:ext>
            </a:extLst>
          </p:cNvPr>
          <p:cNvSpPr>
            <a:spLocks noGrp="1"/>
          </p:cNvSpPr>
          <p:nvPr>
            <p:ph type="sldNum" sz="quarter" idx="12"/>
          </p:nvPr>
        </p:nvSpPr>
        <p:spPr/>
        <p:txBody>
          <a:bodyPr/>
          <a:lstStyle/>
          <a:p>
            <a:fld id="{47924A32-47EB-49B6-941E-FD77D92A7E95}" type="slidenum">
              <a:rPr lang="it-IT" smtClean="0"/>
              <a:t>46</a:t>
            </a:fld>
            <a:endParaRPr lang="it-IT"/>
          </a:p>
        </p:txBody>
      </p:sp>
      <p:graphicFrame>
        <p:nvGraphicFramePr>
          <p:cNvPr id="2" name="Oggetto 1">
            <a:extLst>
              <a:ext uri="{FF2B5EF4-FFF2-40B4-BE49-F238E27FC236}">
                <a16:creationId xmlns:a16="http://schemas.microsoft.com/office/drawing/2014/main" id="{05845093-87B2-52C3-0146-B6BA18AC6E43}"/>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E4A98E11-3A59-011D-610E-AD4B3ACEFAD3}"/>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D9A61390-2AB3-BB66-5687-8DA5676DAD6C}"/>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73A99F0C-D6AC-1C65-E0D0-15D008C8CC22}"/>
              </a:ext>
            </a:extLst>
          </p:cNvPr>
          <p:cNvSpPr>
            <a:spLocks noGrp="1"/>
          </p:cNvSpPr>
          <p:nvPr>
            <p:ph idx="1"/>
          </p:nvPr>
        </p:nvSpPr>
        <p:spPr>
          <a:xfrm>
            <a:off x="838200" y="1423450"/>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B3A05F9F-5AD6-B04C-8C5C-F5BB593C2129}"/>
              </a:ext>
            </a:extLst>
          </p:cNvPr>
          <p:cNvSpPr txBox="1"/>
          <p:nvPr/>
        </p:nvSpPr>
        <p:spPr>
          <a:xfrm>
            <a:off x="483475" y="-159306"/>
            <a:ext cx="10531365" cy="5724644"/>
          </a:xfrm>
          <a:prstGeom prst="rect">
            <a:avLst/>
          </a:prstGeom>
          <a:noFill/>
        </p:spPr>
        <p:txBody>
          <a:bodyPr wrap="square">
            <a:spAutoFit/>
          </a:bodyPr>
          <a:lstStyle/>
          <a:p>
            <a:pPr algn="l"/>
            <a:endParaRPr lang="it-IT" sz="1800" b="0" i="0" u="none" strike="noStrike" baseline="0" dirty="0">
              <a:latin typeface="Verdana" panose="020B0604030504040204" pitchFamily="34" charset="0"/>
            </a:endParaRPr>
          </a:p>
          <a:p>
            <a:pPr algn="l"/>
            <a:endParaRPr lang="it-IT" dirty="0">
              <a:latin typeface="Verdana" panose="020B0604030504040204" pitchFamily="34" charset="0"/>
            </a:endParaRPr>
          </a:p>
          <a:p>
            <a:pPr algn="l"/>
            <a:endParaRPr lang="it-IT" sz="1800" b="0" i="0" u="none" strike="noStrike" baseline="0" dirty="0">
              <a:latin typeface="Verdana" panose="020B0604030504040204" pitchFamily="34" charset="0"/>
            </a:endParaRPr>
          </a:p>
          <a:p>
            <a:pPr algn="l"/>
            <a:endParaRPr lang="it-IT" dirty="0">
              <a:latin typeface="Verdana" panose="020B0604030504040204" pitchFamily="34" charset="0"/>
            </a:endParaRPr>
          </a:p>
          <a:p>
            <a:pPr algn="ctr"/>
            <a:r>
              <a:rPr lang="it-IT" sz="2400" b="0" i="0" u="none" strike="noStrike" baseline="0" dirty="0">
                <a:solidFill>
                  <a:schemeClr val="accent1">
                    <a:lumMod val="75000"/>
                  </a:schemeClr>
                </a:solidFill>
                <a:latin typeface="Verdana" panose="020B0604030504040204" pitchFamily="34" charset="0"/>
              </a:rPr>
              <a:t>L’articolo 1, comma 203, della legge 30 dicembre 2025, n. 199</a:t>
            </a:r>
            <a:endParaRPr lang="it-IT" sz="2400" b="0" i="1"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endParaRPr lang="it-IT" i="1" dirty="0">
              <a:solidFill>
                <a:schemeClr val="accent1">
                  <a:lumMod val="75000"/>
                </a:schemeClr>
              </a:solidFill>
              <a:latin typeface="Verdana" panose="020B0604030504040204" pitchFamily="34" charset="0"/>
              <a:ea typeface="Verdana" panose="020B0604030504040204" pitchFamily="34" charset="0"/>
            </a:endParaRPr>
          </a:p>
          <a:p>
            <a:pPr algn="just"/>
            <a:endParaRPr lang="it-IT" sz="1800" b="0" i="1" u="none" strike="noStrike" baseline="0" dirty="0">
              <a:solidFill>
                <a:schemeClr val="accent1">
                  <a:lumMod val="75000"/>
                </a:schemeClr>
              </a:solidFill>
              <a:latin typeface="Verdana" panose="020B0604030504040204" pitchFamily="34" charset="0"/>
              <a:ea typeface="Verdana" panose="020B0604030504040204" pitchFamily="34" charset="0"/>
            </a:endParaRPr>
          </a:p>
          <a:p>
            <a:pPr algn="just"/>
            <a:r>
              <a:rPr lang="it-IT" sz="1800" b="0" i="1" u="none" strike="noStrike" baseline="0" dirty="0">
                <a:solidFill>
                  <a:schemeClr val="accent1">
                    <a:lumMod val="75000"/>
                  </a:schemeClr>
                </a:solidFill>
                <a:latin typeface="Verdana" panose="020B0604030504040204" pitchFamily="34" charset="0"/>
                <a:ea typeface="Verdana" panose="020B0604030504040204" pitchFamily="34" charset="0"/>
              </a:rPr>
              <a:t>“Con effetto sui periodi di paga decorrenti dal 1° gennaio 2026, sono tenuti al versamento del contributo di cui al presente comma anche i datori di lavoro che hanno raggiunto o raggiungono, negli anni successivi a quello di inizio dell'attività, la soglia dimensionale di cui al terzo periodo, prendendo a riferimento la media annuale dei lavoratori in forza nell'anno solare precedente all'anno del periodo di paga considerato, e, limitatamente al periodo 2026-2027, a condizione che, nel medesimo anno solare, la predetta media annuale non sia inferiore a sessanta addetti alle proprie dipendenze. Con effetto sui periodi di paga decorrenti dal 1° gennaio 2032, sono altresì tenuti al versamento del contributo di cui al presente comma i datori di lavoro che occupano alle proprie dipendenze un numero di addetti pari o superiore a quaranta o che raggiungono, anche negli anni successivi a quello di inizio dell'attività, la soglia dimensionale di quaranta addetti alle proprie dipendenze, prendendo a riferimento la media annuale dei lavoratori in forza nell'anno solare precedente all'anno del periodo di paga considerato”.</a:t>
            </a:r>
            <a:endParaRPr lang="it-IT" i="1"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16588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95FBD-57AF-26A7-68AD-0384C0B87EC2}"/>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F411928C-10AB-FE51-DA58-B96AB9AAD74B}"/>
              </a:ext>
            </a:extLst>
          </p:cNvPr>
          <p:cNvSpPr>
            <a:spLocks noGrp="1"/>
          </p:cNvSpPr>
          <p:nvPr>
            <p:ph type="sldNum" sz="quarter" idx="12"/>
          </p:nvPr>
        </p:nvSpPr>
        <p:spPr/>
        <p:txBody>
          <a:bodyPr/>
          <a:lstStyle/>
          <a:p>
            <a:fld id="{47924A32-47EB-49B6-941E-FD77D92A7E95}" type="slidenum">
              <a:rPr lang="it-IT" smtClean="0"/>
              <a:t>47</a:t>
            </a:fld>
            <a:endParaRPr lang="it-IT"/>
          </a:p>
        </p:txBody>
      </p:sp>
      <p:graphicFrame>
        <p:nvGraphicFramePr>
          <p:cNvPr id="2" name="Oggetto 1">
            <a:extLst>
              <a:ext uri="{FF2B5EF4-FFF2-40B4-BE49-F238E27FC236}">
                <a16:creationId xmlns:a16="http://schemas.microsoft.com/office/drawing/2014/main" id="{E4A98E11-3A59-011D-610E-AD4B3ACEFAD3}"/>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D9FB55BF-F9AC-B967-3BE5-E5C7AF02A5C3}"/>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DDA01B8C-EDDB-FBF3-D71D-19D439647E8B}"/>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03317D77-0ADD-4627-D346-E5996EC33520}"/>
              </a:ext>
            </a:extLst>
          </p:cNvPr>
          <p:cNvSpPr>
            <a:spLocks noGrp="1"/>
          </p:cNvSpPr>
          <p:nvPr>
            <p:ph idx="1"/>
          </p:nvPr>
        </p:nvSpPr>
        <p:spPr>
          <a:xfrm>
            <a:off x="838200" y="1423450"/>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14DE320F-F2D0-6112-2FD1-01575CE6EE0C}"/>
              </a:ext>
            </a:extLst>
          </p:cNvPr>
          <p:cNvSpPr txBox="1"/>
          <p:nvPr/>
        </p:nvSpPr>
        <p:spPr>
          <a:xfrm>
            <a:off x="388884" y="599091"/>
            <a:ext cx="10899226" cy="9541073"/>
          </a:xfrm>
          <a:prstGeom prst="rect">
            <a:avLst/>
          </a:prstGeom>
          <a:noFill/>
        </p:spPr>
        <p:txBody>
          <a:bodyPr wrap="square">
            <a:spAutoFit/>
          </a:bodyPr>
          <a:lstStyle/>
          <a:p>
            <a:pPr algn="ctr">
              <a:spcBef>
                <a:spcPts val="2400"/>
              </a:spcBef>
              <a:buNone/>
            </a:pPr>
            <a:r>
              <a:rPr lang="it-IT" sz="2400"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rPr>
              <a:t>La legge di «riforma» del fondo </a:t>
            </a:r>
          </a:p>
          <a:p>
            <a:pPr algn="just">
              <a:spcBef>
                <a:spcPts val="2400"/>
              </a:spcBef>
              <a:buNone/>
            </a:pPr>
            <a:r>
              <a:rPr lang="it-IT"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rPr>
              <a:t>La legge 199/2025 ha ridefinito i criteri di individuazione dei datori di lavoro obbligati al versamento delle quote di TFR al Fondo di Tesoreria, superando il precedente riferimento esclusivo alla dimensione occupazionale rilevata nel primo anno di attività e attribuendo rilievo anche all’eventuale incremento dimensionale intervenuto negli anni successivi.</a:t>
            </a:r>
          </a:p>
          <a:p>
            <a:pPr algn="just">
              <a:spcBef>
                <a:spcPts val="2400"/>
              </a:spcBef>
              <a:buNone/>
            </a:pPr>
            <a:r>
              <a:rPr lang="it-IT"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In sostanza si passa da un criterio </a:t>
            </a:r>
            <a:r>
              <a:rPr lang="it-IT" b="1"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«statico» </a:t>
            </a:r>
            <a:r>
              <a:rPr lang="it-IT"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ad uno </a:t>
            </a:r>
            <a:r>
              <a:rPr lang="it-IT" b="1"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«dinamico». </a:t>
            </a:r>
          </a:p>
          <a:p>
            <a:pPr algn="just">
              <a:spcBef>
                <a:spcPts val="2400"/>
              </a:spcBef>
              <a:buNone/>
            </a:pPr>
            <a:r>
              <a:rPr lang="it-IT"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Come abbiamo visto, le disposizioni contenute nell’art.1 della legge 296/2006 prevedevano, infatti, che per le aziende già in attività al 31.12.2026 la media dei dipendenti venisse calcolata a tale data; mentre per quelle nate dopo il 31.12.2006 la valutazione dell’obbligo di accantonamento al fondo di tesoreria venisse fatto al termine del primo anno di vita dell’azienda e poi mai più. Se la media dei dipendenti, calcolata con riferimento a tale anno, fosse stata inferiore a 50 dipendenti l’azienda restava esclusa dall’accantonamento per sempre. Viceversa, se il calcolo effettuato avesse restituito una media pari o superiore a 50 dipendenti, l’azienda avrebbe dovuto accantonare per sempre le quote al fondo di tesoreria. In sostanza, qualsiasi elemento nuovo (superamento della soglia o diminuzione sotto soglia) non incideva sulla situazione aziendale, restando la stessa cristallizzata alla data del primo ed unico rilevamento.</a:t>
            </a:r>
          </a:p>
          <a:p>
            <a:pPr algn="just">
              <a:spcBef>
                <a:spcPts val="2400"/>
              </a:spcBef>
              <a:buNone/>
            </a:pPr>
            <a:r>
              <a:rPr lang="it-IT"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   </a:t>
            </a:r>
            <a:endParaRPr lang="it-IT"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endParaRPr>
          </a:p>
          <a:p>
            <a:pPr>
              <a:spcBef>
                <a:spcPts val="2400"/>
              </a:spcBef>
              <a:buNone/>
            </a:pPr>
            <a:endParaRPr lang="it-IT"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endParaRPr>
          </a:p>
          <a:p>
            <a:pPr>
              <a:spcBef>
                <a:spcPts val="2400"/>
              </a:spcBef>
              <a:buNone/>
            </a:pPr>
            <a:endParaRPr lang="it-IT" sz="1350" b="1" dirty="0">
              <a:solidFill>
                <a:srgbClr val="006600"/>
              </a:solidFill>
              <a:effectLst/>
              <a:latin typeface="Verdana" panose="020B0604030504040204" pitchFamily="34" charset="0"/>
              <a:ea typeface="Aptos" panose="020B0004020202020204" pitchFamily="34" charset="0"/>
              <a:cs typeface="Aptos" panose="020B0004020202020204" pitchFamily="34" charset="0"/>
            </a:endParaRPr>
          </a:p>
          <a:p>
            <a:pPr>
              <a:spcBef>
                <a:spcPts val="2400"/>
              </a:spcBef>
              <a:buNone/>
            </a:pPr>
            <a:endParaRPr lang="it-IT" sz="1350" b="1" dirty="0">
              <a:solidFill>
                <a:srgbClr val="006600"/>
              </a:solidFill>
              <a:latin typeface="Verdana" panose="020B0604030504040204" pitchFamily="34" charset="0"/>
              <a:ea typeface="Aptos" panose="020B0004020202020204" pitchFamily="34" charset="0"/>
              <a:cs typeface="Aptos" panose="020B0004020202020204" pitchFamily="34" charset="0"/>
            </a:endParaRPr>
          </a:p>
          <a:p>
            <a:pPr>
              <a:spcBef>
                <a:spcPts val="2400"/>
              </a:spcBef>
              <a:buNone/>
            </a:pPr>
            <a:endParaRPr lang="it-IT" sz="1350" b="1" dirty="0">
              <a:solidFill>
                <a:srgbClr val="006600"/>
              </a:solidFill>
              <a:effectLst/>
              <a:latin typeface="Verdana" panose="020B0604030504040204" pitchFamily="34" charset="0"/>
              <a:ea typeface="Aptos" panose="020B0004020202020204" pitchFamily="34" charset="0"/>
              <a:cs typeface="Aptos" panose="020B0004020202020204" pitchFamily="34" charset="0"/>
            </a:endParaRPr>
          </a:p>
          <a:p>
            <a:pPr>
              <a:spcBef>
                <a:spcPts val="2400"/>
              </a:spcBef>
              <a:buNone/>
            </a:pPr>
            <a:endParaRPr lang="it-IT" sz="1350" b="1" dirty="0">
              <a:solidFill>
                <a:srgbClr val="006600"/>
              </a:solidFill>
              <a:latin typeface="Verdana" panose="020B0604030504040204" pitchFamily="34" charset="0"/>
              <a:ea typeface="Aptos" panose="020B0004020202020204" pitchFamily="34" charset="0"/>
              <a:cs typeface="Aptos" panose="020B0004020202020204" pitchFamily="34" charset="0"/>
            </a:endParaRPr>
          </a:p>
          <a:p>
            <a:pPr>
              <a:spcBef>
                <a:spcPts val="2400"/>
              </a:spcBef>
              <a:buNone/>
            </a:pPr>
            <a:endParaRPr lang="it-IT" sz="12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7192772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F4FB4-BF1F-D580-E561-05CF1821DD7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EBB5258-7961-6E68-3647-B21A2F469038}"/>
              </a:ext>
            </a:extLst>
          </p:cNvPr>
          <p:cNvSpPr>
            <a:spLocks noGrp="1"/>
          </p:cNvSpPr>
          <p:nvPr>
            <p:ph type="sldNum" sz="quarter" idx="12"/>
          </p:nvPr>
        </p:nvSpPr>
        <p:spPr/>
        <p:txBody>
          <a:bodyPr/>
          <a:lstStyle/>
          <a:p>
            <a:fld id="{47924A32-47EB-49B6-941E-FD77D92A7E95}" type="slidenum">
              <a:rPr lang="it-IT" smtClean="0"/>
              <a:t>48</a:t>
            </a:fld>
            <a:endParaRPr lang="it-IT"/>
          </a:p>
        </p:txBody>
      </p:sp>
      <p:graphicFrame>
        <p:nvGraphicFramePr>
          <p:cNvPr id="2" name="Oggetto 1">
            <a:extLst>
              <a:ext uri="{FF2B5EF4-FFF2-40B4-BE49-F238E27FC236}">
                <a16:creationId xmlns:a16="http://schemas.microsoft.com/office/drawing/2014/main" id="{06A75B48-F442-2187-446A-D1C0FBE32E5C}"/>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33FB6A6F-6817-668E-DCEE-D05387B4BD6A}"/>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25D7AB6-4A4D-19E9-79A6-F63248A27348}"/>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4E301B8B-30EF-A4F3-119F-A382BEACCB6C}"/>
              </a:ext>
            </a:extLst>
          </p:cNvPr>
          <p:cNvSpPr>
            <a:spLocks noGrp="1"/>
          </p:cNvSpPr>
          <p:nvPr>
            <p:ph idx="1"/>
          </p:nvPr>
        </p:nvSpPr>
        <p:spPr>
          <a:xfrm>
            <a:off x="838200" y="231228"/>
            <a:ext cx="10515600" cy="5751944"/>
          </a:xfrm>
        </p:spPr>
        <p:txBody>
          <a:bodyPr>
            <a:normAutofit/>
          </a:bodyPr>
          <a:lstStyle/>
          <a:p>
            <a:pPr marL="0" indent="0" algn="ctr">
              <a:buNone/>
            </a:pPr>
            <a:endParaRPr lang="it-IT" sz="2400" dirty="0">
              <a:solidFill>
                <a:schemeClr val="accent1">
                  <a:lumMod val="75000"/>
                </a:schemeClr>
              </a:solidFill>
              <a:latin typeface="Verdana" panose="020B0604030504040204" pitchFamily="34" charset="0"/>
              <a:ea typeface="Verdana" panose="020B0604030504040204" pitchFamily="34" charset="0"/>
            </a:endParaRPr>
          </a:p>
          <a:p>
            <a:pPr marL="0" indent="0" algn="just">
              <a:buNone/>
            </a:pPr>
            <a:endParaRPr lang="it-IT" sz="2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79EFCD2A-7E91-66FF-879D-EC4B8F188795}"/>
              </a:ext>
            </a:extLst>
          </p:cNvPr>
          <p:cNvSpPr txBox="1"/>
          <p:nvPr/>
        </p:nvSpPr>
        <p:spPr>
          <a:xfrm>
            <a:off x="493985" y="327963"/>
            <a:ext cx="10899227" cy="6084101"/>
          </a:xfrm>
          <a:prstGeom prst="rect">
            <a:avLst/>
          </a:prstGeom>
          <a:noFill/>
        </p:spPr>
        <p:txBody>
          <a:bodyPr wrap="square">
            <a:spAutoFit/>
          </a:bodyPr>
          <a:lstStyle/>
          <a:p>
            <a:pPr algn="ctr">
              <a:buNone/>
            </a:pPr>
            <a:r>
              <a:rPr lang="it-IT" sz="24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Criteri per il calcolo della media dei dipendenti</a:t>
            </a:r>
          </a:p>
          <a:p>
            <a:pPr>
              <a:buNone/>
            </a:pP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it-IT" kern="100" dirty="0">
              <a:latin typeface="Aptos" panose="020B0004020202020204" pitchFamily="34" charset="0"/>
              <a:ea typeface="Aptos" panose="020B0004020202020204" pitchFamily="34" charset="0"/>
              <a:cs typeface="Times New Roman" panose="02020603050405020304" pitchFamily="18" charset="0"/>
            </a:endParaRPr>
          </a:p>
          <a:p>
            <a:pPr algn="just">
              <a:buNone/>
            </a:pP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Prima di esaminare in concreto i riflessi della novità introdotte dal legislatore vediamo,  come si calca correttamente la media dei dipendenti e quali sono i soggetti coinvolti nel calcolo.</a:t>
            </a:r>
          </a:p>
          <a:p>
            <a:pPr algn="just">
              <a:buNone/>
            </a:pPr>
            <a:endPar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gn="just">
              <a:buNone/>
            </a:pPr>
            <a:r>
              <a:rPr lang="it-IT" b="1"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rPr>
              <a:t>Calcolo per dipendenti non appartenenti al settore agricoltura</a:t>
            </a:r>
            <a:r>
              <a:rPr lang="it-IT"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rPr>
              <a:t>.</a:t>
            </a:r>
          </a:p>
          <a:p>
            <a:pPr algn="just">
              <a:buNone/>
            </a:pP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Devono essere computati tutti i lavoratori con contratto di lavoro subordinato a prescindere   dalla tipologia del rapporto di lavoro e dall’orario di lavoro. Nel computo sono inclusi sia i lavoratori dipendenti destinatari delle disposizioni di cui all’art. 2120 del CC, sia i lavoratori non destinatari di questa norma secondo i seguenti criteri:</a:t>
            </a:r>
          </a:p>
          <a:p>
            <a:pPr algn="just">
              <a:buNone/>
            </a:pPr>
            <a:endPar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gn="just">
              <a:buNone/>
            </a:pPr>
            <a:r>
              <a:rPr lang="it-IT" sz="1800" b="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Lavoratori a tempo parziale</a:t>
            </a: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computati in proporzione all’orario svolto (art. 6 del  D.lgs. 61/2000);</a:t>
            </a:r>
          </a:p>
          <a:p>
            <a:pPr algn="just">
              <a:buNone/>
            </a:pPr>
            <a:r>
              <a:rPr lang="it-IT" sz="1800" b="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Lavoratore assente</a:t>
            </a: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computato qualunque sia la causa, a meno che sia sostituito da altro lavoratore (in questo caso viene computato quest’ultimo);</a:t>
            </a:r>
          </a:p>
          <a:p>
            <a:pPr algn="just">
              <a:lnSpc>
                <a:spcPct val="150000"/>
              </a:lnSpc>
              <a:buNone/>
            </a:pPr>
            <a:r>
              <a:rPr lang="it-IT" sz="1800" b="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Lavoratore somministrato</a:t>
            </a: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computato in capo all’impresa di somministrazione;</a:t>
            </a:r>
          </a:p>
          <a:p>
            <a:pPr algn="just">
              <a:lnSpc>
                <a:spcPct val="150000"/>
              </a:lnSpc>
              <a:buNone/>
            </a:pPr>
            <a:r>
              <a:rPr lang="it-IT" sz="1800" b="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Lavoratore distaccato</a:t>
            </a: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computato nella forza aziendale del distaccante;</a:t>
            </a:r>
          </a:p>
          <a:p>
            <a:pPr algn="just">
              <a:lnSpc>
                <a:spcPct val="150000"/>
              </a:lnSpc>
              <a:buNone/>
            </a:pPr>
            <a:r>
              <a:rPr lang="it-IT" sz="1800" b="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Soci di cooperative</a:t>
            </a: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computati solo quelli con rapporto di lavoro subordinato.    </a:t>
            </a:r>
          </a:p>
        </p:txBody>
      </p:sp>
    </p:spTree>
    <p:extLst>
      <p:ext uri="{BB962C8B-B14F-4D97-AF65-F5344CB8AC3E}">
        <p14:creationId xmlns:p14="http://schemas.microsoft.com/office/powerpoint/2010/main" val="22296581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F3264-FFAB-AAD1-1D3B-AF3AF9467682}"/>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8DBADCB-209D-E173-C76D-7E5892ECED62}"/>
              </a:ext>
            </a:extLst>
          </p:cNvPr>
          <p:cNvSpPr>
            <a:spLocks noGrp="1"/>
          </p:cNvSpPr>
          <p:nvPr>
            <p:ph type="sldNum" sz="quarter" idx="12"/>
          </p:nvPr>
        </p:nvSpPr>
        <p:spPr/>
        <p:txBody>
          <a:bodyPr/>
          <a:lstStyle/>
          <a:p>
            <a:fld id="{47924A32-47EB-49B6-941E-FD77D92A7E95}" type="slidenum">
              <a:rPr lang="it-IT" smtClean="0"/>
              <a:t>49</a:t>
            </a:fld>
            <a:endParaRPr lang="it-IT"/>
          </a:p>
        </p:txBody>
      </p:sp>
      <p:graphicFrame>
        <p:nvGraphicFramePr>
          <p:cNvPr id="2" name="Oggetto 1">
            <a:extLst>
              <a:ext uri="{FF2B5EF4-FFF2-40B4-BE49-F238E27FC236}">
                <a16:creationId xmlns:a16="http://schemas.microsoft.com/office/drawing/2014/main" id="{2DEC9C08-A760-3BCA-70F0-E18D00BE4D9B}"/>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06A75B48-F442-2187-446A-D1C0FBE32E5C}"/>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8F1FADEE-7182-50CB-759B-B2F17F647418}"/>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3BAE715E-740A-5993-C40E-94EF9319E5C7}"/>
              </a:ext>
            </a:extLst>
          </p:cNvPr>
          <p:cNvSpPr>
            <a:spLocks noGrp="1"/>
          </p:cNvSpPr>
          <p:nvPr>
            <p:ph idx="1"/>
          </p:nvPr>
        </p:nvSpPr>
        <p:spPr>
          <a:xfrm>
            <a:off x="838200" y="231228"/>
            <a:ext cx="10515600" cy="5751944"/>
          </a:xfrm>
        </p:spPr>
        <p:txBody>
          <a:bodyPr>
            <a:normAutofit/>
          </a:bodyPr>
          <a:lstStyle/>
          <a:p>
            <a:pPr marL="0" indent="0" algn="ctr">
              <a:buNone/>
            </a:pPr>
            <a:endParaRPr lang="it-IT" sz="2400" dirty="0">
              <a:solidFill>
                <a:schemeClr val="accent1">
                  <a:lumMod val="75000"/>
                </a:schemeClr>
              </a:solidFill>
              <a:latin typeface="Verdana" panose="020B0604030504040204" pitchFamily="34" charset="0"/>
              <a:ea typeface="Verdana" panose="020B0604030504040204" pitchFamily="34" charset="0"/>
            </a:endParaRPr>
          </a:p>
          <a:p>
            <a:pPr marL="0" indent="0" algn="just">
              <a:buNone/>
            </a:pPr>
            <a:endParaRPr lang="it-IT" sz="2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A7B8F78D-A360-5F77-BF55-3260448F5187}"/>
              </a:ext>
            </a:extLst>
          </p:cNvPr>
          <p:cNvSpPr txBox="1"/>
          <p:nvPr/>
        </p:nvSpPr>
        <p:spPr>
          <a:xfrm>
            <a:off x="493985" y="327963"/>
            <a:ext cx="10899227" cy="5946821"/>
          </a:xfrm>
          <a:prstGeom prst="rect">
            <a:avLst/>
          </a:prstGeom>
          <a:noFill/>
        </p:spPr>
        <p:txBody>
          <a:bodyPr wrap="square">
            <a:spAutoFit/>
          </a:bodyPr>
          <a:lstStyle/>
          <a:p>
            <a:pPr algn="ctr">
              <a:buNone/>
            </a:pPr>
            <a:r>
              <a:rPr lang="it-IT" sz="24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Criteri per il calcolo della media dei dipendenti</a:t>
            </a:r>
          </a:p>
          <a:p>
            <a:pPr>
              <a:buNone/>
            </a:pP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it-IT" sz="18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La media annuale dei dipendenti deve essere calcolata avendo riguardo esclusivamente ai mesi di effettiva attività del datore di lavoro, escludendo dal computo eventuali periodi di sospensione dell’attività aziendale. Pertanto, il calcolo della media deve riflettere la reale presenza dei lavoratori nei mesi in cui il datore di lavoro è stato effettivamente operativo, </a:t>
            </a:r>
            <a:r>
              <a:rPr lang="it-IT" sz="18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garantendo così una rappresentazione fedele della dimensione occupazionale.</a:t>
            </a:r>
          </a:p>
          <a:p>
            <a:pPr algn="just">
              <a:spcAft>
                <a:spcPts val="800"/>
              </a:spcAft>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Ai fini della determinazione del requisito occupazionale occorre tenere conto della struttura aziendale complessivamente considerata, a prescindere dal numero di unità o filiali cui la stessa è articolata.</a:t>
            </a:r>
          </a:p>
          <a:p>
            <a:pPr algn="just">
              <a:spcAft>
                <a:spcPts val="800"/>
              </a:spcAft>
              <a:buNone/>
            </a:pPr>
            <a:r>
              <a:rPr lang="it-IT" sz="2800"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Esempio di calcolo della soglia dei 50 dipendenti</a:t>
            </a:r>
            <a:endParaRPr lang="it-IT" sz="2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lgn="just">
              <a:spcAft>
                <a:spcPts val="800"/>
              </a:spcAft>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Per ciascun lavoratore si deve prendere in considerazione il numero di mesi o le frazioni di mesi di attività. Per il lavoratore in forza per l’intero mese il numero dei giorni è 26, che deve essere ridotto proporzionalmente in caso di rapporti di lavoro di durata inferiore al mese. La sommatoria di tutti i lavoratori sarà divisa per 312 (=26x12) ovvero per un numero proporzionalmente ridotto nel caso di inizio attività nel corso dell’anno. </a:t>
            </a:r>
          </a:p>
          <a:p>
            <a:pPr algn="just">
              <a:lnSpc>
                <a:spcPct val="107000"/>
              </a:lnSpc>
              <a:spcAft>
                <a:spcPts val="800"/>
              </a:spcAft>
              <a:buNone/>
            </a:pPr>
            <a:endParaRPr lang="it-IT"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401738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72A6A-7890-A5DC-3C83-0D099F12F214}"/>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1ED13CC4-5A93-B3E9-C1A4-9FD7FE155600}"/>
              </a:ext>
            </a:extLst>
          </p:cNvPr>
          <p:cNvSpPr>
            <a:spLocks noGrp="1"/>
          </p:cNvSpPr>
          <p:nvPr>
            <p:ph type="sldNum" sz="quarter" idx="12"/>
          </p:nvPr>
        </p:nvSpPr>
        <p:spPr/>
        <p:txBody>
          <a:bodyPr/>
          <a:lstStyle/>
          <a:p>
            <a:fld id="{47924A32-47EB-49B6-941E-FD77D92A7E95}" type="slidenum">
              <a:rPr lang="it-IT" smtClean="0"/>
              <a:t>50</a:t>
            </a:fld>
            <a:endParaRPr lang="it-IT"/>
          </a:p>
        </p:txBody>
      </p:sp>
      <p:graphicFrame>
        <p:nvGraphicFramePr>
          <p:cNvPr id="2" name="Oggetto 1">
            <a:extLst>
              <a:ext uri="{FF2B5EF4-FFF2-40B4-BE49-F238E27FC236}">
                <a16:creationId xmlns:a16="http://schemas.microsoft.com/office/drawing/2014/main" id="{42014579-AD2A-C3B6-36B0-0993F397F0FD}"/>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2DEC9C08-A760-3BCA-70F0-E18D00BE4D9B}"/>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87CCDEB-B7EC-22DE-5872-398FB9465720}"/>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5C66947D-6AF3-2A0E-52FC-E8FB875953D9}"/>
              </a:ext>
            </a:extLst>
          </p:cNvPr>
          <p:cNvSpPr>
            <a:spLocks noGrp="1"/>
          </p:cNvSpPr>
          <p:nvPr>
            <p:ph idx="1"/>
          </p:nvPr>
        </p:nvSpPr>
        <p:spPr>
          <a:xfrm>
            <a:off x="838200" y="231228"/>
            <a:ext cx="10515600" cy="5751944"/>
          </a:xfrm>
        </p:spPr>
        <p:txBody>
          <a:bodyPr>
            <a:normAutofit/>
          </a:bodyPr>
          <a:lstStyle/>
          <a:p>
            <a:pPr marL="0" indent="0" algn="ctr">
              <a:buNone/>
            </a:pPr>
            <a:endParaRPr lang="it-IT" sz="2400" dirty="0">
              <a:solidFill>
                <a:schemeClr val="accent1">
                  <a:lumMod val="75000"/>
                </a:schemeClr>
              </a:solidFill>
              <a:latin typeface="Verdana" panose="020B0604030504040204" pitchFamily="34" charset="0"/>
              <a:ea typeface="Verdana" panose="020B0604030504040204" pitchFamily="34" charset="0"/>
            </a:endParaRPr>
          </a:p>
          <a:p>
            <a:pPr marL="0" indent="0" algn="just">
              <a:buNone/>
            </a:pPr>
            <a:endParaRPr lang="it-IT" sz="2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98B4A1F2-0467-620E-6A1A-CFB9480BFD76}"/>
              </a:ext>
            </a:extLst>
          </p:cNvPr>
          <p:cNvSpPr txBox="1"/>
          <p:nvPr/>
        </p:nvSpPr>
        <p:spPr>
          <a:xfrm>
            <a:off x="493985" y="327963"/>
            <a:ext cx="10899227" cy="5914889"/>
          </a:xfrm>
          <a:prstGeom prst="rect">
            <a:avLst/>
          </a:prstGeom>
          <a:noFill/>
        </p:spPr>
        <p:txBody>
          <a:bodyPr wrap="square">
            <a:spAutoFit/>
          </a:bodyPr>
          <a:lstStyle/>
          <a:p>
            <a:pPr algn="ctr">
              <a:buNone/>
            </a:pPr>
            <a:r>
              <a:rPr lang="it-IT" sz="2400"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Criteri per il calcolo della media dei dipendenti</a:t>
            </a:r>
          </a:p>
          <a:p>
            <a:pPr>
              <a:buNone/>
            </a:pP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it-IT"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I lavoratori part-time verranno presi in considerazione in proporzione all’orario (indipendentemente dal tipo di part-time orizzontale, verticale o misto), sommando per ciascun mese i singoli orari individuali, rapportandoli all’orario svolto nel mese dal lavoratore a tempo pieno, con arrotondamenti all’unità della frazione di orario superiore alla metà di quello normale (</a:t>
            </a:r>
            <a:r>
              <a:rPr lang="it-IT" sz="1800" b="0" i="0" u="none" strike="noStrike" baseline="0" dirty="0">
                <a:solidFill>
                  <a:schemeClr val="accent1">
                    <a:lumMod val="75000"/>
                  </a:schemeClr>
                </a:solidFill>
                <a:latin typeface="Verdana" panose="020B0604030504040204" pitchFamily="34" charset="0"/>
              </a:rPr>
              <a:t>art. 9 del decreto legislativo 15 giugno 2015, n. 81)</a:t>
            </a: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a:t>
            </a:r>
          </a:p>
          <a:p>
            <a:pPr>
              <a:spcAft>
                <a:spcPts val="800"/>
              </a:spcAft>
              <a:buNone/>
            </a:pPr>
            <a:r>
              <a:rPr lang="it-IT" sz="2400"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Il numero di giornate che fa scattare l’obbligo contributivo è pari, almeno a 15.600 (50x26x12), per l’intero anno di attività.</a:t>
            </a:r>
            <a:endParaRPr lang="it-IT" sz="24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lgn="just">
              <a:spcAft>
                <a:spcPts val="800"/>
              </a:spcAft>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Qualunque valore inferiore, anche per decimali, (per l’intero anno) non determina l’obbligo di versamento al Fondo. Qualunque valore pari o superiore, anche per decimali, determina l’obbligo di versamento al Fondo.</a:t>
            </a:r>
          </a:p>
          <a:p>
            <a:pPr algn="just">
              <a:lnSpc>
                <a:spcPct val="107000"/>
              </a:lnSpc>
              <a:spcAft>
                <a:spcPts val="800"/>
              </a:spcAft>
              <a:buNone/>
            </a:pPr>
            <a:endPar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lgn="just">
              <a:spcAft>
                <a:spcPts val="800"/>
              </a:spcAft>
              <a:buNone/>
            </a:pPr>
            <a:endPar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lgn="just">
              <a:lnSpc>
                <a:spcPct val="107000"/>
              </a:lnSpc>
              <a:spcAft>
                <a:spcPts val="800"/>
              </a:spcAft>
              <a:buNone/>
            </a:pPr>
            <a:endParaRPr lang="it-IT" kern="100" dirty="0">
              <a:solidFill>
                <a:schemeClr val="accent1">
                  <a:lumMod val="75000"/>
                </a:schemeClr>
              </a:solidFill>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6175570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03026-2D1B-08EF-78AE-9FA098B5EC74}"/>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A14320E-FBE2-6A37-955C-E9D550439345}"/>
              </a:ext>
            </a:extLst>
          </p:cNvPr>
          <p:cNvSpPr>
            <a:spLocks noGrp="1"/>
          </p:cNvSpPr>
          <p:nvPr>
            <p:ph type="sldNum" sz="quarter" idx="12"/>
          </p:nvPr>
        </p:nvSpPr>
        <p:spPr/>
        <p:txBody>
          <a:bodyPr/>
          <a:lstStyle/>
          <a:p>
            <a:fld id="{47924A32-47EB-49B6-941E-FD77D92A7E95}" type="slidenum">
              <a:rPr lang="it-IT" smtClean="0"/>
              <a:t>51</a:t>
            </a:fld>
            <a:endParaRPr lang="it-IT"/>
          </a:p>
        </p:txBody>
      </p:sp>
      <p:graphicFrame>
        <p:nvGraphicFramePr>
          <p:cNvPr id="2" name="Oggetto 1">
            <a:extLst>
              <a:ext uri="{FF2B5EF4-FFF2-40B4-BE49-F238E27FC236}">
                <a16:creationId xmlns:a16="http://schemas.microsoft.com/office/drawing/2014/main" id="{33FB6A6F-6817-668E-DCEE-D05387B4BD6A}"/>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E4A98E11-3A59-011D-610E-AD4B3ACEFAD3}"/>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6F72FF8-761C-A4DB-4BC1-2FB3E57D193F}"/>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7D69448F-5BDA-20D5-2287-068AFA5C7663}"/>
              </a:ext>
            </a:extLst>
          </p:cNvPr>
          <p:cNvSpPr>
            <a:spLocks noGrp="1"/>
          </p:cNvSpPr>
          <p:nvPr>
            <p:ph idx="1"/>
          </p:nvPr>
        </p:nvSpPr>
        <p:spPr>
          <a:xfrm>
            <a:off x="838200" y="1423450"/>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8" name="CasellaDiTesto 7">
            <a:extLst>
              <a:ext uri="{FF2B5EF4-FFF2-40B4-BE49-F238E27FC236}">
                <a16:creationId xmlns:a16="http://schemas.microsoft.com/office/drawing/2014/main" id="{946327B7-EAB7-FE1D-8021-1F4F7E45F4F7}"/>
              </a:ext>
            </a:extLst>
          </p:cNvPr>
          <p:cNvSpPr txBox="1"/>
          <p:nvPr/>
        </p:nvSpPr>
        <p:spPr>
          <a:xfrm>
            <a:off x="399393" y="641132"/>
            <a:ext cx="11119945" cy="523220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400" b="0" i="0" u="none" strike="noStrike" kern="1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Times New Roman" panose="02020603050405020304" pitchFamily="18" charset="0"/>
              </a:rPr>
              <a:t>Criteri per il calcolo della media dei dipendenti</a:t>
            </a:r>
          </a:p>
          <a:p>
            <a:pPr algn="just">
              <a:spcAft>
                <a:spcPts val="800"/>
              </a:spcAft>
              <a:buNone/>
            </a:pPr>
            <a:endParaRPr lang="it-IT"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lgn="just">
              <a:spcAft>
                <a:spcPts val="800"/>
              </a:spcAft>
              <a:buNone/>
            </a:pPr>
            <a:r>
              <a:rPr lang="it-IT"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Esempio</a:t>
            </a:r>
            <a:endPar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spcAft>
                <a:spcPts val="800"/>
              </a:spcAft>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Periodo di attività: intero anno;</a:t>
            </a:r>
            <a:b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b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Orario normale: 40 ore/settimanali;</a:t>
            </a:r>
            <a:b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b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Lavoratori occupati nell’anno:</a:t>
            </a:r>
          </a:p>
          <a:p>
            <a:pPr marL="342900" lvl="0" indent="-342900" algn="just">
              <a:spcAft>
                <a:spcPts val="800"/>
              </a:spcAft>
              <a:buSzPts val="1000"/>
              <a:buFont typeface="Symbol" panose="05050102010706020507" pitchFamily="18" charset="2"/>
              <a:buChar char=""/>
              <a:tabLst>
                <a:tab pos="457200" algn="l"/>
              </a:tabLst>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40 lavoratori a tempo pieno indeterminato di cui 30 che hanno lavorato tutto l’anno, 5 assunti il 1° luglio e 5 dimessi dal 1° ottobre;</a:t>
            </a:r>
          </a:p>
          <a:p>
            <a:pPr marL="342900" lvl="0" indent="-342900" algn="just">
              <a:spcAft>
                <a:spcPts val="800"/>
              </a:spcAft>
              <a:buSzPts val="1000"/>
              <a:buFont typeface="Symbol" panose="05050102010706020507" pitchFamily="18" charset="2"/>
              <a:buChar char=""/>
              <a:tabLst>
                <a:tab pos="457200" algn="l"/>
              </a:tabLst>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20 lavoratori a tempo determinato e intermittenti che hanno lavorato ciascuno 6 mesi per 9 giorni al mese;</a:t>
            </a:r>
          </a:p>
          <a:p>
            <a:pPr marL="342900" lvl="0" indent="-342900" algn="just">
              <a:spcAft>
                <a:spcPts val="800"/>
              </a:spcAft>
              <a:buSzPts val="1000"/>
              <a:buFont typeface="Symbol" panose="05050102010706020507" pitchFamily="18" charset="2"/>
              <a:buChar char=""/>
              <a:tabLst>
                <a:tab pos="457200" algn="l"/>
              </a:tabLst>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40 lavoratori a tempo parziale di cui 10 verticale (lavoro tutto l’anno) e 10 che hanno lavorato solo 6 mesi, entrambi con orario al 40% del normale e 20 lavoratori con part-time orizzontale al 50% che hanno lavorato metà tutto l’anno e metà solo 6 mesi.</a:t>
            </a:r>
          </a:p>
          <a:p>
            <a:pPr>
              <a:spcAft>
                <a:spcPts val="800"/>
              </a:spcAft>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Il totale degli addetti (teste) è: 100; la media dell’anno è pari a 16.602 giorni che diviso per 312 restituisce 53,21 determinata come segue:   </a:t>
            </a:r>
            <a:b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br>
            <a:endPar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p:txBody>
      </p:sp>
    </p:spTree>
    <p:extLst>
      <p:ext uri="{BB962C8B-B14F-4D97-AF65-F5344CB8AC3E}">
        <p14:creationId xmlns:p14="http://schemas.microsoft.com/office/powerpoint/2010/main" val="25748675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EB9D3-0C88-DE4D-FF1A-8DB5AA261910}"/>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CE3E89A-8C3D-63E6-5A6F-031DB99A35FB}"/>
              </a:ext>
            </a:extLst>
          </p:cNvPr>
          <p:cNvSpPr>
            <a:spLocks noGrp="1"/>
          </p:cNvSpPr>
          <p:nvPr>
            <p:ph type="sldNum" sz="quarter" idx="12"/>
          </p:nvPr>
        </p:nvSpPr>
        <p:spPr/>
        <p:txBody>
          <a:bodyPr/>
          <a:lstStyle/>
          <a:p>
            <a:fld id="{47924A32-47EB-49B6-941E-FD77D92A7E95}" type="slidenum">
              <a:rPr lang="it-IT" smtClean="0"/>
              <a:t>52</a:t>
            </a:fld>
            <a:endParaRPr lang="it-IT"/>
          </a:p>
        </p:txBody>
      </p:sp>
      <p:graphicFrame>
        <p:nvGraphicFramePr>
          <p:cNvPr id="2" name="Oggetto 1">
            <a:extLst>
              <a:ext uri="{FF2B5EF4-FFF2-40B4-BE49-F238E27FC236}">
                <a16:creationId xmlns:a16="http://schemas.microsoft.com/office/drawing/2014/main" id="{EFE75010-298F-B1FD-7F41-B56D982C0D48}"/>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33FB6A6F-6817-668E-DCEE-D05387B4BD6A}"/>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EB143FD7-874A-AEE8-E6E3-F07C9F895B1A}"/>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31295E2E-E1C0-3A35-BADD-AE1DA2CB7DE6}"/>
              </a:ext>
            </a:extLst>
          </p:cNvPr>
          <p:cNvSpPr>
            <a:spLocks noGrp="1"/>
          </p:cNvSpPr>
          <p:nvPr>
            <p:ph idx="1"/>
          </p:nvPr>
        </p:nvSpPr>
        <p:spPr>
          <a:xfrm>
            <a:off x="680545" y="897933"/>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8" name="CasellaDiTesto 7">
            <a:extLst>
              <a:ext uri="{FF2B5EF4-FFF2-40B4-BE49-F238E27FC236}">
                <a16:creationId xmlns:a16="http://schemas.microsoft.com/office/drawing/2014/main" id="{501300DF-D631-43A5-E046-ADCB26008794}"/>
              </a:ext>
            </a:extLst>
          </p:cNvPr>
          <p:cNvSpPr txBox="1"/>
          <p:nvPr/>
        </p:nvSpPr>
        <p:spPr>
          <a:xfrm>
            <a:off x="399393" y="641132"/>
            <a:ext cx="11119945" cy="111825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400" b="0" i="0" u="none" strike="noStrike" kern="1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Times New Roman" panose="02020603050405020304" pitchFamily="18" charset="0"/>
              </a:rPr>
              <a:t>Criteri per il calcolo della media dei dipendenti</a:t>
            </a:r>
          </a:p>
          <a:p>
            <a:pPr algn="just">
              <a:spcAft>
                <a:spcPts val="800"/>
              </a:spcAft>
              <a:buNone/>
            </a:pPr>
            <a:endParaRPr lang="it-IT"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lgn="just">
              <a:spcAft>
                <a:spcPts val="800"/>
              </a:spcAft>
              <a:buNone/>
            </a:pPr>
            <a:endParaRPr lang="it-IT"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p:txBody>
      </p:sp>
      <p:graphicFrame>
        <p:nvGraphicFramePr>
          <p:cNvPr id="5" name="Tabella 4">
            <a:extLst>
              <a:ext uri="{FF2B5EF4-FFF2-40B4-BE49-F238E27FC236}">
                <a16:creationId xmlns:a16="http://schemas.microsoft.com/office/drawing/2014/main" id="{029DB883-5AC2-AF8F-E253-10BE6E06FFA2}"/>
              </a:ext>
            </a:extLst>
          </p:cNvPr>
          <p:cNvGraphicFramePr>
            <a:graphicFrameLocks noGrp="1"/>
          </p:cNvGraphicFramePr>
          <p:nvPr>
            <p:extLst>
              <p:ext uri="{D42A27DB-BD31-4B8C-83A1-F6EECF244321}">
                <p14:modId xmlns:p14="http://schemas.microsoft.com/office/powerpoint/2010/main" val="3393081316"/>
              </p:ext>
            </p:extLst>
          </p:nvPr>
        </p:nvGraphicFramePr>
        <p:xfrm>
          <a:off x="241738" y="1429406"/>
          <a:ext cx="11456275" cy="5265684"/>
        </p:xfrm>
        <a:graphic>
          <a:graphicData uri="http://schemas.openxmlformats.org/drawingml/2006/table">
            <a:tbl>
              <a:tblPr firstRow="1" firstCol="1" bandRow="1">
                <a:tableStyleId>{5C22544A-7EE6-4342-B048-85BDC9FD1C3A}</a:tableStyleId>
              </a:tblPr>
              <a:tblGrid>
                <a:gridCol w="2291255">
                  <a:extLst>
                    <a:ext uri="{9D8B030D-6E8A-4147-A177-3AD203B41FA5}">
                      <a16:colId xmlns:a16="http://schemas.microsoft.com/office/drawing/2014/main" val="3511760979"/>
                    </a:ext>
                  </a:extLst>
                </a:gridCol>
                <a:gridCol w="2291255">
                  <a:extLst>
                    <a:ext uri="{9D8B030D-6E8A-4147-A177-3AD203B41FA5}">
                      <a16:colId xmlns:a16="http://schemas.microsoft.com/office/drawing/2014/main" val="927507695"/>
                    </a:ext>
                  </a:extLst>
                </a:gridCol>
                <a:gridCol w="2291255">
                  <a:extLst>
                    <a:ext uri="{9D8B030D-6E8A-4147-A177-3AD203B41FA5}">
                      <a16:colId xmlns:a16="http://schemas.microsoft.com/office/drawing/2014/main" val="3569804125"/>
                    </a:ext>
                  </a:extLst>
                </a:gridCol>
                <a:gridCol w="2291255">
                  <a:extLst>
                    <a:ext uri="{9D8B030D-6E8A-4147-A177-3AD203B41FA5}">
                      <a16:colId xmlns:a16="http://schemas.microsoft.com/office/drawing/2014/main" val="3315942694"/>
                    </a:ext>
                  </a:extLst>
                </a:gridCol>
                <a:gridCol w="2291255">
                  <a:extLst>
                    <a:ext uri="{9D8B030D-6E8A-4147-A177-3AD203B41FA5}">
                      <a16:colId xmlns:a16="http://schemas.microsoft.com/office/drawing/2014/main" val="3025406145"/>
                    </a:ext>
                  </a:extLst>
                </a:gridCol>
              </a:tblGrid>
              <a:tr h="536832">
                <a:tc gridSpan="5">
                  <a:txBody>
                    <a:bodyPr/>
                    <a:lstStyle/>
                    <a:p>
                      <a:pPr algn="ctr">
                        <a:lnSpc>
                          <a:spcPct val="107000"/>
                        </a:lnSpc>
                        <a:spcAft>
                          <a:spcPts val="800"/>
                        </a:spcAft>
                        <a:buNone/>
                      </a:pPr>
                      <a:r>
                        <a:rPr lang="it-IT" sz="1350" kern="100">
                          <a:effectLst/>
                        </a:rPr>
                        <a:t>Lavoratori full-time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137825499"/>
                  </a:ext>
                </a:extLst>
              </a:tr>
              <a:tr h="536832">
                <a:tc>
                  <a:txBody>
                    <a:bodyPr/>
                    <a:lstStyle/>
                    <a:p>
                      <a:pPr algn="ctr">
                        <a:lnSpc>
                          <a:spcPct val="107000"/>
                        </a:lnSpc>
                        <a:spcAft>
                          <a:spcPts val="800"/>
                        </a:spcAft>
                        <a:buNone/>
                      </a:pPr>
                      <a:r>
                        <a:rPr lang="it-IT" sz="1350" kern="100">
                          <a:effectLst/>
                        </a:rPr>
                        <a:t>Numero lavoratori</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Tipologia</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Numero giornate mensili</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Numero mesi</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Totale giornate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260320265"/>
                  </a:ext>
                </a:extLst>
              </a:tr>
              <a:tr h="1048005">
                <a:tc>
                  <a:txBody>
                    <a:bodyPr/>
                    <a:lstStyle/>
                    <a:p>
                      <a:pPr algn="ctr">
                        <a:lnSpc>
                          <a:spcPct val="107000"/>
                        </a:lnSpc>
                        <a:spcAft>
                          <a:spcPts val="800"/>
                        </a:spcAft>
                        <a:buNone/>
                      </a:pPr>
                      <a:r>
                        <a:rPr lang="it-IT" sz="1350" kern="100">
                          <a:effectLst/>
                        </a:rPr>
                        <a:t>30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Full-Time tempo indeterminato</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26</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12</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9.360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488685747"/>
                  </a:ext>
                </a:extLst>
              </a:tr>
              <a:tr h="1048005">
                <a:tc>
                  <a:txBody>
                    <a:bodyPr/>
                    <a:lstStyle/>
                    <a:p>
                      <a:pPr algn="ctr">
                        <a:lnSpc>
                          <a:spcPct val="107000"/>
                        </a:lnSpc>
                        <a:spcAft>
                          <a:spcPts val="800"/>
                        </a:spcAft>
                        <a:buNone/>
                      </a:pPr>
                      <a:r>
                        <a:rPr lang="it-IT" sz="1350" kern="100">
                          <a:effectLst/>
                        </a:rPr>
                        <a:t>5</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Full-Time tempo indeterminato</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26</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6</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780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715364402"/>
                  </a:ext>
                </a:extLst>
              </a:tr>
              <a:tr h="1048005">
                <a:tc>
                  <a:txBody>
                    <a:bodyPr/>
                    <a:lstStyle/>
                    <a:p>
                      <a:pPr algn="ctr">
                        <a:lnSpc>
                          <a:spcPct val="107000"/>
                        </a:lnSpc>
                        <a:spcAft>
                          <a:spcPts val="800"/>
                        </a:spcAft>
                        <a:buNone/>
                      </a:pPr>
                      <a:r>
                        <a:rPr lang="it-IT" sz="1350" kern="100">
                          <a:effectLst/>
                        </a:rPr>
                        <a:t>5</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Full-Time tempo indeterminato</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26</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9</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1.170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296131871"/>
                  </a:ext>
                </a:extLst>
              </a:tr>
              <a:tr h="1048005">
                <a:tc>
                  <a:txBody>
                    <a:bodyPr/>
                    <a:lstStyle/>
                    <a:p>
                      <a:pPr algn="ctr">
                        <a:lnSpc>
                          <a:spcPct val="107000"/>
                        </a:lnSpc>
                        <a:spcAft>
                          <a:spcPts val="800"/>
                        </a:spcAft>
                        <a:buNone/>
                      </a:pPr>
                      <a:r>
                        <a:rPr lang="it-IT" sz="1350" kern="100">
                          <a:effectLst/>
                        </a:rPr>
                        <a:t>20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Tempo determinato e intermittenti</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dirty="0">
                          <a:effectLst/>
                        </a:rPr>
                        <a:t>9</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a:effectLst/>
                        </a:rPr>
                        <a:t>6</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50" kern="100" dirty="0">
                          <a:effectLst/>
                        </a:rPr>
                        <a:t>1.080</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354748922"/>
                  </a:ext>
                </a:extLst>
              </a:tr>
            </a:tbl>
          </a:graphicData>
        </a:graphic>
      </p:graphicFrame>
    </p:spTree>
    <p:extLst>
      <p:ext uri="{BB962C8B-B14F-4D97-AF65-F5344CB8AC3E}">
        <p14:creationId xmlns:p14="http://schemas.microsoft.com/office/powerpoint/2010/main" val="24876194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6B0FC-7F88-8FAD-BDEF-E0FD8964779E}"/>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A435803-37D7-5FA3-7B97-DBDFEF4AEAA9}"/>
              </a:ext>
            </a:extLst>
          </p:cNvPr>
          <p:cNvSpPr>
            <a:spLocks noGrp="1"/>
          </p:cNvSpPr>
          <p:nvPr>
            <p:ph type="sldNum" sz="quarter" idx="12"/>
          </p:nvPr>
        </p:nvSpPr>
        <p:spPr/>
        <p:txBody>
          <a:bodyPr/>
          <a:lstStyle/>
          <a:p>
            <a:fld id="{47924A32-47EB-49B6-941E-FD77D92A7E95}" type="slidenum">
              <a:rPr lang="it-IT" smtClean="0"/>
              <a:t>53</a:t>
            </a:fld>
            <a:endParaRPr lang="it-IT"/>
          </a:p>
        </p:txBody>
      </p:sp>
      <p:graphicFrame>
        <p:nvGraphicFramePr>
          <p:cNvPr id="2" name="Oggetto 1">
            <a:extLst>
              <a:ext uri="{FF2B5EF4-FFF2-40B4-BE49-F238E27FC236}">
                <a16:creationId xmlns:a16="http://schemas.microsoft.com/office/drawing/2014/main" id="{8068F15C-4630-6DED-0409-A2C2A4005D97}"/>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EFE75010-298F-B1FD-7F41-B56D982C0D48}"/>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3F01A9F2-6634-1AE2-62F4-0B7541FA5BCB}"/>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5DD2BBB7-2E3B-8A8A-8E62-8874DD7B449F}"/>
              </a:ext>
            </a:extLst>
          </p:cNvPr>
          <p:cNvSpPr>
            <a:spLocks noGrp="1"/>
          </p:cNvSpPr>
          <p:nvPr>
            <p:ph idx="1"/>
          </p:nvPr>
        </p:nvSpPr>
        <p:spPr>
          <a:xfrm>
            <a:off x="680545" y="897933"/>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8" name="CasellaDiTesto 7">
            <a:extLst>
              <a:ext uri="{FF2B5EF4-FFF2-40B4-BE49-F238E27FC236}">
                <a16:creationId xmlns:a16="http://schemas.microsoft.com/office/drawing/2014/main" id="{07B0E622-1CF5-5463-E5D6-03DE3EA6544F}"/>
              </a:ext>
            </a:extLst>
          </p:cNvPr>
          <p:cNvSpPr txBox="1"/>
          <p:nvPr/>
        </p:nvSpPr>
        <p:spPr>
          <a:xfrm>
            <a:off x="399393" y="641132"/>
            <a:ext cx="11119945" cy="111825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400" b="0" i="0" u="none" strike="noStrike" kern="1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Times New Roman" panose="02020603050405020304" pitchFamily="18" charset="0"/>
              </a:rPr>
              <a:t>Criteri per il calcolo della media dei dipendenti</a:t>
            </a:r>
          </a:p>
          <a:p>
            <a:pPr algn="just">
              <a:spcAft>
                <a:spcPts val="800"/>
              </a:spcAft>
              <a:buNone/>
            </a:pPr>
            <a:endParaRPr lang="it-IT"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algn="just">
              <a:spcAft>
                <a:spcPts val="800"/>
              </a:spcAft>
              <a:buNone/>
            </a:pPr>
            <a:endParaRPr lang="it-IT"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p:txBody>
      </p:sp>
      <p:graphicFrame>
        <p:nvGraphicFramePr>
          <p:cNvPr id="6" name="Tabella 5">
            <a:extLst>
              <a:ext uri="{FF2B5EF4-FFF2-40B4-BE49-F238E27FC236}">
                <a16:creationId xmlns:a16="http://schemas.microsoft.com/office/drawing/2014/main" id="{D25D2760-B794-AA02-4A83-100D8250D715}"/>
              </a:ext>
            </a:extLst>
          </p:cNvPr>
          <p:cNvGraphicFramePr>
            <a:graphicFrameLocks noGrp="1"/>
          </p:cNvGraphicFramePr>
          <p:nvPr>
            <p:extLst>
              <p:ext uri="{D42A27DB-BD31-4B8C-83A1-F6EECF244321}">
                <p14:modId xmlns:p14="http://schemas.microsoft.com/office/powerpoint/2010/main" val="2411935960"/>
              </p:ext>
            </p:extLst>
          </p:nvPr>
        </p:nvGraphicFramePr>
        <p:xfrm>
          <a:off x="294290" y="1502979"/>
          <a:ext cx="11435256" cy="5087008"/>
        </p:xfrm>
        <a:graphic>
          <a:graphicData uri="http://schemas.openxmlformats.org/drawingml/2006/table">
            <a:tbl>
              <a:tblPr firstRow="1" firstCol="1" bandRow="1">
                <a:tableStyleId>{5C22544A-7EE6-4342-B048-85BDC9FD1C3A}</a:tableStyleId>
              </a:tblPr>
              <a:tblGrid>
                <a:gridCol w="1633608">
                  <a:extLst>
                    <a:ext uri="{9D8B030D-6E8A-4147-A177-3AD203B41FA5}">
                      <a16:colId xmlns:a16="http://schemas.microsoft.com/office/drawing/2014/main" val="3689356297"/>
                    </a:ext>
                  </a:extLst>
                </a:gridCol>
                <a:gridCol w="1633608">
                  <a:extLst>
                    <a:ext uri="{9D8B030D-6E8A-4147-A177-3AD203B41FA5}">
                      <a16:colId xmlns:a16="http://schemas.microsoft.com/office/drawing/2014/main" val="2086511728"/>
                    </a:ext>
                  </a:extLst>
                </a:gridCol>
                <a:gridCol w="1633608">
                  <a:extLst>
                    <a:ext uri="{9D8B030D-6E8A-4147-A177-3AD203B41FA5}">
                      <a16:colId xmlns:a16="http://schemas.microsoft.com/office/drawing/2014/main" val="3185474660"/>
                    </a:ext>
                  </a:extLst>
                </a:gridCol>
                <a:gridCol w="1633608">
                  <a:extLst>
                    <a:ext uri="{9D8B030D-6E8A-4147-A177-3AD203B41FA5}">
                      <a16:colId xmlns:a16="http://schemas.microsoft.com/office/drawing/2014/main" val="2520028076"/>
                    </a:ext>
                  </a:extLst>
                </a:gridCol>
                <a:gridCol w="1633608">
                  <a:extLst>
                    <a:ext uri="{9D8B030D-6E8A-4147-A177-3AD203B41FA5}">
                      <a16:colId xmlns:a16="http://schemas.microsoft.com/office/drawing/2014/main" val="1954811005"/>
                    </a:ext>
                  </a:extLst>
                </a:gridCol>
                <a:gridCol w="1633608">
                  <a:extLst>
                    <a:ext uri="{9D8B030D-6E8A-4147-A177-3AD203B41FA5}">
                      <a16:colId xmlns:a16="http://schemas.microsoft.com/office/drawing/2014/main" val="965524553"/>
                    </a:ext>
                  </a:extLst>
                </a:gridCol>
                <a:gridCol w="1633608">
                  <a:extLst>
                    <a:ext uri="{9D8B030D-6E8A-4147-A177-3AD203B41FA5}">
                      <a16:colId xmlns:a16="http://schemas.microsoft.com/office/drawing/2014/main" val="4089579030"/>
                    </a:ext>
                  </a:extLst>
                </a:gridCol>
              </a:tblGrid>
              <a:tr h="398496">
                <a:tc gridSpan="7">
                  <a:txBody>
                    <a:bodyPr/>
                    <a:lstStyle/>
                    <a:p>
                      <a:pPr algn="ctr">
                        <a:lnSpc>
                          <a:spcPct val="107000"/>
                        </a:lnSpc>
                        <a:spcAft>
                          <a:spcPts val="800"/>
                        </a:spcAft>
                        <a:buNone/>
                      </a:pPr>
                      <a:r>
                        <a:rPr lang="it-IT" sz="1300" kern="100" dirty="0">
                          <a:effectLst/>
                        </a:rPr>
                        <a:t>Lavoratori part-time</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724022850"/>
                  </a:ext>
                </a:extLst>
              </a:tr>
              <a:tr h="1164340">
                <a:tc>
                  <a:txBody>
                    <a:bodyPr/>
                    <a:lstStyle/>
                    <a:p>
                      <a:pPr>
                        <a:lnSpc>
                          <a:spcPct val="107000"/>
                        </a:lnSpc>
                        <a:spcAft>
                          <a:spcPts val="800"/>
                        </a:spcAft>
                        <a:buNone/>
                      </a:pPr>
                      <a:r>
                        <a:rPr lang="it-IT" sz="1300" kern="100" dirty="0">
                          <a:effectLst/>
                        </a:rPr>
                        <a:t>Numero lavoratori</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Tipologia</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dirty="0">
                          <a:effectLst/>
                        </a:rPr>
                        <a:t>% part time</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Rapporto part time /full time individuale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Mesi lavorati</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Calcolo</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Totale giornate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716109156"/>
                  </a:ext>
                </a:extLst>
              </a:tr>
              <a:tr h="781419">
                <a:tc>
                  <a:txBody>
                    <a:bodyPr/>
                    <a:lstStyle/>
                    <a:p>
                      <a:pPr>
                        <a:lnSpc>
                          <a:spcPct val="107000"/>
                        </a:lnSpc>
                        <a:spcAft>
                          <a:spcPts val="800"/>
                        </a:spcAft>
                        <a:buNone/>
                      </a:pPr>
                      <a:r>
                        <a:rPr lang="it-IT" sz="1300" kern="100" dirty="0">
                          <a:effectLst/>
                        </a:rPr>
                        <a:t>               10</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Verticale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40%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16:40=0,4</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12</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10x0,4x26x12 = 1.248</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dirty="0">
                          <a:effectLst/>
                        </a:rPr>
                        <a:t>1.248</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667887104"/>
                  </a:ext>
                </a:extLst>
              </a:tr>
              <a:tr h="781419">
                <a:tc>
                  <a:txBody>
                    <a:bodyPr/>
                    <a:lstStyle/>
                    <a:p>
                      <a:pPr>
                        <a:lnSpc>
                          <a:spcPct val="107000"/>
                        </a:lnSpc>
                        <a:spcAft>
                          <a:spcPts val="800"/>
                        </a:spcAft>
                        <a:buNone/>
                      </a:pPr>
                      <a:r>
                        <a:rPr lang="it-IT" sz="1300" kern="100" dirty="0">
                          <a:effectLst/>
                        </a:rPr>
                        <a:t>               10</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Verticale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40%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16:40=0,4</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6</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10x0,4x26x6 = 624</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dirty="0">
                          <a:effectLst/>
                        </a:rPr>
                        <a:t>624</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14965905"/>
                  </a:ext>
                </a:extLst>
              </a:tr>
              <a:tr h="781419">
                <a:tc>
                  <a:txBody>
                    <a:bodyPr/>
                    <a:lstStyle/>
                    <a:p>
                      <a:pPr>
                        <a:lnSpc>
                          <a:spcPct val="107000"/>
                        </a:lnSpc>
                        <a:spcAft>
                          <a:spcPts val="800"/>
                        </a:spcAft>
                        <a:buNone/>
                      </a:pPr>
                      <a:r>
                        <a:rPr lang="it-IT" sz="1300" kern="100" dirty="0">
                          <a:effectLst/>
                        </a:rPr>
                        <a:t>               10</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Orizzontale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50%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20:40=0,5</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12</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10x0,5x26x12 = 1.560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1.560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277310629"/>
                  </a:ext>
                </a:extLst>
              </a:tr>
              <a:tr h="781419">
                <a:tc>
                  <a:txBody>
                    <a:bodyPr/>
                    <a:lstStyle/>
                    <a:p>
                      <a:pPr>
                        <a:lnSpc>
                          <a:spcPct val="107000"/>
                        </a:lnSpc>
                        <a:spcAft>
                          <a:spcPts val="800"/>
                        </a:spcAft>
                        <a:buNone/>
                      </a:pPr>
                      <a:r>
                        <a:rPr lang="it-IT" sz="1300" kern="100" dirty="0">
                          <a:effectLst/>
                        </a:rPr>
                        <a:t>               10</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Orizzontale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50%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20:40=0,5</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6</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10x0,5x26x6 = 780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lnSpc>
                          <a:spcPct val="107000"/>
                        </a:lnSpc>
                        <a:spcAft>
                          <a:spcPts val="800"/>
                        </a:spcAft>
                        <a:buNone/>
                      </a:pPr>
                      <a:r>
                        <a:rPr lang="it-IT" sz="1300" kern="100">
                          <a:effectLst/>
                        </a:rPr>
                        <a:t>780</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43568794"/>
                  </a:ext>
                </a:extLst>
              </a:tr>
              <a:tr h="398496">
                <a:tc gridSpan="6">
                  <a:txBody>
                    <a:bodyPr/>
                    <a:lstStyle/>
                    <a:p>
                      <a:pPr algn="ctr">
                        <a:lnSpc>
                          <a:spcPct val="107000"/>
                        </a:lnSpc>
                        <a:spcAft>
                          <a:spcPts val="800"/>
                        </a:spcAft>
                        <a:buNone/>
                      </a:pPr>
                      <a:r>
                        <a:rPr lang="it-IT" sz="1300" kern="100">
                          <a:effectLst/>
                        </a:rPr>
                        <a:t>Totale complessivo giornate lavorate</a:t>
                      </a:r>
                      <a:endParaRPr lang="it-IT" sz="1200" kern="1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ctr">
                        <a:lnSpc>
                          <a:spcPct val="107000"/>
                        </a:lnSpc>
                        <a:spcAft>
                          <a:spcPts val="800"/>
                        </a:spcAft>
                        <a:buNone/>
                      </a:pPr>
                      <a:r>
                        <a:rPr lang="it-IT" sz="1300" kern="100" dirty="0">
                          <a:effectLst/>
                        </a:rPr>
                        <a:t>16.602</a:t>
                      </a:r>
                      <a:endParaRPr lang="it-IT" sz="1200" kern="1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772119470"/>
                  </a:ext>
                </a:extLst>
              </a:tr>
            </a:tbl>
          </a:graphicData>
        </a:graphic>
      </p:graphicFrame>
    </p:spTree>
    <p:extLst>
      <p:ext uri="{BB962C8B-B14F-4D97-AF65-F5344CB8AC3E}">
        <p14:creationId xmlns:p14="http://schemas.microsoft.com/office/powerpoint/2010/main" val="6860429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56506-2EB2-7ED3-5444-1165BE1F0B3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6050AFD0-2CCC-7B75-7BC3-0E0F2244FEFB}"/>
              </a:ext>
            </a:extLst>
          </p:cNvPr>
          <p:cNvSpPr>
            <a:spLocks noGrp="1"/>
          </p:cNvSpPr>
          <p:nvPr>
            <p:ph type="sldNum" sz="quarter" idx="12"/>
          </p:nvPr>
        </p:nvSpPr>
        <p:spPr/>
        <p:txBody>
          <a:bodyPr/>
          <a:lstStyle/>
          <a:p>
            <a:fld id="{47924A32-47EB-49B6-941E-FD77D92A7E95}" type="slidenum">
              <a:rPr lang="it-IT" smtClean="0"/>
              <a:t>54</a:t>
            </a:fld>
            <a:endParaRPr lang="it-IT"/>
          </a:p>
        </p:txBody>
      </p:sp>
      <p:graphicFrame>
        <p:nvGraphicFramePr>
          <p:cNvPr id="2" name="Oggetto 1">
            <a:extLst>
              <a:ext uri="{FF2B5EF4-FFF2-40B4-BE49-F238E27FC236}">
                <a16:creationId xmlns:a16="http://schemas.microsoft.com/office/drawing/2014/main" id="{83F5F69C-D1A4-9200-6D9C-D9E43C79E8A0}"/>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33FB6A6F-6817-668E-DCEE-D05387B4BD6A}"/>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BAB14534-7C17-1B19-D65F-77F4DF0694BE}"/>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E532B2A9-1160-5B7F-9BE0-C8A790AAE961}"/>
              </a:ext>
            </a:extLst>
          </p:cNvPr>
          <p:cNvSpPr>
            <a:spLocks noGrp="1"/>
          </p:cNvSpPr>
          <p:nvPr>
            <p:ph idx="1"/>
          </p:nvPr>
        </p:nvSpPr>
        <p:spPr>
          <a:xfrm>
            <a:off x="838200" y="1423450"/>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C8D05099-BD60-2145-5B3A-0858D69908C5}"/>
              </a:ext>
            </a:extLst>
          </p:cNvPr>
          <p:cNvSpPr txBox="1"/>
          <p:nvPr/>
        </p:nvSpPr>
        <p:spPr>
          <a:xfrm>
            <a:off x="451945" y="472967"/>
            <a:ext cx="10363199" cy="5724644"/>
          </a:xfrm>
          <a:prstGeom prst="rect">
            <a:avLst/>
          </a:prstGeom>
          <a:noFill/>
        </p:spPr>
        <p:txBody>
          <a:bodyPr wrap="square">
            <a:spAutoFit/>
          </a:bodyPr>
          <a:lstStyle/>
          <a:p>
            <a:pPr algn="ctr"/>
            <a:r>
              <a:rPr lang="it-IT" sz="2400" i="0" u="none" strike="noStrike" baseline="0" dirty="0">
                <a:solidFill>
                  <a:schemeClr val="accent1">
                    <a:lumMod val="75000"/>
                  </a:schemeClr>
                </a:solidFill>
                <a:latin typeface="Verdana" panose="020B0604030504040204" pitchFamily="34" charset="0"/>
                <a:ea typeface="Verdana" panose="020B0604030504040204" pitchFamily="34" charset="0"/>
              </a:rPr>
              <a:t>Determinazione del requisito dimensionale</a:t>
            </a:r>
          </a:p>
          <a:p>
            <a:pPr algn="l"/>
            <a:endParaRPr lang="it-IT" sz="1800" b="0" i="0" u="none" strike="noStrike" baseline="0" dirty="0">
              <a:solidFill>
                <a:srgbClr val="000000"/>
              </a:solidFill>
              <a:latin typeface="Verdana" panose="020B0604030504040204" pitchFamily="34" charset="0"/>
            </a:endParaRPr>
          </a:p>
          <a:p>
            <a:pPr algn="just"/>
            <a:endParaRPr lang="it-IT" sz="1800" b="0" i="0" u="none" strike="noStrike" baseline="0" dirty="0">
              <a:solidFill>
                <a:schemeClr val="accent1">
                  <a:lumMod val="75000"/>
                </a:schemeClr>
              </a:solidFill>
              <a:latin typeface="Verdana" panose="020B0604030504040204" pitchFamily="34" charset="0"/>
            </a:endParaRPr>
          </a:p>
          <a:p>
            <a:pPr algn="just"/>
            <a:r>
              <a:rPr lang="it-IT" sz="1800" b="0" i="0" u="none" strike="noStrike" baseline="0" dirty="0">
                <a:solidFill>
                  <a:schemeClr val="accent1">
                    <a:lumMod val="75000"/>
                  </a:schemeClr>
                </a:solidFill>
                <a:latin typeface="Verdana" panose="020B0604030504040204" pitchFamily="34" charset="0"/>
              </a:rPr>
              <a:t>Il requisito dimensionale si determina sulla base della media annuale dei lavoratori in forza nell’anno solare precedente rispetto all’anno del periodo di paga considerato.</a:t>
            </a:r>
          </a:p>
          <a:p>
            <a:pPr algn="just"/>
            <a:r>
              <a:rPr lang="it-IT" sz="1800" b="0" i="0" u="none" strike="noStrike" baseline="0" dirty="0">
                <a:solidFill>
                  <a:schemeClr val="accent1">
                    <a:lumMod val="75000"/>
                  </a:schemeClr>
                </a:solidFill>
                <a:latin typeface="Verdana" panose="020B0604030504040204" pitchFamily="34" charset="0"/>
              </a:rPr>
              <a:t>Pertanto, il contributo di finanziamento al Fondo di Tesoreria è dovuto se, alla fine dell’anno solare precedente (nella prassi amministrativa, l’anno civile, ossia dal 1° gennaio al 31 dicembre), la media dei dipendenti occupati raggiunge il limite dimensionale di seguito dettagliato:</a:t>
            </a:r>
          </a:p>
          <a:p>
            <a:pPr algn="just"/>
            <a:endParaRPr lang="it-IT" sz="1800" b="0" i="0" u="none" strike="noStrike" baseline="0" dirty="0">
              <a:solidFill>
                <a:schemeClr val="accent1">
                  <a:lumMod val="75000"/>
                </a:schemeClr>
              </a:solidFill>
              <a:latin typeface="Verdana" panose="020B0604030504040204" pitchFamily="34" charset="0"/>
            </a:endParaRPr>
          </a:p>
          <a:p>
            <a:pPr algn="just"/>
            <a:r>
              <a:rPr lang="it-IT" sz="1800" b="0" i="0" u="none" strike="noStrike" baseline="0" dirty="0">
                <a:solidFill>
                  <a:schemeClr val="accent1">
                    <a:lumMod val="75000"/>
                  </a:schemeClr>
                </a:solidFill>
                <a:latin typeface="Verdana" panose="020B0604030504040204" pitchFamily="34" charset="0"/>
              </a:rPr>
              <a:t>- 60 addetti per il periodo 2026-2027;</a:t>
            </a:r>
          </a:p>
          <a:p>
            <a:pPr algn="just"/>
            <a:r>
              <a:rPr lang="it-IT" sz="1800" b="0" i="0" u="none" strike="noStrike" baseline="0" dirty="0">
                <a:solidFill>
                  <a:schemeClr val="accent1">
                    <a:lumMod val="75000"/>
                  </a:schemeClr>
                </a:solidFill>
                <a:latin typeface="Verdana" panose="020B0604030504040204" pitchFamily="34" charset="0"/>
              </a:rPr>
              <a:t>- 50 addetti per il periodo dal 2028 al 2031;</a:t>
            </a:r>
          </a:p>
          <a:p>
            <a:pPr algn="just"/>
            <a:r>
              <a:rPr lang="it-IT" sz="1800" b="0" i="0" u="none" strike="noStrike" baseline="0" dirty="0">
                <a:solidFill>
                  <a:schemeClr val="accent1">
                    <a:lumMod val="75000"/>
                  </a:schemeClr>
                </a:solidFill>
                <a:latin typeface="Verdana" panose="020B0604030504040204" pitchFamily="34" charset="0"/>
              </a:rPr>
              <a:t>- 40 addetti dal 1° gennaio 2032.</a:t>
            </a:r>
          </a:p>
          <a:p>
            <a:pPr marL="285750" indent="-285750" algn="just">
              <a:buFontTx/>
              <a:buChar char="-"/>
            </a:pPr>
            <a:endParaRPr lang="it-IT" dirty="0">
              <a:solidFill>
                <a:schemeClr val="accent1">
                  <a:lumMod val="75000"/>
                </a:schemeClr>
              </a:solidFill>
              <a:latin typeface="Verdana" panose="020B0604030504040204" pitchFamily="34" charset="0"/>
            </a:endParaRPr>
          </a:p>
          <a:p>
            <a:pPr algn="just"/>
            <a:r>
              <a:rPr lang="it-IT" dirty="0">
                <a:solidFill>
                  <a:schemeClr val="accent1">
                    <a:lumMod val="75000"/>
                  </a:schemeClr>
                </a:solidFill>
                <a:latin typeface="Verdana" panose="020B0604030504040204" pitchFamily="34" charset="0"/>
              </a:rPr>
              <a:t>L</a:t>
            </a:r>
            <a:r>
              <a:rPr lang="it-IT" sz="1800" b="0" i="0" u="none" strike="noStrike" baseline="0" dirty="0">
                <a:solidFill>
                  <a:schemeClr val="accent1">
                    <a:lumMod val="75000"/>
                  </a:schemeClr>
                </a:solidFill>
                <a:latin typeface="Verdana" panose="020B0604030504040204" pitchFamily="34" charset="0"/>
              </a:rPr>
              <a:t>a verifica del requisito dimensionale è sempre effettuata con riferimento all’anno solare precedente (ad esempio, per il periodo di paga decorrente da gennaio 2026 e per i relativi accantonamenti, si considera la media annuale dei dipendenti in forza nell’anno 2025 - 1°gennaio/31 dicembre 2025; per il periodo di paga decorrente da gennaio 2027 e per i relativi accantonamenti, si considera la media annuale dei dipendenti in forza nell’anno 2026 - 1° gennaio/31 dicembre 2026, ecc.).</a:t>
            </a:r>
            <a:endParaRPr lang="it-IT" dirty="0">
              <a:solidFill>
                <a:schemeClr val="accent1">
                  <a:lumMod val="75000"/>
                </a:schemeClr>
              </a:solidFill>
            </a:endParaRPr>
          </a:p>
        </p:txBody>
      </p:sp>
    </p:spTree>
    <p:extLst>
      <p:ext uri="{BB962C8B-B14F-4D97-AF65-F5344CB8AC3E}">
        <p14:creationId xmlns:p14="http://schemas.microsoft.com/office/powerpoint/2010/main" val="27976808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C249C-8D81-A34B-F0F1-D6EDE349ED72}"/>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3326DCC-489E-5E55-2991-54136229427C}"/>
              </a:ext>
            </a:extLst>
          </p:cNvPr>
          <p:cNvSpPr>
            <a:spLocks noGrp="1"/>
          </p:cNvSpPr>
          <p:nvPr>
            <p:ph type="sldNum" sz="quarter" idx="12"/>
          </p:nvPr>
        </p:nvSpPr>
        <p:spPr/>
        <p:txBody>
          <a:bodyPr/>
          <a:lstStyle/>
          <a:p>
            <a:fld id="{47924A32-47EB-49B6-941E-FD77D92A7E95}" type="slidenum">
              <a:rPr lang="it-IT" smtClean="0"/>
              <a:t>55</a:t>
            </a:fld>
            <a:endParaRPr lang="it-IT"/>
          </a:p>
        </p:txBody>
      </p:sp>
      <p:graphicFrame>
        <p:nvGraphicFramePr>
          <p:cNvPr id="2" name="Oggetto 1">
            <a:extLst>
              <a:ext uri="{FF2B5EF4-FFF2-40B4-BE49-F238E27FC236}">
                <a16:creationId xmlns:a16="http://schemas.microsoft.com/office/drawing/2014/main" id="{AF656971-7256-DA4B-1FFF-163070C0EF5C}"/>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83F5F69C-D1A4-9200-6D9C-D9E43C79E8A0}"/>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AD90D28B-8120-F512-CE4F-76450E6BA37C}"/>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043160AB-F392-D559-07A2-6E6F6ADC8C32}"/>
              </a:ext>
            </a:extLst>
          </p:cNvPr>
          <p:cNvSpPr>
            <a:spLocks noGrp="1"/>
          </p:cNvSpPr>
          <p:nvPr>
            <p:ph idx="1"/>
          </p:nvPr>
        </p:nvSpPr>
        <p:spPr>
          <a:xfrm>
            <a:off x="838200" y="1423450"/>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F30DBF86-2547-EFA1-BD5C-9665187DA087}"/>
              </a:ext>
            </a:extLst>
          </p:cNvPr>
          <p:cNvSpPr txBox="1"/>
          <p:nvPr/>
        </p:nvSpPr>
        <p:spPr>
          <a:xfrm>
            <a:off x="451945" y="472967"/>
            <a:ext cx="10363199" cy="6278642"/>
          </a:xfrm>
          <a:prstGeom prst="rect">
            <a:avLst/>
          </a:prstGeom>
          <a:noFill/>
        </p:spPr>
        <p:txBody>
          <a:bodyPr wrap="square">
            <a:spAutoFit/>
          </a:bodyPr>
          <a:lstStyle/>
          <a:p>
            <a:pPr algn="ctr"/>
            <a:r>
              <a:rPr lang="it-IT" sz="2400" i="0" u="none" strike="noStrike" baseline="0" dirty="0">
                <a:solidFill>
                  <a:schemeClr val="accent1">
                    <a:lumMod val="75000"/>
                  </a:schemeClr>
                </a:solidFill>
                <a:latin typeface="Verdana" panose="020B0604030504040204" pitchFamily="34" charset="0"/>
                <a:ea typeface="Verdana" panose="020B0604030504040204" pitchFamily="34" charset="0"/>
              </a:rPr>
              <a:t>Operazioni in esito alla verifica </a:t>
            </a:r>
          </a:p>
          <a:p>
            <a:pPr algn="l"/>
            <a:endParaRPr lang="it-IT" sz="1800" b="0" i="0" u="none" strike="noStrike" baseline="0" dirty="0">
              <a:solidFill>
                <a:srgbClr val="000000"/>
              </a:solidFill>
              <a:latin typeface="Verdana" panose="020B0604030504040204" pitchFamily="34" charset="0"/>
            </a:endParaRPr>
          </a:p>
          <a:p>
            <a:pPr algn="just"/>
            <a:r>
              <a:rPr lang="it-IT" dirty="0">
                <a:solidFill>
                  <a:schemeClr val="accent1">
                    <a:lumMod val="75000"/>
                  </a:schemeClr>
                </a:solidFill>
                <a:latin typeface="Verdana" panose="020B0604030504040204" pitchFamily="34" charset="0"/>
              </a:rPr>
              <a:t>Una volta effettuata la verifica del calcolo della media dei dipendenti relativamente al personale in forza al 31 dicembre dell’anno precedente l’azienda ha difronte due possibilità:</a:t>
            </a:r>
          </a:p>
          <a:p>
            <a:pPr algn="just"/>
            <a:endParaRPr lang="it-IT" dirty="0">
              <a:solidFill>
                <a:schemeClr val="accent1">
                  <a:lumMod val="75000"/>
                </a:schemeClr>
              </a:solidFill>
              <a:latin typeface="Verdana" panose="020B0604030504040204" pitchFamily="34" charset="0"/>
            </a:endParaRPr>
          </a:p>
          <a:p>
            <a:pPr algn="just"/>
            <a:r>
              <a:rPr lang="it-IT" b="1" dirty="0">
                <a:solidFill>
                  <a:schemeClr val="accent1">
                    <a:lumMod val="75000"/>
                  </a:schemeClr>
                </a:solidFill>
                <a:latin typeface="Verdana" panose="020B0604030504040204" pitchFamily="34" charset="0"/>
              </a:rPr>
              <a:t>Ha una media dipendenti inferiore alla soglia di legge</a:t>
            </a:r>
            <a:r>
              <a:rPr lang="it-IT" dirty="0">
                <a:solidFill>
                  <a:schemeClr val="accent1">
                    <a:lumMod val="75000"/>
                  </a:schemeClr>
                </a:solidFill>
                <a:latin typeface="Verdana" panose="020B0604030504040204" pitchFamily="34" charset="0"/>
              </a:rPr>
              <a:t>: </a:t>
            </a:r>
          </a:p>
          <a:p>
            <a:pPr algn="just"/>
            <a:r>
              <a:rPr lang="it-IT" dirty="0">
                <a:solidFill>
                  <a:schemeClr val="accent1">
                    <a:lumMod val="75000"/>
                  </a:schemeClr>
                </a:solidFill>
                <a:latin typeface="Verdana" panose="020B0604030504040204" pitchFamily="34" charset="0"/>
              </a:rPr>
              <a:t>non dovrà effettuare alcun versamento al fondo di tesoreria, tranne che per quei dipendenti che sono già iscritti al fondo di tesoreria e che sono transitati in azienda per effetto di un’operazione societaria che comporta il passaggio diretto all’azienda o cessione di contratto.</a:t>
            </a:r>
          </a:p>
          <a:p>
            <a:pPr algn="just"/>
            <a:endParaRPr lang="it-IT" dirty="0">
              <a:solidFill>
                <a:schemeClr val="accent1">
                  <a:lumMod val="75000"/>
                </a:schemeClr>
              </a:solidFill>
              <a:latin typeface="Verdana" panose="020B0604030504040204" pitchFamily="34" charset="0"/>
            </a:endParaRPr>
          </a:p>
          <a:p>
            <a:pPr algn="just"/>
            <a:r>
              <a:rPr lang="it-IT" b="1" dirty="0">
                <a:solidFill>
                  <a:schemeClr val="accent1">
                    <a:lumMod val="75000"/>
                  </a:schemeClr>
                </a:solidFill>
                <a:latin typeface="Verdana" panose="020B0604030504040204" pitchFamily="34" charset="0"/>
              </a:rPr>
              <a:t>Ha una media dipendenti pari o superiore alla soglia di legge</a:t>
            </a:r>
            <a:r>
              <a:rPr lang="it-IT" dirty="0">
                <a:solidFill>
                  <a:schemeClr val="accent1">
                    <a:lumMod val="75000"/>
                  </a:schemeClr>
                </a:solidFill>
                <a:latin typeface="Verdana" panose="020B0604030504040204" pitchFamily="34" charset="0"/>
              </a:rPr>
              <a:t>:</a:t>
            </a:r>
          </a:p>
          <a:p>
            <a:pPr algn="just"/>
            <a:r>
              <a:rPr lang="it-IT" dirty="0">
                <a:solidFill>
                  <a:schemeClr val="accent1">
                    <a:lumMod val="75000"/>
                  </a:schemeClr>
                </a:solidFill>
                <a:latin typeface="Verdana" panose="020B0604030504040204" pitchFamily="34" charset="0"/>
              </a:rPr>
              <a:t>Ai fini del computo, i datori di lavoro che rientrano nel requisito dimensionale di cui sopra devono rilasciare all’Istituto apposita dichiarazione, anche per via telematica, utilizzando il modello denominato “SC34”, reperibile nella sezione “Moduli” del sito istituzionale www.inps.it.</a:t>
            </a:r>
          </a:p>
          <a:p>
            <a:pPr algn="just"/>
            <a:r>
              <a:rPr lang="it-IT" sz="1800" b="0" i="0" u="none" strike="noStrike" baseline="0" dirty="0">
                <a:solidFill>
                  <a:schemeClr val="accent1">
                    <a:lumMod val="75000"/>
                  </a:schemeClr>
                </a:solidFill>
                <a:latin typeface="Verdana" panose="020B0604030504040204" pitchFamily="34" charset="0"/>
              </a:rPr>
              <a:t>I datori di lavoro che soddisfino i requisiti dimensionali come sopra illustrati sono tenuti a richiedere, per le posizioni INPS afferenti alla gestione DM, il codice di autorizzazione “1R”, avente il significato di “Azienda in cui sono occupati lavoratori per i quali è dovuto il contributo di finanziamento del Fondo di Tesoreria”</a:t>
            </a:r>
          </a:p>
          <a:p>
            <a:pPr algn="just"/>
            <a:endParaRPr lang="it-IT" sz="1800" b="0" i="0" u="none" strike="noStrike" baseline="0" dirty="0">
              <a:solidFill>
                <a:schemeClr val="accent1">
                  <a:lumMod val="75000"/>
                </a:schemeClr>
              </a:solidFill>
              <a:latin typeface="Verdana" panose="020B0604030504040204" pitchFamily="34" charset="0"/>
            </a:endParaRPr>
          </a:p>
        </p:txBody>
      </p:sp>
    </p:spTree>
    <p:extLst>
      <p:ext uri="{BB962C8B-B14F-4D97-AF65-F5344CB8AC3E}">
        <p14:creationId xmlns:p14="http://schemas.microsoft.com/office/powerpoint/2010/main" val="3476042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619E8-A23A-8741-BA3A-786A845BA47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F5F970F-FAC3-D867-C5FA-18D2F50BCF4F}"/>
              </a:ext>
            </a:extLst>
          </p:cNvPr>
          <p:cNvSpPr>
            <a:spLocks noGrp="1"/>
          </p:cNvSpPr>
          <p:nvPr>
            <p:ph type="sldNum" sz="quarter" idx="12"/>
          </p:nvPr>
        </p:nvSpPr>
        <p:spPr/>
        <p:txBody>
          <a:bodyPr/>
          <a:lstStyle/>
          <a:p>
            <a:fld id="{47924A32-47EB-49B6-941E-FD77D92A7E95}" type="slidenum">
              <a:rPr lang="it-IT" smtClean="0"/>
              <a:t>56</a:t>
            </a:fld>
            <a:endParaRPr lang="it-IT"/>
          </a:p>
        </p:txBody>
      </p:sp>
      <p:graphicFrame>
        <p:nvGraphicFramePr>
          <p:cNvPr id="2" name="Oggetto 1">
            <a:extLst>
              <a:ext uri="{FF2B5EF4-FFF2-40B4-BE49-F238E27FC236}">
                <a16:creationId xmlns:a16="http://schemas.microsoft.com/office/drawing/2014/main" id="{7BC767D5-7313-6A3D-60A8-3F8F9E999F3F}"/>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83F5F69C-D1A4-9200-6D9C-D9E43C79E8A0}"/>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4114DB7E-9FA5-29EA-A66F-89CF6E4975E6}"/>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92F6F0AD-7D83-FDE2-9C06-760EFF9DAF0F}"/>
              </a:ext>
            </a:extLst>
          </p:cNvPr>
          <p:cNvSpPr>
            <a:spLocks noGrp="1"/>
          </p:cNvSpPr>
          <p:nvPr>
            <p:ph idx="1"/>
          </p:nvPr>
        </p:nvSpPr>
        <p:spPr>
          <a:xfrm>
            <a:off x="838200" y="346841"/>
            <a:ext cx="10515600" cy="5636331"/>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
        <p:nvSpPr>
          <p:cNvPr id="6" name="CasellaDiTesto 5">
            <a:extLst>
              <a:ext uri="{FF2B5EF4-FFF2-40B4-BE49-F238E27FC236}">
                <a16:creationId xmlns:a16="http://schemas.microsoft.com/office/drawing/2014/main" id="{2A62B6A1-B805-C5B5-0AF9-25B1C0D5EBF6}"/>
              </a:ext>
            </a:extLst>
          </p:cNvPr>
          <p:cNvSpPr txBox="1"/>
          <p:nvPr/>
        </p:nvSpPr>
        <p:spPr>
          <a:xfrm>
            <a:off x="472965" y="567559"/>
            <a:ext cx="10930759" cy="6155531"/>
          </a:xfrm>
          <a:prstGeom prst="rect">
            <a:avLst/>
          </a:prstGeom>
          <a:noFill/>
        </p:spPr>
        <p:txBody>
          <a:bodyPr wrap="square">
            <a:spAutoFit/>
          </a:bodyPr>
          <a:lstStyle/>
          <a:p>
            <a:pPr algn="ctr">
              <a:spcBef>
                <a:spcPts val="2400"/>
              </a:spcBef>
              <a:buNone/>
            </a:pPr>
            <a:r>
              <a:rPr lang="it-IT" sz="240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Dal criterio statico a quello dinamico</a:t>
            </a:r>
            <a:endParaRPr lang="it-IT" sz="2400"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endParaRPr>
          </a:p>
          <a:p>
            <a:pPr algn="just">
              <a:spcBef>
                <a:spcPts val="2400"/>
              </a:spcBef>
              <a:buNone/>
            </a:pPr>
            <a:r>
              <a:rPr lang="it-IT" sz="1800"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rPr>
              <a:t>A differenza di quanto accadeva prima dell’entrata in vigore della legge 199/2025,  con la nuova disciplina la soglia dimensionale si controlla sempre guardando all’anno civile precedente, indipendentemente dalle variazioni intervenute nell’anno in corso; eventuali incrementi di organico oltre soglia comportano l’obbligo di accantonamento al fondo, </a:t>
            </a:r>
            <a:r>
              <a:rPr lang="it-IT" sz="1800" b="1"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rPr>
              <a:t>mentre riduzioni di organico successive non fanno venir meno l’obbligo già sorto.</a:t>
            </a:r>
          </a:p>
          <a:p>
            <a:pPr algn="just">
              <a:spcBef>
                <a:spcPts val="2400"/>
              </a:spcBef>
              <a:buNone/>
            </a:pPr>
            <a:r>
              <a:rPr lang="it-IT"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Ovviamente, </a:t>
            </a:r>
            <a:r>
              <a:rPr lang="it-IT" dirty="0">
                <a:solidFill>
                  <a:schemeClr val="accent1">
                    <a:lumMod val="75000"/>
                  </a:schemeClr>
                </a:solidFill>
                <a:latin typeface="Verdana" panose="020B0604030504040204" pitchFamily="34" charset="0"/>
                <a:ea typeface="Verdana" panose="020B0604030504040204" pitchFamily="34" charset="0"/>
                <a:cs typeface="Aptos" panose="020B0004020202020204" pitchFamily="34" charset="0"/>
              </a:rPr>
              <a:t>s</a:t>
            </a:r>
            <a:r>
              <a:rPr lang="it-IT" b="0" dirty="0">
                <a:solidFill>
                  <a:schemeClr val="accent1">
                    <a:lumMod val="75000"/>
                  </a:schemeClr>
                </a:solidFill>
                <a:effectLst/>
                <a:latin typeface="Verdana" panose="020B0604030504040204" pitchFamily="34" charset="0"/>
                <a:ea typeface="Verdana" panose="020B0604030504040204" pitchFamily="34" charset="0"/>
              </a:rPr>
              <a:t>e l'azienda supera la soglia dimensionale prevista, il versamento al Fondo di Tesoreria INPS </a:t>
            </a:r>
            <a:r>
              <a:rPr lang="it-IT" b="1" dirty="0">
                <a:solidFill>
                  <a:schemeClr val="accent1">
                    <a:lumMod val="75000"/>
                  </a:schemeClr>
                </a:solidFill>
                <a:effectLst/>
                <a:latin typeface="Verdana" panose="020B0604030504040204" pitchFamily="34" charset="0"/>
                <a:ea typeface="Verdana" panose="020B0604030504040204" pitchFamily="34" charset="0"/>
              </a:rPr>
              <a:t>riguarda tutti i dipendenti</a:t>
            </a:r>
            <a:r>
              <a:rPr lang="it-IT" dirty="0">
                <a:solidFill>
                  <a:schemeClr val="accent1">
                    <a:lumMod val="75000"/>
                  </a:schemeClr>
                </a:solidFill>
                <a:latin typeface="Verdana" panose="020B0604030504040204" pitchFamily="34" charset="0"/>
                <a:ea typeface="Verdana" panose="020B0604030504040204" pitchFamily="34" charset="0"/>
              </a:rPr>
              <a:t> (non solo quelli assunti in eccesso che hanno fatto superare il limite), ma </a:t>
            </a:r>
            <a:r>
              <a:rPr lang="it-IT" b="1" dirty="0">
                <a:solidFill>
                  <a:schemeClr val="accent1">
                    <a:lumMod val="75000"/>
                  </a:schemeClr>
                </a:solidFill>
                <a:effectLst/>
                <a:latin typeface="Verdana" panose="020B0604030504040204" pitchFamily="34" charset="0"/>
                <a:ea typeface="Verdana" panose="020B0604030504040204" pitchFamily="34" charset="0"/>
              </a:rPr>
              <a:t>solo per la quota maturanda</a:t>
            </a:r>
            <a:r>
              <a:rPr lang="it-IT" dirty="0">
                <a:solidFill>
                  <a:schemeClr val="accent1">
                    <a:lumMod val="75000"/>
                  </a:schemeClr>
                </a:solidFill>
                <a:latin typeface="Verdana" panose="020B0604030504040204" pitchFamily="34" charset="0"/>
                <a:ea typeface="Verdana" panose="020B0604030504040204" pitchFamily="34" charset="0"/>
              </a:rPr>
              <a:t> e limitatamente ai lavoratori che non hanno aderito a un fondo di previdenza complementare.</a:t>
            </a:r>
          </a:p>
          <a:p>
            <a:pPr algn="just">
              <a:spcBef>
                <a:spcPts val="2400"/>
              </a:spcBef>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Per tutti i lavoratori che scelgono (o hanno scelto) di lasciare il TFR in azienda, la quota deve essere versata all'INPS.</a:t>
            </a:r>
          </a:p>
          <a:p>
            <a:pPr algn="just">
              <a:spcBef>
                <a:spcPts val="2400"/>
              </a:spcBef>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Per chi è già in un fondo pensione: nulla cambia, il TFR continua ad andare al fondo complementare scelto dal lavoratore.</a:t>
            </a:r>
          </a:p>
          <a:p>
            <a:pPr algn="just">
              <a:spcBef>
                <a:spcPts val="2400"/>
              </a:spcBef>
              <a:buNone/>
            </a:pPr>
            <a:r>
              <a:rPr lang="it-IT"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Quote pregresse: Il TFR già accantonato in azienda negli anni precedenti non va versato all'INPS, ma resta in azienda fino alla risoluzione del rapporto di lavoro.</a:t>
            </a:r>
          </a:p>
        </p:txBody>
      </p:sp>
    </p:spTree>
    <p:extLst>
      <p:ext uri="{BB962C8B-B14F-4D97-AF65-F5344CB8AC3E}">
        <p14:creationId xmlns:p14="http://schemas.microsoft.com/office/powerpoint/2010/main" val="8856857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683DF-D5D0-D6E0-DFAB-9A30ABEAA32F}"/>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7FE3BB0-0CCF-CF2A-0CB0-B06E1B6C9657}"/>
              </a:ext>
            </a:extLst>
          </p:cNvPr>
          <p:cNvSpPr>
            <a:spLocks noGrp="1"/>
          </p:cNvSpPr>
          <p:nvPr>
            <p:ph type="sldNum" sz="quarter" idx="12"/>
          </p:nvPr>
        </p:nvSpPr>
        <p:spPr/>
        <p:txBody>
          <a:bodyPr/>
          <a:lstStyle/>
          <a:p>
            <a:fld id="{47924A32-47EB-49B6-941E-FD77D92A7E95}" type="slidenum">
              <a:rPr lang="it-IT" smtClean="0"/>
              <a:t>57</a:t>
            </a:fld>
            <a:endParaRPr lang="it-IT"/>
          </a:p>
        </p:txBody>
      </p:sp>
      <p:graphicFrame>
        <p:nvGraphicFramePr>
          <p:cNvPr id="2" name="Oggetto 1">
            <a:extLst>
              <a:ext uri="{FF2B5EF4-FFF2-40B4-BE49-F238E27FC236}">
                <a16:creationId xmlns:a16="http://schemas.microsoft.com/office/drawing/2014/main" id="{3EE14467-F4A9-B095-D4CC-2221B5996FBC}"/>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06A75B48-F442-2187-446A-D1C0FBE32E5C}"/>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6" name="Segnaposto contenuto 5">
            <a:extLst>
              <a:ext uri="{FF2B5EF4-FFF2-40B4-BE49-F238E27FC236}">
                <a16:creationId xmlns:a16="http://schemas.microsoft.com/office/drawing/2014/main" id="{1E7AFD25-6576-B2F6-D5B0-97F8F2A542AA}"/>
              </a:ext>
            </a:extLst>
          </p:cNvPr>
          <p:cNvSpPr>
            <a:spLocks noGrp="1"/>
          </p:cNvSpPr>
          <p:nvPr>
            <p:ph idx="1"/>
          </p:nvPr>
        </p:nvSpPr>
        <p:spPr>
          <a:xfrm>
            <a:off x="462455" y="157655"/>
            <a:ext cx="10891345" cy="6159062"/>
          </a:xfrm>
        </p:spPr>
        <p:txBody>
          <a:bodyPr>
            <a:normAutofit fontScale="62500" lnSpcReduction="20000"/>
          </a:bodyPr>
          <a:lstStyle/>
          <a:p>
            <a:pPr marL="0" indent="0" algn="ctr">
              <a:buNone/>
            </a:pPr>
            <a:endParaRPr lang="it-IT" dirty="0"/>
          </a:p>
          <a:p>
            <a:pPr marL="0" indent="0" algn="ctr">
              <a:buNone/>
            </a:pPr>
            <a:r>
              <a:rPr lang="it-IT" dirty="0"/>
              <a:t> </a:t>
            </a:r>
            <a:r>
              <a:rPr lang="it-IT" sz="4400" dirty="0">
                <a:solidFill>
                  <a:schemeClr val="accent1">
                    <a:lumMod val="75000"/>
                  </a:schemeClr>
                </a:solidFill>
                <a:latin typeface="Verdana" panose="020B0604030504040204" pitchFamily="34" charset="0"/>
                <a:ea typeface="Verdana" panose="020B0604030504040204" pitchFamily="34" charset="0"/>
              </a:rPr>
              <a:t>Anno di costituzione dell’azienda</a:t>
            </a:r>
          </a:p>
          <a:p>
            <a:pPr marL="0" indent="0" algn="ctr">
              <a:buNone/>
            </a:pPr>
            <a:endParaRPr lang="it-IT" sz="3400" dirty="0">
              <a:solidFill>
                <a:schemeClr val="accent1">
                  <a:lumMod val="75000"/>
                </a:schemeClr>
              </a:solidFill>
              <a:latin typeface="Verdana" panose="020B0604030504040204" pitchFamily="34" charset="0"/>
              <a:ea typeface="Verdana" panose="020B0604030504040204" pitchFamily="34" charset="0"/>
            </a:endParaRPr>
          </a:p>
          <a:p>
            <a:pPr marL="0" indent="0" algn="just">
              <a:lnSpc>
                <a:spcPct val="120000"/>
              </a:lnSpc>
              <a:buNone/>
            </a:pPr>
            <a:r>
              <a:rPr lang="it-IT" sz="2900" kern="0"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rPr>
              <a:t>Per il solo anno 2026 </a:t>
            </a:r>
            <a:r>
              <a:rPr lang="it-IT" sz="2900" b="0" i="0" u="none" strike="noStrike" baseline="0" dirty="0">
                <a:solidFill>
                  <a:schemeClr val="accent1">
                    <a:lumMod val="75000"/>
                  </a:schemeClr>
                </a:solidFill>
                <a:latin typeface="Verdana" panose="020B0604030504040204" pitchFamily="34" charset="0"/>
              </a:rPr>
              <a:t>l’obbligo contributivo configurato dal nuovo comma 756 dell’articolo 1 della legge n. 296/2006 trova applicazione solo per i datori di lavoro in attività nell’anno 2024.</a:t>
            </a:r>
            <a:endParaRPr lang="it-IT" sz="2900" kern="0"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endParaRPr>
          </a:p>
          <a:p>
            <a:pPr marL="0" indent="0" algn="just">
              <a:lnSpc>
                <a:spcPct val="120000"/>
              </a:lnSpc>
              <a:buNone/>
            </a:pPr>
            <a:r>
              <a:rPr lang="it-IT" sz="2900" kern="0"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rPr>
              <a:t>Attenzione, quindi, al regime applicabile alle aziende di nuova costituzione, in quanto si applica la soglia di 50 dipendenti, a prescindere dalle nuove soglie introdotte dalla Legge di bilancio 2026: per poter applicare la soglia di 60 dipendenti è necessario che il datore fosse già attivo nel 2024, così da disporre di una base temporale coerente per il calcolo della media 2025; viceversa, se l’attività è iniziata nel 2025, sono sufficienti 50 addetti per entrare, dal 1° gennaio 2026, nell’obbligo di versamento.</a:t>
            </a:r>
          </a:p>
          <a:p>
            <a:pPr marL="0" indent="0" algn="just">
              <a:lnSpc>
                <a:spcPct val="120000"/>
              </a:lnSpc>
              <a:buNone/>
            </a:pPr>
            <a:r>
              <a:rPr lang="it-IT" sz="2900"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Riassumendo: </a:t>
            </a:r>
          </a:p>
          <a:p>
            <a:pPr marL="0" indent="0" algn="just">
              <a:lnSpc>
                <a:spcPct val="120000"/>
              </a:lnSpc>
              <a:buNone/>
            </a:pPr>
            <a:r>
              <a:rPr lang="it-IT" sz="2900" b="1"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aziende nate del 2025</a:t>
            </a:r>
            <a:r>
              <a:rPr lang="it-IT" sz="2900"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 la media si calcola al 31.12.2025, con i criteri elencati in precedenza, e la media di dipendenti che fa scattare l’obbligo di accantonamento al fondo è pari a </a:t>
            </a:r>
            <a:r>
              <a:rPr lang="it-IT" sz="2900" b="1"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50 dipendenti</a:t>
            </a:r>
            <a:r>
              <a:rPr lang="it-IT" sz="2900"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 </a:t>
            </a:r>
          </a:p>
          <a:p>
            <a:pPr marL="0" indent="0" algn="just">
              <a:lnSpc>
                <a:spcPct val="120000"/>
              </a:lnSpc>
              <a:buNone/>
            </a:pPr>
            <a:r>
              <a:rPr lang="it-IT" sz="2900" b="1"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Aziende nate prima del 01.01.2025 : </a:t>
            </a:r>
            <a:r>
              <a:rPr lang="it-IT" sz="2900"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rPr>
              <a:t>la media si calcola sempre al 31.12.2025 ma la </a:t>
            </a:r>
            <a:r>
              <a:rPr kumimoji="0" lang="it-IT" sz="2900" b="0" i="0" u="none" strike="noStrike" kern="0" cap="none" spc="0" normalizeH="0" baseline="0" noProof="0" dirty="0">
                <a:ln>
                  <a:noFill/>
                </a:ln>
                <a:solidFill>
                  <a:srgbClr val="4472C4">
                    <a:lumMod val="75000"/>
                  </a:srgbClr>
                </a:solidFill>
                <a:effectLst/>
                <a:uLnTx/>
                <a:uFillTx/>
                <a:latin typeface="Verdana" panose="020B0604030504040204" pitchFamily="34" charset="0"/>
                <a:ea typeface="Aptos" panose="020B0004020202020204" pitchFamily="34" charset="0"/>
                <a:cs typeface="Aptos" panose="020B0004020202020204" pitchFamily="34" charset="0"/>
              </a:rPr>
              <a:t>media di dipendenti che fa scattare l’obbligo di accantonamento al fondo è pari a </a:t>
            </a:r>
            <a:r>
              <a:rPr kumimoji="0" lang="it-IT" sz="2900" b="1" i="0" u="none" strike="noStrike" kern="0" cap="none" spc="0" normalizeH="0" baseline="0" noProof="0" dirty="0">
                <a:ln>
                  <a:noFill/>
                </a:ln>
                <a:solidFill>
                  <a:srgbClr val="4472C4">
                    <a:lumMod val="75000"/>
                  </a:srgbClr>
                </a:solidFill>
                <a:effectLst/>
                <a:uLnTx/>
                <a:uFillTx/>
                <a:latin typeface="Verdana" panose="020B0604030504040204" pitchFamily="34" charset="0"/>
                <a:ea typeface="Aptos" panose="020B0004020202020204" pitchFamily="34" charset="0"/>
                <a:cs typeface="Aptos" panose="020B0004020202020204" pitchFamily="34" charset="0"/>
              </a:rPr>
              <a:t>60 dipendenti.</a:t>
            </a:r>
            <a:endParaRPr lang="it-IT" sz="2900" b="1"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endParaRPr>
          </a:p>
          <a:p>
            <a:pPr marL="0" indent="0" algn="just">
              <a:lnSpc>
                <a:spcPct val="120000"/>
              </a:lnSpc>
              <a:buNone/>
            </a:pPr>
            <a:endParaRPr lang="it-IT" sz="3300"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endParaRPr>
          </a:p>
          <a:p>
            <a:pPr marL="0" indent="0" algn="just">
              <a:lnSpc>
                <a:spcPct val="120000"/>
              </a:lnSpc>
              <a:buNone/>
            </a:pPr>
            <a:endParaRPr lang="it-IT" sz="2600" kern="0" dirty="0">
              <a:solidFill>
                <a:schemeClr val="accent1">
                  <a:lumMod val="75000"/>
                </a:schemeClr>
              </a:solidFill>
              <a:latin typeface="Verdana" panose="020B0604030504040204" pitchFamily="34" charset="0"/>
              <a:ea typeface="Aptos" panose="020B0004020202020204" pitchFamily="34" charset="0"/>
              <a:cs typeface="Aptos" panose="020B0004020202020204" pitchFamily="34" charset="0"/>
            </a:endParaRPr>
          </a:p>
          <a:p>
            <a:pPr marL="0" indent="0" algn="just">
              <a:lnSpc>
                <a:spcPct val="120000"/>
              </a:lnSpc>
              <a:buNone/>
            </a:pPr>
            <a:endParaRPr lang="it-IT" sz="2600" kern="0" dirty="0">
              <a:solidFill>
                <a:schemeClr val="accent1">
                  <a:lumMod val="75000"/>
                </a:schemeClr>
              </a:solidFill>
              <a:effectLst/>
              <a:latin typeface="Verdana" panose="020B0604030504040204" pitchFamily="34" charset="0"/>
              <a:ea typeface="Aptos" panose="020B0004020202020204" pitchFamily="34" charset="0"/>
              <a:cs typeface="Aptos" panose="020B0004020202020204" pitchFamily="34" charset="0"/>
            </a:endParaRPr>
          </a:p>
          <a:p>
            <a:pPr marL="0" indent="0" algn="just">
              <a:lnSpc>
                <a:spcPct val="120000"/>
              </a:lnSpc>
              <a:buNone/>
            </a:pPr>
            <a:endParaRPr lang="it-IT" sz="26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345529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6F03A-F3AF-0749-8F79-5197F59E059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96A9C6E4-0128-AC6F-9F8B-1A4B8BF27FDD}"/>
              </a:ext>
            </a:extLst>
          </p:cNvPr>
          <p:cNvSpPr>
            <a:spLocks noGrp="1"/>
          </p:cNvSpPr>
          <p:nvPr>
            <p:ph type="sldNum" sz="quarter" idx="12"/>
          </p:nvPr>
        </p:nvSpPr>
        <p:spPr/>
        <p:txBody>
          <a:bodyPr/>
          <a:lstStyle/>
          <a:p>
            <a:fld id="{47924A32-47EB-49B6-941E-FD77D92A7E95}" type="slidenum">
              <a:rPr lang="it-IT" smtClean="0"/>
              <a:t>58</a:t>
            </a:fld>
            <a:endParaRPr lang="it-IT"/>
          </a:p>
        </p:txBody>
      </p:sp>
      <p:graphicFrame>
        <p:nvGraphicFramePr>
          <p:cNvPr id="2" name="Oggetto 1">
            <a:extLst>
              <a:ext uri="{FF2B5EF4-FFF2-40B4-BE49-F238E27FC236}">
                <a16:creationId xmlns:a16="http://schemas.microsoft.com/office/drawing/2014/main" id="{9B47166D-8E37-9B53-577B-8280725205A8}"/>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06A75B48-F442-2187-446A-D1C0FBE32E5C}"/>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84F6B82-4A6C-6CC0-C1D3-222A0C71A1D3}"/>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D73A0769-915F-2F63-3F9D-B7254F1490D8}"/>
              </a:ext>
            </a:extLst>
          </p:cNvPr>
          <p:cNvSpPr>
            <a:spLocks noGrp="1"/>
          </p:cNvSpPr>
          <p:nvPr>
            <p:ph idx="1"/>
          </p:nvPr>
        </p:nvSpPr>
        <p:spPr>
          <a:xfrm>
            <a:off x="262759" y="620110"/>
            <a:ext cx="11091041" cy="5363062"/>
          </a:xfrm>
        </p:spPr>
        <p:txBody>
          <a:bodyPr>
            <a:normAutofit fontScale="25000" lnSpcReduction="20000"/>
          </a:bodyPr>
          <a:lstStyle/>
          <a:p>
            <a:pPr marL="0" indent="0" algn="ctr">
              <a:lnSpc>
                <a:spcPct val="120000"/>
              </a:lnSpc>
              <a:buNone/>
            </a:pPr>
            <a:r>
              <a:rPr kumimoji="0" lang="it-IT" sz="11200" b="0" i="0" u="none" strike="noStrike" kern="1200" cap="none" spc="0" normalizeH="0" baseline="0" noProof="0" dirty="0">
                <a:ln>
                  <a:noFill/>
                </a:ln>
                <a:solidFill>
                  <a:srgbClr val="4472C4">
                    <a:lumMod val="75000"/>
                  </a:srgbClr>
                </a:solidFill>
                <a:effectLst/>
                <a:uLnTx/>
                <a:uFillTx/>
                <a:latin typeface="Verdana" panose="020B0604030504040204" pitchFamily="34" charset="0"/>
                <a:ea typeface="Verdana" panose="020B0604030504040204" pitchFamily="34" charset="0"/>
                <a:cs typeface="+mn-cs"/>
              </a:rPr>
              <a:t>Anno di costituzione dell’azienda</a:t>
            </a:r>
          </a:p>
          <a:p>
            <a:pPr marL="0" indent="0" algn="ctr">
              <a:lnSpc>
                <a:spcPct val="120000"/>
              </a:lnSpc>
              <a:buNone/>
            </a:pPr>
            <a:endParaRPr lang="it-IT" sz="7200" dirty="0">
              <a:solidFill>
                <a:schemeClr val="accent1">
                  <a:lumMod val="75000"/>
                </a:schemeClr>
              </a:solidFill>
              <a:latin typeface="Verdana" panose="020B0604030504040204" pitchFamily="34" charset="0"/>
            </a:endParaRPr>
          </a:p>
          <a:p>
            <a:pPr marL="0" indent="0" algn="just">
              <a:lnSpc>
                <a:spcPct val="120000"/>
              </a:lnSpc>
              <a:buNone/>
            </a:pPr>
            <a:r>
              <a:rPr lang="it-IT" sz="7200" dirty="0">
                <a:solidFill>
                  <a:schemeClr val="accent1">
                    <a:lumMod val="75000"/>
                  </a:schemeClr>
                </a:solidFill>
                <a:latin typeface="Verdana" panose="020B0604030504040204" pitchFamily="34" charset="0"/>
              </a:rPr>
              <a:t>U</a:t>
            </a:r>
            <a:r>
              <a:rPr lang="it-IT" sz="7200" b="0" i="0" u="none" strike="noStrike" baseline="0" dirty="0">
                <a:solidFill>
                  <a:schemeClr val="accent1">
                    <a:lumMod val="75000"/>
                  </a:schemeClr>
                </a:solidFill>
                <a:latin typeface="Verdana" panose="020B0604030504040204" pitchFamily="34" charset="0"/>
              </a:rPr>
              <a:t>n datore di lavoro che abbia iniziato l’attività nell’anno 2025 e che, con riferimento a tale anno, raggiunga la media di 50 dipendenti, è tenuto al versamento del contributo di finanziamento al Fondo di Tesoreria, a decorrere dal mese di inizio dell’attività.</a:t>
            </a:r>
          </a:p>
          <a:p>
            <a:pPr marL="0" indent="0" algn="just">
              <a:lnSpc>
                <a:spcPct val="120000"/>
              </a:lnSpc>
              <a:buNone/>
            </a:pPr>
            <a:r>
              <a:rPr lang="it-IT" sz="7200" b="0" i="0" u="none" strike="noStrike" baseline="0" dirty="0">
                <a:solidFill>
                  <a:schemeClr val="accent1">
                    <a:lumMod val="75000"/>
                  </a:schemeClr>
                </a:solidFill>
                <a:latin typeface="Verdana" panose="020B0604030504040204" pitchFamily="34" charset="0"/>
              </a:rPr>
              <a:t>A titolo esemplificativo, il datore di lavoro che abbia avviato l’attività nel mese di aprile 2025 e che, nel medesimo anno, raggiunge una media occupazionale pari a 50 dipendenti, nonostante si trovi nel suo primo anno di attività, è obbligato al versamento contributivo al Fondo di Tesoreria, in quanto - alla luce di quanto ancora previsto dal novellato comma 756 – il raggiungimento della media di 50 dipendenti nell’anno di inizio dell’attività fa nascere l’obbligo di conferire le quote di TFR al Fondo di Tesoreria. Ciò in quanto, nonostante la novella, l’attuale disciplina continua ad attribuire rilievo alla verifica del requisito dimensionale nell’anno di costituzione dell’azienda, indipendentemente dalle nuove soglie introdotte dalla legge di Bilancio 2026, che operano esclusivamente per gli anni successivi a quello di inizio dell’attività. </a:t>
            </a:r>
          </a:p>
          <a:p>
            <a:pPr marL="0" indent="0" algn="just">
              <a:lnSpc>
                <a:spcPct val="120000"/>
              </a:lnSpc>
              <a:buNone/>
            </a:pPr>
            <a:r>
              <a:rPr lang="it-IT" sz="7200" b="0" i="0" u="none" strike="noStrike" baseline="0" dirty="0">
                <a:solidFill>
                  <a:schemeClr val="accent1">
                    <a:lumMod val="75000"/>
                  </a:schemeClr>
                </a:solidFill>
                <a:latin typeface="Verdana" panose="020B0604030504040204" pitchFamily="34" charset="0"/>
              </a:rPr>
              <a:t>Ne consegue che, per le aziende di nuova costituzione, continua ad applicarsi il criterio vigente prima della novella di cui all’articolo 1, comma 203, della legge di Bilancio 2026, il quale richiede il raggiungimento della media di 50 dipendenti nell’anno di inizio dell’attività ai fini dell’obbligo di conferimento delle quote al Fondo di Tesoreria.</a:t>
            </a:r>
            <a:endParaRPr lang="it-IT" sz="7200" dirty="0">
              <a:solidFill>
                <a:schemeClr val="accent1">
                  <a:lumMod val="75000"/>
                </a:schemeClr>
              </a:solidFill>
              <a:latin typeface="Verdana" panose="020B0604030504040204" pitchFamily="34" charset="0"/>
              <a:ea typeface="Verdana" panose="020B0604030504040204" pitchFamily="34" charset="0"/>
            </a:endParaRPr>
          </a:p>
          <a:p>
            <a:pPr marL="0" indent="0" algn="just">
              <a:lnSpc>
                <a:spcPct val="120000"/>
              </a:lnSpc>
              <a:buNone/>
            </a:pPr>
            <a:endParaRPr lang="it-IT" sz="72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567532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0FB50-AD37-6F3B-9E43-C86FFB8C4513}"/>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6576FB95-9181-6508-32D1-4E220FAC19EC}"/>
              </a:ext>
            </a:extLst>
          </p:cNvPr>
          <p:cNvSpPr>
            <a:spLocks noGrp="1"/>
          </p:cNvSpPr>
          <p:nvPr>
            <p:ph type="sldNum" sz="quarter" idx="12"/>
          </p:nvPr>
        </p:nvSpPr>
        <p:spPr/>
        <p:txBody>
          <a:bodyPr/>
          <a:lstStyle/>
          <a:p>
            <a:fld id="{47924A32-47EB-49B6-941E-FD77D92A7E95}" type="slidenum">
              <a:rPr lang="it-IT" smtClean="0"/>
              <a:t>59</a:t>
            </a:fld>
            <a:endParaRPr lang="it-IT"/>
          </a:p>
        </p:txBody>
      </p:sp>
      <p:graphicFrame>
        <p:nvGraphicFramePr>
          <p:cNvPr id="2" name="Oggetto 1">
            <a:extLst>
              <a:ext uri="{FF2B5EF4-FFF2-40B4-BE49-F238E27FC236}">
                <a16:creationId xmlns:a16="http://schemas.microsoft.com/office/drawing/2014/main" id="{E8D3D612-4CA6-4F58-6DE7-67D68F87ED0B}"/>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9B47166D-8E37-9B53-577B-8280725205A8}"/>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623F6E4D-C6D7-89E6-8D95-B2FBB07B8AD1}"/>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B4BD4AF2-B759-BD52-FFA9-0FCFF88D0A2B}"/>
              </a:ext>
            </a:extLst>
          </p:cNvPr>
          <p:cNvSpPr>
            <a:spLocks noGrp="1"/>
          </p:cNvSpPr>
          <p:nvPr>
            <p:ph idx="1"/>
          </p:nvPr>
        </p:nvSpPr>
        <p:spPr>
          <a:xfrm>
            <a:off x="157655" y="357351"/>
            <a:ext cx="11196145" cy="6253655"/>
          </a:xfrm>
        </p:spPr>
        <p:txBody>
          <a:bodyPr>
            <a:normAutofit fontScale="77500" lnSpcReduction="20000"/>
          </a:bodyPr>
          <a:lstStyle/>
          <a:p>
            <a:pPr indent="0" algn="ctr">
              <a:lnSpc>
                <a:spcPct val="100000"/>
              </a:lnSpc>
              <a:spcBef>
                <a:spcPts val="2400"/>
              </a:spcBef>
              <a:buNone/>
            </a:pPr>
            <a:r>
              <a:rPr lang="it-IT" sz="34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Decorrenza obbligo di accantonamento</a:t>
            </a:r>
          </a:p>
          <a:p>
            <a:pPr indent="0" algn="just">
              <a:lnSpc>
                <a:spcPct val="100000"/>
              </a:lnSpc>
              <a:spcBef>
                <a:spcPts val="2400"/>
              </a:spcBef>
              <a:buNone/>
            </a:pPr>
            <a:endParaRPr lang="it-IT" sz="21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indent="0" algn="just">
              <a:lnSpc>
                <a:spcPct val="120000"/>
              </a:lnSpc>
              <a:spcBef>
                <a:spcPts val="2400"/>
              </a:spcBef>
              <a:buNone/>
            </a:pPr>
            <a:r>
              <a:rPr lang="it-IT" sz="23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Quindi </a:t>
            </a:r>
            <a:r>
              <a:rPr lang="it-IT" sz="2300" dirty="0">
                <a:solidFill>
                  <a:schemeClr val="accent1">
                    <a:lumMod val="75000"/>
                  </a:schemeClr>
                </a:solidFill>
                <a:latin typeface="Verdana" panose="020B0604030504040204" pitchFamily="34" charset="0"/>
                <a:ea typeface="Verdana" panose="020B0604030504040204" pitchFamily="34" charset="0"/>
                <a:cs typeface="Aptos" panose="020B0004020202020204" pitchFamily="34" charset="0"/>
              </a:rPr>
              <a:t>l</a:t>
            </a:r>
            <a:r>
              <a:rPr lang="it-IT" sz="23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e aziende nate nel 2025 che raggiungono nel medesimo anno la soglia di 50 addetti sono tenute a versare le quote di TFR maturate sin dall’inizio dell’attività, anche per i mesi precedenti. Le aziende già esistenti che raggiungono nel 2025 la nuova soglia di 60 addetti saranno, invece, obbligate a versare il TFR maturato dal 1° gennaio 2026. </a:t>
            </a:r>
          </a:p>
          <a:p>
            <a:pPr indent="0" algn="just">
              <a:lnSpc>
                <a:spcPct val="120000"/>
              </a:lnSpc>
              <a:spcBef>
                <a:spcPts val="2400"/>
              </a:spcBef>
              <a:buNone/>
            </a:pPr>
            <a:r>
              <a:rPr lang="it-IT" sz="23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Per agevolare l’adempimento, l’INPS consente il versamento entro il giorno 16 maggio (terzo mese successivo alla pubblicazione della circolare n.12 del 05 febbraio 2026) e introduce nel flusso Uniemens il nuovo codice causale </a:t>
            </a:r>
            <a:r>
              <a:rPr lang="it-IT" sz="2300" b="1"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“CF05” </a:t>
            </a:r>
            <a:r>
              <a:rPr lang="it-IT" sz="23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per l’esposizione degli arretrati TFR legati alla Legge di bilancio 2026. </a:t>
            </a:r>
          </a:p>
          <a:p>
            <a:pPr indent="0" algn="just">
              <a:lnSpc>
                <a:spcPct val="120000"/>
              </a:lnSpc>
              <a:spcBef>
                <a:spcPts val="2400"/>
              </a:spcBef>
              <a:buNone/>
            </a:pPr>
            <a:r>
              <a:rPr lang="it-IT" sz="23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Infine, il decreto legge </a:t>
            </a:r>
            <a:r>
              <a:rPr lang="it-IT" sz="2300" dirty="0">
                <a:latin typeface="Verdana" panose="020B0604030504040204" pitchFamily="34" charset="0"/>
                <a:ea typeface="Verdana" panose="020B0604030504040204" pitchFamily="34" charset="0"/>
              </a:rPr>
              <a:t> </a:t>
            </a:r>
            <a:r>
              <a:rPr lang="it-IT" sz="2300" dirty="0">
                <a:solidFill>
                  <a:schemeClr val="accent1">
                    <a:lumMod val="75000"/>
                  </a:schemeClr>
                </a:solidFill>
                <a:latin typeface="Verdana" panose="020B0604030504040204" pitchFamily="34" charset="0"/>
                <a:ea typeface="Verdana" panose="020B0604030504040204" pitchFamily="34" charset="0"/>
              </a:rPr>
              <a:t>30 aprile 2026, n. 62 all’art.16 comma 1 ha previsto che:</a:t>
            </a:r>
          </a:p>
          <a:p>
            <a:pPr indent="0" algn="just">
              <a:lnSpc>
                <a:spcPct val="120000"/>
              </a:lnSpc>
              <a:spcAft>
                <a:spcPts val="800"/>
              </a:spcAft>
              <a:buNone/>
            </a:pPr>
            <a:r>
              <a:rPr lang="it-IT" sz="2300" i="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«Per i datori di lavoro tenuti, a decorrere dal 1° gennaio 2026, al versamento del contributo al fondo di cui all'</a:t>
            </a:r>
            <a:r>
              <a:rPr lang="it-IT" sz="2300" i="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articolo 1, comma 755, della legge 27 dicembre 2006, n. 296</a:t>
            </a:r>
            <a:r>
              <a:rPr lang="it-IT" sz="2300" i="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per effetto di quanto disposto dall'</a:t>
            </a:r>
            <a:r>
              <a:rPr lang="it-IT" sz="2300" i="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articolo 1, comma 203, della legge 30 dicembre 2025, n. 199</a:t>
            </a:r>
            <a:r>
              <a:rPr lang="it-IT" sz="2300" i="1" kern="100" dirty="0">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 i versamenti relativi ai periodi di competenza da gennaio a giugno 2026, effettuati entro il 16 luglio 2026, si considerano tempestivi a tutti gli effetti di legge. Per i medesimi periodi non si applicano sanzioni civili, né interessi o somme aggiuntive».</a:t>
            </a:r>
          </a:p>
          <a:p>
            <a:pPr indent="0" algn="just">
              <a:lnSpc>
                <a:spcPct val="100000"/>
              </a:lnSpc>
              <a:spcBef>
                <a:spcPts val="2400"/>
              </a:spcBef>
              <a:buNone/>
            </a:pPr>
            <a:endParaRPr lang="it-IT" sz="1800" dirty="0">
              <a:solidFill>
                <a:schemeClr val="accent1">
                  <a:lumMod val="75000"/>
                </a:schemeClr>
              </a:solidFill>
              <a:latin typeface="Verdana" panose="020B0604030504040204" pitchFamily="34" charset="0"/>
              <a:ea typeface="Verdana" panose="020B0604030504040204" pitchFamily="34" charset="0"/>
            </a:endParaRPr>
          </a:p>
          <a:p>
            <a:pPr indent="0" algn="just">
              <a:lnSpc>
                <a:spcPct val="100000"/>
              </a:lnSpc>
              <a:spcBef>
                <a:spcPts val="2400"/>
              </a:spcBef>
              <a:buNone/>
            </a:pPr>
            <a:endPar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indent="0" algn="just">
              <a:lnSpc>
                <a:spcPct val="100000"/>
              </a:lnSpc>
              <a:spcBef>
                <a:spcPts val="2400"/>
              </a:spcBef>
              <a:buNone/>
            </a:pPr>
            <a:endParaRPr lang="it-IT" sz="1800" dirty="0">
              <a:effectLst/>
              <a:latin typeface="Verdana" panose="020B0604030504040204" pitchFamily="34" charset="0"/>
              <a:ea typeface="Verdana" panose="020B0604030504040204" pitchFamily="34" charset="0"/>
              <a:cs typeface="Aptos" panose="020B000402020202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921001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99EDF-24A0-0ED1-794D-4E4545F48333}"/>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A28E195-DB1E-12A9-FC38-1C8B8E40F328}"/>
              </a:ext>
            </a:extLst>
          </p:cNvPr>
          <p:cNvSpPr>
            <a:spLocks noGrp="1"/>
          </p:cNvSpPr>
          <p:nvPr>
            <p:ph type="sldNum" sz="quarter" idx="12"/>
          </p:nvPr>
        </p:nvSpPr>
        <p:spPr/>
        <p:txBody>
          <a:bodyPr/>
          <a:lstStyle/>
          <a:p>
            <a:fld id="{47924A32-47EB-49B6-941E-FD77D92A7E95}" type="slidenum">
              <a:rPr lang="it-IT" smtClean="0"/>
              <a:t>60</a:t>
            </a:fld>
            <a:endParaRPr lang="it-IT"/>
          </a:p>
        </p:txBody>
      </p:sp>
      <p:graphicFrame>
        <p:nvGraphicFramePr>
          <p:cNvPr id="2" name="Oggetto 1">
            <a:extLst>
              <a:ext uri="{FF2B5EF4-FFF2-40B4-BE49-F238E27FC236}">
                <a16:creationId xmlns:a16="http://schemas.microsoft.com/office/drawing/2014/main" id="{8C1EE7D3-6890-0FA8-D085-4794A002916B}"/>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E8D3D612-4CA6-4F58-6DE7-67D68F87ED0B}"/>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80651649-25F3-1B9B-133F-6AC9FD650A6A}"/>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90E5E490-6AF2-0FB1-C279-515329B0E346}"/>
              </a:ext>
            </a:extLst>
          </p:cNvPr>
          <p:cNvSpPr>
            <a:spLocks noGrp="1"/>
          </p:cNvSpPr>
          <p:nvPr>
            <p:ph idx="1"/>
          </p:nvPr>
        </p:nvSpPr>
        <p:spPr>
          <a:xfrm>
            <a:off x="472966" y="430924"/>
            <a:ext cx="11070021" cy="6274675"/>
          </a:xfrm>
        </p:spPr>
        <p:txBody>
          <a:bodyPr>
            <a:normAutofit fontScale="85000" lnSpcReduction="10000"/>
          </a:bodyPr>
          <a:lstStyle/>
          <a:p>
            <a:pPr indent="0" algn="ctr">
              <a:lnSpc>
                <a:spcPct val="100000"/>
              </a:lnSpc>
              <a:spcBef>
                <a:spcPts val="2400"/>
              </a:spcBef>
              <a:buNone/>
            </a:pPr>
            <a:r>
              <a:rPr lang="it-IT" sz="24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Calcolo importo da accantonare e misure compensative</a:t>
            </a:r>
          </a:p>
          <a:p>
            <a:pPr marL="0" indent="0" algn="just">
              <a:buNone/>
            </a:pPr>
            <a:endParaRPr lang="it-IT" sz="1800" b="0" i="0" u="none" strike="noStrike" baseline="0" dirty="0">
              <a:solidFill>
                <a:schemeClr val="accent1">
                  <a:lumMod val="75000"/>
                </a:schemeClr>
              </a:solidFill>
              <a:latin typeface="Verdana" panose="020B0604030504040204" pitchFamily="34" charset="0"/>
            </a:endParaRPr>
          </a:p>
          <a:p>
            <a:pPr marL="0" indent="0" algn="just">
              <a:lnSpc>
                <a:spcPct val="120000"/>
              </a:lnSpc>
              <a:buNone/>
            </a:pPr>
            <a:endParaRPr lang="it-IT" sz="1900" b="0" i="0" u="none" strike="noStrike" baseline="0" dirty="0">
              <a:solidFill>
                <a:schemeClr val="accent1">
                  <a:lumMod val="75000"/>
                </a:schemeClr>
              </a:solidFill>
              <a:latin typeface="Verdana" panose="020B0604030504040204" pitchFamily="34" charset="0"/>
            </a:endParaRPr>
          </a:p>
          <a:p>
            <a:pPr marL="0" indent="0" algn="just">
              <a:lnSpc>
                <a:spcPct val="120000"/>
              </a:lnSpc>
              <a:buNone/>
            </a:pPr>
            <a:r>
              <a:rPr lang="it-IT" sz="1900" b="0" i="0" u="none" strike="noStrike" baseline="0" dirty="0">
                <a:solidFill>
                  <a:schemeClr val="accent1">
                    <a:lumMod val="75000"/>
                  </a:schemeClr>
                </a:solidFill>
                <a:latin typeface="Verdana" panose="020B0604030504040204" pitchFamily="34" charset="0"/>
              </a:rPr>
              <a:t>Ai fini della determinazione dell’importo mensile da versare al Fondo di Tesoreria, per ciascun lavoratore interessato deve essere presa in considerazione la retribuzione mensile utile ai fini del TFR, riferita al periodo di paga di competenza.</a:t>
            </a:r>
          </a:p>
          <a:p>
            <a:pPr marL="0" indent="0" algn="just">
              <a:lnSpc>
                <a:spcPct val="120000"/>
              </a:lnSpc>
              <a:buNone/>
            </a:pPr>
            <a:r>
              <a:rPr lang="it-IT" sz="1900" b="0" i="0" u="none" strike="noStrike" baseline="0" dirty="0">
                <a:solidFill>
                  <a:schemeClr val="accent1">
                    <a:lumMod val="75000"/>
                  </a:schemeClr>
                </a:solidFill>
                <a:latin typeface="Verdana" panose="020B0604030504040204" pitchFamily="34" charset="0"/>
              </a:rPr>
              <a:t>La quota di TFR maturata nel periodo è determinata applicando alla suddetta retribuzione l’aliquota pari al 7,41% (1/13,5), in conformità a quanto previsto dall’articolo 2120 del codice civile.</a:t>
            </a:r>
          </a:p>
          <a:p>
            <a:pPr marL="0" indent="0" algn="just">
              <a:lnSpc>
                <a:spcPct val="120000"/>
              </a:lnSpc>
              <a:buNone/>
            </a:pPr>
            <a:r>
              <a:rPr lang="it-IT" sz="1900" b="0" i="0" u="none" strike="noStrike" baseline="0" dirty="0">
                <a:solidFill>
                  <a:schemeClr val="accent1">
                    <a:lumMod val="75000"/>
                  </a:schemeClr>
                </a:solidFill>
                <a:latin typeface="Verdana" panose="020B0604030504040204" pitchFamily="34" charset="0"/>
              </a:rPr>
              <a:t>In relazione ai conferimenti delle quote di TFR al Fondo di Tesoreria, si richiamano le misure compensative applicabili ai datori di lavoro, già previste dalla normativa vigente.</a:t>
            </a:r>
          </a:p>
          <a:p>
            <a:pPr marL="0" indent="0" algn="just">
              <a:lnSpc>
                <a:spcPct val="120000"/>
              </a:lnSpc>
              <a:buNone/>
            </a:pPr>
            <a:r>
              <a:rPr lang="it-IT" sz="1900" b="0" i="0" u="none" strike="noStrike" baseline="0" dirty="0">
                <a:solidFill>
                  <a:schemeClr val="accent1">
                    <a:lumMod val="75000"/>
                  </a:schemeClr>
                </a:solidFill>
                <a:latin typeface="Verdana" panose="020B0604030504040204" pitchFamily="34" charset="0"/>
              </a:rPr>
              <a:t>In particolare, quanto disposto dall’articolo 10 del decreto legislativo n. 252/2005, il quale prevede l’esonero dal versamento del contributo al Fondo di garanzia di cui all’articolo 2 della legge n. 297/1982 (pari allo 0,20% o allo 0,40% per i dirigenti industriali), in misura corrispondente alla quota di TFR maturando conferita alle forme pensionistiche complementari e al Fondo di Tesoreria.</a:t>
            </a:r>
          </a:p>
          <a:p>
            <a:pPr marL="0" indent="0" algn="just">
              <a:lnSpc>
                <a:spcPct val="120000"/>
              </a:lnSpc>
              <a:buNone/>
            </a:pPr>
            <a:r>
              <a:rPr lang="it-IT" sz="1900" b="0" i="0" u="none" strike="noStrike" baseline="0" dirty="0">
                <a:solidFill>
                  <a:schemeClr val="accent1">
                    <a:lumMod val="75000"/>
                  </a:schemeClr>
                </a:solidFill>
                <a:latin typeface="Verdana" panose="020B0604030504040204" pitchFamily="34" charset="0"/>
              </a:rPr>
              <a:t>Si richiama altresì quanto previsto all’articolo 8 del decreto-legge 30 settembre 2005, n. 203, convertito, con modificazioni, dalla legge 2 dicembre 2005, n. 248, il quale riconosce, a favore dei datori di lavoro, l'esonero dal versamento dei contributi sociali dovuti alla gestione di cui all'articolo 24 della legge 9 marzo 1989, n. 88, per ciascun lavoratore, nella misura di 0,28 punti percentuali a decorrere dal 2014 applicati nella stessa percentuale del TFR maturando conferito alle forme pensionistiche complementari e al Fondo di Tesoreria.</a:t>
            </a:r>
            <a:endParaRPr lang="it-IT" sz="19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indent="0" algn="just">
              <a:lnSpc>
                <a:spcPct val="100000"/>
              </a:lnSpc>
              <a:spcBef>
                <a:spcPts val="2400"/>
              </a:spcBef>
              <a:buNone/>
            </a:pPr>
            <a:endParaRPr lang="it-IT" sz="1800" dirty="0">
              <a:solidFill>
                <a:schemeClr val="accent1">
                  <a:lumMod val="75000"/>
                </a:schemeClr>
              </a:solidFill>
              <a:latin typeface="Verdana" panose="020B0604030504040204" pitchFamily="34" charset="0"/>
              <a:ea typeface="Verdana" panose="020B0604030504040204" pitchFamily="34" charset="0"/>
            </a:endParaRPr>
          </a:p>
          <a:p>
            <a:pPr indent="0" algn="just">
              <a:lnSpc>
                <a:spcPct val="100000"/>
              </a:lnSpc>
              <a:spcBef>
                <a:spcPts val="2400"/>
              </a:spcBef>
              <a:buNone/>
            </a:pPr>
            <a:endPar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indent="0" algn="just">
              <a:lnSpc>
                <a:spcPct val="100000"/>
              </a:lnSpc>
              <a:spcBef>
                <a:spcPts val="2400"/>
              </a:spcBef>
              <a:buNone/>
            </a:pPr>
            <a:endParaRPr lang="it-IT" sz="1800" dirty="0">
              <a:effectLst/>
              <a:latin typeface="Verdana" panose="020B0604030504040204" pitchFamily="34" charset="0"/>
              <a:ea typeface="Verdana" panose="020B0604030504040204" pitchFamily="34" charset="0"/>
              <a:cs typeface="Aptos" panose="020B000402020202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728230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3984-952D-D658-CE11-426D764FFB89}"/>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69F1192-6E6F-E741-DF1D-6B3E4E08C8D1}"/>
              </a:ext>
            </a:extLst>
          </p:cNvPr>
          <p:cNvSpPr>
            <a:spLocks noGrp="1"/>
          </p:cNvSpPr>
          <p:nvPr>
            <p:ph type="sldNum" sz="quarter" idx="12"/>
          </p:nvPr>
        </p:nvSpPr>
        <p:spPr/>
        <p:txBody>
          <a:bodyPr/>
          <a:lstStyle/>
          <a:p>
            <a:fld id="{47924A32-47EB-49B6-941E-FD77D92A7E95}" type="slidenum">
              <a:rPr lang="it-IT" smtClean="0"/>
              <a:t>61</a:t>
            </a:fld>
            <a:endParaRPr lang="it-IT"/>
          </a:p>
        </p:txBody>
      </p:sp>
      <p:graphicFrame>
        <p:nvGraphicFramePr>
          <p:cNvPr id="2" name="Oggetto 1">
            <a:extLst>
              <a:ext uri="{FF2B5EF4-FFF2-40B4-BE49-F238E27FC236}">
                <a16:creationId xmlns:a16="http://schemas.microsoft.com/office/drawing/2014/main" id="{16F7D054-2481-2B8E-055C-D2F9900C1285}"/>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8C1EE7D3-6890-0FA8-D085-4794A002916B}"/>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A0A50823-CED2-8A79-99C6-3C85B2D08833}"/>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01B595E8-BEE5-88EB-4779-28110C12EBE3}"/>
              </a:ext>
            </a:extLst>
          </p:cNvPr>
          <p:cNvSpPr>
            <a:spLocks noGrp="1"/>
          </p:cNvSpPr>
          <p:nvPr>
            <p:ph idx="1"/>
          </p:nvPr>
        </p:nvSpPr>
        <p:spPr>
          <a:xfrm>
            <a:off x="515007" y="420414"/>
            <a:ext cx="11070021" cy="6274675"/>
          </a:xfrm>
        </p:spPr>
        <p:txBody>
          <a:bodyPr>
            <a:normAutofit/>
          </a:bodyPr>
          <a:lstStyle/>
          <a:p>
            <a:pPr indent="0" algn="ctr">
              <a:lnSpc>
                <a:spcPct val="100000"/>
              </a:lnSpc>
              <a:spcBef>
                <a:spcPts val="2400"/>
              </a:spcBef>
              <a:buNone/>
            </a:pPr>
            <a:r>
              <a:rPr lang="it-IT" sz="24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Aziende Agricole</a:t>
            </a:r>
          </a:p>
          <a:p>
            <a:pPr marL="0" indent="0" algn="just">
              <a:buNone/>
            </a:pPr>
            <a:endParaRPr lang="it-IT" sz="1800" b="0" i="0" u="none" strike="noStrike" baseline="0" dirty="0">
              <a:solidFill>
                <a:schemeClr val="accent1">
                  <a:lumMod val="75000"/>
                </a:schemeClr>
              </a:solidFill>
              <a:latin typeface="Verdana" panose="020B0604030504040204" pitchFamily="34" charset="0"/>
            </a:endParaRPr>
          </a:p>
          <a:p>
            <a:pPr marL="0" indent="0" algn="just">
              <a:lnSpc>
                <a:spcPct val="100000"/>
              </a:lnSpc>
              <a:buNone/>
            </a:pPr>
            <a:r>
              <a:rPr lang="it-IT" sz="1800" b="0" i="0" u="none" strike="noStrike" baseline="0" dirty="0">
                <a:solidFill>
                  <a:schemeClr val="accent1">
                    <a:lumMod val="75000"/>
                  </a:schemeClr>
                </a:solidFill>
                <a:latin typeface="Verdana" panose="020B0604030504040204" pitchFamily="34" charset="0"/>
              </a:rPr>
              <a:t>Anche le aziende del settore agricolo possono essere tenute all’accantonamento delle quote di TFR al fondo di tesoreria.</a:t>
            </a:r>
          </a:p>
          <a:p>
            <a:pPr marL="0" indent="0" algn="just">
              <a:lnSpc>
                <a:spcPct val="100000"/>
              </a:lnSpc>
              <a:buNone/>
            </a:pPr>
            <a:r>
              <a:rPr lang="it-IT" sz="1800" dirty="0">
                <a:solidFill>
                  <a:schemeClr val="accent1">
                    <a:lumMod val="75000"/>
                  </a:schemeClr>
                </a:solidFill>
                <a:latin typeface="Verdana" panose="020B0604030504040204" pitchFamily="34" charset="0"/>
              </a:rPr>
              <a:t>Seguono sostanzialmente le stesse regole delle aziende non agricole e , per loro, valgono le regole generali riportate nella circolare Inps n.70 del 2007.</a:t>
            </a:r>
          </a:p>
          <a:p>
            <a:pPr marL="0" indent="0" algn="just">
              <a:lnSpc>
                <a:spcPct val="100000"/>
              </a:lnSpc>
              <a:buNone/>
            </a:pPr>
            <a:r>
              <a:rPr lang="it-IT" sz="1800" b="0" i="0" u="none" strike="noStrike" baseline="0" dirty="0">
                <a:solidFill>
                  <a:schemeClr val="accent1">
                    <a:lumMod val="75000"/>
                  </a:schemeClr>
                </a:solidFill>
                <a:latin typeface="Verdana" panose="020B0604030504040204" pitchFamily="34" charset="0"/>
              </a:rPr>
              <a:t>Si differenziano dal settore non agricolo in quanto per i dipendenti a tempo determinato non è quasi mai ammesso l’accantonamento al fondo di tesoreria, a prescindere dalla dimensione aziendale. Quindi l’accantonamento, nel caso la media dei dipendenti sia uguale o maggiore della soglia, è previsto solo per gli O.T.I.</a:t>
            </a:r>
          </a:p>
          <a:p>
            <a:pPr marL="0" indent="0" algn="just">
              <a:lnSpc>
                <a:spcPct val="100000"/>
              </a:lnSpc>
              <a:buNone/>
            </a:pPr>
            <a:r>
              <a:rPr lang="it-IT" sz="1800" dirty="0">
                <a:solidFill>
                  <a:schemeClr val="accent1">
                    <a:lumMod val="75000"/>
                  </a:schemeClr>
                </a:solidFill>
                <a:latin typeface="Verdana" panose="020B0604030504040204" pitchFamily="34" charset="0"/>
              </a:rPr>
              <a:t>Calcolo della media:</a:t>
            </a:r>
          </a:p>
          <a:p>
            <a:pPr marL="0" indent="0" algn="just">
              <a:lnSpc>
                <a:spcPct val="100000"/>
              </a:lnSpc>
              <a:buNone/>
            </a:pPr>
            <a:r>
              <a:rPr lang="it-IT" sz="1800" b="0" i="0" u="none" strike="noStrike" baseline="0" dirty="0">
                <a:solidFill>
                  <a:schemeClr val="accent1">
                    <a:lumMod val="75000"/>
                  </a:schemeClr>
                </a:solidFill>
                <a:latin typeface="Verdana" panose="020B0604030504040204" pitchFamily="34" charset="0"/>
              </a:rPr>
              <a:t>il principio fondamentale è quello per cui concorrono al computo della media annuale tutti i lavoratori con contratto di lavoro subordinato in forza al datore di lavoro nell’anno di riferimento, a prescindere dalla tipologia e dalla durata del rapporto, dall’orario di lavoro svolto e dall’effettiva soggezione del singolo lavoratore alle disposizioni in materia di trattamento di fine rapporto (TFR) di cui all’articolo 2120 del codice civile. Le esclusioni dal computo operano esclusivamente nelle fattispecie normative tassativamente previste dalla circolare Inps 70/2007 o da disposizioni di rango primario.</a:t>
            </a:r>
          </a:p>
          <a:p>
            <a:pPr indent="0" algn="just">
              <a:lnSpc>
                <a:spcPct val="100000"/>
              </a:lnSpc>
              <a:spcBef>
                <a:spcPts val="2400"/>
              </a:spcBef>
              <a:buNone/>
            </a:pPr>
            <a:endParaRPr lang="it-IT" sz="1800" dirty="0">
              <a:solidFill>
                <a:schemeClr val="accent1">
                  <a:lumMod val="75000"/>
                </a:schemeClr>
              </a:solidFill>
              <a:latin typeface="Verdana" panose="020B0604030504040204" pitchFamily="34" charset="0"/>
              <a:ea typeface="Verdana" panose="020B0604030504040204" pitchFamily="34" charset="0"/>
            </a:endParaRPr>
          </a:p>
          <a:p>
            <a:pPr indent="0" algn="just">
              <a:lnSpc>
                <a:spcPct val="100000"/>
              </a:lnSpc>
              <a:spcBef>
                <a:spcPts val="2400"/>
              </a:spcBef>
              <a:buNone/>
            </a:pPr>
            <a:endPar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indent="0" algn="just">
              <a:lnSpc>
                <a:spcPct val="100000"/>
              </a:lnSpc>
              <a:spcBef>
                <a:spcPts val="2400"/>
              </a:spcBef>
              <a:buNone/>
            </a:pPr>
            <a:endParaRPr lang="it-IT" sz="1800" dirty="0">
              <a:effectLst/>
              <a:latin typeface="Verdana" panose="020B0604030504040204" pitchFamily="34" charset="0"/>
              <a:ea typeface="Verdana" panose="020B0604030504040204" pitchFamily="34" charset="0"/>
              <a:cs typeface="Aptos" panose="020B000402020202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606884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36D81-C438-0EEE-CD25-B8396A4460F5}"/>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4047435C-48BC-1328-5DCB-50A801E9392E}"/>
              </a:ext>
            </a:extLst>
          </p:cNvPr>
          <p:cNvSpPr>
            <a:spLocks noGrp="1"/>
          </p:cNvSpPr>
          <p:nvPr>
            <p:ph type="sldNum" sz="quarter" idx="12"/>
          </p:nvPr>
        </p:nvSpPr>
        <p:spPr/>
        <p:txBody>
          <a:bodyPr/>
          <a:lstStyle/>
          <a:p>
            <a:fld id="{47924A32-47EB-49B6-941E-FD77D92A7E95}" type="slidenum">
              <a:rPr lang="it-IT" smtClean="0"/>
              <a:t>62</a:t>
            </a:fld>
            <a:endParaRPr lang="it-IT"/>
          </a:p>
        </p:txBody>
      </p:sp>
      <p:graphicFrame>
        <p:nvGraphicFramePr>
          <p:cNvPr id="2" name="Oggetto 1">
            <a:extLst>
              <a:ext uri="{FF2B5EF4-FFF2-40B4-BE49-F238E27FC236}">
                <a16:creationId xmlns:a16="http://schemas.microsoft.com/office/drawing/2014/main" id="{9A672FF2-58AF-4774-9501-D29BA7A55DFA}"/>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16F7D054-2481-2B8E-055C-D2F9900C1285}"/>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3A25A8FF-1434-0C12-20D5-25C6841413EE}"/>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671F8F03-ED63-1F3B-B992-E1626DAAE775}"/>
              </a:ext>
            </a:extLst>
          </p:cNvPr>
          <p:cNvSpPr>
            <a:spLocks noGrp="1"/>
          </p:cNvSpPr>
          <p:nvPr>
            <p:ph idx="1"/>
          </p:nvPr>
        </p:nvSpPr>
        <p:spPr>
          <a:xfrm>
            <a:off x="515007" y="420414"/>
            <a:ext cx="11070021" cy="6274675"/>
          </a:xfrm>
        </p:spPr>
        <p:txBody>
          <a:bodyPr>
            <a:normAutofit/>
          </a:bodyPr>
          <a:lstStyle/>
          <a:p>
            <a:pPr indent="0" algn="ctr">
              <a:lnSpc>
                <a:spcPct val="100000"/>
              </a:lnSpc>
              <a:spcBef>
                <a:spcPts val="2400"/>
              </a:spcBef>
              <a:buNone/>
            </a:pPr>
            <a:r>
              <a:rPr lang="it-IT" sz="24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Aziende Agricole</a:t>
            </a:r>
          </a:p>
          <a:p>
            <a:pPr marL="0" indent="0" algn="just">
              <a:buNone/>
            </a:pPr>
            <a:endParaRPr lang="it-IT" sz="1800" b="0" i="0" u="none" strike="noStrike" baseline="0" dirty="0">
              <a:solidFill>
                <a:schemeClr val="accent1">
                  <a:lumMod val="75000"/>
                </a:schemeClr>
              </a:solidFill>
              <a:latin typeface="Verdana" panose="020B0604030504040204" pitchFamily="34" charset="0"/>
            </a:endParaRPr>
          </a:p>
          <a:p>
            <a:pPr marL="0" indent="0" algn="just">
              <a:lnSpc>
                <a:spcPct val="100000"/>
              </a:lnSpc>
              <a:buNone/>
            </a:pPr>
            <a:r>
              <a:rPr lang="it-IT" sz="1800" b="0" i="0" u="none" strike="noStrike" baseline="0" dirty="0">
                <a:solidFill>
                  <a:schemeClr val="accent1">
                    <a:lumMod val="75000"/>
                  </a:schemeClr>
                </a:solidFill>
                <a:latin typeface="Verdana" panose="020B0604030504040204" pitchFamily="34" charset="0"/>
              </a:rPr>
              <a:t>Gli operai agricoli a tempo determinato (OTD) concorrono al computo della media annuale della forza aziendale senza alcuna distinzione fondata sulla durata complessiva del rapporto di lavoro. La soglia dei tre mesi di cui alla circolare n. 105/2007 rileva esclusivamente sul piano dell’obbligo del versamento delle quote di TFR al Fondo di Tesoreria e non sul piano della verifica del requisito dimensionale. Pertanto, anche gli OTD con rapporto di durata complessiva inferiore a tre mesi, ancorché esenti dall’obbligo contributivo al Fondo di Tesoreria, sono integralmente computabili ai fini del raggiungimento della soglia. </a:t>
            </a:r>
          </a:p>
          <a:p>
            <a:pPr marL="0" indent="0" algn="just">
              <a:lnSpc>
                <a:spcPct val="100000"/>
              </a:lnSpc>
              <a:buNone/>
            </a:pPr>
            <a:r>
              <a:rPr lang="it-IT" sz="1800" b="0" i="0" u="none" strike="noStrike" baseline="0" dirty="0">
                <a:solidFill>
                  <a:schemeClr val="accent1">
                    <a:lumMod val="75000"/>
                  </a:schemeClr>
                </a:solidFill>
                <a:latin typeface="Verdana" panose="020B0604030504040204" pitchFamily="34" charset="0"/>
              </a:rPr>
              <a:t>Le giornate degli OTD concorrono al numeratore della formula che appresso indicheremo sulla base delle giornate di effettiva occupazione risultanti dalle denunce Uniemens/</a:t>
            </a:r>
            <a:r>
              <a:rPr lang="it-IT" sz="1800" b="0" i="0" u="none" strike="noStrike" baseline="0" dirty="0" err="1">
                <a:solidFill>
                  <a:schemeClr val="accent1">
                    <a:lumMod val="75000"/>
                  </a:schemeClr>
                </a:solidFill>
                <a:latin typeface="Verdana" panose="020B0604030504040204" pitchFamily="34" charset="0"/>
              </a:rPr>
              <a:t>PosAgri</a:t>
            </a:r>
            <a:r>
              <a:rPr lang="it-IT" sz="1800" b="0" i="0" u="none" strike="noStrike" baseline="0" dirty="0">
                <a:solidFill>
                  <a:schemeClr val="accent1">
                    <a:lumMod val="75000"/>
                  </a:schemeClr>
                </a:solidFill>
                <a:latin typeface="Verdana" panose="020B0604030504040204" pitchFamily="34" charset="0"/>
              </a:rPr>
              <a:t>, nel limite massimo convenzionale di 26 giornate per ciascun mese di calendario.</a:t>
            </a:r>
          </a:p>
          <a:p>
            <a:pPr marL="0" indent="0" algn="just">
              <a:lnSpc>
                <a:spcPct val="100000"/>
              </a:lnSpc>
              <a:buNone/>
            </a:pPr>
            <a:r>
              <a:rPr lang="it-IT" sz="1800" dirty="0">
                <a:solidFill>
                  <a:schemeClr val="accent1">
                    <a:lumMod val="75000"/>
                  </a:schemeClr>
                </a:solidFill>
                <a:latin typeface="Verdana" panose="020B0604030504040204" pitchFamily="34" charset="0"/>
                <a:ea typeface="Verdana" panose="020B0604030504040204" pitchFamily="34" charset="0"/>
              </a:rPr>
              <a:t>Gli OTDO (operai agricoli a tempo determinato occasionali) non concorrono al computo della media annuale, con esclusione, per i medesimi, dell’obbligo di versamento delle quote di TFR al Fondo di Tesoreria.</a:t>
            </a:r>
          </a:p>
          <a:p>
            <a:pPr indent="0" algn="just">
              <a:lnSpc>
                <a:spcPct val="100000"/>
              </a:lnSpc>
              <a:spcBef>
                <a:spcPts val="2400"/>
              </a:spcBef>
              <a:buNone/>
            </a:pPr>
            <a:endPar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indent="0" algn="just">
              <a:lnSpc>
                <a:spcPct val="100000"/>
              </a:lnSpc>
              <a:spcBef>
                <a:spcPts val="2400"/>
              </a:spcBef>
              <a:buNone/>
            </a:pPr>
            <a:endParaRPr lang="it-IT" sz="1800" dirty="0">
              <a:effectLst/>
              <a:latin typeface="Verdana" panose="020B0604030504040204" pitchFamily="34" charset="0"/>
              <a:ea typeface="Verdana" panose="020B0604030504040204" pitchFamily="34" charset="0"/>
              <a:cs typeface="Aptos" panose="020B000402020202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025125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4E901-E142-A6DB-03D3-838DF68A4037}"/>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49285031-DA0D-6A0B-CBA5-8F3ACAB437CA}"/>
              </a:ext>
            </a:extLst>
          </p:cNvPr>
          <p:cNvSpPr>
            <a:spLocks noGrp="1"/>
          </p:cNvSpPr>
          <p:nvPr>
            <p:ph type="sldNum" sz="quarter" idx="12"/>
          </p:nvPr>
        </p:nvSpPr>
        <p:spPr/>
        <p:txBody>
          <a:bodyPr/>
          <a:lstStyle/>
          <a:p>
            <a:fld id="{47924A32-47EB-49B6-941E-FD77D92A7E95}" type="slidenum">
              <a:rPr lang="it-IT" smtClean="0"/>
              <a:t>63</a:t>
            </a:fld>
            <a:endParaRPr lang="it-IT"/>
          </a:p>
        </p:txBody>
      </p:sp>
      <p:graphicFrame>
        <p:nvGraphicFramePr>
          <p:cNvPr id="2" name="Oggetto 1">
            <a:extLst>
              <a:ext uri="{FF2B5EF4-FFF2-40B4-BE49-F238E27FC236}">
                <a16:creationId xmlns:a16="http://schemas.microsoft.com/office/drawing/2014/main" id="{62855E0A-35D4-C3B3-135B-A1A18DCA39EB}"/>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9A672FF2-58AF-4774-9501-D29BA7A55DFA}"/>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EEB3A3A-B2FA-7E8D-4B28-64C94731DC4A}"/>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8A2C77EC-25B1-2CB0-B422-DF7ED9844716}"/>
              </a:ext>
            </a:extLst>
          </p:cNvPr>
          <p:cNvSpPr>
            <a:spLocks noGrp="1"/>
          </p:cNvSpPr>
          <p:nvPr>
            <p:ph idx="1"/>
          </p:nvPr>
        </p:nvSpPr>
        <p:spPr>
          <a:xfrm>
            <a:off x="515007" y="420414"/>
            <a:ext cx="11070021" cy="6274675"/>
          </a:xfrm>
        </p:spPr>
        <p:txBody>
          <a:bodyPr>
            <a:normAutofit/>
          </a:bodyPr>
          <a:lstStyle/>
          <a:p>
            <a:pPr indent="0" algn="ctr">
              <a:lnSpc>
                <a:spcPct val="100000"/>
              </a:lnSpc>
              <a:spcBef>
                <a:spcPts val="2400"/>
              </a:spcBef>
              <a:buNone/>
            </a:pPr>
            <a:r>
              <a:rPr lang="it-IT" sz="24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Aziende Agricole </a:t>
            </a:r>
            <a:r>
              <a:rPr lang="it-IT" sz="2400" dirty="0">
                <a:solidFill>
                  <a:schemeClr val="accent1">
                    <a:lumMod val="75000"/>
                  </a:schemeClr>
                </a:solidFill>
                <a:latin typeface="Verdana" panose="020B0604030504040204" pitchFamily="34" charset="0"/>
                <a:ea typeface="Verdana" panose="020B0604030504040204" pitchFamily="34" charset="0"/>
                <a:cs typeface="Aptos" panose="020B0004020202020204" pitchFamily="34" charset="0"/>
              </a:rPr>
              <a:t>- calcolo della media annuale </a:t>
            </a:r>
            <a:endParaRPr lang="it-IT" sz="24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endParaRPr>
          </a:p>
          <a:p>
            <a:pPr marL="0" indent="0" algn="just">
              <a:buNone/>
            </a:pPr>
            <a:endParaRPr lang="it-IT" sz="1800" b="0" i="0" u="none" strike="noStrike" baseline="0" dirty="0">
              <a:solidFill>
                <a:schemeClr val="accent1">
                  <a:lumMod val="75000"/>
                </a:schemeClr>
              </a:solidFill>
              <a:latin typeface="Verdana" panose="020B0604030504040204" pitchFamily="34" charset="0"/>
            </a:endParaRPr>
          </a:p>
          <a:p>
            <a:pPr indent="0" algn="just">
              <a:lnSpc>
                <a:spcPct val="100000"/>
              </a:lnSpc>
              <a:spcBef>
                <a:spcPts val="1200"/>
              </a:spcBef>
              <a:buNone/>
            </a:pPr>
            <a:r>
              <a:rPr lang="it-IT" sz="1800" dirty="0">
                <a:solidFill>
                  <a:schemeClr val="accent1">
                    <a:lumMod val="75000"/>
                  </a:schemeClr>
                </a:solidFill>
                <a:latin typeface="Verdana" panose="020B0604030504040204" pitchFamily="34" charset="0"/>
                <a:ea typeface="Verdana" panose="020B0604030504040204" pitchFamily="34" charset="0"/>
                <a:cs typeface="Aptos" panose="020B0004020202020204" pitchFamily="34" charset="0"/>
              </a:rPr>
              <a:t>P</a:t>
            </a:r>
            <a:r>
              <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er gli operai a tempo indeterminato (OTI), gli apprendisti e gli altri lavoratori stabilmente in forza, il computo è effettuato con il criterio delle 26 giornate per ciascun mese di presenza, fino a un massimo di 312 giornate annue per lavoratore a tempo pieno per l’intero anno civile</a:t>
            </a:r>
            <a:r>
              <a:rPr lang="it-IT" sz="1800" dirty="0">
                <a:solidFill>
                  <a:schemeClr val="accent1">
                    <a:lumMod val="75000"/>
                  </a:schemeClr>
                </a:solidFill>
                <a:latin typeface="Verdana" panose="020B0604030504040204" pitchFamily="34" charset="0"/>
                <a:ea typeface="Verdana" panose="020B0604030504040204" pitchFamily="34" charset="0"/>
                <a:cs typeface="Aptos" panose="020B0004020202020204" pitchFamily="34" charset="0"/>
              </a:rPr>
              <a:t>.</a:t>
            </a:r>
          </a:p>
          <a:p>
            <a:pPr indent="0" algn="just">
              <a:lnSpc>
                <a:spcPct val="100000"/>
              </a:lnSpc>
              <a:spcBef>
                <a:spcPts val="1200"/>
              </a:spcBef>
              <a:buNone/>
            </a:pPr>
            <a:r>
              <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Per i rapporti instaurati o cessati nel corso dell’anno, le 26 giornate mensili sono riconosciute per ciascun mese, anche frazionario, in cui il rapporto è in essere.</a:t>
            </a:r>
          </a:p>
          <a:p>
            <a:pPr indent="0" algn="just">
              <a:lnSpc>
                <a:spcPct val="100000"/>
              </a:lnSpc>
              <a:spcBef>
                <a:spcPts val="1200"/>
              </a:spcBef>
              <a:buNone/>
            </a:pPr>
            <a:r>
              <a:rPr lang="it-IT" sz="1800" dirty="0">
                <a:solidFill>
                  <a:schemeClr val="accent1">
                    <a:lumMod val="75000"/>
                  </a:schemeClr>
                </a:solidFill>
                <a:latin typeface="Verdana" panose="020B0604030504040204" pitchFamily="34" charset="0"/>
                <a:ea typeface="Verdana" panose="020B0604030504040204" pitchFamily="34" charset="0"/>
                <a:cs typeface="Aptos" panose="020B0004020202020204" pitchFamily="34" charset="0"/>
              </a:rPr>
              <a:t>P</a:t>
            </a:r>
            <a:r>
              <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er gli OTD, il computo è effettuato, in coerenza con la struttura discontinua del rapporto, sulla base delle giornate di effettiva occupazione risultanti dalle denunce Uniemens/</a:t>
            </a:r>
            <a:r>
              <a:rPr lang="it-IT" sz="1800" dirty="0" err="1">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PosAgri</a:t>
            </a:r>
            <a:r>
              <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 nel limite massimo convenzionale di 26 giornate per ciascun mese di calendario.</a:t>
            </a:r>
          </a:p>
          <a:p>
            <a:pPr indent="0" algn="just">
              <a:lnSpc>
                <a:spcPct val="100000"/>
              </a:lnSpc>
              <a:spcBef>
                <a:spcPts val="1200"/>
              </a:spcBef>
              <a:buNone/>
            </a:pPr>
            <a:r>
              <a:rPr lang="it-IT" sz="1800" dirty="0">
                <a:solidFill>
                  <a:schemeClr val="accent1">
                    <a:lumMod val="75000"/>
                  </a:schemeClr>
                </a:solidFill>
                <a:latin typeface="Verdana" panose="020B0604030504040204" pitchFamily="34" charset="0"/>
                <a:ea typeface="Verdana" panose="020B0604030504040204" pitchFamily="34" charset="0"/>
                <a:cs typeface="Aptos" panose="020B0004020202020204" pitchFamily="34" charset="0"/>
              </a:rPr>
              <a:t>P</a:t>
            </a:r>
            <a:r>
              <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er i lavoratori a tempo parziale, le giornate sono ridotte in proporzione all’orario contrattuale rispetto al tempo pieno.</a:t>
            </a:r>
          </a:p>
          <a:p>
            <a:pPr indent="0" algn="just">
              <a:lnSpc>
                <a:spcPct val="100000"/>
              </a:lnSpc>
              <a:spcBef>
                <a:spcPts val="1200"/>
              </a:spcBef>
              <a:buNone/>
            </a:pPr>
            <a:r>
              <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La forza media annua si ottiene applicando la seguente formula:</a:t>
            </a:r>
          </a:p>
          <a:p>
            <a:pPr indent="0" algn="just">
              <a:lnSpc>
                <a:spcPct val="100000"/>
              </a:lnSpc>
              <a:spcBef>
                <a:spcPts val="1200"/>
              </a:spcBef>
              <a:buNone/>
            </a:pPr>
            <a:r>
              <a:rPr lang="it-IT" sz="18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Forza media annua = Sommatoria delle giornate computabili nell’anno civile/312 dove 312 corrisponde al prodotto 26 × 12 (giornate convenzionali per mese × mesi dell’anno civile). Il risultato è arrotondato all’unità superiore quando la parte decimale è pari o superiore a 0,5, in caso contrario, all’unità inferiore.</a:t>
            </a:r>
          </a:p>
          <a:p>
            <a:pPr indent="0" algn="just">
              <a:lnSpc>
                <a:spcPct val="100000"/>
              </a:lnSpc>
              <a:spcBef>
                <a:spcPts val="2400"/>
              </a:spcBef>
              <a:buNone/>
            </a:pPr>
            <a:endParaRPr lang="it-IT" sz="1800" dirty="0">
              <a:effectLst/>
              <a:latin typeface="Verdana" panose="020B0604030504040204" pitchFamily="34" charset="0"/>
              <a:ea typeface="Verdana" panose="020B0604030504040204" pitchFamily="34" charset="0"/>
              <a:cs typeface="Aptos" panose="020B000402020202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647334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9E770-0347-A4F5-298D-2A757DF26FF5}"/>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887D66C-D002-21E3-7893-A55D84755E63}"/>
              </a:ext>
            </a:extLst>
          </p:cNvPr>
          <p:cNvSpPr>
            <a:spLocks noGrp="1"/>
          </p:cNvSpPr>
          <p:nvPr>
            <p:ph type="sldNum" sz="quarter" idx="12"/>
          </p:nvPr>
        </p:nvSpPr>
        <p:spPr/>
        <p:txBody>
          <a:bodyPr/>
          <a:lstStyle/>
          <a:p>
            <a:fld id="{47924A32-47EB-49B6-941E-FD77D92A7E95}" type="slidenum">
              <a:rPr lang="it-IT" smtClean="0"/>
              <a:t>64</a:t>
            </a:fld>
            <a:endParaRPr lang="it-IT"/>
          </a:p>
        </p:txBody>
      </p:sp>
      <p:graphicFrame>
        <p:nvGraphicFramePr>
          <p:cNvPr id="2" name="Oggetto 1">
            <a:extLst>
              <a:ext uri="{FF2B5EF4-FFF2-40B4-BE49-F238E27FC236}">
                <a16:creationId xmlns:a16="http://schemas.microsoft.com/office/drawing/2014/main" id="{33EB1433-6E0C-94D8-C413-20A3C2FC100D}"/>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62855E0A-35D4-C3B3-135B-A1A18DCA39EB}"/>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594A2E85-BA36-A9E1-71E4-09883780716B}"/>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CCD38B3E-0106-203A-FAD6-544F9A8FD9B5}"/>
              </a:ext>
            </a:extLst>
          </p:cNvPr>
          <p:cNvSpPr>
            <a:spLocks noGrp="1"/>
          </p:cNvSpPr>
          <p:nvPr>
            <p:ph idx="1"/>
          </p:nvPr>
        </p:nvSpPr>
        <p:spPr>
          <a:xfrm>
            <a:off x="378373" y="210207"/>
            <a:ext cx="11301249" cy="6316717"/>
          </a:xfrm>
        </p:spPr>
        <p:txBody>
          <a:bodyPr>
            <a:normAutofit fontScale="47500" lnSpcReduction="20000"/>
          </a:bodyPr>
          <a:lstStyle/>
          <a:p>
            <a:pPr indent="0" algn="ctr">
              <a:lnSpc>
                <a:spcPct val="100000"/>
              </a:lnSpc>
              <a:spcBef>
                <a:spcPts val="2400"/>
              </a:spcBef>
              <a:buNone/>
            </a:pPr>
            <a:r>
              <a:rPr lang="it-IT" sz="5100" dirty="0">
                <a:solidFill>
                  <a:schemeClr val="accent1">
                    <a:lumMod val="75000"/>
                  </a:schemeClr>
                </a:solidFill>
                <a:effectLst/>
                <a:latin typeface="Verdana" panose="020B0604030504040204" pitchFamily="34" charset="0"/>
                <a:ea typeface="Verdana" panose="020B0604030504040204" pitchFamily="34" charset="0"/>
                <a:cs typeface="Aptos" panose="020B0004020202020204" pitchFamily="34" charset="0"/>
              </a:rPr>
              <a:t>Esempio di calcolo</a:t>
            </a:r>
          </a:p>
          <a:p>
            <a:endParaRPr lang="it-IT" dirty="0"/>
          </a:p>
          <a:p>
            <a:pPr marL="0" indent="0" algn="just">
              <a:lnSpc>
                <a:spcPct val="120000"/>
              </a:lnSpc>
              <a:buNone/>
            </a:pPr>
            <a:r>
              <a:rPr lang="it-IT" sz="3800" b="1" dirty="0">
                <a:solidFill>
                  <a:schemeClr val="accent1">
                    <a:lumMod val="75000"/>
                  </a:schemeClr>
                </a:solidFill>
                <a:latin typeface="Verdana" panose="020B0604030504040204" pitchFamily="34" charset="0"/>
                <a:ea typeface="Verdana" panose="020B0604030504040204" pitchFamily="34" charset="0"/>
              </a:rPr>
              <a:t>Azienda agricola mista OTI/OTD con rapporti di durata differenziata </a:t>
            </a:r>
            <a:endParaRPr lang="it-IT" sz="3800" dirty="0">
              <a:solidFill>
                <a:schemeClr val="accent1">
                  <a:lumMod val="75000"/>
                </a:schemeClr>
              </a:solidFill>
              <a:latin typeface="Verdana" panose="020B0604030504040204" pitchFamily="34" charset="0"/>
              <a:ea typeface="Verdana" panose="020B0604030504040204" pitchFamily="34" charset="0"/>
            </a:endParaRP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Azienda con la seguente composizione nel 2025: </a:t>
            </a: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-55 OTI a tempo pieno per l’intero anno → 55 × 26 × 12 = 17.160 giornate; </a:t>
            </a: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-8 OTD con rapporto di durata complessiva pari o superiore a tre mesi, per 1.560 giornate effettive nei limiti del tetto mensile; </a:t>
            </a: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-3 OTD con rapporto di durata complessiva inferiore a tre mesi, per 180 giornate effettive: integralmente computabili al pari degli altri OTD, benché esenti dall’obbligo di versamento al fondo ai sensi della circolare n. 105/2007; </a:t>
            </a: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-2 lavoratori somministrati: esclusi dal computo presso l’utilizzatore ai sensi dell’articolo 34, comma 3, del decreto legislativo n. 81/2015. </a:t>
            </a: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Sommatoria giornate computabili: 17.160 + 1.560 + 180 = 18.900 </a:t>
            </a: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18.900 ÷ 312 = 60,58 → 61 addetti</a:t>
            </a:r>
          </a:p>
          <a:p>
            <a:pPr marL="0" indent="0" algn="just">
              <a:lnSpc>
                <a:spcPct val="120000"/>
              </a:lnSpc>
              <a:buNone/>
            </a:pPr>
            <a:r>
              <a:rPr lang="it-IT" sz="3800" dirty="0">
                <a:solidFill>
                  <a:schemeClr val="accent1">
                    <a:lumMod val="75000"/>
                  </a:schemeClr>
                </a:solidFill>
                <a:latin typeface="Verdana" panose="020B0604030504040204" pitchFamily="34" charset="0"/>
                <a:ea typeface="Verdana" panose="020B0604030504040204" pitchFamily="34" charset="0"/>
              </a:rPr>
              <a:t>L’azienda supera la soglia di 60 addetti e rientra nell’obbligo di versamento dal 1° gennaio 2026. L’obbligo contributivo è circoscritto agli OTI e agli OTD con rapporto pari o superiore a tre mesi (se ammessi); i 3 OTD infratrimestrali, pur concorrendo al computo, restano esenti dal versamento al fondo. </a:t>
            </a:r>
          </a:p>
        </p:txBody>
      </p:sp>
    </p:spTree>
    <p:extLst>
      <p:ext uri="{BB962C8B-B14F-4D97-AF65-F5344CB8AC3E}">
        <p14:creationId xmlns:p14="http://schemas.microsoft.com/office/powerpoint/2010/main" val="19297894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4A671-E1B0-1849-7B8D-417DE9B1293F}"/>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CE37D0E-F7C5-AFD7-30F9-4B2B99D190E4}"/>
              </a:ext>
            </a:extLst>
          </p:cNvPr>
          <p:cNvSpPr>
            <a:spLocks noGrp="1"/>
          </p:cNvSpPr>
          <p:nvPr>
            <p:ph type="sldNum" sz="quarter" idx="12"/>
          </p:nvPr>
        </p:nvSpPr>
        <p:spPr/>
        <p:txBody>
          <a:bodyPr/>
          <a:lstStyle/>
          <a:p>
            <a:fld id="{47924A32-47EB-49B6-941E-FD77D92A7E95}" type="slidenum">
              <a:rPr lang="it-IT" smtClean="0"/>
              <a:t>65</a:t>
            </a:fld>
            <a:endParaRPr lang="it-IT"/>
          </a:p>
        </p:txBody>
      </p:sp>
      <p:graphicFrame>
        <p:nvGraphicFramePr>
          <p:cNvPr id="2" name="Oggetto 1">
            <a:extLst>
              <a:ext uri="{FF2B5EF4-FFF2-40B4-BE49-F238E27FC236}">
                <a16:creationId xmlns:a16="http://schemas.microsoft.com/office/drawing/2014/main" id="{AAE6C158-AA74-BFB3-BE9E-6A1E20A99D3E}"/>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887F9323-FA89-3414-21CF-C414742721CF}"/>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7881016C-CB1B-C64A-9B33-D2A33F52256B}"/>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F4E415C4-F232-345A-996D-A32CA939CDAA}"/>
              </a:ext>
            </a:extLst>
          </p:cNvPr>
          <p:cNvSpPr txBox="1"/>
          <p:nvPr/>
        </p:nvSpPr>
        <p:spPr>
          <a:xfrm>
            <a:off x="378373" y="780477"/>
            <a:ext cx="11424744" cy="2369880"/>
          </a:xfrm>
          <a:prstGeom prst="rect">
            <a:avLst/>
          </a:prstGeom>
          <a:noFill/>
        </p:spPr>
        <p:txBody>
          <a:bodyPr wrap="square">
            <a:spAutoFit/>
          </a:bodyPr>
          <a:lstStyle/>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2000" dirty="0">
                <a:solidFill>
                  <a:schemeClr val="accent1">
                    <a:lumMod val="75000"/>
                  </a:schemeClr>
                </a:solidFill>
                <a:latin typeface="Verdana" panose="020B0604030504040204" pitchFamily="34" charset="0"/>
                <a:ea typeface="Verdana" panose="020B0604030504040204" pitchFamily="34" charset="0"/>
              </a:rPr>
              <a:t>Ottava Parte</a:t>
            </a: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4800" dirty="0">
                <a:solidFill>
                  <a:schemeClr val="accent1">
                    <a:lumMod val="75000"/>
                  </a:schemeClr>
                </a:solidFill>
                <a:latin typeface="Verdana" panose="020B0604030504040204" pitchFamily="34" charset="0"/>
                <a:ea typeface="Verdana" panose="020B0604030504040204" pitchFamily="34" charset="0"/>
              </a:rPr>
              <a:t>Conclusioni- domande</a:t>
            </a:r>
          </a:p>
        </p:txBody>
      </p:sp>
    </p:spTree>
    <p:extLst>
      <p:ext uri="{BB962C8B-B14F-4D97-AF65-F5344CB8AC3E}">
        <p14:creationId xmlns:p14="http://schemas.microsoft.com/office/powerpoint/2010/main" val="11275097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72661-DFC8-6792-AC85-F5EE1E7889C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DB07EBE-6686-49A1-2420-AF4C8269A0AD}"/>
              </a:ext>
            </a:extLst>
          </p:cNvPr>
          <p:cNvSpPr>
            <a:spLocks noGrp="1"/>
          </p:cNvSpPr>
          <p:nvPr>
            <p:ph type="sldNum" sz="quarter" idx="12"/>
          </p:nvPr>
        </p:nvSpPr>
        <p:spPr/>
        <p:txBody>
          <a:bodyPr/>
          <a:lstStyle/>
          <a:p>
            <a:fld id="{47924A32-47EB-49B6-941E-FD77D92A7E95}" type="slidenum">
              <a:rPr lang="it-IT" smtClean="0"/>
              <a:t>66</a:t>
            </a:fld>
            <a:endParaRPr lang="it-IT"/>
          </a:p>
        </p:txBody>
      </p:sp>
      <p:graphicFrame>
        <p:nvGraphicFramePr>
          <p:cNvPr id="2" name="Oggetto 1">
            <a:extLst>
              <a:ext uri="{FF2B5EF4-FFF2-40B4-BE49-F238E27FC236}">
                <a16:creationId xmlns:a16="http://schemas.microsoft.com/office/drawing/2014/main" id="{AAA13234-0F12-C0D9-540F-3508BD726944}"/>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AAE6C158-AA74-BFB3-BE9E-6A1E20A99D3E}"/>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C2AC7A02-A0FB-317B-F55C-14E61EFE0770}"/>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CasellaDiTesto 2">
            <a:extLst>
              <a:ext uri="{FF2B5EF4-FFF2-40B4-BE49-F238E27FC236}">
                <a16:creationId xmlns:a16="http://schemas.microsoft.com/office/drawing/2014/main" id="{FF22F3C4-2D2D-A019-AB56-6D2BA9F19A8A}"/>
              </a:ext>
            </a:extLst>
          </p:cNvPr>
          <p:cNvSpPr txBox="1"/>
          <p:nvPr/>
        </p:nvSpPr>
        <p:spPr>
          <a:xfrm>
            <a:off x="378373" y="780477"/>
            <a:ext cx="11424744" cy="2369880"/>
          </a:xfrm>
          <a:prstGeom prst="rect">
            <a:avLst/>
          </a:prstGeom>
          <a:noFill/>
        </p:spPr>
        <p:txBody>
          <a:bodyPr wrap="square">
            <a:spAutoFit/>
          </a:bodyPr>
          <a:lstStyle/>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2000" dirty="0">
                <a:solidFill>
                  <a:schemeClr val="accent1">
                    <a:lumMod val="75000"/>
                  </a:schemeClr>
                </a:solidFill>
                <a:latin typeface="Verdana" panose="020B0604030504040204" pitchFamily="34" charset="0"/>
                <a:ea typeface="Verdana" panose="020B0604030504040204" pitchFamily="34" charset="0"/>
              </a:rPr>
              <a:t>Ottava Parte</a:t>
            </a:r>
          </a:p>
          <a:p>
            <a:endParaRPr lang="it-IT" sz="2000" dirty="0">
              <a:solidFill>
                <a:schemeClr val="accent1">
                  <a:lumMod val="75000"/>
                </a:schemeClr>
              </a:solidFill>
              <a:latin typeface="Verdana" panose="020B0604030504040204" pitchFamily="34" charset="0"/>
              <a:ea typeface="Verdana" panose="020B0604030504040204" pitchFamily="34" charset="0"/>
            </a:endParaRPr>
          </a:p>
          <a:p>
            <a:pPr algn="ctr"/>
            <a:r>
              <a:rPr lang="it-IT" sz="4800" dirty="0">
                <a:solidFill>
                  <a:schemeClr val="accent1">
                    <a:lumMod val="75000"/>
                  </a:schemeClr>
                </a:solidFill>
                <a:latin typeface="Verdana" panose="020B0604030504040204" pitchFamily="34" charset="0"/>
                <a:ea typeface="Verdana" panose="020B0604030504040204" pitchFamily="34" charset="0"/>
              </a:rPr>
              <a:t>Conclusioni</a:t>
            </a:r>
          </a:p>
        </p:txBody>
      </p:sp>
    </p:spTree>
    <p:extLst>
      <p:ext uri="{BB962C8B-B14F-4D97-AF65-F5344CB8AC3E}">
        <p14:creationId xmlns:p14="http://schemas.microsoft.com/office/powerpoint/2010/main" val="2786708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A6FCD-D83C-CFA3-90FB-667ADD8D72D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9D0EC58-4733-6288-C577-693EE81A61BE}"/>
              </a:ext>
            </a:extLst>
          </p:cNvPr>
          <p:cNvSpPr>
            <a:spLocks noGrp="1"/>
          </p:cNvSpPr>
          <p:nvPr>
            <p:ph type="sldNum" sz="quarter" idx="12"/>
          </p:nvPr>
        </p:nvSpPr>
        <p:spPr/>
        <p:txBody>
          <a:bodyPr/>
          <a:lstStyle/>
          <a:p>
            <a:fld id="{47924A32-47EB-49B6-941E-FD77D92A7E95}" type="slidenum">
              <a:rPr lang="it-IT" smtClean="0"/>
              <a:t>67</a:t>
            </a:fld>
            <a:endParaRPr lang="it-IT"/>
          </a:p>
        </p:txBody>
      </p:sp>
      <p:graphicFrame>
        <p:nvGraphicFramePr>
          <p:cNvPr id="2" name="Oggetto 1">
            <a:extLst>
              <a:ext uri="{FF2B5EF4-FFF2-40B4-BE49-F238E27FC236}">
                <a16:creationId xmlns:a16="http://schemas.microsoft.com/office/drawing/2014/main" id="{1078A2D6-7328-5F60-3D9A-B63D0D50F6B7}"/>
              </a:ext>
            </a:extLst>
          </p:cNvPr>
          <p:cNvGraphicFramePr>
            <a:graphicFrameLocks noChangeAspect="1"/>
          </p:cNvGraphicFramePr>
          <p:nvPr/>
        </p:nvGraphicFramePr>
        <p:xfrm>
          <a:off x="10941269" y="92076"/>
          <a:ext cx="1008993" cy="1148146"/>
        </p:xfrm>
        <a:graphic>
          <a:graphicData uri="http://schemas.openxmlformats.org/presentationml/2006/ole">
            <mc:AlternateContent xmlns:mc="http://schemas.openxmlformats.org/markup-compatibility/2006">
              <mc:Choice xmlns:v="urn:schemas-microsoft-com:vml" Requires="v">
                <p:oleObj name="Acrobat Document" r:id="rId2" imgW="3777861" imgH="5346331" progId="AcroExch.Document.DC">
                  <p:embed/>
                </p:oleObj>
              </mc:Choice>
              <mc:Fallback>
                <p:oleObj name="Acrobat Document" r:id="rId2" imgW="3777861" imgH="5346331" progId="AcroExch.Document.DC">
                  <p:embed/>
                  <p:pic>
                    <p:nvPicPr>
                      <p:cNvPr id="2" name="Oggetto 1">
                        <a:extLst>
                          <a:ext uri="{FF2B5EF4-FFF2-40B4-BE49-F238E27FC236}">
                            <a16:creationId xmlns:a16="http://schemas.microsoft.com/office/drawing/2014/main" id="{B84EFF89-A0F9-8C4A-B065-30BEF5472161}"/>
                          </a:ext>
                        </a:extLst>
                      </p:cNvPr>
                      <p:cNvPicPr/>
                      <p:nvPr/>
                    </p:nvPicPr>
                    <p:blipFill>
                      <a:blip r:embed="rId3"/>
                      <a:stretch>
                        <a:fillRect/>
                      </a:stretch>
                    </p:blipFill>
                    <p:spPr>
                      <a:xfrm>
                        <a:off x="10941269" y="92076"/>
                        <a:ext cx="1008993" cy="1148146"/>
                      </a:xfrm>
                      <a:prstGeom prst="rect">
                        <a:avLst/>
                      </a:prstGeom>
                    </p:spPr>
                  </p:pic>
                </p:oleObj>
              </mc:Fallback>
            </mc:AlternateContent>
          </a:graphicData>
        </a:graphic>
      </p:graphicFrame>
      <p:sp>
        <p:nvSpPr>
          <p:cNvPr id="9" name="CasellaDiTesto 8">
            <a:extLst>
              <a:ext uri="{FF2B5EF4-FFF2-40B4-BE49-F238E27FC236}">
                <a16:creationId xmlns:a16="http://schemas.microsoft.com/office/drawing/2014/main" id="{CEFD73F8-46BF-54D1-13E2-1143663DC1C0}"/>
              </a:ext>
            </a:extLst>
          </p:cNvPr>
          <p:cNvSpPr txBox="1"/>
          <p:nvPr/>
        </p:nvSpPr>
        <p:spPr>
          <a:xfrm>
            <a:off x="599768" y="688257"/>
            <a:ext cx="10520516" cy="1384995"/>
          </a:xfrm>
          <a:prstGeom prst="rect">
            <a:avLst/>
          </a:prstGeom>
          <a:noFill/>
        </p:spPr>
        <p:txBody>
          <a:bodyPr wrap="square">
            <a:spAutoFit/>
          </a:bodyPr>
          <a:lstStyle/>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a:p>
            <a:pPr algn="ctr"/>
            <a:endParaRPr lang="it-IT" sz="2800" dirty="0">
              <a:solidFill>
                <a:schemeClr val="accent1">
                  <a:lumMod val="75000"/>
                </a:schemeClr>
              </a:solidFill>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88D696B7-6232-EFD7-4460-C0E36DF09023}"/>
              </a:ext>
            </a:extLst>
          </p:cNvPr>
          <p:cNvSpPr>
            <a:spLocks noGrp="1"/>
          </p:cNvSpPr>
          <p:nvPr>
            <p:ph idx="1"/>
          </p:nvPr>
        </p:nvSpPr>
        <p:spPr>
          <a:xfrm>
            <a:off x="838200" y="1423450"/>
            <a:ext cx="10515600" cy="4559722"/>
          </a:xfrm>
        </p:spPr>
        <p:txBody>
          <a:bodyPr>
            <a:normAutofit/>
          </a:bodyPr>
          <a:lstStyle/>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r>
              <a:rPr lang="it-IT" sz="4400" dirty="0">
                <a:solidFill>
                  <a:schemeClr val="accent1">
                    <a:lumMod val="75000"/>
                  </a:schemeClr>
                </a:solidFill>
                <a:latin typeface="Verdana" panose="020B0604030504040204" pitchFamily="34" charset="0"/>
                <a:ea typeface="Verdana" panose="020B0604030504040204" pitchFamily="34" charset="0"/>
              </a:rPr>
              <a:t>Grazie per l’attenzione</a:t>
            </a: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r>
              <a:rPr lang="it-IT" sz="1600" dirty="0">
                <a:solidFill>
                  <a:schemeClr val="accent1">
                    <a:lumMod val="75000"/>
                  </a:schemeClr>
                </a:solidFill>
                <a:latin typeface="Verdana" panose="020B0604030504040204" pitchFamily="34" charset="0"/>
                <a:ea typeface="Verdana" panose="020B0604030504040204" pitchFamily="34" charset="0"/>
              </a:rPr>
              <a:t>Caserta 25 maggio 2026</a:t>
            </a:r>
          </a:p>
          <a:p>
            <a:pPr marL="0" indent="0" algn="ctr">
              <a:buNone/>
            </a:pPr>
            <a:endParaRPr lang="it-IT" sz="44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23898571"/>
      </p:ext>
    </p:extLst>
  </p:cSld>
  <p:clrMapOvr>
    <a:masterClrMapping/>
  </p:clrMapOvr>
</p:sld>
</file>

<file path=ppt/theme/theme1.xml><?xml version="1.0" encoding="utf-8"?>
<a:theme xmlns:a="http://schemas.openxmlformats.org/drawingml/2006/main" name="Office 2013 - Tema 2022">
  <a:themeElements>
    <a:clrScheme name="Office 2013 - Tema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mbreggiatura superior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3726</TotalTime>
  <Words>9905</Words>
  <Application>Microsoft Office PowerPoint</Application>
  <PresentationFormat>Widescreen</PresentationFormat>
  <Paragraphs>779</Paragraphs>
  <Slides>67</Slides>
  <Notes>1</Notes>
  <HiddenSlides>0</HiddenSlides>
  <MMClips>0</MMClips>
  <ScaleCrop>false</ScaleCrop>
  <HeadingPairs>
    <vt:vector size="8" baseType="variant">
      <vt:variant>
        <vt:lpstr>Caratteri utilizzati</vt:lpstr>
      </vt:variant>
      <vt:variant>
        <vt:i4>9</vt:i4>
      </vt:variant>
      <vt:variant>
        <vt:lpstr>Tema</vt:lpstr>
      </vt:variant>
      <vt:variant>
        <vt:i4>1</vt:i4>
      </vt:variant>
      <vt:variant>
        <vt:lpstr>Server OLE incorporati</vt:lpstr>
      </vt:variant>
      <vt:variant>
        <vt:i4>1</vt:i4>
      </vt:variant>
      <vt:variant>
        <vt:lpstr>Titoli diapositive</vt:lpstr>
      </vt:variant>
      <vt:variant>
        <vt:i4>67</vt:i4>
      </vt:variant>
    </vt:vector>
  </HeadingPairs>
  <TitlesOfParts>
    <vt:vector size="78" baseType="lpstr">
      <vt:lpstr>Aptos</vt:lpstr>
      <vt:lpstr>Aptos Light</vt:lpstr>
      <vt:lpstr>Arial</vt:lpstr>
      <vt:lpstr>Calibri</vt:lpstr>
      <vt:lpstr>Calibri Light</vt:lpstr>
      <vt:lpstr>Symbol</vt:lpstr>
      <vt:lpstr>Titillium Web</vt:lpstr>
      <vt:lpstr>Verdana</vt:lpstr>
      <vt:lpstr>Wingdings</vt:lpstr>
      <vt:lpstr>Office 2013 - Tema 2022</vt:lpstr>
      <vt:lpstr>Acrobat Document</vt:lpstr>
      <vt:lpstr>      Fondo di Tesoreria disciplina, funzionamento, rapporti con il Fondo di garanzia e con le procedure concorsuali. Novità introdotte dalla legge n. 199/2025.  Vincenzo Chiodero responsabile U.O. Vigilanza documentale e business intelligence Inps Caserta  Aversa, 04 giugno 2026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Roberto</dc:creator>
  <cp:lastModifiedBy>Chiodero Vincenzo</cp:lastModifiedBy>
  <cp:revision>98</cp:revision>
  <dcterms:created xsi:type="dcterms:W3CDTF">2023-11-08T06:42:52Z</dcterms:created>
  <dcterms:modified xsi:type="dcterms:W3CDTF">2026-06-03T18:08:49Z</dcterms:modified>
</cp:coreProperties>
</file>