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387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88" r:id="rId36"/>
    <p:sldId id="389" r:id="rId37"/>
    <p:sldId id="390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70" r:id="rId52"/>
    <p:sldId id="371" r:id="rId53"/>
    <p:sldId id="372" r:id="rId54"/>
    <p:sldId id="383" r:id="rId55"/>
    <p:sldId id="384" r:id="rId56"/>
    <p:sldId id="385" r:id="rId57"/>
  </p:sldIdLst>
  <p:sldSz cx="13449300" cy="75692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7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09" cy="340740"/>
          </a:xfrm>
          <a:prstGeom prst="rect">
            <a:avLst/>
          </a:prstGeom>
        </p:spPr>
        <p:txBody>
          <a:bodyPr vert="horz" lIns="72750" tIns="36375" rIns="72750" bIns="36375" rtlCol="0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86" y="0"/>
            <a:ext cx="4301308" cy="340740"/>
          </a:xfrm>
          <a:prstGeom prst="rect">
            <a:avLst/>
          </a:prstGeom>
        </p:spPr>
        <p:txBody>
          <a:bodyPr vert="horz" lIns="72750" tIns="36375" rIns="72750" bIns="36375" rtlCol="0"/>
          <a:lstStyle>
            <a:lvl1pPr algn="r">
              <a:defRPr sz="1000"/>
            </a:lvl1pPr>
          </a:lstStyle>
          <a:p>
            <a:fld id="{9D151274-F087-4684-86BF-A4C497019D7F}" type="datetimeFigureOut">
              <a:rPr lang="it-IT" smtClean="0"/>
              <a:t>26/11/2024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2750" tIns="36375" rIns="72750" bIns="3637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430" y="3271952"/>
            <a:ext cx="7941779" cy="2676014"/>
          </a:xfrm>
          <a:prstGeom prst="rect">
            <a:avLst/>
          </a:prstGeom>
        </p:spPr>
        <p:txBody>
          <a:bodyPr vert="horz" lIns="72750" tIns="36375" rIns="72750" bIns="3637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936"/>
            <a:ext cx="4301309" cy="340739"/>
          </a:xfrm>
          <a:prstGeom prst="rect">
            <a:avLst/>
          </a:prstGeom>
        </p:spPr>
        <p:txBody>
          <a:bodyPr vert="horz" lIns="72750" tIns="36375" rIns="72750" bIns="36375" rtlCol="0" anchor="b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86" y="6456936"/>
            <a:ext cx="4301308" cy="340739"/>
          </a:xfrm>
          <a:prstGeom prst="rect">
            <a:avLst/>
          </a:prstGeom>
        </p:spPr>
        <p:txBody>
          <a:bodyPr vert="horz" lIns="72750" tIns="36375" rIns="72750" bIns="36375" rtlCol="0" anchor="b"/>
          <a:lstStyle>
            <a:lvl1pPr algn="r">
              <a:defRPr sz="1000"/>
            </a:lvl1pPr>
          </a:lstStyle>
          <a:p>
            <a:fld id="{AB9D03EA-1255-4EB0-93FD-2F06B57A01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35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697" y="2346452"/>
            <a:ext cx="11431905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7395" y="4238752"/>
            <a:ext cx="941451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20" dirty="0"/>
              <a:t>Dipartimento</a:t>
            </a:r>
            <a:r>
              <a:rPr spc="10" dirty="0"/>
              <a:t> </a:t>
            </a:r>
            <a:r>
              <a:rPr spc="20" dirty="0"/>
              <a:t>Affari</a:t>
            </a:r>
            <a:r>
              <a:rPr spc="65" dirty="0"/>
              <a:t> </a:t>
            </a:r>
            <a:r>
              <a:rPr spc="20" dirty="0"/>
              <a:t>interni</a:t>
            </a:r>
            <a:r>
              <a:rPr spc="25" dirty="0"/>
              <a:t> </a:t>
            </a:r>
            <a:r>
              <a:rPr spc="20" dirty="0"/>
              <a:t>e</a:t>
            </a:r>
            <a:r>
              <a:rPr spc="55" dirty="0"/>
              <a:t> </a:t>
            </a:r>
            <a:r>
              <a:rPr spc="-10" dirty="0"/>
              <a:t>territoriali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R="12700" algn="r">
              <a:lnSpc>
                <a:spcPct val="100000"/>
              </a:lnSpc>
              <a:spcBef>
                <a:spcPts val="20"/>
              </a:spcBef>
            </a:pPr>
            <a:r>
              <a:rPr lang="it-IT" spc="105"/>
              <a:t>LE SOCIETÀ PUBBLICHE: ADEMPIMENTI E COMPILAZIONE DEL QUESTIONARIO DELLA CORTE DEI CONTI - BILANCIO CONSOLIDATO</a:t>
            </a:r>
            <a:endParaRPr spc="8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20" dirty="0"/>
              <a:t>Dipartimento</a:t>
            </a:r>
            <a:r>
              <a:rPr spc="10" dirty="0"/>
              <a:t> </a:t>
            </a:r>
            <a:r>
              <a:rPr spc="20" dirty="0"/>
              <a:t>Affari</a:t>
            </a:r>
            <a:r>
              <a:rPr spc="65" dirty="0"/>
              <a:t> </a:t>
            </a:r>
            <a:r>
              <a:rPr spc="20" dirty="0"/>
              <a:t>interni</a:t>
            </a:r>
            <a:r>
              <a:rPr spc="25" dirty="0"/>
              <a:t> </a:t>
            </a:r>
            <a:r>
              <a:rPr spc="20" dirty="0"/>
              <a:t>e</a:t>
            </a:r>
            <a:r>
              <a:rPr spc="55" dirty="0"/>
              <a:t> </a:t>
            </a:r>
            <a:r>
              <a:rPr spc="-10" dirty="0"/>
              <a:t>territoriali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R="12700" algn="r">
              <a:lnSpc>
                <a:spcPct val="100000"/>
              </a:lnSpc>
              <a:spcBef>
                <a:spcPts val="20"/>
              </a:spcBef>
            </a:pPr>
            <a:r>
              <a:rPr lang="it-IT" spc="105"/>
              <a:t>LE SOCIETÀ PUBBLICHE: ADEMPIMENTI E COMPILAZIONE DEL QUESTIONARIO DELLA CORTE DEI CONTI - BILANCIO CONSOLIDATO</a:t>
            </a:r>
            <a:endParaRPr spc="8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465" y="1740916"/>
            <a:ext cx="585044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6389" y="1740916"/>
            <a:ext cx="585044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20" dirty="0"/>
              <a:t>Dipartimento</a:t>
            </a:r>
            <a:r>
              <a:rPr spc="10" dirty="0"/>
              <a:t> </a:t>
            </a:r>
            <a:r>
              <a:rPr spc="20" dirty="0"/>
              <a:t>Affari</a:t>
            </a:r>
            <a:r>
              <a:rPr spc="65" dirty="0"/>
              <a:t> </a:t>
            </a:r>
            <a:r>
              <a:rPr spc="20" dirty="0"/>
              <a:t>interni</a:t>
            </a:r>
            <a:r>
              <a:rPr spc="25" dirty="0"/>
              <a:t> </a:t>
            </a:r>
            <a:r>
              <a:rPr spc="20" dirty="0"/>
              <a:t>e</a:t>
            </a:r>
            <a:r>
              <a:rPr spc="55" dirty="0"/>
              <a:t> </a:t>
            </a:r>
            <a:r>
              <a:rPr spc="-10" dirty="0"/>
              <a:t>territoriali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R="12700" algn="r">
              <a:lnSpc>
                <a:spcPct val="100000"/>
              </a:lnSpc>
              <a:spcBef>
                <a:spcPts val="20"/>
              </a:spcBef>
            </a:pPr>
            <a:r>
              <a:rPr lang="it-IT" spc="105"/>
              <a:t>LE SOCIETÀ PUBBLICHE: ADEMPIMENTI E COMPILAZIONE DEL QUESTIONARIO DELLA CORTE DEI CONTI - BILANCIO CONSOLIDATO</a:t>
            </a:r>
            <a:endParaRPr spc="8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20" dirty="0"/>
              <a:t>Dipartimento</a:t>
            </a:r>
            <a:r>
              <a:rPr spc="10" dirty="0"/>
              <a:t> </a:t>
            </a:r>
            <a:r>
              <a:rPr spc="20" dirty="0"/>
              <a:t>Affari</a:t>
            </a:r>
            <a:r>
              <a:rPr spc="65" dirty="0"/>
              <a:t> </a:t>
            </a:r>
            <a:r>
              <a:rPr spc="20" dirty="0"/>
              <a:t>interni</a:t>
            </a:r>
            <a:r>
              <a:rPr spc="25" dirty="0"/>
              <a:t> </a:t>
            </a:r>
            <a:r>
              <a:rPr spc="20" dirty="0"/>
              <a:t>e</a:t>
            </a:r>
            <a:r>
              <a:rPr spc="55" dirty="0"/>
              <a:t> </a:t>
            </a:r>
            <a:r>
              <a:rPr spc="-10" dirty="0"/>
              <a:t>territoriali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R="12700" algn="r">
              <a:lnSpc>
                <a:spcPct val="100000"/>
              </a:lnSpc>
              <a:spcBef>
                <a:spcPts val="20"/>
              </a:spcBef>
            </a:pPr>
            <a:r>
              <a:rPr lang="it-IT" spc="105"/>
              <a:t>LE SOCIETÀ PUBBLICHE: ADEMPIMENTI E COMPILAZIONE DEL QUESTIONARIO DELLA CORTE DEI CONTI - BILANCIO CONSOLIDATO</a:t>
            </a:r>
            <a:endParaRPr spc="8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20" dirty="0"/>
              <a:t>Dipartimento</a:t>
            </a:r>
            <a:r>
              <a:rPr spc="10" dirty="0"/>
              <a:t> </a:t>
            </a:r>
            <a:r>
              <a:rPr spc="20" dirty="0"/>
              <a:t>Affari</a:t>
            </a:r>
            <a:r>
              <a:rPr spc="65" dirty="0"/>
              <a:t> </a:t>
            </a:r>
            <a:r>
              <a:rPr spc="20" dirty="0"/>
              <a:t>interni</a:t>
            </a:r>
            <a:r>
              <a:rPr spc="25" dirty="0"/>
              <a:t> </a:t>
            </a:r>
            <a:r>
              <a:rPr spc="20" dirty="0"/>
              <a:t>e</a:t>
            </a:r>
            <a:r>
              <a:rPr spc="55" dirty="0"/>
              <a:t> </a:t>
            </a:r>
            <a:r>
              <a:rPr spc="-10" dirty="0"/>
              <a:t>territoriali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R="12700" algn="r">
              <a:lnSpc>
                <a:spcPct val="100000"/>
              </a:lnSpc>
              <a:spcBef>
                <a:spcPts val="20"/>
              </a:spcBef>
            </a:pPr>
            <a:r>
              <a:rPr lang="it-IT" spc="105"/>
              <a:t>LE SOCIETÀ PUBBLICHE: ADEMPIMENTI E COMPILAZIONE DEL QUESTIONARIO DELLA CORTE DEI CONTI - BILANCIO CONSOLIDATO</a:t>
            </a:r>
            <a:endParaRPr spc="8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50204"/>
            <a:ext cx="13442950" cy="909955"/>
          </a:xfrm>
          <a:custGeom>
            <a:avLst/>
            <a:gdLst/>
            <a:ahLst/>
            <a:cxnLst/>
            <a:rect l="l" t="t" r="r" b="b"/>
            <a:pathLst>
              <a:path w="13442950" h="909954">
                <a:moveTo>
                  <a:pt x="13442823" y="0"/>
                </a:moveTo>
                <a:lnTo>
                  <a:pt x="0" y="0"/>
                </a:lnTo>
                <a:lnTo>
                  <a:pt x="0" y="909802"/>
                </a:lnTo>
                <a:lnTo>
                  <a:pt x="13442823" y="909802"/>
                </a:lnTo>
                <a:lnTo>
                  <a:pt x="13442823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21602"/>
            <a:ext cx="13442950" cy="228600"/>
          </a:xfrm>
          <a:custGeom>
            <a:avLst/>
            <a:gdLst/>
            <a:ahLst/>
            <a:cxnLst/>
            <a:rect l="l" t="t" r="r" b="b"/>
            <a:pathLst>
              <a:path w="13442950" h="228600">
                <a:moveTo>
                  <a:pt x="13442823" y="0"/>
                </a:moveTo>
                <a:lnTo>
                  <a:pt x="0" y="0"/>
                </a:lnTo>
                <a:lnTo>
                  <a:pt x="0" y="228600"/>
                </a:lnTo>
                <a:lnTo>
                  <a:pt x="13442823" y="228600"/>
                </a:lnTo>
                <a:lnTo>
                  <a:pt x="13442823" y="0"/>
                </a:lnTo>
                <a:close/>
              </a:path>
            </a:pathLst>
          </a:custGeom>
          <a:solidFill>
            <a:srgbClr val="043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9109" y="6482930"/>
            <a:ext cx="2315591" cy="6648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227" y="287273"/>
            <a:ext cx="885825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055" y="1474978"/>
            <a:ext cx="9004300" cy="3195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6381" y="7237105"/>
            <a:ext cx="2292350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20" dirty="0"/>
              <a:t>Dipartimento</a:t>
            </a:r>
            <a:r>
              <a:rPr spc="10" dirty="0"/>
              <a:t> </a:t>
            </a:r>
            <a:r>
              <a:rPr spc="20" dirty="0"/>
              <a:t>Affari</a:t>
            </a:r>
            <a:r>
              <a:rPr spc="65" dirty="0"/>
              <a:t> </a:t>
            </a:r>
            <a:r>
              <a:rPr spc="20" dirty="0"/>
              <a:t>interni</a:t>
            </a:r>
            <a:r>
              <a:rPr spc="25" dirty="0"/>
              <a:t> </a:t>
            </a:r>
            <a:r>
              <a:rPr spc="20" dirty="0"/>
              <a:t>e</a:t>
            </a:r>
            <a:r>
              <a:rPr spc="55" dirty="0"/>
              <a:t> </a:t>
            </a:r>
            <a:r>
              <a:rPr spc="-10" dirty="0"/>
              <a:t>territoriali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44158" y="6847482"/>
            <a:ext cx="6694169" cy="44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R="12700" algn="r">
              <a:lnSpc>
                <a:spcPct val="100000"/>
              </a:lnSpc>
              <a:spcBef>
                <a:spcPts val="20"/>
              </a:spcBef>
            </a:pPr>
            <a:r>
              <a:rPr lang="it-IT" spc="105"/>
              <a:t>LE SOCIETÀ PUBBLICHE: ADEMPIMENTI E COMPILAZIONE DEL QUESTIONARIO DELLA CORTE DEI CONTI - BILANCIO CONSOLIDATO</a:t>
            </a:r>
            <a:endParaRPr spc="8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3496" y="7039356"/>
            <a:ext cx="309333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F542B18-B073-47C4-A5DD-B45ACE8B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" y="0"/>
            <a:ext cx="13445941" cy="756919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549" y="1651000"/>
            <a:ext cx="100196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3380" marR="375285" indent="3810" algn="ctr">
              <a:lnSpc>
                <a:spcPct val="99900"/>
              </a:lnSpc>
              <a:spcBef>
                <a:spcPts val="100"/>
              </a:spcBef>
            </a:pPr>
            <a:r>
              <a:rPr sz="4400" spc="265" dirty="0">
                <a:solidFill>
                  <a:srgbClr val="043462"/>
                </a:solidFill>
              </a:rPr>
              <a:t>BILANCIO</a:t>
            </a:r>
            <a:r>
              <a:rPr sz="4400" spc="-225" dirty="0">
                <a:solidFill>
                  <a:srgbClr val="043462"/>
                </a:solidFill>
              </a:rPr>
              <a:t> </a:t>
            </a:r>
            <a:r>
              <a:rPr sz="4400" spc="310" dirty="0">
                <a:solidFill>
                  <a:srgbClr val="043462"/>
                </a:solidFill>
              </a:rPr>
              <a:t>CONSOLIDATO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1007287" y="3874770"/>
            <a:ext cx="11426190" cy="0"/>
          </a:xfrm>
          <a:custGeom>
            <a:avLst/>
            <a:gdLst/>
            <a:ahLst/>
            <a:cxnLst/>
            <a:rect l="l" t="t" r="r" b="b"/>
            <a:pathLst>
              <a:path w="11426190">
                <a:moveTo>
                  <a:pt x="0" y="0"/>
                </a:moveTo>
                <a:lnTo>
                  <a:pt x="11426139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2DCE45-3AC9-4C54-8C95-032CBB8652A7}"/>
              </a:ext>
            </a:extLst>
          </p:cNvPr>
          <p:cNvSpPr txBox="1"/>
          <p:nvPr/>
        </p:nvSpPr>
        <p:spPr>
          <a:xfrm>
            <a:off x="4739692" y="4317999"/>
            <a:ext cx="38899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Vincenzo Natale</a:t>
            </a:r>
          </a:p>
          <a:p>
            <a:pPr algn="ctr">
              <a:lnSpc>
                <a:spcPct val="150000"/>
              </a:lnSpc>
            </a:pPr>
            <a:r>
              <a:rPr lang="it-IT" sz="1000" b="1" dirty="0">
                <a:solidFill>
                  <a:schemeClr val="accent1">
                    <a:lumMod val="50000"/>
                  </a:schemeClr>
                </a:solidFill>
              </a:rPr>
              <a:t>Dottore Commercialista – Revisore Legale dei Conti </a:t>
            </a:r>
          </a:p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ODCEC Napoli Nord</a:t>
            </a:r>
          </a:p>
          <a:p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97B22C-04E2-474D-8C7B-B2C118D624C9}"/>
              </a:ext>
            </a:extLst>
          </p:cNvPr>
          <p:cNvSpPr txBox="1"/>
          <p:nvPr/>
        </p:nvSpPr>
        <p:spPr>
          <a:xfrm>
            <a:off x="4972050" y="5994400"/>
            <a:ext cx="3505200" cy="35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20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Cambria" panose="02040503050406030204" pitchFamily="18" charset="0"/>
              </a:rPr>
              <a:t>Aversa – 27 Novembre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ahoma" panose="020B0604030504040204" pitchFamily="34" charset="0"/>
                <a:ea typeface="Cambria" panose="02040503050406030204" pitchFamily="18" charset="0"/>
              </a:rPr>
              <a:t>2024</a:t>
            </a:r>
            <a:endParaRPr lang="it-IT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ED75EE60-9FF8-4B81-AA70-41626B816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88719" y="1751202"/>
            <a:ext cx="8429625" cy="3477895"/>
          </a:xfrm>
          <a:custGeom>
            <a:avLst/>
            <a:gdLst/>
            <a:ahLst/>
            <a:cxnLst/>
            <a:rect l="l" t="t" r="r" b="b"/>
            <a:pathLst>
              <a:path w="8429625" h="3477895">
                <a:moveTo>
                  <a:pt x="0" y="3477895"/>
                </a:moveTo>
                <a:lnTo>
                  <a:pt x="8429117" y="3477895"/>
                </a:lnTo>
                <a:lnTo>
                  <a:pt x="8429117" y="0"/>
                </a:lnTo>
                <a:lnTo>
                  <a:pt x="0" y="0"/>
                </a:lnTo>
                <a:lnTo>
                  <a:pt x="0" y="3477895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0413" y="1623186"/>
            <a:ext cx="8261984" cy="35223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3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265" algn="l"/>
              </a:tabLst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FACOLTATIVO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COMUNI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POPOLAZIONE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INFERIORE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5.000</a:t>
            </a:r>
            <a:r>
              <a:rPr sz="1800" spc="-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ABITANTI</a:t>
            </a:r>
            <a:endParaRPr sz="1450">
              <a:latin typeface="Trebuchet MS"/>
              <a:cs typeface="Trebuchet MS"/>
            </a:endParaRPr>
          </a:p>
          <a:p>
            <a:pPr marL="342265" indent="-34226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265" algn="l"/>
              </a:tabLst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RIFERITO</a:t>
            </a:r>
            <a:r>
              <a:rPr sz="1450" spc="40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DATA</a:t>
            </a:r>
            <a:r>
              <a:rPr sz="1450" spc="4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CHIUSURA</a:t>
            </a:r>
            <a:r>
              <a:rPr sz="1450" spc="4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COME</a:t>
            </a:r>
            <a:r>
              <a:rPr sz="1450" spc="40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INDIVIDUATA</a:t>
            </a:r>
            <a:r>
              <a:rPr sz="1450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450" spc="4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1450" spc="4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1</a:t>
            </a:r>
            <a:r>
              <a:rPr sz="1800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800" spc="-25" dirty="0">
                <a:solidFill>
                  <a:srgbClr val="FF0000"/>
                </a:solidFill>
                <a:latin typeface="Trebuchet MS"/>
                <a:cs typeface="Trebuchet MS"/>
              </a:rPr>
              <a:t>31</a:t>
            </a:r>
            <a:endParaRPr sz="1800">
              <a:latin typeface="Trebuchet MS"/>
              <a:cs typeface="Trebuchet MS"/>
            </a:endParaRPr>
          </a:p>
          <a:p>
            <a:pPr marL="342900">
              <a:lnSpc>
                <a:spcPct val="100000"/>
              </a:lnSpc>
            </a:pP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DICEMBRE</a:t>
            </a:r>
            <a:r>
              <a:rPr sz="145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CIASCUN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ANNO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  <a:p>
            <a:pPr marL="342900" marR="6350" indent="-3429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900" algn="l"/>
              </a:tabLst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UTILIZZA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GLI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SCHEMI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PREVISTI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1</a:t>
            </a:r>
            <a:r>
              <a:rPr sz="180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STATO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PATRIMONIALE</a:t>
            </a:r>
            <a:r>
              <a:rPr sz="1450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ATTIVO</a:t>
            </a:r>
            <a:r>
              <a:rPr sz="1450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PASSIVO</a:t>
            </a:r>
            <a:r>
              <a:rPr sz="1450" spc="3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CONSOLIDATO</a:t>
            </a:r>
            <a:r>
              <a:rPr sz="1800" spc="55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800" spc="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CONTO</a:t>
            </a:r>
            <a:r>
              <a:rPr sz="1450" spc="3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ECONOMICO</a:t>
            </a:r>
            <a:r>
              <a:rPr sz="1450" spc="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45" dirty="0">
                <a:solidFill>
                  <a:srgbClr val="FF0000"/>
                </a:solidFill>
                <a:latin typeface="Trebuchet MS"/>
                <a:cs typeface="Trebuchet MS"/>
              </a:rPr>
              <a:t>CONSOLIDATO</a:t>
            </a:r>
            <a:r>
              <a:rPr sz="1800" spc="45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VARIAZIONE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PATRIMONIO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NETTO</a:t>
            </a:r>
            <a:r>
              <a:rPr sz="1450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CONSOLIDATO</a:t>
            </a:r>
            <a:r>
              <a:rPr sz="1450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NOTA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INTEGRATIVA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);</a:t>
            </a:r>
            <a:endParaRPr sz="1800">
              <a:latin typeface="Trebuchet MS"/>
              <a:cs typeface="Trebuchet MS"/>
            </a:endParaRPr>
          </a:p>
          <a:p>
            <a:pPr marL="342265" indent="-34226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Arial MT"/>
              <a:buChar char="•"/>
              <a:tabLst>
                <a:tab pos="342265" algn="l"/>
              </a:tabLst>
            </a:pP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1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gruppo</a:t>
            </a:r>
            <a:r>
              <a:rPr sz="1800" cap="small" spc="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consolidato</a:t>
            </a:r>
            <a:r>
              <a:rPr sz="1800" cap="small" spc="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individuato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dall’amministrazione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800" cap="small" spc="1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130" dirty="0">
                <a:solidFill>
                  <a:srgbClr val="244060"/>
                </a:solidFill>
                <a:latin typeface="Trebuchet MS"/>
                <a:cs typeface="Trebuchet MS"/>
              </a:rPr>
              <a:t>31</a:t>
            </a:r>
            <a:endParaRPr sz="1800">
              <a:latin typeface="Trebuchet MS"/>
              <a:cs typeface="Trebuchet MS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DICEMBRE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8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ANNO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PRECEDENTE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QUELLO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endParaRPr sz="1450">
              <a:latin typeface="Trebuchet MS"/>
              <a:cs typeface="Trebuchet MS"/>
            </a:endParaRPr>
          </a:p>
          <a:p>
            <a:pPr marL="342900" marR="8255" indent="-342900">
              <a:lnSpc>
                <a:spcPct val="116199"/>
              </a:lnSpc>
              <a:spcBef>
                <a:spcPts val="850"/>
              </a:spcBef>
              <a:buSzPct val="124137"/>
              <a:buFont typeface="Arial MT"/>
              <a:buChar char="•"/>
              <a:tabLst>
                <a:tab pos="342900" algn="l"/>
                <a:tab pos="1587500" algn="l"/>
                <a:tab pos="2376170" algn="l"/>
                <a:tab pos="2696210" algn="l"/>
                <a:tab pos="3125470" algn="l"/>
                <a:tab pos="4361815" algn="l"/>
                <a:tab pos="5575300" algn="l"/>
                <a:tab pos="6876415" algn="l"/>
                <a:tab pos="7169784" algn="l"/>
                <a:tab pos="8068945" algn="l"/>
              </a:tabLst>
            </a:pP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APPROVATO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ENTRO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FF0000"/>
                </a:solidFill>
                <a:latin typeface="Trebuchet MS"/>
                <a:cs typeface="Trebuchet MS"/>
              </a:rPr>
              <a:t>IL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45" dirty="0">
                <a:solidFill>
                  <a:srgbClr val="FF0000"/>
                </a:solidFill>
                <a:latin typeface="Trebuchet MS"/>
                <a:cs typeface="Trebuchet MS"/>
              </a:rPr>
              <a:t>30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SETTEMBRE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ANNO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SUCCESSIVO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QUELLO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DEFINIZIONE</a:t>
            </a:r>
            <a:r>
              <a:rPr spc="-130" dirty="0"/>
              <a:t> </a:t>
            </a:r>
            <a:r>
              <a:rPr spc="165" dirty="0"/>
              <a:t>E</a:t>
            </a:r>
            <a:r>
              <a:rPr spc="-105" dirty="0"/>
              <a:t> </a:t>
            </a:r>
            <a:r>
              <a:rPr spc="175" dirty="0"/>
              <a:t>FUNZIONE</a:t>
            </a:r>
            <a:r>
              <a:rPr spc="-130" dirty="0"/>
              <a:t> </a:t>
            </a:r>
            <a:r>
              <a:rPr spc="200" dirty="0"/>
              <a:t>DEL</a:t>
            </a:r>
            <a:r>
              <a:rPr spc="-195" dirty="0"/>
              <a:t> </a:t>
            </a:r>
            <a:r>
              <a:rPr spc="145" dirty="0"/>
              <a:t>BILANCIO</a:t>
            </a:r>
            <a:r>
              <a:rPr spc="-135" dirty="0"/>
              <a:t> </a:t>
            </a:r>
            <a:r>
              <a:rPr spc="140" dirty="0"/>
              <a:t>CONSOLIDATO</a:t>
            </a:r>
          </a:p>
        </p:txBody>
      </p:sp>
      <p:sp>
        <p:nvSpPr>
          <p:cNvPr id="5" name="object 5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8516" y="1143126"/>
            <a:ext cx="7180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43462"/>
                </a:solidFill>
                <a:latin typeface="Trebuchet MS"/>
                <a:cs typeface="Trebuchet MS"/>
              </a:rPr>
              <a:t>IL</a:t>
            </a:r>
            <a:r>
              <a:rPr sz="2000" spc="-7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25" dirty="0">
                <a:solidFill>
                  <a:srgbClr val="043462"/>
                </a:solidFill>
                <a:latin typeface="Trebuchet MS"/>
                <a:cs typeface="Trebuchet MS"/>
              </a:rPr>
              <a:t>BILANCIO</a:t>
            </a:r>
            <a:r>
              <a:rPr sz="2000" spc="-9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45" dirty="0">
                <a:solidFill>
                  <a:srgbClr val="043462"/>
                </a:solidFill>
                <a:latin typeface="Trebuchet MS"/>
                <a:cs typeface="Trebuchet MS"/>
              </a:rPr>
              <a:t>CONSOLIDATO</a:t>
            </a:r>
            <a:r>
              <a:rPr sz="2000" spc="-9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65" dirty="0">
                <a:solidFill>
                  <a:srgbClr val="043462"/>
                </a:solidFill>
                <a:latin typeface="Trebuchet MS"/>
                <a:cs typeface="Trebuchet MS"/>
              </a:rPr>
              <a:t>DEL</a:t>
            </a:r>
            <a:r>
              <a:rPr sz="2000" spc="-7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40" dirty="0">
                <a:solidFill>
                  <a:srgbClr val="043462"/>
                </a:solidFill>
                <a:latin typeface="Trebuchet MS"/>
                <a:cs typeface="Trebuchet MS"/>
              </a:rPr>
              <a:t>GRUPPO</a:t>
            </a:r>
            <a:r>
              <a:rPr sz="2000" spc="-90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45" dirty="0">
                <a:solidFill>
                  <a:srgbClr val="043462"/>
                </a:solidFill>
                <a:latin typeface="Trebuchet MS"/>
                <a:cs typeface="Trebuchet MS"/>
              </a:rPr>
              <a:t>CONSOLIDATO</a:t>
            </a:r>
            <a:r>
              <a:rPr sz="2000" spc="-100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43462"/>
                </a:solidFill>
                <a:latin typeface="Trebuchet MS"/>
                <a:cs typeface="Trebuchet MS"/>
              </a:rPr>
              <a:t>È: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9B9BBF8-1DC9-440D-B089-F83528E3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461" y="1323744"/>
            <a:ext cx="2209205" cy="1513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5661" y="3059048"/>
            <a:ext cx="51860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0364">
              <a:lnSpc>
                <a:spcPct val="100000"/>
              </a:lnSpc>
              <a:spcBef>
                <a:spcPts val="95"/>
              </a:spcBef>
            </a:pPr>
            <a:r>
              <a:rPr sz="2800" spc="75" dirty="0">
                <a:solidFill>
                  <a:srgbClr val="043462"/>
                </a:solidFill>
              </a:rPr>
              <a:t>IL</a:t>
            </a:r>
            <a:r>
              <a:rPr sz="2800" spc="-110" dirty="0">
                <a:solidFill>
                  <a:srgbClr val="043462"/>
                </a:solidFill>
              </a:rPr>
              <a:t> </a:t>
            </a:r>
            <a:r>
              <a:rPr sz="2800" spc="190" dirty="0">
                <a:solidFill>
                  <a:srgbClr val="043462"/>
                </a:solidFill>
              </a:rPr>
              <a:t>GRUPPO </a:t>
            </a:r>
            <a:r>
              <a:rPr sz="2800" spc="215" dirty="0">
                <a:solidFill>
                  <a:srgbClr val="043462"/>
                </a:solidFill>
              </a:rPr>
              <a:t>AMMINISTRAZIONE</a:t>
            </a:r>
            <a:r>
              <a:rPr sz="2800" spc="-100" dirty="0">
                <a:solidFill>
                  <a:srgbClr val="043462"/>
                </a:solidFill>
              </a:rPr>
              <a:t> </a:t>
            </a:r>
            <a:r>
              <a:rPr sz="2800" spc="200" dirty="0">
                <a:solidFill>
                  <a:srgbClr val="043462"/>
                </a:solidFill>
              </a:rPr>
              <a:t>PUBBLICA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D5F1448E-DF88-483F-9E29-CB12942C8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179442" y="1986622"/>
            <a:ext cx="2447925" cy="799465"/>
          </a:xfrm>
          <a:prstGeom prst="rect">
            <a:avLst/>
          </a:prstGeom>
          <a:solidFill>
            <a:srgbClr val="B8CDE4"/>
          </a:solidFill>
          <a:ln w="25400">
            <a:solidFill>
              <a:srgbClr val="24406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REDIGONO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endParaRPr sz="14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719" y="3019513"/>
            <a:ext cx="8429625" cy="93027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1440" marR="81915" algn="just">
              <a:lnSpc>
                <a:spcPct val="110100"/>
              </a:lnSpc>
              <a:spcBef>
                <a:spcPts val="135"/>
              </a:spcBef>
            </a:pP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PROPRI  ENTI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STRUMENTALI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45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AZIENDE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CONTROLLATE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E 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PARTECIPATE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SECONDO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MODALITÀ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INDICATE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LEGGE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DANDO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ORIGINE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GRUPPO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AMMINISTRAZIONE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PUBBLICA</a:t>
            </a:r>
            <a:r>
              <a:rPr sz="1450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450" spc="-20" dirty="0">
                <a:solidFill>
                  <a:srgbClr val="FF0000"/>
                </a:solidFill>
                <a:latin typeface="Trebuchet MS"/>
                <a:cs typeface="Trebuchet MS"/>
              </a:rPr>
              <a:t>GAP</a:t>
            </a:r>
            <a:r>
              <a:rPr sz="1800" spc="-20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IL</a:t>
            </a:r>
            <a:r>
              <a:rPr spc="-185" dirty="0"/>
              <a:t> </a:t>
            </a:r>
            <a:r>
              <a:rPr spc="160" dirty="0"/>
              <a:t>GRUPPO</a:t>
            </a:r>
            <a:r>
              <a:rPr spc="-204" dirty="0"/>
              <a:t> </a:t>
            </a:r>
            <a:r>
              <a:rPr spc="175" dirty="0"/>
              <a:t>AMMINISTRAZIONE</a:t>
            </a:r>
            <a:r>
              <a:rPr spc="-125" dirty="0"/>
              <a:t> </a:t>
            </a:r>
            <a:r>
              <a:rPr spc="155" dirty="0"/>
              <a:t>PUBBLICA</a:t>
            </a:r>
          </a:p>
        </p:txBody>
      </p:sp>
      <p:sp>
        <p:nvSpPr>
          <p:cNvPr id="5" name="object 5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8719" y="1166113"/>
            <a:ext cx="8429625" cy="591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83820">
              <a:lnSpc>
                <a:spcPts val="1939"/>
              </a:lnSpc>
              <a:spcBef>
                <a:spcPts val="320"/>
              </a:spcBef>
            </a:pP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800" cap="small" spc="2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amministrazioni</a:t>
            </a:r>
            <a:r>
              <a:rPr sz="1800" cap="small" spc="3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pubbliche</a:t>
            </a:r>
            <a:r>
              <a:rPr sz="1800" cap="small" spc="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(regioni,</a:t>
            </a:r>
            <a:r>
              <a:rPr sz="1800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comuni,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province,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città</a:t>
            </a:r>
            <a:r>
              <a:rPr sz="1800" cap="small" spc="2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metropolitane,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unioni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comuni,</a:t>
            </a:r>
            <a:r>
              <a:rPr sz="1800" cap="small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comunità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montane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isolane)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AFDB95E-6798-4E2D-9BD0-B4A41F06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940458"/>
            <a:ext cx="8429625" cy="74041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685"/>
              </a:spcBef>
              <a:tabLst>
                <a:tab pos="2124075" algn="l"/>
                <a:tab pos="3510279" algn="l"/>
                <a:tab pos="3750945" algn="l"/>
                <a:tab pos="5726430" algn="l"/>
                <a:tab pos="6755130" algn="l"/>
                <a:tab pos="7113270" algn="l"/>
              </a:tabLst>
            </a:pPr>
            <a:r>
              <a:rPr sz="1800" cap="small" spc="65" dirty="0">
                <a:solidFill>
                  <a:srgbClr val="0F243E"/>
                </a:solidFill>
                <a:latin typeface="Trebuchet MS"/>
                <a:cs typeface="Trebuchet MS"/>
              </a:rPr>
              <a:t>L’Amministrazione</a:t>
            </a:r>
            <a:r>
              <a:rPr sz="1800" cap="small" dirty="0">
                <a:solidFill>
                  <a:srgbClr val="0F243E"/>
                </a:solidFill>
                <a:latin typeface="Trebuchet MS"/>
                <a:cs typeface="Trebuchet MS"/>
              </a:rPr>
              <a:t>	</a:t>
            </a:r>
            <a:r>
              <a:rPr sz="1800" cap="small" spc="85" dirty="0">
                <a:solidFill>
                  <a:srgbClr val="0F243E"/>
                </a:solidFill>
                <a:latin typeface="Trebuchet MS"/>
                <a:cs typeface="Trebuchet MS"/>
              </a:rPr>
              <a:t>capogruppo</a:t>
            </a:r>
            <a:r>
              <a:rPr sz="1800" cap="small" dirty="0">
                <a:solidFill>
                  <a:srgbClr val="0F243E"/>
                </a:solidFill>
                <a:latin typeface="Trebuchet MS"/>
                <a:cs typeface="Trebuchet MS"/>
              </a:rPr>
              <a:t>	</a:t>
            </a:r>
            <a:r>
              <a:rPr sz="1800" cap="small" spc="50" dirty="0">
                <a:solidFill>
                  <a:srgbClr val="0F243E"/>
                </a:solidFill>
                <a:latin typeface="Trebuchet MS"/>
                <a:cs typeface="Trebuchet MS"/>
              </a:rPr>
              <a:t>è</a:t>
            </a:r>
            <a:r>
              <a:rPr sz="1800" cap="small" dirty="0">
                <a:solidFill>
                  <a:srgbClr val="0F243E"/>
                </a:solidFill>
                <a:latin typeface="Trebuchet MS"/>
                <a:cs typeface="Trebuchet MS"/>
              </a:rPr>
              <a:t>	</a:t>
            </a:r>
            <a:r>
              <a:rPr sz="1800" cap="small" spc="65" dirty="0">
                <a:solidFill>
                  <a:srgbClr val="0F243E"/>
                </a:solidFill>
                <a:latin typeface="Trebuchet MS"/>
                <a:cs typeface="Trebuchet MS"/>
              </a:rPr>
              <a:t>l’amministrazione</a:t>
            </a:r>
            <a:r>
              <a:rPr sz="1800" cap="small" dirty="0">
                <a:solidFill>
                  <a:srgbClr val="0F243E"/>
                </a:solidFill>
                <a:latin typeface="Trebuchet MS"/>
                <a:cs typeface="Trebuchet MS"/>
              </a:rPr>
              <a:t>	</a:t>
            </a:r>
            <a:r>
              <a:rPr sz="1800" cap="small" spc="85" dirty="0">
                <a:solidFill>
                  <a:srgbClr val="0F243E"/>
                </a:solidFill>
                <a:latin typeface="Trebuchet MS"/>
                <a:cs typeface="Trebuchet MS"/>
              </a:rPr>
              <a:t>pubblica</a:t>
            </a:r>
            <a:r>
              <a:rPr sz="1800" cap="small" dirty="0">
                <a:solidFill>
                  <a:srgbClr val="0F243E"/>
                </a:solidFill>
                <a:latin typeface="Trebuchet MS"/>
                <a:cs typeface="Trebuchet MS"/>
              </a:rPr>
              <a:t>	</a:t>
            </a:r>
            <a:r>
              <a:rPr sz="1800" u="heavy" cap="small" spc="75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Trebuchet MS"/>
                <a:cs typeface="Trebuchet MS"/>
              </a:rPr>
              <a:t>al</a:t>
            </a:r>
            <a:r>
              <a:rPr sz="1800" u="heavy" cap="small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Trebuchet MS"/>
                <a:cs typeface="Trebuchet MS"/>
              </a:rPr>
              <a:t>	</a:t>
            </a:r>
            <a:r>
              <a:rPr sz="1800" u="heavy" cap="small" spc="7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Trebuchet MS"/>
                <a:cs typeface="Trebuchet MS"/>
              </a:rPr>
              <a:t>vertice</a:t>
            </a:r>
            <a:r>
              <a:rPr sz="1800" u="heavy" cap="small" spc="6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u="heavy" cap="small" spc="-5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Trebuchet MS"/>
                <a:cs typeface="Trebuchet MS"/>
              </a:rPr>
              <a:t>del</a:t>
            </a:r>
            <a:r>
              <a:rPr sz="1800" cap="small" spc="-5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u="heavy" cap="small" spc="90" dirty="0">
                <a:solidFill>
                  <a:srgbClr val="0F243E"/>
                </a:solidFill>
                <a:uFill>
                  <a:solidFill>
                    <a:srgbClr val="0F243E"/>
                  </a:solidFill>
                </a:uFill>
                <a:latin typeface="Trebuchet MS"/>
                <a:cs typeface="Trebuchet MS"/>
              </a:rPr>
              <a:t>gruppo</a:t>
            </a:r>
            <a:r>
              <a:rPr sz="1800" cap="small" spc="30" dirty="0">
                <a:solidFill>
                  <a:srgbClr val="0F243E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0F243E"/>
                </a:solidFill>
                <a:latin typeface="Trebuchet MS"/>
                <a:cs typeface="Trebuchet MS"/>
              </a:rPr>
              <a:t>che</a:t>
            </a:r>
            <a:r>
              <a:rPr sz="1800" cap="small" spc="30" dirty="0">
                <a:solidFill>
                  <a:srgbClr val="0F243E"/>
                </a:solidFill>
                <a:latin typeface="Trebuchet MS"/>
                <a:cs typeface="Trebuchet MS"/>
              </a:rPr>
              <a:t>  </a:t>
            </a:r>
            <a:r>
              <a:rPr sz="1800" cap="small" spc="120" dirty="0">
                <a:solidFill>
                  <a:srgbClr val="0F243E"/>
                </a:solidFill>
                <a:latin typeface="Trebuchet MS"/>
                <a:cs typeface="Trebuchet MS"/>
              </a:rPr>
              <a:t>ha</a:t>
            </a:r>
            <a:r>
              <a:rPr sz="1800" cap="small" spc="35" dirty="0">
                <a:solidFill>
                  <a:srgbClr val="0F243E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0F243E"/>
                </a:solidFill>
                <a:latin typeface="Trebuchet MS"/>
                <a:cs typeface="Trebuchet MS"/>
              </a:rPr>
              <a:t>la</a:t>
            </a:r>
            <a:r>
              <a:rPr sz="1800" cap="small" spc="2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0F243E"/>
                </a:solidFill>
                <a:latin typeface="Trebuchet MS"/>
                <a:cs typeface="Trebuchet MS"/>
              </a:rPr>
              <a:t>responsabilità</a:t>
            </a:r>
            <a:r>
              <a:rPr sz="1800" cap="small" spc="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0F243E"/>
                </a:solidFill>
                <a:latin typeface="Trebuchet MS"/>
                <a:cs typeface="Trebuchet MS"/>
              </a:rPr>
              <a:t>di</a:t>
            </a:r>
            <a:r>
              <a:rPr sz="1800" cap="small" spc="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0F243E"/>
                </a:solidFill>
                <a:latin typeface="Trebuchet MS"/>
                <a:cs typeface="Trebuchet MS"/>
              </a:rPr>
              <a:t>predisporre</a:t>
            </a:r>
            <a:r>
              <a:rPr sz="1800" cap="small" spc="1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0F243E"/>
                </a:solidFill>
                <a:latin typeface="Trebuchet MS"/>
                <a:cs typeface="Trebuchet MS"/>
              </a:rPr>
              <a:t>il</a:t>
            </a:r>
            <a:r>
              <a:rPr sz="1800" cap="small" spc="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0F243E"/>
                </a:solidFill>
                <a:latin typeface="Trebuchet MS"/>
                <a:cs typeface="Trebuchet MS"/>
              </a:rPr>
              <a:t>bilancio</a:t>
            </a:r>
            <a:r>
              <a:rPr sz="1800" cap="small" spc="1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0F243E"/>
                </a:solidFill>
                <a:latin typeface="Trebuchet MS"/>
                <a:cs typeface="Trebuchet MS"/>
              </a:rPr>
              <a:t>consolidato.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IL</a:t>
            </a:r>
            <a:r>
              <a:rPr spc="-110" dirty="0"/>
              <a:t> </a:t>
            </a:r>
            <a:r>
              <a:rPr spc="160" dirty="0"/>
              <a:t>GRUPPO</a:t>
            </a:r>
            <a:r>
              <a:rPr spc="-120" dirty="0"/>
              <a:t> </a:t>
            </a:r>
            <a:r>
              <a:rPr spc="175" dirty="0"/>
              <a:t>AMMINISTRAZIONE</a:t>
            </a:r>
            <a:r>
              <a:rPr spc="-130" dirty="0"/>
              <a:t> </a:t>
            </a:r>
            <a:r>
              <a:rPr spc="160" dirty="0"/>
              <a:t>PUBBLICA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8719" y="1166113"/>
            <a:ext cx="8429625" cy="591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81915">
              <a:lnSpc>
                <a:spcPts val="1939"/>
              </a:lnSpc>
              <a:spcBef>
                <a:spcPts val="320"/>
              </a:spcBef>
            </a:pP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ITAS</a:t>
            </a:r>
            <a:r>
              <a:rPr sz="1450" spc="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12</a:t>
            </a:r>
            <a:r>
              <a:rPr sz="1800" spc="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50" dirty="0">
                <a:solidFill>
                  <a:srgbClr val="FF0000"/>
                </a:solidFill>
                <a:latin typeface="Trebuchet MS"/>
                <a:cs typeface="Trebuchet MS"/>
              </a:rPr>
              <a:t>NON</a:t>
            </a:r>
            <a:r>
              <a:rPr sz="1450" spc="3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CONTEMPLA</a:t>
            </a:r>
            <a:r>
              <a:rPr sz="1800" spc="80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800" spc="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0F243E"/>
                </a:solidFill>
                <a:latin typeface="Trebuchet MS"/>
                <a:cs typeface="Trebuchet MS"/>
              </a:rPr>
              <a:t>A</a:t>
            </a:r>
            <a:r>
              <a:rPr sz="1450" spc="3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0F243E"/>
                </a:solidFill>
                <a:latin typeface="Trebuchet MS"/>
                <a:cs typeface="Trebuchet MS"/>
              </a:rPr>
              <a:t>LIVELLO</a:t>
            </a:r>
            <a:r>
              <a:rPr sz="1450" spc="3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0F243E"/>
                </a:solidFill>
                <a:latin typeface="Trebuchet MS"/>
                <a:cs typeface="Trebuchet MS"/>
              </a:rPr>
              <a:t>DI</a:t>
            </a:r>
            <a:r>
              <a:rPr sz="1450" spc="3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0F243E"/>
                </a:solidFill>
                <a:latin typeface="Trebuchet MS"/>
                <a:cs typeface="Trebuchet MS"/>
              </a:rPr>
              <a:t>PRINCIPIO</a:t>
            </a:r>
            <a:r>
              <a:rPr sz="1450" spc="33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0F243E"/>
                </a:solidFill>
                <a:latin typeface="Trebuchet MS"/>
                <a:cs typeface="Trebuchet MS"/>
              </a:rPr>
              <a:t>CONTABILE</a:t>
            </a:r>
            <a:r>
              <a:rPr sz="1800" dirty="0">
                <a:solidFill>
                  <a:srgbClr val="0F243E"/>
                </a:solidFill>
                <a:latin typeface="Trebuchet MS"/>
                <a:cs typeface="Trebuchet MS"/>
              </a:rPr>
              <a:t>,</a:t>
            </a:r>
            <a:r>
              <a:rPr sz="1800" spc="2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800" spc="50" dirty="0">
                <a:solidFill>
                  <a:srgbClr val="FF0000"/>
                </a:solidFill>
                <a:latin typeface="Trebuchet MS"/>
                <a:cs typeface="Trebuchet MS"/>
              </a:rPr>
              <a:t>’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INDIVIDUAZIONE</a:t>
            </a:r>
            <a:r>
              <a:rPr sz="1450" spc="3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FF0000"/>
                </a:solidFill>
                <a:latin typeface="Trebuchet MS"/>
                <a:cs typeface="Trebuchet MS"/>
              </a:rPr>
              <a:t>UN </a:t>
            </a:r>
            <a:r>
              <a:rPr sz="1450" spc="90" dirty="0">
                <a:solidFill>
                  <a:srgbClr val="FF0000"/>
                </a:solidFill>
                <a:latin typeface="Trebuchet MS"/>
                <a:cs typeface="Trebuchet MS"/>
              </a:rPr>
              <a:t>GRUPPO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AMMINISTRAZIONE</a:t>
            </a:r>
            <a:r>
              <a:rPr sz="1450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PUBBLICA</a:t>
            </a:r>
            <a:r>
              <a:rPr sz="1450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GAP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1004" y="1326641"/>
            <a:ext cx="320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622244D-9ADF-4C09-836C-F3DE40C0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88719" y="1942210"/>
            <a:ext cx="4138295" cy="1949450"/>
          </a:xfrm>
          <a:custGeom>
            <a:avLst/>
            <a:gdLst/>
            <a:ahLst/>
            <a:cxnLst/>
            <a:rect l="l" t="t" r="r" b="b"/>
            <a:pathLst>
              <a:path w="4138295" h="1949450">
                <a:moveTo>
                  <a:pt x="0" y="1949323"/>
                </a:moveTo>
                <a:lnTo>
                  <a:pt x="4138167" y="1949323"/>
                </a:lnTo>
                <a:lnTo>
                  <a:pt x="4138167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0413" y="2239721"/>
            <a:ext cx="3902075" cy="1383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6385" indent="-28638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86385" algn="l"/>
              </a:tabLst>
            </a:pP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QUALSIASI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STRUMENTALE</a:t>
            </a:r>
            <a:endParaRPr sz="1450">
              <a:latin typeface="Trebuchet MS"/>
              <a:cs typeface="Trebuchet MS"/>
            </a:endParaRPr>
          </a:p>
          <a:p>
            <a:pPr marL="286385" marR="483870" indent="-287020">
              <a:lnSpc>
                <a:spcPct val="124100"/>
              </a:lnSpc>
              <a:spcBef>
                <a:spcPts val="1205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86385" algn="l"/>
              </a:tabLst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STRUMENTALI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PARTECIPATI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E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CONTROLLATI</a:t>
            </a:r>
            <a:endParaRPr sz="1450">
              <a:latin typeface="Trebuchet MS"/>
              <a:cs typeface="Trebuchet MS"/>
            </a:endParaRPr>
          </a:p>
          <a:p>
            <a:pPr marL="286385" indent="-286385">
              <a:lnSpc>
                <a:spcPct val="100000"/>
              </a:lnSpc>
              <a:spcBef>
                <a:spcPts val="162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86385" algn="l"/>
              </a:tabLst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PARTECIPATE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CONTROLLATE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5244" y="1942210"/>
            <a:ext cx="3982720" cy="194945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678815" marR="671195" algn="ctr">
              <a:lnSpc>
                <a:spcPts val="2160"/>
              </a:lnSpc>
            </a:pP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INDIPENDENTEMENTE</a:t>
            </a:r>
            <a:r>
              <a:rPr sz="145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DALLA 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FORMA</a:t>
            </a:r>
            <a:r>
              <a:rPr sz="1450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GIURIDICA</a:t>
            </a:r>
            <a:r>
              <a:rPr sz="1450" spc="5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PUBBLICA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35" dirty="0">
                <a:solidFill>
                  <a:srgbClr val="FF0000"/>
                </a:solidFill>
                <a:latin typeface="Trebuchet MS"/>
                <a:cs typeface="Trebuchet MS"/>
              </a:rPr>
              <a:t>PRIVATA</a:t>
            </a:r>
            <a:r>
              <a:rPr sz="1800" spc="3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275"/>
              </a:spcBef>
            </a:pP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DALLA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LORO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ATTIVITÀ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88719" y="1166113"/>
            <a:ext cx="8429625" cy="591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522855" marR="1869439" indent="-650875">
              <a:lnSpc>
                <a:spcPts val="1939"/>
              </a:lnSpc>
              <a:spcBef>
                <a:spcPts val="320"/>
              </a:spcBef>
            </a:pPr>
            <a:r>
              <a:rPr sz="1800" spc="165" dirty="0">
                <a:solidFill>
                  <a:srgbClr val="244060"/>
                </a:solidFill>
              </a:rPr>
              <a:t>NEL</a:t>
            </a:r>
            <a:r>
              <a:rPr sz="1800" spc="375" dirty="0">
                <a:solidFill>
                  <a:srgbClr val="244060"/>
                </a:solidFill>
              </a:rPr>
              <a:t> </a:t>
            </a:r>
            <a:r>
              <a:rPr sz="1800" spc="110" dirty="0">
                <a:solidFill>
                  <a:srgbClr val="244060"/>
                </a:solidFill>
              </a:rPr>
              <a:t>BILANCIO</a:t>
            </a:r>
            <a:r>
              <a:rPr sz="1800" spc="-105" dirty="0">
                <a:solidFill>
                  <a:srgbClr val="244060"/>
                </a:solidFill>
              </a:rPr>
              <a:t> </a:t>
            </a:r>
            <a:r>
              <a:rPr sz="1800" spc="130" dirty="0">
                <a:solidFill>
                  <a:srgbClr val="244060"/>
                </a:solidFill>
              </a:rPr>
              <a:t>CONSOLIDATO</a:t>
            </a:r>
            <a:r>
              <a:rPr sz="1800" spc="-95" dirty="0">
                <a:solidFill>
                  <a:srgbClr val="244060"/>
                </a:solidFill>
              </a:rPr>
              <a:t> </a:t>
            </a:r>
            <a:r>
              <a:rPr sz="1800" dirty="0">
                <a:solidFill>
                  <a:srgbClr val="244060"/>
                </a:solidFill>
              </a:rPr>
              <a:t>(GAP)</a:t>
            </a:r>
            <a:r>
              <a:rPr sz="1800" spc="-90" dirty="0">
                <a:solidFill>
                  <a:srgbClr val="244060"/>
                </a:solidFill>
              </a:rPr>
              <a:t> </a:t>
            </a:r>
            <a:r>
              <a:rPr sz="1800" spc="165" dirty="0">
                <a:solidFill>
                  <a:srgbClr val="244060"/>
                </a:solidFill>
              </a:rPr>
              <a:t>SONO </a:t>
            </a:r>
            <a:r>
              <a:rPr sz="1800" spc="120" dirty="0">
                <a:solidFill>
                  <a:srgbClr val="FF0000"/>
                </a:solidFill>
              </a:rPr>
              <a:t>INCLUSI</a:t>
            </a:r>
            <a:r>
              <a:rPr sz="1800" spc="-105" dirty="0">
                <a:solidFill>
                  <a:srgbClr val="FF0000"/>
                </a:solidFill>
              </a:rPr>
              <a:t> </a:t>
            </a:r>
            <a:r>
              <a:rPr sz="1800" spc="60" dirty="0">
                <a:solidFill>
                  <a:srgbClr val="FF0000"/>
                </a:solidFill>
              </a:rPr>
              <a:t>(</a:t>
            </a:r>
            <a:r>
              <a:rPr sz="1450" spc="60" dirty="0">
                <a:solidFill>
                  <a:srgbClr val="FF0000"/>
                </a:solidFill>
              </a:rPr>
              <a:t>AMBITO</a:t>
            </a:r>
            <a:r>
              <a:rPr sz="1450" spc="25" dirty="0">
                <a:solidFill>
                  <a:srgbClr val="FF0000"/>
                </a:solidFill>
              </a:rPr>
              <a:t> </a:t>
            </a:r>
            <a:r>
              <a:rPr sz="1450" spc="50" dirty="0">
                <a:solidFill>
                  <a:srgbClr val="FF0000"/>
                </a:solidFill>
              </a:rPr>
              <a:t>DI</a:t>
            </a:r>
            <a:r>
              <a:rPr sz="1450" spc="20" dirty="0">
                <a:solidFill>
                  <a:srgbClr val="FF0000"/>
                </a:solidFill>
              </a:rPr>
              <a:t> </a:t>
            </a:r>
            <a:r>
              <a:rPr sz="1450" spc="55" dirty="0">
                <a:solidFill>
                  <a:srgbClr val="FF0000"/>
                </a:solidFill>
              </a:rPr>
              <a:t>APPLICAZIONE</a:t>
            </a:r>
            <a:r>
              <a:rPr sz="1800" spc="55" dirty="0">
                <a:solidFill>
                  <a:srgbClr val="FF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7363AC28-BCF6-494C-9963-EE8EC45E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806822" y="4197096"/>
            <a:ext cx="336550" cy="356870"/>
          </a:xfrm>
          <a:custGeom>
            <a:avLst/>
            <a:gdLst/>
            <a:ahLst/>
            <a:cxnLst/>
            <a:rect l="l" t="t" r="r" b="b"/>
            <a:pathLst>
              <a:path w="336550" h="356870">
                <a:moveTo>
                  <a:pt x="240918" y="0"/>
                </a:moveTo>
                <a:lnTo>
                  <a:pt x="95250" y="0"/>
                </a:lnTo>
                <a:lnTo>
                  <a:pt x="95250" y="111632"/>
                </a:lnTo>
                <a:lnTo>
                  <a:pt x="0" y="111632"/>
                </a:lnTo>
                <a:lnTo>
                  <a:pt x="168021" y="356742"/>
                </a:lnTo>
                <a:lnTo>
                  <a:pt x="336041" y="111632"/>
                </a:lnTo>
                <a:lnTo>
                  <a:pt x="240918" y="111632"/>
                </a:lnTo>
                <a:lnTo>
                  <a:pt x="240918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719" y="1942210"/>
            <a:ext cx="8429625" cy="1949450"/>
          </a:xfrm>
          <a:custGeom>
            <a:avLst/>
            <a:gdLst/>
            <a:ahLst/>
            <a:cxnLst/>
            <a:rect l="l" t="t" r="r" b="b"/>
            <a:pathLst>
              <a:path w="8429625" h="1949450">
                <a:moveTo>
                  <a:pt x="0" y="1949323"/>
                </a:moveTo>
                <a:lnTo>
                  <a:pt x="8429117" y="1949323"/>
                </a:lnTo>
                <a:lnTo>
                  <a:pt x="8429117" y="0"/>
                </a:lnTo>
                <a:lnTo>
                  <a:pt x="0" y="0"/>
                </a:lnTo>
                <a:lnTo>
                  <a:pt x="0" y="1949323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80413" y="2072385"/>
            <a:ext cx="82626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just">
              <a:lnSpc>
                <a:spcPct val="100000"/>
              </a:lnSpc>
              <a:spcBef>
                <a:spcPts val="100"/>
              </a:spcBef>
            </a:pP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L’amministrazione,</a:t>
            </a:r>
            <a:r>
              <a:rPr sz="1800" cap="small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u="heavy" cap="small" spc="10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indipendentemente</a:t>
            </a:r>
            <a:r>
              <a:rPr sz="1800" u="heavy" cap="small" spc="4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cap="small" spc="1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dalla</a:t>
            </a:r>
            <a:r>
              <a:rPr sz="1800" u="heavy" cap="small" spc="41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cap="small" spc="9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natura</a:t>
            </a:r>
            <a:r>
              <a:rPr sz="1800" u="heavy" cap="small" spc="409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cap="small" spc="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del</a:t>
            </a:r>
            <a:r>
              <a:rPr sz="1800" u="heavy" cap="small" spc="409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cap="small" spc="13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suo</a:t>
            </a:r>
            <a:r>
              <a:rPr sz="1800" u="heavy" cap="small" spc="4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cap="small" spc="1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legame</a:t>
            </a:r>
            <a:r>
              <a:rPr sz="1800" u="heavy" cap="small" spc="4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cap="small" spc="13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con</a:t>
            </a:r>
            <a:r>
              <a:rPr sz="1800" u="heavy" cap="small" spc="42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cap="small" spc="14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un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u="heavy" cap="small" spc="5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altro</a:t>
            </a:r>
            <a:r>
              <a:rPr sz="1800" u="heavy" cap="small" spc="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 </a:t>
            </a:r>
            <a:r>
              <a:rPr sz="1800" u="heavy" cap="small" spc="7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organismo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cap="small" spc="3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deve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determinare</a:t>
            </a:r>
            <a:r>
              <a:rPr sz="1800" cap="small" spc="240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130" dirty="0">
                <a:solidFill>
                  <a:srgbClr val="FF0000"/>
                </a:solidFill>
                <a:latin typeface="Trebuchet MS"/>
                <a:cs typeface="Trebuchet MS"/>
              </a:rPr>
              <a:t>se</a:t>
            </a:r>
            <a:r>
              <a:rPr sz="1800" cap="small" spc="240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detiene</a:t>
            </a:r>
            <a:r>
              <a:rPr sz="1800" cap="small" spc="240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140" dirty="0">
                <a:solidFill>
                  <a:srgbClr val="FF0000"/>
                </a:solidFill>
                <a:latin typeface="Trebuchet MS"/>
                <a:cs typeface="Trebuchet MS"/>
              </a:rPr>
              <a:t>una</a:t>
            </a:r>
            <a:r>
              <a:rPr sz="1800" cap="small" spc="235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partecipazione</a:t>
            </a:r>
            <a:r>
              <a:rPr sz="1800" cap="small" spc="245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-25" dirty="0">
                <a:solidFill>
                  <a:srgbClr val="FF0000"/>
                </a:solidFill>
                <a:latin typeface="Trebuchet MS"/>
                <a:cs typeface="Trebuchet MS"/>
              </a:rPr>
              <a:t>di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controllo,</a:t>
            </a:r>
            <a:r>
              <a:rPr sz="1800" cap="small" spc="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800" cap="small" spc="4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FF0000"/>
                </a:solidFill>
                <a:latin typeface="Trebuchet MS"/>
                <a:cs typeface="Trebuchet MS"/>
              </a:rPr>
              <a:t>controllo</a:t>
            </a:r>
            <a:r>
              <a:rPr sz="1800" cap="small" spc="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congiunto</a:t>
            </a:r>
            <a:r>
              <a:rPr sz="1800" cap="small" spc="4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800" cap="small" spc="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800" cap="small" spc="4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40" dirty="0">
                <a:solidFill>
                  <a:srgbClr val="FF0000"/>
                </a:solidFill>
                <a:latin typeface="Trebuchet MS"/>
                <a:cs typeface="Trebuchet MS"/>
              </a:rPr>
              <a:t>rilevanza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R="5080" algn="just">
              <a:lnSpc>
                <a:spcPct val="100000"/>
              </a:lnSpc>
            </a:pP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Ai</a:t>
            </a:r>
            <a:r>
              <a:rPr sz="1800" cap="small" spc="23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fini</a:t>
            </a:r>
            <a:r>
              <a:rPr sz="1800" cap="small" spc="24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presente</a:t>
            </a:r>
            <a:r>
              <a:rPr sz="1800" cap="small" spc="23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standard,</a:t>
            </a:r>
            <a:r>
              <a:rPr sz="1800" cap="small" spc="3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1800" cap="small" spc="235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partecipazione</a:t>
            </a:r>
            <a:r>
              <a:rPr sz="1800" cap="small" spc="229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150" dirty="0">
                <a:solidFill>
                  <a:srgbClr val="FF0000"/>
                </a:solidFill>
                <a:latin typeface="Trebuchet MS"/>
                <a:cs typeface="Trebuchet MS"/>
              </a:rPr>
              <a:t>non</a:t>
            </a:r>
            <a:r>
              <a:rPr sz="1800" cap="small" spc="240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presuppone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necessariamente</a:t>
            </a:r>
            <a:r>
              <a:rPr sz="1800" cap="small" spc="320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165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1800" cap="small" spc="325" dirty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legame</a:t>
            </a:r>
            <a:r>
              <a:rPr sz="18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45" dirty="0">
                <a:solidFill>
                  <a:srgbClr val="FF0000"/>
                </a:solidFill>
                <a:latin typeface="Trebuchet MS"/>
                <a:cs typeface="Trebuchet MS"/>
              </a:rPr>
              <a:t>partecipativo</a:t>
            </a:r>
            <a:r>
              <a:rPr sz="18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1800" cap="small" spc="1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capitale</a:t>
            </a:r>
            <a:r>
              <a:rPr sz="18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sociale/fondo</a:t>
            </a:r>
            <a:r>
              <a:rPr sz="18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-45" dirty="0">
                <a:solidFill>
                  <a:srgbClr val="FF0000"/>
                </a:solidFill>
                <a:latin typeface="Trebuchet MS"/>
                <a:cs typeface="Trebuchet MS"/>
              </a:rPr>
              <a:t>di </a:t>
            </a:r>
            <a:r>
              <a:rPr sz="18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dotazione.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8719" y="1166113"/>
            <a:ext cx="8429625" cy="591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529205" marR="1888489" indent="-638810">
              <a:lnSpc>
                <a:spcPts val="1939"/>
              </a:lnSpc>
              <a:spcBef>
                <a:spcPts val="320"/>
              </a:spcBef>
            </a:pPr>
            <a:r>
              <a:rPr sz="1800" spc="165" dirty="0">
                <a:solidFill>
                  <a:srgbClr val="244060"/>
                </a:solidFill>
                <a:latin typeface="Trebuchet MS"/>
                <a:cs typeface="Trebuchet MS"/>
              </a:rPr>
              <a:t>NEL</a:t>
            </a:r>
            <a:r>
              <a:rPr sz="1800" spc="3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800" spc="-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800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(GAP)</a:t>
            </a:r>
            <a:r>
              <a:rPr sz="1800" spc="-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65" dirty="0">
                <a:solidFill>
                  <a:srgbClr val="244060"/>
                </a:solidFill>
                <a:latin typeface="Trebuchet MS"/>
                <a:cs typeface="Trebuchet MS"/>
              </a:rPr>
              <a:t>SONO </a:t>
            </a:r>
            <a:r>
              <a:rPr sz="1800" spc="110" dirty="0">
                <a:solidFill>
                  <a:srgbClr val="FF0000"/>
                </a:solidFill>
                <a:latin typeface="Trebuchet MS"/>
                <a:cs typeface="Trebuchet MS"/>
              </a:rPr>
              <a:t>INCLUSI</a:t>
            </a:r>
            <a:r>
              <a:rPr sz="1800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FF0000"/>
                </a:solidFill>
                <a:latin typeface="Trebuchet MS"/>
                <a:cs typeface="Trebuchet MS"/>
              </a:rPr>
              <a:t>(</a:t>
            </a: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AMBITO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APPLICAZIONE</a:t>
            </a:r>
            <a:r>
              <a:rPr sz="1800" spc="5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537F9C70-658C-1B5A-9D65-6CF3863BCBF8}"/>
              </a:ext>
            </a:extLst>
          </p:cNvPr>
          <p:cNvSpPr txBox="1">
            <a:spLocks/>
          </p:cNvSpPr>
          <p:nvPr/>
        </p:nvSpPr>
        <p:spPr>
          <a:xfrm>
            <a:off x="1188478" y="4808090"/>
            <a:ext cx="8429625" cy="591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1440" marR="83820">
              <a:lnSpc>
                <a:spcPts val="1939"/>
              </a:lnSpc>
              <a:spcBef>
                <a:spcPts val="320"/>
              </a:spcBef>
            </a:pPr>
            <a:r>
              <a:rPr lang="it-IT" cap="small">
                <a:solidFill>
                  <a:srgbClr val="244060"/>
                </a:solidFill>
              </a:rPr>
              <a:t>Gli</a:t>
            </a:r>
            <a:r>
              <a:rPr lang="it-IT" cap="small" spc="225">
                <a:solidFill>
                  <a:srgbClr val="244060"/>
                </a:solidFill>
              </a:rPr>
              <a:t> </a:t>
            </a:r>
            <a:r>
              <a:rPr lang="it-IT" cap="small" spc="95">
                <a:solidFill>
                  <a:srgbClr val="244060"/>
                </a:solidFill>
              </a:rPr>
              <a:t>organismi</a:t>
            </a:r>
            <a:r>
              <a:rPr lang="it-IT" cap="small" spc="225">
                <a:solidFill>
                  <a:srgbClr val="244060"/>
                </a:solidFill>
              </a:rPr>
              <a:t> </a:t>
            </a:r>
            <a:r>
              <a:rPr lang="it-IT" cap="small" spc="135">
                <a:solidFill>
                  <a:srgbClr val="244060"/>
                </a:solidFill>
              </a:rPr>
              <a:t>sono</a:t>
            </a:r>
            <a:r>
              <a:rPr lang="it-IT" cap="small" spc="210">
                <a:solidFill>
                  <a:srgbClr val="244060"/>
                </a:solidFill>
              </a:rPr>
              <a:t> </a:t>
            </a:r>
            <a:r>
              <a:rPr lang="it-IT" cap="small">
                <a:solidFill>
                  <a:srgbClr val="FF0000"/>
                </a:solidFill>
              </a:rPr>
              <a:t>tutti</a:t>
            </a:r>
            <a:r>
              <a:rPr lang="it-IT" cap="small" spc="215">
                <a:solidFill>
                  <a:srgbClr val="FF0000"/>
                </a:solidFill>
              </a:rPr>
              <a:t> </a:t>
            </a:r>
            <a:r>
              <a:rPr lang="it-IT" cap="small">
                <a:solidFill>
                  <a:srgbClr val="FF0000"/>
                </a:solidFill>
              </a:rPr>
              <a:t>i</a:t>
            </a:r>
            <a:r>
              <a:rPr lang="it-IT" cap="small" spc="229">
                <a:solidFill>
                  <a:srgbClr val="FF0000"/>
                </a:solidFill>
              </a:rPr>
              <a:t> </a:t>
            </a:r>
            <a:r>
              <a:rPr lang="it-IT" cap="small" spc="60">
                <a:solidFill>
                  <a:srgbClr val="FF0000"/>
                </a:solidFill>
              </a:rPr>
              <a:t>soggetti</a:t>
            </a:r>
            <a:r>
              <a:rPr lang="it-IT" cap="small" spc="215">
                <a:solidFill>
                  <a:srgbClr val="FF0000"/>
                </a:solidFill>
              </a:rPr>
              <a:t> </a:t>
            </a:r>
            <a:r>
              <a:rPr lang="it-IT" cap="small">
                <a:solidFill>
                  <a:srgbClr val="FF0000"/>
                </a:solidFill>
              </a:rPr>
              <a:t>di</a:t>
            </a:r>
            <a:r>
              <a:rPr lang="it-IT" cap="small" spc="215">
                <a:solidFill>
                  <a:srgbClr val="FF0000"/>
                </a:solidFill>
              </a:rPr>
              <a:t> </a:t>
            </a:r>
            <a:r>
              <a:rPr lang="it-IT" cap="small">
                <a:solidFill>
                  <a:srgbClr val="FF0000"/>
                </a:solidFill>
              </a:rPr>
              <a:t>diritto</a:t>
            </a:r>
            <a:r>
              <a:rPr lang="it-IT" cap="small" spc="220">
                <a:solidFill>
                  <a:srgbClr val="FF0000"/>
                </a:solidFill>
              </a:rPr>
              <a:t> </a:t>
            </a:r>
            <a:r>
              <a:rPr lang="it-IT" cap="small" spc="90">
                <a:solidFill>
                  <a:srgbClr val="FF0000"/>
                </a:solidFill>
              </a:rPr>
              <a:t>pubblico</a:t>
            </a:r>
            <a:r>
              <a:rPr lang="it-IT" cap="small" spc="229">
                <a:solidFill>
                  <a:srgbClr val="FF0000"/>
                </a:solidFill>
              </a:rPr>
              <a:t> </a:t>
            </a:r>
            <a:r>
              <a:rPr lang="it-IT" cap="small" spc="95">
                <a:solidFill>
                  <a:srgbClr val="FF0000"/>
                </a:solidFill>
              </a:rPr>
              <a:t>o</a:t>
            </a:r>
            <a:r>
              <a:rPr lang="it-IT" cap="small" spc="220">
                <a:solidFill>
                  <a:srgbClr val="FF0000"/>
                </a:solidFill>
              </a:rPr>
              <a:t> </a:t>
            </a:r>
            <a:r>
              <a:rPr lang="it-IT" cap="small">
                <a:solidFill>
                  <a:srgbClr val="FF0000"/>
                </a:solidFill>
              </a:rPr>
              <a:t>di</a:t>
            </a:r>
            <a:r>
              <a:rPr lang="it-IT" cap="small" spc="225">
                <a:solidFill>
                  <a:srgbClr val="FF0000"/>
                </a:solidFill>
              </a:rPr>
              <a:t> </a:t>
            </a:r>
            <a:r>
              <a:rPr lang="it-IT" cap="small">
                <a:solidFill>
                  <a:srgbClr val="FF0000"/>
                </a:solidFill>
              </a:rPr>
              <a:t>diritto</a:t>
            </a:r>
            <a:r>
              <a:rPr lang="it-IT" cap="small" spc="225">
                <a:solidFill>
                  <a:srgbClr val="FF0000"/>
                </a:solidFill>
              </a:rPr>
              <a:t> </a:t>
            </a:r>
            <a:r>
              <a:rPr lang="it-IT" cap="small" spc="70">
                <a:solidFill>
                  <a:srgbClr val="FF0000"/>
                </a:solidFill>
              </a:rPr>
              <a:t>privato</a:t>
            </a:r>
            <a:r>
              <a:rPr lang="it-IT" cap="small" spc="220">
                <a:solidFill>
                  <a:srgbClr val="FF0000"/>
                </a:solidFill>
              </a:rPr>
              <a:t> </a:t>
            </a:r>
            <a:r>
              <a:rPr lang="it-IT" cap="small" spc="80">
                <a:solidFill>
                  <a:srgbClr val="FF0000"/>
                </a:solidFill>
              </a:rPr>
              <a:t>con </a:t>
            </a:r>
            <a:r>
              <a:rPr lang="it-IT" cap="small" spc="175">
                <a:solidFill>
                  <a:srgbClr val="FF0000"/>
                </a:solidFill>
              </a:rPr>
              <a:t>un</a:t>
            </a:r>
            <a:r>
              <a:rPr lang="it-IT" cap="small" spc="15">
                <a:solidFill>
                  <a:srgbClr val="FF0000"/>
                </a:solidFill>
              </a:rPr>
              <a:t> </a:t>
            </a:r>
            <a:r>
              <a:rPr lang="it-IT" cap="small" spc="130">
                <a:solidFill>
                  <a:srgbClr val="FF0000"/>
                </a:solidFill>
              </a:rPr>
              <a:t>autonomo</a:t>
            </a:r>
            <a:r>
              <a:rPr lang="it-IT" cap="small" spc="5">
                <a:solidFill>
                  <a:srgbClr val="FF0000"/>
                </a:solidFill>
              </a:rPr>
              <a:t> </a:t>
            </a:r>
            <a:r>
              <a:rPr lang="it-IT" cap="small" spc="110">
                <a:solidFill>
                  <a:srgbClr val="FF0000"/>
                </a:solidFill>
              </a:rPr>
              <a:t>sistema</a:t>
            </a:r>
            <a:r>
              <a:rPr lang="it-IT" cap="small" spc="10">
                <a:solidFill>
                  <a:srgbClr val="FF0000"/>
                </a:solidFill>
              </a:rPr>
              <a:t> </a:t>
            </a:r>
            <a:r>
              <a:rPr lang="it-IT" cap="small" spc="60">
                <a:solidFill>
                  <a:srgbClr val="FF0000"/>
                </a:solidFill>
              </a:rPr>
              <a:t>contabile,</a:t>
            </a:r>
            <a:r>
              <a:rPr lang="it-IT" cap="small" spc="-105">
                <a:solidFill>
                  <a:srgbClr val="FF0000"/>
                </a:solidFill>
              </a:rPr>
              <a:t> </a:t>
            </a:r>
            <a:r>
              <a:rPr lang="it-IT" cap="small" spc="65">
                <a:solidFill>
                  <a:srgbClr val="FF0000"/>
                </a:solidFill>
              </a:rPr>
              <a:t>dotati</a:t>
            </a:r>
            <a:r>
              <a:rPr lang="it-IT" cap="small" spc="5">
                <a:solidFill>
                  <a:srgbClr val="FF0000"/>
                </a:solidFill>
              </a:rPr>
              <a:t> </a:t>
            </a:r>
            <a:r>
              <a:rPr lang="it-IT" cap="small" spc="95">
                <a:solidFill>
                  <a:srgbClr val="FF0000"/>
                </a:solidFill>
              </a:rPr>
              <a:t>o</a:t>
            </a:r>
            <a:r>
              <a:rPr lang="it-IT" cap="small" spc="30">
                <a:solidFill>
                  <a:srgbClr val="FF0000"/>
                </a:solidFill>
              </a:rPr>
              <a:t> </a:t>
            </a:r>
            <a:r>
              <a:rPr lang="it-IT" cap="small" spc="160">
                <a:solidFill>
                  <a:srgbClr val="FF0000"/>
                </a:solidFill>
              </a:rPr>
              <a:t>non</a:t>
            </a:r>
            <a:r>
              <a:rPr lang="it-IT" cap="small" spc="15">
                <a:solidFill>
                  <a:srgbClr val="FF0000"/>
                </a:solidFill>
              </a:rPr>
              <a:t> </a:t>
            </a:r>
            <a:r>
              <a:rPr lang="it-IT" cap="small" spc="65">
                <a:solidFill>
                  <a:srgbClr val="FF0000"/>
                </a:solidFill>
              </a:rPr>
              <a:t>dotati</a:t>
            </a:r>
            <a:r>
              <a:rPr lang="it-IT" cap="small" spc="5">
                <a:solidFill>
                  <a:srgbClr val="FF0000"/>
                </a:solidFill>
              </a:rPr>
              <a:t> </a:t>
            </a:r>
            <a:r>
              <a:rPr lang="it-IT" cap="small" spc="50">
                <a:solidFill>
                  <a:srgbClr val="FF0000"/>
                </a:solidFill>
              </a:rPr>
              <a:t>di</a:t>
            </a:r>
            <a:r>
              <a:rPr lang="it-IT" cap="small" spc="15">
                <a:solidFill>
                  <a:srgbClr val="FF0000"/>
                </a:solidFill>
              </a:rPr>
              <a:t> </a:t>
            </a:r>
            <a:r>
              <a:rPr lang="it-IT" cap="small" spc="95">
                <a:solidFill>
                  <a:srgbClr val="FF0000"/>
                </a:solidFill>
              </a:rPr>
              <a:t>personalità</a:t>
            </a:r>
            <a:r>
              <a:rPr lang="it-IT" cap="small" spc="5">
                <a:solidFill>
                  <a:srgbClr val="FF0000"/>
                </a:solidFill>
              </a:rPr>
              <a:t> </a:t>
            </a:r>
            <a:r>
              <a:rPr lang="it-IT" cap="small" spc="-10">
                <a:solidFill>
                  <a:srgbClr val="FF0000"/>
                </a:solidFill>
              </a:rPr>
              <a:t>giuridica</a:t>
            </a:r>
            <a:r>
              <a:rPr lang="it-IT" cap="small" spc="-10">
                <a:solidFill>
                  <a:srgbClr val="244060"/>
                </a:solidFill>
              </a:rPr>
              <a:t>.</a:t>
            </a:r>
            <a:endParaRPr lang="it-IT"/>
          </a:p>
        </p:txBody>
      </p:sp>
      <p:grpSp>
        <p:nvGrpSpPr>
          <p:cNvPr id="12" name="object 4">
            <a:extLst>
              <a:ext uri="{FF2B5EF4-FFF2-40B4-BE49-F238E27FC236}">
                <a16:creationId xmlns:a16="http://schemas.microsoft.com/office/drawing/2014/main" id="{A5C0983C-17B0-7677-26A1-E2E7C70E07BC}"/>
              </a:ext>
            </a:extLst>
          </p:cNvPr>
          <p:cNvGrpSpPr/>
          <p:nvPr/>
        </p:nvGrpSpPr>
        <p:grpSpPr>
          <a:xfrm>
            <a:off x="154515" y="4680456"/>
            <a:ext cx="729442" cy="693420"/>
            <a:chOff x="331863" y="1166113"/>
            <a:chExt cx="729442" cy="693420"/>
          </a:xfrm>
        </p:grpSpPr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E4B29CA9-750E-9EAA-0F25-396E4A3967A5}"/>
                </a:ext>
              </a:extLst>
            </p:cNvPr>
            <p:cNvSpPr/>
            <p:nvPr/>
          </p:nvSpPr>
          <p:spPr>
            <a:xfrm>
              <a:off x="360265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99FBE16-2762-305E-88C5-0B3CA24C7E68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7">
            <a:extLst>
              <a:ext uri="{FF2B5EF4-FFF2-40B4-BE49-F238E27FC236}">
                <a16:creationId xmlns:a16="http://schemas.microsoft.com/office/drawing/2014/main" id="{5454367B-0969-379C-1618-AD56080F6623}"/>
              </a:ext>
            </a:extLst>
          </p:cNvPr>
          <p:cNvSpPr txBox="1"/>
          <p:nvPr/>
        </p:nvSpPr>
        <p:spPr>
          <a:xfrm>
            <a:off x="354577" y="484619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 dirty="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A99305B-74FA-40B8-97BC-5A2412154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2948012"/>
            <a:ext cx="8429625" cy="982344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91440" marR="83820" algn="just">
              <a:lnSpc>
                <a:spcPct val="100000"/>
              </a:lnSpc>
              <a:spcBef>
                <a:spcPts val="560"/>
              </a:spcBef>
            </a:pP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un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partecipato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inizia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data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-15" dirty="0">
                <a:solidFill>
                  <a:srgbClr val="244060"/>
                </a:solidFill>
                <a:latin typeface="Trebuchet MS"/>
                <a:cs typeface="Trebuchet MS"/>
              </a:rPr>
              <a:t>cui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l’amministrazione</a:t>
            </a:r>
            <a:r>
              <a:rPr sz="1800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ottiene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controllo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partecipazione</a:t>
            </a:r>
            <a:r>
              <a:rPr sz="18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rilevanza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dello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stesso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cessa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quando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l’amministrazione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perde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tale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condizione.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8719" y="1166113"/>
            <a:ext cx="8429625" cy="158813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83185" algn="just">
              <a:lnSpc>
                <a:spcPts val="1939"/>
              </a:lnSpc>
              <a:spcBef>
                <a:spcPts val="320"/>
              </a:spcBef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2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CONSIDERA</a:t>
            </a:r>
            <a:r>
              <a:rPr sz="1450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TUTTI</a:t>
            </a:r>
            <a:r>
              <a:rPr sz="1450" spc="2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450" spc="2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FATTI</a:t>
            </a:r>
            <a:r>
              <a:rPr sz="1450" spc="2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2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450" spc="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CIRCOSTANZE</a:t>
            </a:r>
            <a:r>
              <a:rPr sz="1450" spc="2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NEL</a:t>
            </a:r>
            <a:r>
              <a:rPr sz="1450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DETERMINARE</a:t>
            </a:r>
            <a:r>
              <a:rPr sz="1450" spc="2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SE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CONTROLLA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DETIENE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40" dirty="0">
                <a:solidFill>
                  <a:srgbClr val="FF0000"/>
                </a:solidFill>
                <a:latin typeface="Trebuchet MS"/>
                <a:cs typeface="Trebuchet MS"/>
              </a:rPr>
              <a:t>UNA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PARTECIPAZIONE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RILEVANTE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ALTRO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.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VALUTA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NUOVAMENTE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CONTROLLO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RILEVANZA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450" spc="1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PARTECIPAZIONE</a:t>
            </a:r>
            <a:r>
              <a:rPr sz="1450" spc="19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19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60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450" spc="1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450" spc="19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QUALORA</a:t>
            </a:r>
            <a:r>
              <a:rPr sz="1450" spc="19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450" spc="19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FATTI</a:t>
            </a:r>
            <a:r>
              <a:rPr sz="1450" spc="19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19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450" spc="19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CIRCOSTANZE</a:t>
            </a:r>
            <a:endParaRPr sz="1450">
              <a:latin typeface="Trebuchet MS"/>
              <a:cs typeface="Trebuchet MS"/>
            </a:endParaRPr>
          </a:p>
          <a:p>
            <a:pPr marL="91440" marR="81915" algn="just">
              <a:lnSpc>
                <a:spcPts val="1939"/>
              </a:lnSpc>
              <a:spcBef>
                <a:spcPts val="20"/>
              </a:spcBef>
            </a:pP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INDICHINO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PRESENZA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VARIAZIONI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UNO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PIÙ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ELEMENTI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CONTROLLO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RILEVANZA</a:t>
            </a:r>
            <a:r>
              <a:rPr sz="1800" spc="4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1004" y="1326641"/>
            <a:ext cx="320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65C2175B-2D80-479A-90EB-A88709F07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936750"/>
            <a:ext cx="8429625" cy="14039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377825" indent="-286385">
              <a:lnSpc>
                <a:spcPct val="100000"/>
              </a:lnSpc>
              <a:spcBef>
                <a:spcPts val="1365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AZIENDE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SANITARIE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LOCALI</a:t>
            </a:r>
            <a:endParaRPr sz="145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27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AZIENDE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OSPEDALIERE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ANCHE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UNIVERSITARIE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INTEGRATE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SSN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555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ISTITUTI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 FONDAZIONI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RICOVERO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CURA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PUBBLICI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IL</a:t>
            </a:r>
            <a:r>
              <a:rPr spc="-110" dirty="0"/>
              <a:t> </a:t>
            </a:r>
            <a:r>
              <a:rPr spc="160" dirty="0"/>
              <a:t>GRUPPO</a:t>
            </a:r>
            <a:r>
              <a:rPr spc="-120" dirty="0"/>
              <a:t> </a:t>
            </a:r>
            <a:r>
              <a:rPr spc="175" dirty="0"/>
              <a:t>AMMINISTRAZIONE</a:t>
            </a:r>
            <a:r>
              <a:rPr spc="-130" dirty="0"/>
              <a:t> </a:t>
            </a:r>
            <a:r>
              <a:rPr spc="160" dirty="0"/>
              <a:t>PUBBLICA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8719" y="1166113"/>
            <a:ext cx="8429625" cy="591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40429" marR="3435350" algn="ctr">
              <a:lnSpc>
                <a:spcPts val="1939"/>
              </a:lnSpc>
              <a:spcBef>
                <a:spcPts val="320"/>
              </a:spcBef>
            </a:pPr>
            <a:r>
              <a:rPr sz="1800" spc="185" dirty="0">
                <a:solidFill>
                  <a:srgbClr val="244060"/>
                </a:solidFill>
                <a:latin typeface="Trebuchet MS"/>
                <a:cs typeface="Trebuchet MS"/>
              </a:rPr>
              <a:t>SONO</a:t>
            </a:r>
            <a:r>
              <a:rPr sz="18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244060"/>
                </a:solidFill>
                <a:latin typeface="Trebuchet MS"/>
                <a:cs typeface="Trebuchet MS"/>
              </a:rPr>
              <a:t>INVECE </a:t>
            </a:r>
            <a:r>
              <a:rPr sz="1800" spc="135" dirty="0">
                <a:solidFill>
                  <a:srgbClr val="FF0000"/>
                </a:solidFill>
                <a:latin typeface="Trebuchet MS"/>
                <a:cs typeface="Trebuchet MS"/>
              </a:rPr>
              <a:t>ESCLUSI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FDC34C4B-56A0-4A35-9E90-9B7771C31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936750"/>
            <a:ext cx="8429625" cy="2242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1500">
              <a:latin typeface="Times New Roman"/>
              <a:cs typeface="Times New Roman"/>
            </a:endParaRPr>
          </a:p>
          <a:p>
            <a:pPr marL="245745" marR="240665" indent="635" algn="ctr">
              <a:lnSpc>
                <a:spcPts val="2160"/>
              </a:lnSpc>
            </a:pP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[</a:t>
            </a:r>
            <a:r>
              <a:rPr sz="1500" i="1" spc="65" dirty="0">
                <a:solidFill>
                  <a:srgbClr val="244060"/>
                </a:solidFill>
                <a:latin typeface="Trebuchet MS"/>
                <a:cs typeface="Trebuchet MS"/>
              </a:rPr>
              <a:t>PREMESSO</a:t>
            </a:r>
            <a:r>
              <a:rPr sz="1500" i="1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8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500" i="1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1500" i="1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spc="-15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r>
              <a:rPr sz="1900" i="1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120" dirty="0">
                <a:solidFill>
                  <a:srgbClr val="244060"/>
                </a:solidFill>
                <a:latin typeface="Trebuchet MS"/>
                <a:cs typeface="Trebuchet MS"/>
              </a:rPr>
              <a:t>NON</a:t>
            </a:r>
            <a:r>
              <a:rPr sz="1500" i="1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5" dirty="0">
                <a:solidFill>
                  <a:srgbClr val="244060"/>
                </a:solidFill>
                <a:latin typeface="Trebuchet MS"/>
                <a:cs typeface="Trebuchet MS"/>
              </a:rPr>
              <a:t>CONTEMPLA</a:t>
            </a:r>
            <a:r>
              <a:rPr sz="1500" i="1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EVENTUALI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65" dirty="0">
                <a:solidFill>
                  <a:srgbClr val="244060"/>
                </a:solidFill>
                <a:latin typeface="Trebuchet MS"/>
                <a:cs typeface="Trebuchet MS"/>
              </a:rPr>
              <a:t>ESCLUSIONI</a:t>
            </a:r>
            <a:r>
              <a:rPr sz="1500" i="1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DAL</a:t>
            </a:r>
            <a:r>
              <a:rPr sz="1500" i="1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40" dirty="0">
                <a:solidFill>
                  <a:srgbClr val="244060"/>
                </a:solidFill>
                <a:latin typeface="Trebuchet MS"/>
                <a:cs typeface="Trebuchet MS"/>
              </a:rPr>
              <a:t>BILANCIO 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500" i="1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500" i="1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CIRCOSTANZE</a:t>
            </a:r>
            <a:r>
              <a:rPr sz="1500" i="1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DIVERSE</a:t>
            </a:r>
            <a:r>
              <a:rPr sz="1500" i="1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500" i="1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10" dirty="0">
                <a:solidFill>
                  <a:srgbClr val="244060"/>
                </a:solidFill>
                <a:latin typeface="Trebuchet MS"/>
                <a:cs typeface="Trebuchet MS"/>
              </a:rPr>
              <a:t>VALUTAZIONE</a:t>
            </a:r>
            <a:r>
              <a:rPr sz="1500" i="1" spc="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1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900" i="1" spc="1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500" i="1" spc="10" dirty="0">
                <a:solidFill>
                  <a:srgbClr val="244060"/>
                </a:solidFill>
                <a:latin typeface="Trebuchet MS"/>
                <a:cs typeface="Trebuchet MS"/>
              </a:rPr>
              <a:t>IRRILEVANZA</a:t>
            </a:r>
            <a:r>
              <a:rPr sz="1500" i="1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CHE 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POTRANNO</a:t>
            </a:r>
            <a:r>
              <a:rPr sz="1500" i="1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95" dirty="0">
                <a:solidFill>
                  <a:srgbClr val="244060"/>
                </a:solidFill>
                <a:latin typeface="Trebuchet MS"/>
                <a:cs typeface="Trebuchet MS"/>
              </a:rPr>
              <a:t>ESSERE</a:t>
            </a:r>
            <a:r>
              <a:rPr sz="1500" i="1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OGGETTO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500" i="1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11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SCELTA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8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500" i="1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-10" dirty="0">
                <a:solidFill>
                  <a:srgbClr val="244060"/>
                </a:solidFill>
                <a:latin typeface="Trebuchet MS"/>
                <a:cs typeface="Trebuchet MS"/>
              </a:rPr>
              <a:t>LEGISLATORE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8719" y="1166113"/>
            <a:ext cx="8429625" cy="5911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441700" marR="3435985" algn="ctr">
              <a:lnSpc>
                <a:spcPts val="1939"/>
              </a:lnSpc>
              <a:spcBef>
                <a:spcPts val="320"/>
              </a:spcBef>
            </a:pPr>
            <a:r>
              <a:rPr sz="1800" spc="185" dirty="0">
                <a:solidFill>
                  <a:srgbClr val="244060"/>
                </a:solidFill>
              </a:rPr>
              <a:t>SONO</a:t>
            </a:r>
            <a:r>
              <a:rPr sz="1800" spc="-95" dirty="0">
                <a:solidFill>
                  <a:srgbClr val="244060"/>
                </a:solidFill>
              </a:rPr>
              <a:t> </a:t>
            </a:r>
            <a:r>
              <a:rPr sz="1800" spc="114" dirty="0">
                <a:solidFill>
                  <a:srgbClr val="244060"/>
                </a:solidFill>
              </a:rPr>
              <a:t>INVECE </a:t>
            </a:r>
            <a:r>
              <a:rPr sz="1800" spc="125" dirty="0">
                <a:solidFill>
                  <a:srgbClr val="FF0000"/>
                </a:solidFill>
              </a:rPr>
              <a:t>ESCLUSI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4871" y="2104970"/>
            <a:ext cx="868603" cy="8251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49637C33-7FD8-4BC6-8386-386DF3D4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235194" y="3703573"/>
            <a:ext cx="336550" cy="356870"/>
          </a:xfrm>
          <a:custGeom>
            <a:avLst/>
            <a:gdLst/>
            <a:ahLst/>
            <a:cxnLst/>
            <a:rect l="l" t="t" r="r" b="b"/>
            <a:pathLst>
              <a:path w="336550" h="356870">
                <a:moveTo>
                  <a:pt x="240918" y="0"/>
                </a:moveTo>
                <a:lnTo>
                  <a:pt x="95250" y="0"/>
                </a:lnTo>
                <a:lnTo>
                  <a:pt x="95250" y="111633"/>
                </a:lnTo>
                <a:lnTo>
                  <a:pt x="0" y="111633"/>
                </a:lnTo>
                <a:lnTo>
                  <a:pt x="168147" y="356742"/>
                </a:lnTo>
                <a:lnTo>
                  <a:pt x="336168" y="111633"/>
                </a:lnTo>
                <a:lnTo>
                  <a:pt x="240918" y="111633"/>
                </a:lnTo>
                <a:lnTo>
                  <a:pt x="240918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8719" y="2375560"/>
            <a:ext cx="8429625" cy="111506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2911475">
              <a:lnSpc>
                <a:spcPct val="100000"/>
              </a:lnSpc>
              <a:spcBef>
                <a:spcPts val="950"/>
              </a:spcBef>
            </a:pPr>
            <a:r>
              <a:rPr sz="2000" u="heavy" spc="1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ENTE</a:t>
            </a:r>
            <a:r>
              <a:rPr sz="2000" u="heavy" spc="-11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1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STRUMENTALE</a:t>
            </a:r>
            <a:endParaRPr sz="2000">
              <a:latin typeface="Trebuchet MS"/>
              <a:cs typeface="Trebuchet MS"/>
            </a:endParaRPr>
          </a:p>
          <a:p>
            <a:pPr marL="91440" marR="85090">
              <a:lnSpc>
                <a:spcPct val="100000"/>
              </a:lnSpc>
              <a:spcBef>
                <a:spcPts val="10"/>
              </a:spcBef>
              <a:tabLst>
                <a:tab pos="790575" algn="l"/>
                <a:tab pos="1376045" algn="l"/>
                <a:tab pos="2472055" algn="l"/>
                <a:tab pos="3446145" algn="l"/>
                <a:tab pos="3736975" algn="l"/>
                <a:tab pos="4625340" algn="l"/>
                <a:tab pos="5439410" algn="l"/>
                <a:tab pos="5768975" algn="l"/>
                <a:tab pos="7166609" algn="l"/>
                <a:tab pos="8224520" algn="l"/>
              </a:tabLst>
            </a:pP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Tutti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quei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soggetti,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pubblici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privati,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dotati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personalità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giuridica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-44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autonomia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contabile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(aziende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speciali,</a:t>
            </a:r>
            <a:r>
              <a:rPr sz="1800" cap="small" spc="-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autonomi,</a:t>
            </a:r>
            <a:r>
              <a:rPr sz="1800" cap="small" spc="-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consorzi,</a:t>
            </a:r>
            <a:r>
              <a:rPr sz="1800" cap="small" spc="-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fondazioni)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IL</a:t>
            </a:r>
            <a:r>
              <a:rPr spc="-110" dirty="0"/>
              <a:t> </a:t>
            </a:r>
            <a:r>
              <a:rPr spc="160" dirty="0"/>
              <a:t>GRUPPO</a:t>
            </a:r>
            <a:r>
              <a:rPr spc="-120" dirty="0"/>
              <a:t> </a:t>
            </a:r>
            <a:r>
              <a:rPr spc="175" dirty="0"/>
              <a:t>AMMINISTRAZIONE</a:t>
            </a:r>
            <a:r>
              <a:rPr spc="-130" dirty="0"/>
              <a:t> </a:t>
            </a:r>
            <a:r>
              <a:rPr spc="160" dirty="0"/>
              <a:t>PUBBLICA</a:t>
            </a:r>
          </a:p>
        </p:txBody>
      </p:sp>
      <p:sp>
        <p:nvSpPr>
          <p:cNvPr id="5" name="object 5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88719" y="1166126"/>
            <a:ext cx="8429625" cy="99631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2473960">
              <a:lnSpc>
                <a:spcPct val="100000"/>
              </a:lnSpc>
              <a:spcBef>
                <a:spcPts val="40"/>
              </a:spcBef>
            </a:pPr>
            <a:r>
              <a:rPr sz="2000" u="heavy" spc="1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ORGANISMO</a:t>
            </a:r>
            <a:r>
              <a:rPr sz="2000" u="heavy" spc="-1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1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STRUMENTALE</a:t>
            </a:r>
            <a:endParaRPr sz="2000">
              <a:latin typeface="Trebuchet MS"/>
              <a:cs typeface="Trebuchet MS"/>
            </a:endParaRPr>
          </a:p>
          <a:p>
            <a:pPr marL="91440" marR="81915">
              <a:lnSpc>
                <a:spcPts val="1939"/>
              </a:lnSpc>
              <a:spcBef>
                <a:spcPts val="1035"/>
              </a:spcBef>
            </a:pP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Articolazioni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organizzative,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anche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a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livello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territoriale,</a:t>
            </a:r>
            <a:r>
              <a:rPr sz="1800" cap="small" spc="-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dotate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autonomia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gestionale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contabile,</a:t>
            </a:r>
            <a:r>
              <a:rPr sz="1800" cap="small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prive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personalità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giuridica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 (istituzioni)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2E0AA9A-78A4-4835-9932-CEF18007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" y="0"/>
            <a:ext cx="13444168" cy="7569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461" y="1323744"/>
            <a:ext cx="2209205" cy="1513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3059048"/>
            <a:ext cx="83254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75" dirty="0">
                <a:solidFill>
                  <a:srgbClr val="043462"/>
                </a:solidFill>
              </a:rPr>
              <a:t>IL</a:t>
            </a:r>
            <a:r>
              <a:rPr sz="2800" spc="-110" dirty="0">
                <a:solidFill>
                  <a:srgbClr val="043462"/>
                </a:solidFill>
              </a:rPr>
              <a:t> </a:t>
            </a:r>
            <a:r>
              <a:rPr sz="2800" spc="180" dirty="0">
                <a:solidFill>
                  <a:srgbClr val="043462"/>
                </a:solidFill>
              </a:rPr>
              <a:t>BILANCIO</a:t>
            </a:r>
            <a:r>
              <a:rPr sz="2800" spc="-150" dirty="0">
                <a:solidFill>
                  <a:srgbClr val="043462"/>
                </a:solidFill>
              </a:rPr>
              <a:t> </a:t>
            </a:r>
            <a:r>
              <a:rPr sz="2800" spc="204" dirty="0">
                <a:solidFill>
                  <a:srgbClr val="043462"/>
                </a:solidFill>
              </a:rPr>
              <a:t>CONSOLIDATO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175" dirty="0">
                <a:solidFill>
                  <a:srgbClr val="043462"/>
                </a:solidFill>
              </a:rPr>
              <a:t>TRA</a:t>
            </a:r>
            <a:r>
              <a:rPr sz="2800" spc="-100" dirty="0">
                <a:solidFill>
                  <a:srgbClr val="043462"/>
                </a:solidFill>
              </a:rPr>
              <a:t> </a:t>
            </a:r>
            <a:r>
              <a:rPr sz="2800" dirty="0">
                <a:solidFill>
                  <a:srgbClr val="043462"/>
                </a:solidFill>
              </a:rPr>
              <a:t>D.LGS.</a:t>
            </a:r>
            <a:r>
              <a:rPr sz="2800" spc="-125" dirty="0">
                <a:solidFill>
                  <a:srgbClr val="043462"/>
                </a:solidFill>
              </a:rPr>
              <a:t> </a:t>
            </a:r>
            <a:r>
              <a:rPr sz="2800" spc="-30" dirty="0">
                <a:solidFill>
                  <a:srgbClr val="043462"/>
                </a:solidFill>
              </a:rPr>
              <a:t>N.</a:t>
            </a:r>
            <a:r>
              <a:rPr sz="2800" spc="-100" dirty="0">
                <a:solidFill>
                  <a:srgbClr val="043462"/>
                </a:solidFill>
              </a:rPr>
              <a:t> </a:t>
            </a:r>
            <a:r>
              <a:rPr sz="2800" spc="-40" dirty="0">
                <a:solidFill>
                  <a:srgbClr val="043462"/>
                </a:solidFill>
              </a:rPr>
              <a:t>118/2011</a:t>
            </a:r>
            <a:r>
              <a:rPr sz="2800" spc="-125" dirty="0">
                <a:solidFill>
                  <a:srgbClr val="043462"/>
                </a:solidFill>
              </a:rPr>
              <a:t> </a:t>
            </a:r>
            <a:r>
              <a:rPr sz="2800" spc="145" dirty="0">
                <a:solidFill>
                  <a:srgbClr val="043462"/>
                </a:solidFill>
              </a:rPr>
              <a:t>(ALLEGATO</a:t>
            </a:r>
            <a:r>
              <a:rPr sz="2800" spc="-120" dirty="0">
                <a:solidFill>
                  <a:srgbClr val="043462"/>
                </a:solidFill>
              </a:rPr>
              <a:t> </a:t>
            </a:r>
            <a:r>
              <a:rPr sz="2800" dirty="0">
                <a:solidFill>
                  <a:srgbClr val="043462"/>
                </a:solidFill>
              </a:rPr>
              <a:t>4/4)</a:t>
            </a:r>
            <a:r>
              <a:rPr sz="2800" spc="-95" dirty="0">
                <a:solidFill>
                  <a:srgbClr val="043462"/>
                </a:solidFill>
              </a:rPr>
              <a:t> </a:t>
            </a:r>
            <a:r>
              <a:rPr sz="2800" spc="195" dirty="0">
                <a:solidFill>
                  <a:srgbClr val="043462"/>
                </a:solidFill>
              </a:rPr>
              <a:t>E</a:t>
            </a:r>
            <a:r>
              <a:rPr sz="2800" spc="-95" dirty="0">
                <a:solidFill>
                  <a:srgbClr val="043462"/>
                </a:solidFill>
              </a:rPr>
              <a:t> </a:t>
            </a:r>
            <a:r>
              <a:rPr sz="2800" spc="150" dirty="0">
                <a:solidFill>
                  <a:srgbClr val="043462"/>
                </a:solidFill>
              </a:rPr>
              <a:t>ITAS</a:t>
            </a:r>
            <a:r>
              <a:rPr sz="2800" spc="-110" dirty="0">
                <a:solidFill>
                  <a:srgbClr val="043462"/>
                </a:solidFill>
              </a:rPr>
              <a:t> </a:t>
            </a:r>
            <a:r>
              <a:rPr sz="2800" spc="-25" dirty="0">
                <a:solidFill>
                  <a:srgbClr val="043462"/>
                </a:solidFill>
              </a:rPr>
              <a:t>12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D5F93951-43BB-4756-855A-85C715C1D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5373014"/>
            <a:ext cx="7764145" cy="91440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000" u="heavy" spc="1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ENTE</a:t>
            </a:r>
            <a:r>
              <a:rPr sz="2000" u="heavy" spc="-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1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STRUMENTALE</a:t>
            </a:r>
            <a:r>
              <a:rPr sz="2000" u="heavy" spc="-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6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PARTECIPATO</a:t>
            </a:r>
            <a:endParaRPr sz="2000">
              <a:latin typeface="Trebuchet MS"/>
              <a:cs typeface="Trebuchet MS"/>
            </a:endParaRPr>
          </a:p>
          <a:p>
            <a:pPr marL="347980" marR="337820" algn="ctr">
              <a:lnSpc>
                <a:spcPts val="2160"/>
              </a:lnSpc>
              <a:spcBef>
                <a:spcPts val="285"/>
              </a:spcBef>
            </a:pP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Azienda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ente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pubblico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privato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regione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l’ente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ha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una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partecipazione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assenza</a:t>
            </a:r>
            <a:r>
              <a:rPr sz="1800" cap="small" spc="-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condizioni</a:t>
            </a:r>
            <a:r>
              <a:rPr sz="1800" cap="small" spc="-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controllo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11309" y="5651753"/>
            <a:ext cx="336550" cy="356870"/>
          </a:xfrm>
          <a:custGeom>
            <a:avLst/>
            <a:gdLst/>
            <a:ahLst/>
            <a:cxnLst/>
            <a:rect l="l" t="t" r="r" b="b"/>
            <a:pathLst>
              <a:path w="336550" h="356870">
                <a:moveTo>
                  <a:pt x="240919" y="0"/>
                </a:moveTo>
                <a:lnTo>
                  <a:pt x="95250" y="0"/>
                </a:lnTo>
                <a:lnTo>
                  <a:pt x="95250" y="111632"/>
                </a:lnTo>
                <a:lnTo>
                  <a:pt x="0" y="111632"/>
                </a:lnTo>
                <a:lnTo>
                  <a:pt x="168148" y="356742"/>
                </a:lnTo>
                <a:lnTo>
                  <a:pt x="336169" y="111632"/>
                </a:lnTo>
                <a:lnTo>
                  <a:pt x="240919" y="111632"/>
                </a:lnTo>
                <a:lnTo>
                  <a:pt x="240919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1166240"/>
            <a:ext cx="8429625" cy="4088765"/>
          </a:xfrm>
          <a:custGeom>
            <a:avLst/>
            <a:gdLst/>
            <a:ahLst/>
            <a:cxnLst/>
            <a:rect l="l" t="t" r="r" b="b"/>
            <a:pathLst>
              <a:path w="8429625" h="4088765">
                <a:moveTo>
                  <a:pt x="0" y="4088257"/>
                </a:moveTo>
                <a:lnTo>
                  <a:pt x="8429117" y="4088257"/>
                </a:lnTo>
                <a:lnTo>
                  <a:pt x="8429117" y="0"/>
                </a:lnTo>
                <a:lnTo>
                  <a:pt x="0" y="0"/>
                </a:lnTo>
                <a:lnTo>
                  <a:pt x="0" y="4088257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10229" y="1188846"/>
            <a:ext cx="4583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15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</a:rPr>
              <a:t>ENTE</a:t>
            </a:r>
            <a:r>
              <a:rPr sz="2000" u="heavy" spc="-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</a:rPr>
              <a:t> </a:t>
            </a:r>
            <a:r>
              <a:rPr sz="2000" u="heavy" spc="17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</a:rPr>
              <a:t>STRUMENTALE</a:t>
            </a:r>
            <a:r>
              <a:rPr sz="2000" u="heavy" spc="-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</a:rPr>
              <a:t> </a:t>
            </a:r>
            <a:r>
              <a:rPr sz="2000" u="heavy" spc="13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</a:rPr>
              <a:t>CONTROLLATO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1267713" y="1519555"/>
            <a:ext cx="8272145" cy="3533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34865" algn="l"/>
              </a:tabLst>
            </a:pP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Azienda</a:t>
            </a:r>
            <a:r>
              <a:rPr sz="2000" cap="small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2000" cap="small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ente</a:t>
            </a:r>
            <a:r>
              <a:rPr sz="2000" cap="small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pubblico</a:t>
            </a:r>
            <a:r>
              <a:rPr sz="2000" cap="small" spc="3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2000" cap="small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privato</a:t>
            </a:r>
            <a:r>
              <a:rPr sz="2000" cap="small" spc="3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20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2000" cap="small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20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regione</a:t>
            </a:r>
            <a:r>
              <a:rPr sz="2000" cap="small" spc="3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20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l’ente</a:t>
            </a:r>
            <a:r>
              <a:rPr sz="20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locale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244060"/>
                </a:solidFill>
                <a:latin typeface="Trebuchet MS"/>
                <a:cs typeface="Trebuchet MS"/>
              </a:rPr>
              <a:t>DETIENE</a:t>
            </a:r>
            <a:r>
              <a:rPr sz="2000" spc="-10" dirty="0">
                <a:solidFill>
                  <a:srgbClr val="24406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5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POSSESSO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MAGGIORANZA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VOTI</a:t>
            </a:r>
            <a:endParaRPr sz="1450">
              <a:latin typeface="Trebuchet MS"/>
              <a:cs typeface="Trebuchet MS"/>
            </a:endParaRPr>
          </a:p>
          <a:p>
            <a:pPr marL="299085" marR="5080" indent="-287020">
              <a:lnSpc>
                <a:spcPts val="2160"/>
              </a:lnSpc>
              <a:spcBef>
                <a:spcPts val="345"/>
              </a:spcBef>
              <a:buClr>
                <a:srgbClr val="FF0000"/>
              </a:buClr>
              <a:buFont typeface="Arial MT"/>
              <a:buChar char="•"/>
              <a:tabLst>
                <a:tab pos="299085" algn="l"/>
              </a:tabLst>
            </a:pP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potere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assegnato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legge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dallo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Statuto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nominare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rimuovere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la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maggioranza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componenti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gli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organi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decisionali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MAGGIORANZA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DIRITTI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VOTO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NELLE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SEDUTE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ORGANI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DECISIONALI</a:t>
            </a:r>
            <a:endParaRPr sz="145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615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OBBLIGO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RIPIANARE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DISAVANZI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PERCENTUALI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SUPERIORI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PROPRIA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QUOTA</a:t>
            </a:r>
            <a:endParaRPr sz="1450">
              <a:latin typeface="Trebuchet MS"/>
              <a:cs typeface="Trebuchet MS"/>
            </a:endParaRPr>
          </a:p>
          <a:p>
            <a:pPr marL="299085">
              <a:lnSpc>
                <a:spcPct val="100000"/>
              </a:lnSpc>
              <a:spcBef>
                <a:spcPts val="420"/>
              </a:spcBef>
            </a:pP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PARTECIPAZIONE</a:t>
            </a:r>
            <a:endParaRPr sz="1450">
              <a:latin typeface="Trebuchet MS"/>
              <a:cs typeface="Trebuchet MS"/>
            </a:endParaRPr>
          </a:p>
          <a:p>
            <a:pPr marL="299085" indent="-286385" algn="just">
              <a:lnSpc>
                <a:spcPct val="100000"/>
              </a:lnSpc>
              <a:spcBef>
                <a:spcPts val="275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INFLUENZA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DOMINANTE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VIRTÙ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CONTRATTI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*</a:t>
            </a:r>
            <a:endParaRPr sz="1800">
              <a:latin typeface="Trebuchet MS"/>
              <a:cs typeface="Trebuchet MS"/>
            </a:endParaRPr>
          </a:p>
          <a:p>
            <a:pPr marL="12700" marR="5715" algn="just">
              <a:lnSpc>
                <a:spcPct val="100000"/>
              </a:lnSpc>
              <a:spcBef>
                <a:spcPts val="204"/>
              </a:spcBef>
            </a:pP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*Le</a:t>
            </a:r>
            <a:r>
              <a:rPr sz="1800" cap="small" spc="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clausole</a:t>
            </a:r>
            <a:r>
              <a:rPr sz="1800" cap="small" spc="2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contrattuali</a:t>
            </a:r>
            <a:r>
              <a:rPr sz="1800" cap="small" spc="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devono</a:t>
            </a:r>
            <a:r>
              <a:rPr sz="1800" cap="small" spc="2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incidere</a:t>
            </a:r>
            <a:r>
              <a:rPr sz="1800" cap="small" spc="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significativamente</a:t>
            </a:r>
            <a:r>
              <a:rPr sz="1800" cap="small" spc="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25" dirty="0">
                <a:solidFill>
                  <a:srgbClr val="FF0000"/>
                </a:solidFill>
                <a:latin typeface="Trebuchet MS"/>
                <a:cs typeface="Trebuchet MS"/>
              </a:rPr>
              <a:t>sulla</a:t>
            </a:r>
            <a:r>
              <a:rPr sz="1800" cap="small" spc="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gestione </a:t>
            </a:r>
            <a:r>
              <a:rPr sz="18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dell’altro</a:t>
            </a:r>
            <a:r>
              <a:rPr sz="1800" cap="small" spc="4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contraente.</a:t>
            </a:r>
            <a:r>
              <a:rPr sz="1800" cap="small" spc="2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Inoltre</a:t>
            </a:r>
            <a:r>
              <a:rPr sz="1800" cap="small" spc="4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tali</a:t>
            </a:r>
            <a:r>
              <a:rPr sz="1800" cap="small" spc="4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contratti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devono</a:t>
            </a:r>
            <a:r>
              <a:rPr sz="1800" cap="small" spc="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essere</a:t>
            </a:r>
            <a:r>
              <a:rPr sz="1800" cap="small" spc="4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stipulati</a:t>
            </a:r>
            <a:r>
              <a:rPr sz="1800" cap="small" spc="4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con aziende</a:t>
            </a:r>
            <a:r>
              <a:rPr sz="1800" cap="small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che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svolgono</a:t>
            </a:r>
            <a:r>
              <a:rPr sz="18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prevalentemente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l’attività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oggetto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dei</a:t>
            </a:r>
            <a:r>
              <a:rPr sz="1800" cap="small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contratti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9" name="object 9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12A10FC8-D709-44FB-B87F-1C99A0DD7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235194" y="3602990"/>
            <a:ext cx="336550" cy="356870"/>
          </a:xfrm>
          <a:custGeom>
            <a:avLst/>
            <a:gdLst/>
            <a:ahLst/>
            <a:cxnLst/>
            <a:rect l="l" t="t" r="r" b="b"/>
            <a:pathLst>
              <a:path w="336550" h="356870">
                <a:moveTo>
                  <a:pt x="240918" y="0"/>
                </a:moveTo>
                <a:lnTo>
                  <a:pt x="95250" y="0"/>
                </a:lnTo>
                <a:lnTo>
                  <a:pt x="95250" y="111760"/>
                </a:lnTo>
                <a:lnTo>
                  <a:pt x="0" y="111760"/>
                </a:lnTo>
                <a:lnTo>
                  <a:pt x="168147" y="356870"/>
                </a:lnTo>
                <a:lnTo>
                  <a:pt x="336168" y="111760"/>
                </a:lnTo>
                <a:lnTo>
                  <a:pt x="240918" y="111760"/>
                </a:lnTo>
                <a:lnTo>
                  <a:pt x="240918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19" y="1166240"/>
            <a:ext cx="8429625" cy="210566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3679190">
              <a:lnSpc>
                <a:spcPct val="100000"/>
              </a:lnSpc>
              <a:spcBef>
                <a:spcPts val="40"/>
              </a:spcBef>
            </a:pPr>
            <a:r>
              <a:rPr sz="2000" u="heavy" spc="114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SOCIETÀ</a:t>
            </a:r>
            <a:endParaRPr sz="20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990"/>
              </a:spcBef>
            </a:pPr>
            <a:r>
              <a:rPr sz="1800" spc="8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IBRO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44060"/>
                </a:solidFill>
                <a:latin typeface="Trebuchet MS"/>
                <a:cs typeface="Trebuchet MS"/>
              </a:rPr>
              <a:t>V,</a:t>
            </a:r>
            <a:r>
              <a:rPr sz="1800" spc="-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T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ITOLO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44060"/>
                </a:solidFill>
                <a:latin typeface="Trebuchet MS"/>
                <a:cs typeface="Trebuchet MS"/>
              </a:rPr>
              <a:t>V,</a:t>
            </a:r>
            <a:r>
              <a:rPr sz="1800" spc="-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244060"/>
                </a:solidFill>
                <a:latin typeface="Trebuchet MS"/>
                <a:cs typeface="Trebuchet MS"/>
              </a:rPr>
              <a:t>C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API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244060"/>
                </a:solidFill>
                <a:latin typeface="Trebuchet MS"/>
                <a:cs typeface="Trebuchet MS"/>
              </a:rPr>
              <a:t>V,</a:t>
            </a:r>
            <a:r>
              <a:rPr sz="1800" spc="-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VI</a:t>
            </a:r>
            <a:r>
              <a:rPr sz="1800" spc="-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VII</a:t>
            </a:r>
            <a:r>
              <a:rPr sz="180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244060"/>
                </a:solidFill>
                <a:latin typeface="Trebuchet MS"/>
                <a:cs typeface="Trebuchet MS"/>
              </a:rPr>
              <a:t>C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ODICE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C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IVILE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44060"/>
                </a:solidFill>
                <a:latin typeface="Trebuchet MS"/>
                <a:cs typeface="Trebuchet MS"/>
              </a:rPr>
              <a:t>(SPA-</a:t>
            </a:r>
            <a:r>
              <a:rPr sz="1800" spc="145" dirty="0">
                <a:solidFill>
                  <a:srgbClr val="244060"/>
                </a:solidFill>
                <a:latin typeface="Trebuchet MS"/>
                <a:cs typeface="Trebuchet MS"/>
              </a:rPr>
              <a:t>SAPA-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SRL)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ts val="2055"/>
              </a:lnSpc>
              <a:spcBef>
                <a:spcPts val="985"/>
              </a:spcBef>
              <a:buFont typeface="Arial MT"/>
              <a:buChar char="•"/>
              <a:tabLst>
                <a:tab pos="377825" algn="l"/>
              </a:tabLst>
            </a:pPr>
            <a:r>
              <a:rPr sz="1800" spc="175" dirty="0">
                <a:solidFill>
                  <a:srgbClr val="FF0000"/>
                </a:solidFill>
                <a:latin typeface="Trebuchet MS"/>
                <a:cs typeface="Trebuchet MS"/>
              </a:rPr>
              <a:t>ESCLUSE</a:t>
            </a:r>
            <a:r>
              <a:rPr sz="1800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130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800" spc="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FF0000"/>
                </a:solidFill>
                <a:latin typeface="Trebuchet MS"/>
                <a:cs typeface="Trebuchet MS"/>
              </a:rPr>
              <a:t>SOCIETÀ</a:t>
            </a:r>
            <a:r>
              <a:rPr sz="1800" spc="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FF0000"/>
                </a:solidFill>
                <a:latin typeface="Trebuchet MS"/>
                <a:cs typeface="Trebuchet MS"/>
              </a:rPr>
              <a:t>COOPERATIVE</a:t>
            </a:r>
            <a:r>
              <a:rPr sz="1800" spc="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13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145" dirty="0">
                <a:solidFill>
                  <a:srgbClr val="FF0000"/>
                </a:solidFill>
                <a:latin typeface="Trebuchet MS"/>
                <a:cs typeface="Trebuchet MS"/>
              </a:rPr>
              <a:t>DELLE</a:t>
            </a:r>
            <a:r>
              <a:rPr sz="1800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FF0000"/>
                </a:solidFill>
                <a:latin typeface="Trebuchet MS"/>
                <a:cs typeface="Trebuchet MS"/>
              </a:rPr>
              <a:t>MUTUE</a:t>
            </a:r>
            <a:r>
              <a:rPr sz="1800" spc="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FF0000"/>
                </a:solidFill>
                <a:latin typeface="Trebuchet MS"/>
                <a:cs typeface="Trebuchet MS"/>
              </a:rPr>
              <a:t>ASSICURATRICI</a:t>
            </a:r>
            <a:endParaRPr sz="1800">
              <a:latin typeface="Trebuchet MS"/>
              <a:cs typeface="Trebuchet MS"/>
            </a:endParaRPr>
          </a:p>
          <a:p>
            <a:pPr marL="377825">
              <a:lnSpc>
                <a:spcPts val="2055"/>
              </a:lnSpc>
            </a:pPr>
            <a:r>
              <a:rPr sz="1800" spc="-95" dirty="0">
                <a:solidFill>
                  <a:srgbClr val="FF0000"/>
                </a:solidFill>
                <a:latin typeface="Trebuchet MS"/>
                <a:cs typeface="Trebuchet MS"/>
              </a:rPr>
              <a:t>(TIT.</a:t>
            </a:r>
            <a:r>
              <a:rPr sz="1800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Trebuchet MS"/>
                <a:cs typeface="Trebuchet MS"/>
              </a:rPr>
              <a:t>VI)</a:t>
            </a:r>
            <a:endParaRPr sz="1800">
              <a:latin typeface="Trebuchet MS"/>
              <a:cs typeface="Trebuchet MS"/>
            </a:endParaRPr>
          </a:p>
          <a:p>
            <a:pPr marL="377825" marR="83185" indent="-287020">
              <a:lnSpc>
                <a:spcPts val="1939"/>
              </a:lnSpc>
              <a:spcBef>
                <a:spcPts val="1235"/>
              </a:spcBef>
              <a:buFont typeface="Arial MT"/>
              <a:buChar char="•"/>
              <a:tabLst>
                <a:tab pos="377825" algn="l"/>
                <a:tab pos="1597025" algn="l"/>
                <a:tab pos="2065020" algn="l"/>
                <a:tab pos="3220720" algn="l"/>
                <a:tab pos="3846829" algn="l"/>
                <a:tab pos="4316095" algn="l"/>
                <a:tab pos="5201920" algn="l"/>
                <a:tab pos="5749290" algn="l"/>
                <a:tab pos="6669405" algn="l"/>
                <a:tab pos="7833995" algn="l"/>
              </a:tabLst>
            </a:pPr>
            <a:r>
              <a:rPr sz="1800" spc="160" dirty="0">
                <a:solidFill>
                  <a:srgbClr val="FF0000"/>
                </a:solidFill>
                <a:latin typeface="Trebuchet MS"/>
                <a:cs typeface="Trebuchet MS"/>
              </a:rPr>
              <a:t>ESCLUSE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100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100" dirty="0">
                <a:solidFill>
                  <a:srgbClr val="FF0000"/>
                </a:solidFill>
                <a:latin typeface="Trebuchet MS"/>
                <a:cs typeface="Trebuchet MS"/>
              </a:rPr>
              <a:t>SOCIETÀ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95" dirty="0">
                <a:solidFill>
                  <a:srgbClr val="FF0000"/>
                </a:solidFill>
                <a:latin typeface="Trebuchet MS"/>
                <a:cs typeface="Trebuchet MS"/>
              </a:rPr>
              <a:t>PER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105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95" dirty="0">
                <a:solidFill>
                  <a:srgbClr val="FF0000"/>
                </a:solidFill>
                <a:latin typeface="Trebuchet MS"/>
                <a:cs typeface="Trebuchet MS"/>
              </a:rPr>
              <a:t>QUALI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80" dirty="0">
                <a:solidFill>
                  <a:srgbClr val="FF0000"/>
                </a:solidFill>
                <a:latin typeface="Trebuchet MS"/>
                <a:cs typeface="Trebuchet MS"/>
              </a:rPr>
              <a:t>SIA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95" dirty="0">
                <a:solidFill>
                  <a:srgbClr val="FF0000"/>
                </a:solidFill>
                <a:latin typeface="Trebuchet MS"/>
                <a:cs typeface="Trebuchet MS"/>
              </a:rPr>
              <a:t>STATA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90" dirty="0">
                <a:solidFill>
                  <a:srgbClr val="FF0000"/>
                </a:solidFill>
                <a:latin typeface="Trebuchet MS"/>
                <a:cs typeface="Trebuchet MS"/>
              </a:rPr>
              <a:t>AVVIATA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165" dirty="0">
                <a:solidFill>
                  <a:srgbClr val="FF0000"/>
                </a:solidFill>
                <a:latin typeface="Trebuchet MS"/>
                <a:cs typeface="Trebuchet MS"/>
              </a:rPr>
              <a:t>UNA </a:t>
            </a:r>
            <a:r>
              <a:rPr sz="1800" spc="145" dirty="0">
                <a:solidFill>
                  <a:srgbClr val="FF0000"/>
                </a:solidFill>
                <a:latin typeface="Trebuchet MS"/>
                <a:cs typeface="Trebuchet MS"/>
              </a:rPr>
              <a:t>PROCEDURA</a:t>
            </a:r>
            <a:r>
              <a:rPr sz="1800" spc="-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150" dirty="0">
                <a:solidFill>
                  <a:srgbClr val="FF0000"/>
                </a:solidFill>
                <a:latin typeface="Trebuchet MS"/>
                <a:cs typeface="Trebuchet MS"/>
              </a:rPr>
              <a:t>CONCORSUALE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69D8C8E-18DC-4D3A-9A8F-760FDD482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3571366"/>
            <a:ext cx="8429625" cy="224726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2000" u="heavy" spc="10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SOCIETÀ</a:t>
            </a:r>
            <a:r>
              <a:rPr sz="2000" u="heavy" spc="-18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60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PARTECIPATA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Fino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40" dirty="0">
                <a:solidFill>
                  <a:srgbClr val="244060"/>
                </a:solidFill>
                <a:latin typeface="Trebuchet MS"/>
                <a:cs typeface="Trebuchet MS"/>
              </a:rPr>
              <a:t>2018,</a:t>
            </a:r>
            <a:r>
              <a:rPr sz="1800" cap="small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all’esercizio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65" dirty="0">
                <a:solidFill>
                  <a:srgbClr val="244060"/>
                </a:solidFill>
                <a:latin typeface="Trebuchet MS"/>
                <a:cs typeface="Trebuchet MS"/>
              </a:rPr>
              <a:t>2017,</a:t>
            </a:r>
            <a:r>
              <a:rPr sz="1800" cap="small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endParaRPr sz="18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TOTALE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PARTECIPAZIONE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PUBBLICA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AFFIDATARIE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DIRETTE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SERVIZI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PUBBLICI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LOCALI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147955" marR="139700" algn="ctr">
              <a:lnSpc>
                <a:spcPct val="110100"/>
              </a:lnSpc>
              <a:spcBef>
                <a:spcPts val="980"/>
              </a:spcBef>
            </a:pPr>
            <a:r>
              <a:rPr sz="1800" cap="small" spc="140" dirty="0">
                <a:solidFill>
                  <a:srgbClr val="FF0000"/>
                </a:solidFill>
                <a:latin typeface="Trebuchet MS"/>
                <a:cs typeface="Trebuchet MS"/>
              </a:rPr>
              <a:t>Dal</a:t>
            </a:r>
            <a:r>
              <a:rPr sz="1800" cap="small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-45" dirty="0">
                <a:solidFill>
                  <a:srgbClr val="FF0000"/>
                </a:solidFill>
                <a:latin typeface="Trebuchet MS"/>
                <a:cs typeface="Trebuchet MS"/>
              </a:rPr>
              <a:t>2019,</a:t>
            </a:r>
            <a:r>
              <a:rPr sz="1800" cap="small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con</a:t>
            </a:r>
            <a:r>
              <a:rPr sz="1800" cap="small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riferimento</a:t>
            </a:r>
            <a:r>
              <a:rPr sz="18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FF0000"/>
                </a:solidFill>
                <a:latin typeface="Trebuchet MS"/>
                <a:cs typeface="Trebuchet MS"/>
              </a:rPr>
              <a:t>all’esercizio</a:t>
            </a:r>
            <a:r>
              <a:rPr sz="1800" cap="small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-40" dirty="0">
                <a:solidFill>
                  <a:srgbClr val="FF0000"/>
                </a:solidFill>
                <a:latin typeface="Trebuchet MS"/>
                <a:cs typeface="Trebuchet MS"/>
              </a:rPr>
              <a:t>2018</a:t>
            </a:r>
            <a:r>
              <a:rPr sz="1800" cap="small" spc="-4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cap="small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anche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nelle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quali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l’ente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dispone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direttamente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indirettamente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quota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voti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esercitabili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in 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assemblea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pari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superiore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20%</a:t>
            </a:r>
            <a:r>
              <a:rPr sz="1800" cap="small" spc="-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(10%</a:t>
            </a:r>
            <a:r>
              <a:rPr sz="1800" cap="small" spc="-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trattasi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quotata).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19" y="1166113"/>
            <a:ext cx="8429625" cy="224726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000" u="heavy" spc="12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SOCIETÀ</a:t>
            </a:r>
            <a:r>
              <a:rPr sz="2000" u="heavy" spc="-13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135" dirty="0">
                <a:solidFill>
                  <a:srgbClr val="244060"/>
                </a:solidFill>
                <a:uFill>
                  <a:solidFill>
                    <a:srgbClr val="244060"/>
                  </a:solidFill>
                </a:uFill>
                <a:latin typeface="Trebuchet MS"/>
                <a:cs typeface="Trebuchet MS"/>
              </a:rPr>
              <a:t>CONTROLLATA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regione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l’ente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locale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detiene:</a:t>
            </a:r>
            <a:endParaRPr sz="1800">
              <a:latin typeface="Trebuchet MS"/>
              <a:cs typeface="Trebuchet MS"/>
            </a:endParaRPr>
          </a:p>
          <a:p>
            <a:pPr marL="91440" marR="81915" algn="just">
              <a:lnSpc>
                <a:spcPct val="100000"/>
              </a:lnSpc>
              <a:spcBef>
                <a:spcPts val="1200"/>
              </a:spcBef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1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POSSESSO</a:t>
            </a:r>
            <a:r>
              <a:rPr sz="1800" spc="8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DIRETTO</a:t>
            </a:r>
            <a:r>
              <a:rPr sz="1450" spc="1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1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INDIRETTO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450" spc="1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MAGGIORANZA</a:t>
            </a:r>
            <a:r>
              <a:rPr sz="1450" spc="1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1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VOTI</a:t>
            </a:r>
            <a:r>
              <a:rPr sz="1450" spc="1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ESERCITABILI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NELL</a:t>
            </a:r>
            <a:r>
              <a:rPr sz="1800" spc="9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ASSEMBLEA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ORDINARIA</a:t>
            </a:r>
            <a:r>
              <a:rPr sz="1450" spc="14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VOTI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SUFFICIENTI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ESERCITARE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INFLUENZA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DOMINANTE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ANCHE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ATTRAVERSO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PATTI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PARASOCIALI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  <a:p>
            <a:pPr marL="91440" algn="just">
              <a:lnSpc>
                <a:spcPct val="100000"/>
              </a:lnSpc>
              <a:spcBef>
                <a:spcPts val="1200"/>
              </a:spcBef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DIRITTO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-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VIRTÙ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CONTRATTO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-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ESERCITARE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800" spc="8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INFLUENZA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DOMINANTE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5E72AE4D-F44F-4487-8942-2EE43324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4" name="object 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8719" y="1166113"/>
            <a:ext cx="8429625" cy="2832100"/>
          </a:xfrm>
          <a:custGeom>
            <a:avLst/>
            <a:gdLst/>
            <a:ahLst/>
            <a:cxnLst/>
            <a:rect l="l" t="t" r="r" b="b"/>
            <a:pathLst>
              <a:path w="8429625" h="2832100">
                <a:moveTo>
                  <a:pt x="0" y="2831592"/>
                </a:moveTo>
                <a:lnTo>
                  <a:pt x="8429117" y="2831592"/>
                </a:lnTo>
                <a:lnTo>
                  <a:pt x="8429117" y="0"/>
                </a:lnTo>
                <a:lnTo>
                  <a:pt x="0" y="0"/>
                </a:lnTo>
                <a:lnTo>
                  <a:pt x="0" y="2831592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82719" y="1188846"/>
            <a:ext cx="18535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</a:rPr>
              <a:t>IL</a:t>
            </a:r>
            <a:r>
              <a:rPr sz="2000" spc="-25" dirty="0">
                <a:solidFill>
                  <a:srgbClr val="FF0000"/>
                </a:solidFill>
              </a:rPr>
              <a:t> </a:t>
            </a:r>
            <a:r>
              <a:rPr sz="2000" spc="145" dirty="0">
                <a:solidFill>
                  <a:srgbClr val="FF0000"/>
                </a:solidFill>
              </a:rPr>
              <a:t>CONTROLLO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1280413" y="1494917"/>
            <a:ext cx="8203565" cy="243459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0"/>
              </a:spcBef>
            </a:pP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Può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essere:</a:t>
            </a:r>
            <a:endParaRPr sz="1800">
              <a:latin typeface="Trebuchet MS"/>
              <a:cs typeface="Trebuchet MS"/>
            </a:endParaRPr>
          </a:p>
          <a:p>
            <a:pPr marL="286385" indent="-286385">
              <a:lnSpc>
                <a:spcPct val="100000"/>
              </a:lnSpc>
              <a:spcBef>
                <a:spcPts val="1550"/>
              </a:spcBef>
              <a:buSzPct val="124137"/>
              <a:buFont typeface="Arial MT"/>
              <a:buChar char="•"/>
              <a:tabLst>
                <a:tab pos="286385" algn="l"/>
              </a:tabLst>
            </a:pP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DIRITTO</a:t>
            </a:r>
            <a:endParaRPr sz="1450">
              <a:latin typeface="Trebuchet MS"/>
              <a:cs typeface="Trebuchet MS"/>
            </a:endParaRPr>
          </a:p>
          <a:p>
            <a:pPr marL="286385" indent="-286385">
              <a:lnSpc>
                <a:spcPct val="100000"/>
              </a:lnSpc>
              <a:spcBef>
                <a:spcPts val="1620"/>
              </a:spcBef>
              <a:buSzPct val="124137"/>
              <a:buFont typeface="Arial MT"/>
              <a:buChar char="•"/>
              <a:tabLst>
                <a:tab pos="286385" algn="l"/>
              </a:tabLst>
            </a:pP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FATTO</a:t>
            </a:r>
            <a:endParaRPr sz="1450">
              <a:latin typeface="Trebuchet MS"/>
              <a:cs typeface="Trebuchet MS"/>
            </a:endParaRPr>
          </a:p>
          <a:p>
            <a:pPr marL="286385" indent="-286385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286385" algn="l"/>
              </a:tabLst>
            </a:pP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Contrattuale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non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necessariamente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deve</a:t>
            </a:r>
            <a:r>
              <a:rPr sz="1800" cap="small" spc="-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esserci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legame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partecipativo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capitale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DIRETTO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1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INDIRETTO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9359FA4E-A4A2-4EAF-AF3A-7F88D699D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4" name="object 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8719" y="1166112"/>
            <a:ext cx="8660131" cy="4523473"/>
          </a:xfrm>
          <a:custGeom>
            <a:avLst/>
            <a:gdLst/>
            <a:ahLst/>
            <a:cxnLst/>
            <a:rect l="l" t="t" r="r" b="b"/>
            <a:pathLst>
              <a:path w="8429625" h="4432300">
                <a:moveTo>
                  <a:pt x="0" y="4432046"/>
                </a:moveTo>
                <a:lnTo>
                  <a:pt x="8429117" y="4432046"/>
                </a:lnTo>
                <a:lnTo>
                  <a:pt x="8429117" y="0"/>
                </a:lnTo>
                <a:lnTo>
                  <a:pt x="0" y="0"/>
                </a:lnTo>
                <a:lnTo>
                  <a:pt x="0" y="4432046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67713" y="1190371"/>
            <a:ext cx="6007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  <a:tab pos="1906905" algn="l"/>
                <a:tab pos="4331970" algn="l"/>
                <a:tab pos="4813300" algn="l"/>
              </a:tabLst>
            </a:pPr>
            <a:r>
              <a:rPr sz="18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controllo</a:t>
            </a: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(la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-25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controllo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9834" y="1236091"/>
            <a:ext cx="577977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807460" algn="l"/>
                <a:tab pos="4964430" algn="l"/>
              </a:tabLst>
            </a:pP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PARTECIPAZIONE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SUSSISTE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QUANDO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7713" y="1464690"/>
            <a:ext cx="82727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DISPONE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DIRETTAMENTE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INDIRETTAMENTE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MAGGIORANZA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3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VOTI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ESERCITABILI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NELL</a:t>
            </a:r>
            <a:r>
              <a:rPr sz="1800" spc="9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ASSEMBLEA</a:t>
            </a:r>
            <a:r>
              <a:rPr sz="1450" spc="3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3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ORGANO</a:t>
            </a:r>
            <a:r>
              <a:rPr sz="1450" spc="3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EQUIVALENTE</a:t>
            </a:r>
            <a:r>
              <a:rPr sz="1450" spc="2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ORGANISMO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CONTROLLATO</a:t>
            </a:r>
            <a:r>
              <a:rPr sz="1450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OPPURE</a:t>
            </a:r>
            <a:r>
              <a:rPr sz="1450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QUANDO</a:t>
            </a:r>
            <a:r>
              <a:rPr sz="1450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3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450" spc="3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SI</a:t>
            </a:r>
            <a:r>
              <a:rPr sz="1450" spc="3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VERIFICANO </a:t>
            </a:r>
            <a:r>
              <a:rPr sz="1450" spc="15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PIÙ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SEGUENTI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CIRCOSTANZE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7713" y="2760345"/>
            <a:ext cx="8350390" cy="2767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3695" indent="-340995" algn="just">
              <a:lnSpc>
                <a:spcPts val="1900"/>
              </a:lnSpc>
              <a:buClr>
                <a:srgbClr val="FF0000"/>
              </a:buClr>
              <a:buSzPct val="124137"/>
              <a:buAutoNum type="alphaUcPeriod"/>
              <a:tabLst>
                <a:tab pos="353695" algn="l"/>
              </a:tabLst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POTERE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NOMINARE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RIMUOVERE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MAGGIORANZA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COMPONENTI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endParaRPr sz="1450">
              <a:latin typeface="Trebuchet MS"/>
              <a:cs typeface="Trebuchet MS"/>
            </a:endParaRPr>
          </a:p>
          <a:p>
            <a:pPr marL="355600" marR="5080" algn="just">
              <a:lnSpc>
                <a:spcPct val="100000"/>
              </a:lnSpc>
            </a:pP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CONSIGLIO</a:t>
            </a:r>
            <a:r>
              <a:rPr sz="1450" spc="45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3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45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ORGANO</a:t>
            </a:r>
            <a:r>
              <a:rPr sz="1450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EQUIVALENTE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3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ORGANISMO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CONTROLLATO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450" spc="3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DISCENDE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POTERE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DECIDERE</a:t>
            </a:r>
            <a:r>
              <a:rPr sz="1450" spc="2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ORDINE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ALL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INDIRIZZO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,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PIANIFICAZIONE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PROGRAMMAZIONE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ATTIVITÀ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DELLO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STESSO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28295" marR="6350" indent="-315595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AutoNum type="alphaUcPeriod" startAt="2"/>
              <a:tabLst>
                <a:tab pos="355600" algn="l"/>
              </a:tabLst>
            </a:pP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l’obbligo</a:t>
            </a:r>
            <a:r>
              <a:rPr sz="1800" cap="small" spc="4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4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ripianare</a:t>
            </a:r>
            <a:r>
              <a:rPr sz="1800" cap="small" spc="48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spc="4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disavanzi/perdite</a:t>
            </a:r>
            <a:r>
              <a:rPr sz="1800" cap="small" spc="4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800" cap="small" spc="4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800" cap="small" spc="4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controllati</a:t>
            </a:r>
            <a:r>
              <a:rPr sz="1800" cap="small" spc="4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nei 	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casi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consentiti</a:t>
            </a:r>
            <a:r>
              <a:rPr sz="1800" cap="small" spc="1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800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legge,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percentuali</a:t>
            </a:r>
            <a:r>
              <a:rPr sz="1800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superiori</a:t>
            </a:r>
            <a:r>
              <a:rPr sz="1800" cap="small" spc="1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800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quota</a:t>
            </a:r>
            <a:r>
              <a:rPr sz="18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di 	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partecipazione;</a:t>
            </a:r>
            <a:endParaRPr sz="1800">
              <a:latin typeface="Trebuchet MS"/>
              <a:cs typeface="Trebuchet MS"/>
            </a:endParaRPr>
          </a:p>
          <a:p>
            <a:pPr marL="327660" indent="-31496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AutoNum type="alphaUcPeriod" startAt="2"/>
              <a:tabLst>
                <a:tab pos="327660" algn="l"/>
              </a:tabLst>
            </a:pP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l’esercizio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un’influenza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 dominante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virtù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contratti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clausole</a:t>
            </a:r>
            <a:endParaRPr sz="1800">
              <a:latin typeface="Trebuchet MS"/>
              <a:cs typeface="Trebuchet MS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STATUTARIE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-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NEI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CASI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LEGGE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CONSENTE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TALI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CONTRATTI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CLAUSOLE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FFBC2F5-A4E0-464A-9FEF-DC9AEAEC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4" name="object 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1004" y="1326641"/>
            <a:ext cx="320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8719" y="1166190"/>
            <a:ext cx="8429625" cy="12007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91440" marR="83185" algn="just">
              <a:lnSpc>
                <a:spcPct val="106800"/>
              </a:lnSpc>
              <a:spcBef>
                <a:spcPts val="140"/>
              </a:spcBef>
            </a:pPr>
            <a:r>
              <a:rPr sz="1800" cap="small" dirty="0">
                <a:solidFill>
                  <a:srgbClr val="244060"/>
                </a:solidFill>
              </a:rPr>
              <a:t>Il</a:t>
            </a:r>
            <a:r>
              <a:rPr sz="1800" cap="small" spc="150" dirty="0">
                <a:solidFill>
                  <a:srgbClr val="244060"/>
                </a:solidFill>
              </a:rPr>
              <a:t>  </a:t>
            </a:r>
            <a:r>
              <a:rPr sz="1800" cap="small" spc="100" dirty="0">
                <a:solidFill>
                  <a:srgbClr val="FF0000"/>
                </a:solidFill>
              </a:rPr>
              <a:t>controllo</a:t>
            </a:r>
            <a:r>
              <a:rPr sz="1800" cap="small" spc="145" dirty="0">
                <a:solidFill>
                  <a:srgbClr val="FF0000"/>
                </a:solidFill>
              </a:rPr>
              <a:t>  </a:t>
            </a:r>
            <a:r>
              <a:rPr sz="1800" cap="small" spc="95" dirty="0">
                <a:solidFill>
                  <a:srgbClr val="FF0000"/>
                </a:solidFill>
              </a:rPr>
              <a:t>congiunto</a:t>
            </a:r>
            <a:r>
              <a:rPr sz="1800" cap="small" spc="150" dirty="0">
                <a:solidFill>
                  <a:srgbClr val="FF0000"/>
                </a:solidFill>
              </a:rPr>
              <a:t>  </a:t>
            </a:r>
            <a:r>
              <a:rPr sz="1800" cap="small" spc="100" dirty="0">
                <a:solidFill>
                  <a:srgbClr val="244060"/>
                </a:solidFill>
              </a:rPr>
              <a:t>è</a:t>
            </a:r>
            <a:r>
              <a:rPr sz="1800" cap="small" spc="145" dirty="0">
                <a:solidFill>
                  <a:srgbClr val="244060"/>
                </a:solidFill>
              </a:rPr>
              <a:t>  </a:t>
            </a:r>
            <a:r>
              <a:rPr sz="1800" cap="small" spc="110" dirty="0">
                <a:solidFill>
                  <a:srgbClr val="244060"/>
                </a:solidFill>
              </a:rPr>
              <a:t>la</a:t>
            </a:r>
            <a:r>
              <a:rPr sz="1800" cap="small" spc="150" dirty="0">
                <a:solidFill>
                  <a:srgbClr val="244060"/>
                </a:solidFill>
              </a:rPr>
              <a:t>  </a:t>
            </a:r>
            <a:r>
              <a:rPr sz="1800" cap="small" spc="85" dirty="0">
                <a:solidFill>
                  <a:srgbClr val="244060"/>
                </a:solidFill>
              </a:rPr>
              <a:t>situazione</a:t>
            </a:r>
            <a:r>
              <a:rPr sz="1800" cap="small" spc="150" dirty="0">
                <a:solidFill>
                  <a:srgbClr val="244060"/>
                </a:solidFill>
              </a:rPr>
              <a:t>  </a:t>
            </a:r>
            <a:r>
              <a:rPr sz="1800" cap="small" spc="65" dirty="0">
                <a:solidFill>
                  <a:srgbClr val="244060"/>
                </a:solidFill>
              </a:rPr>
              <a:t>in</a:t>
            </a:r>
            <a:r>
              <a:rPr sz="1800" cap="small" spc="145" dirty="0">
                <a:solidFill>
                  <a:srgbClr val="244060"/>
                </a:solidFill>
              </a:rPr>
              <a:t>  </a:t>
            </a:r>
            <a:r>
              <a:rPr sz="1800" cap="small" spc="70" dirty="0">
                <a:solidFill>
                  <a:srgbClr val="244060"/>
                </a:solidFill>
              </a:rPr>
              <a:t>cui</a:t>
            </a:r>
            <a:r>
              <a:rPr sz="1800" cap="small" spc="150" dirty="0">
                <a:solidFill>
                  <a:srgbClr val="244060"/>
                </a:solidFill>
              </a:rPr>
              <a:t>  </a:t>
            </a:r>
            <a:r>
              <a:rPr sz="1800" cap="small" spc="75" dirty="0">
                <a:solidFill>
                  <a:srgbClr val="244060"/>
                </a:solidFill>
              </a:rPr>
              <a:t>l’amministrazione</a:t>
            </a:r>
            <a:r>
              <a:rPr sz="1800" cap="small" spc="145" dirty="0">
                <a:solidFill>
                  <a:srgbClr val="244060"/>
                </a:solidFill>
              </a:rPr>
              <a:t>  </a:t>
            </a:r>
            <a:r>
              <a:rPr sz="1800" cap="small" spc="50" dirty="0">
                <a:solidFill>
                  <a:srgbClr val="244060"/>
                </a:solidFill>
              </a:rPr>
              <a:t>detiene </a:t>
            </a:r>
            <a:r>
              <a:rPr sz="1800" cap="small" spc="65" dirty="0">
                <a:solidFill>
                  <a:srgbClr val="244060"/>
                </a:solidFill>
              </a:rPr>
              <a:t>in</a:t>
            </a:r>
            <a:r>
              <a:rPr sz="1800" cap="small" spc="50" dirty="0">
                <a:solidFill>
                  <a:srgbClr val="244060"/>
                </a:solidFill>
              </a:rPr>
              <a:t>  </a:t>
            </a:r>
            <a:r>
              <a:rPr sz="1800" cap="small" spc="165" dirty="0">
                <a:solidFill>
                  <a:srgbClr val="244060"/>
                </a:solidFill>
              </a:rPr>
              <a:t>un</a:t>
            </a:r>
            <a:r>
              <a:rPr sz="1800" cap="small" spc="50" dirty="0">
                <a:solidFill>
                  <a:srgbClr val="244060"/>
                </a:solidFill>
              </a:rPr>
              <a:t>  </a:t>
            </a:r>
            <a:r>
              <a:rPr sz="1800" cap="small" spc="110" dirty="0">
                <a:solidFill>
                  <a:srgbClr val="244060"/>
                </a:solidFill>
              </a:rPr>
              <a:t>organismo</a:t>
            </a:r>
            <a:r>
              <a:rPr sz="1800" cap="small" spc="45" dirty="0">
                <a:solidFill>
                  <a:srgbClr val="244060"/>
                </a:solidFill>
              </a:rPr>
              <a:t>  </a:t>
            </a:r>
            <a:r>
              <a:rPr sz="1800" cap="small" spc="140" dirty="0">
                <a:solidFill>
                  <a:srgbClr val="244060"/>
                </a:solidFill>
              </a:rPr>
              <a:t>una</a:t>
            </a:r>
            <a:r>
              <a:rPr sz="1800" cap="small" spc="50" dirty="0">
                <a:solidFill>
                  <a:srgbClr val="244060"/>
                </a:solidFill>
              </a:rPr>
              <a:t> </a:t>
            </a:r>
            <a:r>
              <a:rPr sz="1800" cap="small" spc="80" dirty="0">
                <a:solidFill>
                  <a:srgbClr val="244060"/>
                </a:solidFill>
              </a:rPr>
              <a:t>partecipazione</a:t>
            </a:r>
            <a:r>
              <a:rPr sz="1800" cap="small" spc="60" dirty="0">
                <a:solidFill>
                  <a:srgbClr val="244060"/>
                </a:solidFill>
              </a:rPr>
              <a:t> </a:t>
            </a:r>
            <a:r>
              <a:rPr sz="1800" cap="small" dirty="0">
                <a:solidFill>
                  <a:srgbClr val="244060"/>
                </a:solidFill>
              </a:rPr>
              <a:t>di</a:t>
            </a:r>
            <a:r>
              <a:rPr sz="1800" cap="small" spc="50" dirty="0">
                <a:solidFill>
                  <a:srgbClr val="244060"/>
                </a:solidFill>
              </a:rPr>
              <a:t> </a:t>
            </a:r>
            <a:r>
              <a:rPr sz="1800" cap="small" spc="100" dirty="0">
                <a:solidFill>
                  <a:srgbClr val="244060"/>
                </a:solidFill>
              </a:rPr>
              <a:t>controllo</a:t>
            </a:r>
            <a:r>
              <a:rPr sz="1800" cap="small" spc="50" dirty="0">
                <a:solidFill>
                  <a:srgbClr val="244060"/>
                </a:solidFill>
              </a:rPr>
              <a:t> </a:t>
            </a:r>
            <a:r>
              <a:rPr sz="1800" cap="small" spc="105" dirty="0">
                <a:solidFill>
                  <a:srgbClr val="244060"/>
                </a:solidFill>
              </a:rPr>
              <a:t>congiuntamente</a:t>
            </a:r>
            <a:r>
              <a:rPr sz="1800" cap="small" spc="50" dirty="0">
                <a:solidFill>
                  <a:srgbClr val="244060"/>
                </a:solidFill>
              </a:rPr>
              <a:t> </a:t>
            </a:r>
            <a:r>
              <a:rPr sz="1800" cap="small" spc="130" dirty="0">
                <a:solidFill>
                  <a:srgbClr val="244060"/>
                </a:solidFill>
              </a:rPr>
              <a:t>con</a:t>
            </a:r>
            <a:r>
              <a:rPr sz="1800" cap="small" spc="55" dirty="0">
                <a:solidFill>
                  <a:srgbClr val="244060"/>
                </a:solidFill>
              </a:rPr>
              <a:t> </a:t>
            </a:r>
            <a:r>
              <a:rPr sz="1800" cap="small" spc="50" dirty="0">
                <a:solidFill>
                  <a:srgbClr val="244060"/>
                </a:solidFill>
              </a:rPr>
              <a:t>altre </a:t>
            </a:r>
            <a:r>
              <a:rPr sz="1800" cap="small" spc="90" dirty="0">
                <a:solidFill>
                  <a:srgbClr val="244060"/>
                </a:solidFill>
              </a:rPr>
              <a:t>amministrazioni</a:t>
            </a:r>
            <a:r>
              <a:rPr sz="1800" cap="small" spc="409" dirty="0">
                <a:solidFill>
                  <a:srgbClr val="244060"/>
                </a:solidFill>
              </a:rPr>
              <a:t> </a:t>
            </a:r>
            <a:r>
              <a:rPr sz="1800" cap="small" spc="95" dirty="0">
                <a:solidFill>
                  <a:srgbClr val="244060"/>
                </a:solidFill>
              </a:rPr>
              <a:t>o</a:t>
            </a:r>
            <a:r>
              <a:rPr sz="1800" cap="small" spc="415" dirty="0">
                <a:solidFill>
                  <a:srgbClr val="244060"/>
                </a:solidFill>
              </a:rPr>
              <a:t> </a:t>
            </a:r>
            <a:r>
              <a:rPr sz="1800" cap="small" spc="130" dirty="0">
                <a:solidFill>
                  <a:srgbClr val="244060"/>
                </a:solidFill>
              </a:rPr>
              <a:t>con</a:t>
            </a:r>
            <a:r>
              <a:rPr sz="1800" cap="small" spc="409" dirty="0">
                <a:solidFill>
                  <a:srgbClr val="244060"/>
                </a:solidFill>
              </a:rPr>
              <a:t> </a:t>
            </a:r>
            <a:r>
              <a:rPr sz="1800" cap="small" spc="50" dirty="0">
                <a:solidFill>
                  <a:srgbClr val="244060"/>
                </a:solidFill>
              </a:rPr>
              <a:t>altri</a:t>
            </a:r>
            <a:r>
              <a:rPr sz="1800" cap="small" spc="400" dirty="0">
                <a:solidFill>
                  <a:srgbClr val="244060"/>
                </a:solidFill>
              </a:rPr>
              <a:t> </a:t>
            </a:r>
            <a:r>
              <a:rPr sz="1800" cap="small" spc="60" dirty="0">
                <a:solidFill>
                  <a:srgbClr val="244060"/>
                </a:solidFill>
              </a:rPr>
              <a:t>organismi,</a:t>
            </a:r>
            <a:r>
              <a:rPr sz="1800" cap="small" spc="295" dirty="0">
                <a:solidFill>
                  <a:srgbClr val="244060"/>
                </a:solidFill>
              </a:rPr>
              <a:t> </a:t>
            </a:r>
            <a:r>
              <a:rPr sz="1800" cap="small" spc="75" dirty="0">
                <a:solidFill>
                  <a:srgbClr val="244060"/>
                </a:solidFill>
              </a:rPr>
              <a:t>tramite</a:t>
            </a:r>
            <a:r>
              <a:rPr sz="1800" cap="small" spc="405" dirty="0">
                <a:solidFill>
                  <a:srgbClr val="244060"/>
                </a:solidFill>
              </a:rPr>
              <a:t> </a:t>
            </a:r>
            <a:r>
              <a:rPr sz="1800" cap="small" spc="85" dirty="0">
                <a:solidFill>
                  <a:srgbClr val="244060"/>
                </a:solidFill>
              </a:rPr>
              <a:t>accordi</a:t>
            </a:r>
            <a:r>
              <a:rPr sz="1800" cap="small" spc="405" dirty="0">
                <a:solidFill>
                  <a:srgbClr val="244060"/>
                </a:solidFill>
              </a:rPr>
              <a:t> </a:t>
            </a:r>
            <a:r>
              <a:rPr sz="1800" cap="small" spc="95" dirty="0">
                <a:solidFill>
                  <a:srgbClr val="244060"/>
                </a:solidFill>
              </a:rPr>
              <a:t>o</a:t>
            </a:r>
            <a:r>
              <a:rPr sz="1800" cap="small" spc="400" dirty="0">
                <a:solidFill>
                  <a:srgbClr val="244060"/>
                </a:solidFill>
              </a:rPr>
              <a:t> </a:t>
            </a:r>
            <a:r>
              <a:rPr sz="1800" cap="small" dirty="0">
                <a:solidFill>
                  <a:srgbClr val="244060"/>
                </a:solidFill>
              </a:rPr>
              <a:t>patti</a:t>
            </a:r>
            <a:r>
              <a:rPr sz="1800" cap="small" spc="405" dirty="0">
                <a:solidFill>
                  <a:srgbClr val="244060"/>
                </a:solidFill>
              </a:rPr>
              <a:t> </a:t>
            </a:r>
            <a:r>
              <a:rPr sz="1800" cap="small" spc="85" dirty="0">
                <a:solidFill>
                  <a:srgbClr val="244060"/>
                </a:solidFill>
              </a:rPr>
              <a:t>vincolanti</a:t>
            </a:r>
            <a:r>
              <a:rPr sz="1800" cap="small" spc="395" dirty="0">
                <a:solidFill>
                  <a:srgbClr val="244060"/>
                </a:solidFill>
              </a:rPr>
              <a:t> </a:t>
            </a:r>
            <a:r>
              <a:rPr sz="1800" cap="small" spc="45" dirty="0">
                <a:solidFill>
                  <a:srgbClr val="244060"/>
                </a:solidFill>
              </a:rPr>
              <a:t>o </a:t>
            </a:r>
            <a:r>
              <a:rPr sz="1800" cap="small" spc="70" dirty="0">
                <a:solidFill>
                  <a:srgbClr val="244060"/>
                </a:solidFill>
              </a:rPr>
              <a:t>disposizioni</a:t>
            </a:r>
            <a:r>
              <a:rPr sz="1800" cap="small" spc="55" dirty="0">
                <a:solidFill>
                  <a:srgbClr val="244060"/>
                </a:solidFill>
              </a:rPr>
              <a:t> </a:t>
            </a:r>
            <a:r>
              <a:rPr sz="1800" cap="small" spc="50" dirty="0">
                <a:solidFill>
                  <a:srgbClr val="244060"/>
                </a:solidFill>
              </a:rPr>
              <a:t>normative.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29D545A-DC30-4436-8F62-00BDE37D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" y="20320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4" name="object 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8719" y="1166113"/>
            <a:ext cx="8429625" cy="2308860"/>
          </a:xfrm>
          <a:custGeom>
            <a:avLst/>
            <a:gdLst/>
            <a:ahLst/>
            <a:cxnLst/>
            <a:rect l="l" t="t" r="r" b="b"/>
            <a:pathLst>
              <a:path w="8429625" h="2308860">
                <a:moveTo>
                  <a:pt x="0" y="2308352"/>
                </a:moveTo>
                <a:lnTo>
                  <a:pt x="8429117" y="2308352"/>
                </a:lnTo>
                <a:lnTo>
                  <a:pt x="8429117" y="0"/>
                </a:lnTo>
                <a:lnTo>
                  <a:pt x="0" y="0"/>
                </a:lnTo>
                <a:lnTo>
                  <a:pt x="0" y="2308352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0413" y="1190371"/>
            <a:ext cx="5710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27050" algn="l"/>
                <a:tab pos="2365375" algn="l"/>
                <a:tab pos="2837815" algn="l"/>
                <a:tab pos="4146550" algn="l"/>
                <a:tab pos="4641850" algn="l"/>
              </a:tabLst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PARTECIPAZIONE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RILEVANZA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45" dirty="0">
                <a:solidFill>
                  <a:srgbClr val="FF0000"/>
                </a:solidFill>
                <a:latin typeface="Trebuchet MS"/>
                <a:cs typeface="Trebuchet MS"/>
              </a:rPr>
              <a:t>RILEVANTE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3417" y="1236091"/>
            <a:ext cx="226568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443355" algn="l"/>
              </a:tabLst>
            </a:pP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SUSSISTE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QUANDO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0413" y="1464690"/>
            <a:ext cx="826008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DISPONE</a:t>
            </a:r>
            <a:r>
              <a:rPr sz="1450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DIRETTAMENTE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MINORANZA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VOTI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ESERCITABILI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NELL</a:t>
            </a:r>
            <a:r>
              <a:rPr sz="1800" spc="9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ASSEMBLEA</a:t>
            </a:r>
            <a:r>
              <a:rPr sz="1450" spc="28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280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28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ORGANO</a:t>
            </a:r>
            <a:r>
              <a:rPr sz="1450" spc="280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EQUIVALENTE</a:t>
            </a:r>
            <a:r>
              <a:rPr sz="1450" spc="280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ORGANISMO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OPPURE</a:t>
            </a:r>
            <a:r>
              <a:rPr sz="1450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QUANDO</a:t>
            </a:r>
            <a:r>
              <a:rPr sz="1450" spc="1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SI</a:t>
            </a:r>
            <a:r>
              <a:rPr sz="1450" spc="1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CONFIGURA</a:t>
            </a:r>
            <a:r>
              <a:rPr sz="1450" spc="1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450" spc="1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1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POTERE</a:t>
            </a:r>
            <a:r>
              <a:rPr sz="1450" spc="1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endParaRPr sz="1450" dirty="0">
              <a:latin typeface="Trebuchet MS"/>
              <a:cs typeface="Trebuchet MS"/>
            </a:endParaRPr>
          </a:p>
          <a:p>
            <a:pPr marR="5715" algn="just">
              <a:lnSpc>
                <a:spcPct val="101299"/>
              </a:lnSpc>
              <a:spcBef>
                <a:spcPts val="330"/>
              </a:spcBef>
            </a:pP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NOMINARE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RIMUOVERE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MINORANZA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COMPONENTI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3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CONSIGLIO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ORGANO</a:t>
            </a:r>
            <a:r>
              <a:rPr sz="1450" spc="1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EQUIVALENTE</a:t>
            </a:r>
            <a:r>
              <a:rPr sz="1450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450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450" spc="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DISCENDE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IL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POTERE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PARTECIPARE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ALLE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DECISIONI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ORDINE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ALL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INDIRIZZO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,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PIANIFICAZIONE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E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PROGRAMMAZIONE 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1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ATTIVITÀ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DELLO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STESSO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6C9A503B-1508-374A-C2DD-03999E1AE4DE}"/>
              </a:ext>
            </a:extLst>
          </p:cNvPr>
          <p:cNvSpPr/>
          <p:nvPr/>
        </p:nvSpPr>
        <p:spPr>
          <a:xfrm>
            <a:off x="2914650" y="3911599"/>
            <a:ext cx="8429625" cy="2491479"/>
          </a:xfrm>
          <a:custGeom>
            <a:avLst/>
            <a:gdLst/>
            <a:ahLst/>
            <a:cxnLst/>
            <a:rect l="l" t="t" r="r" b="b"/>
            <a:pathLst>
              <a:path w="8429625" h="2308860">
                <a:moveTo>
                  <a:pt x="0" y="2308352"/>
                </a:moveTo>
                <a:lnTo>
                  <a:pt x="8429117" y="2308352"/>
                </a:lnTo>
                <a:lnTo>
                  <a:pt x="8429117" y="0"/>
                </a:lnTo>
                <a:lnTo>
                  <a:pt x="0" y="0"/>
                </a:lnTo>
                <a:lnTo>
                  <a:pt x="0" y="2308352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E103E1-A6D0-0AEC-2B65-DDDCE07620B0}"/>
              </a:ext>
            </a:extLst>
          </p:cNvPr>
          <p:cNvSpPr txBox="1"/>
          <p:nvPr/>
        </p:nvSpPr>
        <p:spPr>
          <a:xfrm>
            <a:off x="3067051" y="3967102"/>
            <a:ext cx="8153399" cy="2366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1F5F"/>
                </a:solidFill>
                <a:latin typeface="Georgia" panose="02040502050405020303" pitchFamily="18" charset="0"/>
              </a:rPr>
              <a:t>ESEMPIO - Esempio di partecipazione di rilevanza </a:t>
            </a:r>
          </a:p>
          <a:p>
            <a:endParaRPr lang="it-IT" sz="1800" b="0" i="0" u="none" strike="noStrike" baseline="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it-IT" dirty="0">
                <a:solidFill>
                  <a:schemeClr val="tx1"/>
                </a:solidFill>
                <a:latin typeface="Georgia" panose="02040502050405020303" pitchFamily="18" charset="0"/>
              </a:rPr>
              <a:t>L’amministrazione ALFA detiene il 15% dei diritti di voto nell’organismo Y che, tramite un patto parasociale, conferisce all’amministrazione ALFA il diritto di nominare uno dei cinque componenti del Consiglio di amministrazione. 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Georgia" panose="02040502050405020303" pitchFamily="18" charset="0"/>
              </a:rPr>
              <a:t>L’amministrazione, pur non avendo il controllo, ritiene la partecipazione di rilevanza in quanto detiene il potere di partecipazione all’indirizzo, alla pianificazione e alla programmazione dell’attività dell’organismo Y.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55686904-F1A2-46F6-A440-73BFA1A1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4" name="object 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88719" y="1166202"/>
            <a:ext cx="8429625" cy="923925"/>
          </a:xfrm>
          <a:custGeom>
            <a:avLst/>
            <a:gdLst/>
            <a:ahLst/>
            <a:cxnLst/>
            <a:rect l="l" t="t" r="r" b="b"/>
            <a:pathLst>
              <a:path w="8429625" h="923925">
                <a:moveTo>
                  <a:pt x="0" y="923328"/>
                </a:moveTo>
                <a:lnTo>
                  <a:pt x="8429117" y="923328"/>
                </a:lnTo>
                <a:lnTo>
                  <a:pt x="8429117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80413" y="1190371"/>
            <a:ext cx="8258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79450" algn="l"/>
                <a:tab pos="2622550" algn="l"/>
                <a:tab pos="3974465" algn="l"/>
                <a:tab pos="4509770" algn="l"/>
                <a:tab pos="5335905" algn="l"/>
                <a:tab pos="7279005" algn="l"/>
              </a:tabLst>
            </a:pPr>
            <a:r>
              <a:rPr sz="1800" cap="small" spc="105" dirty="0">
                <a:solidFill>
                  <a:srgbClr val="244060"/>
                </a:solidFill>
              </a:rPr>
              <a:t>La</a:t>
            </a:r>
            <a:r>
              <a:rPr sz="1800" cap="small" dirty="0">
                <a:solidFill>
                  <a:srgbClr val="244060"/>
                </a:solidFill>
              </a:rPr>
              <a:t>	</a:t>
            </a:r>
            <a:r>
              <a:rPr sz="1800" cap="small" spc="55" dirty="0">
                <a:solidFill>
                  <a:srgbClr val="FF0000"/>
                </a:solidFill>
              </a:rPr>
              <a:t>partecipazione</a:t>
            </a:r>
            <a:r>
              <a:rPr sz="1800" cap="small" dirty="0">
                <a:solidFill>
                  <a:srgbClr val="FF0000"/>
                </a:solidFill>
              </a:rPr>
              <a:t>	</a:t>
            </a:r>
            <a:r>
              <a:rPr sz="1800" cap="small" spc="40" dirty="0">
                <a:solidFill>
                  <a:srgbClr val="FF0000"/>
                </a:solidFill>
              </a:rPr>
              <a:t>indiretta</a:t>
            </a:r>
            <a:r>
              <a:rPr sz="1800" cap="small" dirty="0">
                <a:solidFill>
                  <a:srgbClr val="FF0000"/>
                </a:solidFill>
              </a:rPr>
              <a:t>	</a:t>
            </a:r>
            <a:r>
              <a:rPr sz="1800" cap="small" spc="50" dirty="0">
                <a:solidFill>
                  <a:srgbClr val="244060"/>
                </a:solidFill>
              </a:rPr>
              <a:t>è</a:t>
            </a:r>
            <a:r>
              <a:rPr sz="1800" cap="small" dirty="0">
                <a:solidFill>
                  <a:srgbClr val="244060"/>
                </a:solidFill>
              </a:rPr>
              <a:t>	</a:t>
            </a:r>
            <a:r>
              <a:rPr sz="1800" cap="small" spc="114" dirty="0">
                <a:solidFill>
                  <a:srgbClr val="244060"/>
                </a:solidFill>
              </a:rPr>
              <a:t>una</a:t>
            </a:r>
            <a:r>
              <a:rPr sz="1800" cap="small" dirty="0">
                <a:solidFill>
                  <a:srgbClr val="244060"/>
                </a:solidFill>
              </a:rPr>
              <a:t>	</a:t>
            </a:r>
            <a:r>
              <a:rPr sz="1800" cap="small" spc="55" dirty="0">
                <a:solidFill>
                  <a:srgbClr val="244060"/>
                </a:solidFill>
              </a:rPr>
              <a:t>partecipazione</a:t>
            </a:r>
            <a:r>
              <a:rPr sz="1800" cap="small" dirty="0">
                <a:solidFill>
                  <a:srgbClr val="244060"/>
                </a:solidFill>
              </a:rPr>
              <a:t>	</a:t>
            </a:r>
            <a:r>
              <a:rPr sz="1800" cap="small" spc="35" dirty="0">
                <a:solidFill>
                  <a:srgbClr val="244060"/>
                </a:solidFill>
              </a:rPr>
              <a:t>detenuta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1280413" y="1464690"/>
            <a:ext cx="8257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DALL</a:t>
            </a:r>
            <a:r>
              <a:rPr sz="1800" spc="8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2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2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TRAMITE</a:t>
            </a:r>
            <a:r>
              <a:rPr sz="1450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0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PROPRI</a:t>
            </a:r>
            <a:r>
              <a:rPr sz="1450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450" spc="2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CONTROLLATI</a:t>
            </a:r>
            <a:r>
              <a:rPr sz="1450" spc="20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spc="105" dirty="0">
                <a:solidFill>
                  <a:srgbClr val="244060"/>
                </a:solidFill>
                <a:latin typeface="Trebuchet MS"/>
                <a:cs typeface="Trebuchet MS"/>
              </a:rPr>
              <a:t>/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2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IL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TRAMITE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NEI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QUALI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DETIENE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5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PARTECIPAZIONE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RILEVANZA</a:t>
            </a:r>
            <a:r>
              <a:rPr sz="1800" spc="4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E53A030B-C0CF-4CBA-8C2D-716D897B1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1025" y="1349501"/>
            <a:ext cx="408177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244060"/>
                </a:solidFill>
              </a:rPr>
              <a:t>L’ENTE</a:t>
            </a:r>
            <a:r>
              <a:rPr sz="2000" spc="-90" dirty="0">
                <a:solidFill>
                  <a:srgbClr val="244060"/>
                </a:solidFill>
              </a:rPr>
              <a:t> </a:t>
            </a:r>
            <a:r>
              <a:rPr sz="2000" spc="145" dirty="0">
                <a:solidFill>
                  <a:srgbClr val="244060"/>
                </a:solidFill>
              </a:rPr>
              <a:t>CAPOGRUPPO</a:t>
            </a:r>
            <a:r>
              <a:rPr sz="2000" spc="-95" dirty="0">
                <a:solidFill>
                  <a:srgbClr val="244060"/>
                </a:solidFill>
              </a:rPr>
              <a:t> </a:t>
            </a:r>
            <a:r>
              <a:rPr sz="2000" spc="145" dirty="0">
                <a:solidFill>
                  <a:srgbClr val="244060"/>
                </a:solidFill>
              </a:rPr>
              <a:t>DEVE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spc="135" dirty="0">
                <a:solidFill>
                  <a:srgbClr val="244060"/>
                </a:solidFill>
              </a:rPr>
              <a:t>PREDISPORRE</a:t>
            </a:r>
            <a:r>
              <a:rPr sz="2000" spc="-100" dirty="0">
                <a:solidFill>
                  <a:srgbClr val="244060"/>
                </a:solidFill>
              </a:rPr>
              <a:t> </a:t>
            </a:r>
            <a:r>
              <a:rPr sz="2000" spc="180" dirty="0">
                <a:solidFill>
                  <a:srgbClr val="244060"/>
                </a:solidFill>
              </a:rPr>
              <a:t>DUE</a:t>
            </a:r>
            <a:r>
              <a:rPr sz="2000" spc="-90" dirty="0">
                <a:solidFill>
                  <a:srgbClr val="244060"/>
                </a:solidFill>
              </a:rPr>
              <a:t> </a:t>
            </a:r>
            <a:r>
              <a:rPr sz="2000" spc="140" dirty="0">
                <a:solidFill>
                  <a:srgbClr val="244060"/>
                </a:solidFill>
              </a:rPr>
              <a:t>ELENCHI</a:t>
            </a:r>
            <a:r>
              <a:rPr sz="2000" spc="-100" dirty="0">
                <a:solidFill>
                  <a:srgbClr val="244060"/>
                </a:solidFill>
              </a:rPr>
              <a:t> </a:t>
            </a:r>
            <a:r>
              <a:rPr sz="2000" spc="-20" dirty="0">
                <a:solidFill>
                  <a:srgbClr val="244060"/>
                </a:solidFill>
              </a:rPr>
              <a:t>PER: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188719" y="2559176"/>
            <a:ext cx="4563745" cy="131000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91440" marR="83185" algn="just">
              <a:lnSpc>
                <a:spcPts val="2160"/>
              </a:lnSpc>
              <a:spcBef>
                <a:spcPts val="840"/>
              </a:spcBef>
            </a:pP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Determinare</a:t>
            </a:r>
            <a:r>
              <a:rPr sz="1800" cap="small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soggetti</a:t>
            </a:r>
            <a:r>
              <a:rPr sz="1800" cap="small" spc="3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800" cap="small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compongono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3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800" cap="small" spc="3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800" cap="small" spc="3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pubblica</a:t>
            </a:r>
            <a:r>
              <a:rPr sz="18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90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800" cap="small" spc="-90" dirty="0">
                <a:solidFill>
                  <a:srgbClr val="FF0000"/>
                </a:solidFill>
                <a:latin typeface="Trebuchet MS"/>
                <a:cs typeface="Trebuchet MS"/>
              </a:rPr>
              <a:t>gap</a:t>
            </a:r>
            <a:r>
              <a:rPr sz="1800" cap="small" spc="-90" dirty="0">
                <a:solidFill>
                  <a:srgbClr val="244060"/>
                </a:solidFill>
                <a:latin typeface="Trebuchet MS"/>
                <a:cs typeface="Trebuchet MS"/>
              </a:rPr>
              <a:t>)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evidenziando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quelle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8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15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loro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-45" dirty="0">
                <a:solidFill>
                  <a:srgbClr val="244060"/>
                </a:solidFill>
                <a:latin typeface="Trebuchet MS"/>
                <a:cs typeface="Trebuchet MS"/>
              </a:rPr>
              <a:t>volta </a:t>
            </a:r>
            <a:r>
              <a:rPr sz="18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sono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capo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8719" y="4485792"/>
            <a:ext cx="4563745" cy="98615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1440" marR="83185" algn="just">
              <a:lnSpc>
                <a:spcPct val="108100"/>
              </a:lnSpc>
              <a:spcBef>
                <a:spcPts val="400"/>
              </a:spcBef>
            </a:pP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Definire</a:t>
            </a:r>
            <a:r>
              <a:rPr sz="18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quali</a:t>
            </a:r>
            <a:r>
              <a:rPr sz="1800" cap="small" spc="3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8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soggetti</a:t>
            </a:r>
            <a:r>
              <a:rPr sz="1800" cap="small" spc="3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facenti</a:t>
            </a:r>
            <a:r>
              <a:rPr sz="18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15" dirty="0">
                <a:solidFill>
                  <a:srgbClr val="244060"/>
                </a:solidFill>
                <a:latin typeface="Trebuchet MS"/>
                <a:cs typeface="Trebuchet MS"/>
              </a:rPr>
              <a:t>parte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3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gap</a:t>
            </a:r>
            <a:r>
              <a:rPr sz="1800" cap="small" spc="3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sono</a:t>
            </a:r>
            <a:r>
              <a:rPr sz="1800" cap="small" spc="3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800" cap="small" spc="3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comprendere</a:t>
            </a:r>
            <a:r>
              <a:rPr sz="1800" cap="small" spc="3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nell’</a:t>
            </a:r>
            <a:r>
              <a:rPr sz="1800" cap="small" spc="20" dirty="0">
                <a:solidFill>
                  <a:srgbClr val="FF0000"/>
                </a:solidFill>
                <a:latin typeface="Trebuchet MS"/>
                <a:cs typeface="Trebuchet MS"/>
              </a:rPr>
              <a:t>area </a:t>
            </a:r>
            <a:r>
              <a:rPr sz="18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8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consolidamento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45377" y="4485792"/>
            <a:ext cx="3172460" cy="98615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0"/>
              </a:spcBef>
            </a:pPr>
            <a:endParaRPr sz="1600">
              <a:latin typeface="Times New Roman"/>
              <a:cs typeface="Times New Roman"/>
            </a:endParaRPr>
          </a:p>
          <a:p>
            <a:pPr marL="429259">
              <a:lnSpc>
                <a:spcPct val="100000"/>
              </a:lnSpc>
            </a:pPr>
            <a:r>
              <a:rPr sz="2000" cap="small" spc="155" dirty="0">
                <a:solidFill>
                  <a:srgbClr val="FF0000"/>
                </a:solidFill>
                <a:latin typeface="Trebuchet MS"/>
                <a:cs typeface="Trebuchet MS"/>
              </a:rPr>
              <a:t>Cause</a:t>
            </a:r>
            <a:r>
              <a:rPr sz="20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20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esclusione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04229" y="4808473"/>
            <a:ext cx="337820" cy="340995"/>
          </a:xfrm>
          <a:custGeom>
            <a:avLst/>
            <a:gdLst/>
            <a:ahLst/>
            <a:cxnLst/>
            <a:rect l="l" t="t" r="r" b="b"/>
            <a:pathLst>
              <a:path w="337820" h="340995">
                <a:moveTo>
                  <a:pt x="168783" y="0"/>
                </a:moveTo>
                <a:lnTo>
                  <a:pt x="168783" y="85089"/>
                </a:lnTo>
                <a:lnTo>
                  <a:pt x="0" y="85089"/>
                </a:lnTo>
                <a:lnTo>
                  <a:pt x="0" y="255524"/>
                </a:lnTo>
                <a:lnTo>
                  <a:pt x="168783" y="255524"/>
                </a:lnTo>
                <a:lnTo>
                  <a:pt x="168783" y="340740"/>
                </a:lnTo>
                <a:lnTo>
                  <a:pt x="337566" y="170306"/>
                </a:lnTo>
                <a:lnTo>
                  <a:pt x="168783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1957" y="1631441"/>
            <a:ext cx="532130" cy="340995"/>
          </a:xfrm>
          <a:custGeom>
            <a:avLst/>
            <a:gdLst/>
            <a:ahLst/>
            <a:cxnLst/>
            <a:rect l="l" t="t" r="r" b="b"/>
            <a:pathLst>
              <a:path w="532129" h="340994">
                <a:moveTo>
                  <a:pt x="361695" y="0"/>
                </a:moveTo>
                <a:lnTo>
                  <a:pt x="361695" y="85217"/>
                </a:lnTo>
                <a:lnTo>
                  <a:pt x="0" y="85217"/>
                </a:lnTo>
                <a:lnTo>
                  <a:pt x="0" y="255650"/>
                </a:lnTo>
                <a:lnTo>
                  <a:pt x="361695" y="255650"/>
                </a:lnTo>
                <a:lnTo>
                  <a:pt x="361695" y="340868"/>
                </a:lnTo>
                <a:lnTo>
                  <a:pt x="532129" y="170434"/>
                </a:lnTo>
                <a:lnTo>
                  <a:pt x="361695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45377" y="1166113"/>
            <a:ext cx="3172460" cy="120967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158115" marR="151130" indent="1270" algn="ctr">
              <a:lnSpc>
                <a:spcPct val="108100"/>
              </a:lnSpc>
              <a:spcBef>
                <a:spcPts val="1275"/>
              </a:spcBef>
            </a:pP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Approvati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giunta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entro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140" dirty="0">
                <a:solidFill>
                  <a:srgbClr val="FF0000"/>
                </a:solidFill>
                <a:latin typeface="Trebuchet MS"/>
                <a:cs typeface="Trebuchet MS"/>
              </a:rPr>
              <a:t>31.12</a:t>
            </a:r>
            <a:r>
              <a:rPr sz="1800" cap="small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dell’esercizio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99967" y="4021201"/>
            <a:ext cx="340995" cy="312420"/>
          </a:xfrm>
          <a:custGeom>
            <a:avLst/>
            <a:gdLst/>
            <a:ahLst/>
            <a:cxnLst/>
            <a:rect l="l" t="t" r="r" b="b"/>
            <a:pathLst>
              <a:path w="340995" h="312420">
                <a:moveTo>
                  <a:pt x="255524" y="0"/>
                </a:moveTo>
                <a:lnTo>
                  <a:pt x="85090" y="0"/>
                </a:lnTo>
                <a:lnTo>
                  <a:pt x="85090" y="156210"/>
                </a:lnTo>
                <a:lnTo>
                  <a:pt x="0" y="156210"/>
                </a:lnTo>
                <a:lnTo>
                  <a:pt x="170307" y="312419"/>
                </a:lnTo>
                <a:lnTo>
                  <a:pt x="340741" y="156210"/>
                </a:lnTo>
                <a:lnTo>
                  <a:pt x="255524" y="156210"/>
                </a:lnTo>
                <a:lnTo>
                  <a:pt x="255524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61172" y="5697092"/>
            <a:ext cx="340995" cy="312420"/>
          </a:xfrm>
          <a:custGeom>
            <a:avLst/>
            <a:gdLst/>
            <a:ahLst/>
            <a:cxnLst/>
            <a:rect l="l" t="t" r="r" b="b"/>
            <a:pathLst>
              <a:path w="340995" h="312420">
                <a:moveTo>
                  <a:pt x="255650" y="0"/>
                </a:moveTo>
                <a:lnTo>
                  <a:pt x="85217" y="0"/>
                </a:lnTo>
                <a:lnTo>
                  <a:pt x="85217" y="156210"/>
                </a:lnTo>
                <a:lnTo>
                  <a:pt x="0" y="156210"/>
                </a:lnTo>
                <a:lnTo>
                  <a:pt x="170433" y="312420"/>
                </a:lnTo>
                <a:lnTo>
                  <a:pt x="340868" y="156210"/>
                </a:lnTo>
                <a:lnTo>
                  <a:pt x="255650" y="156210"/>
                </a:lnTo>
                <a:lnTo>
                  <a:pt x="255650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13" name="object 13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17DB365D-005D-43F4-8C0E-BBAC9059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94193" y="2140788"/>
            <a:ext cx="3930650" cy="73914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223520" rIns="0" bIns="0" rtlCol="0">
            <a:spAutoFit/>
          </a:bodyPr>
          <a:lstStyle/>
          <a:p>
            <a:pPr marL="1227455">
              <a:lnSpc>
                <a:spcPct val="100000"/>
              </a:lnSpc>
              <a:spcBef>
                <a:spcPts val="1760"/>
              </a:spcBef>
            </a:pPr>
            <a:r>
              <a:rPr sz="1800" spc="100" dirty="0">
                <a:solidFill>
                  <a:srgbClr val="FF0000"/>
                </a:solidFill>
                <a:latin typeface="Trebuchet MS"/>
                <a:cs typeface="Trebuchet MS"/>
              </a:rPr>
              <a:t>IRRILEVANZA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0101" y="2140711"/>
            <a:ext cx="4237990" cy="196342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92075" marR="85090" algn="ctr">
              <a:lnSpc>
                <a:spcPct val="120200"/>
              </a:lnSpc>
              <a:spcBef>
                <a:spcPts val="745"/>
              </a:spcBef>
            </a:pP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Impossibilità</a:t>
            </a:r>
            <a:r>
              <a:rPr sz="1800" cap="small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0F243E"/>
                </a:solidFill>
                <a:latin typeface="Trebuchet MS"/>
                <a:cs typeface="Trebuchet MS"/>
              </a:rPr>
              <a:t>di</a:t>
            </a:r>
            <a:r>
              <a:rPr sz="1800" cap="small" spc="3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0F243E"/>
                </a:solidFill>
                <a:latin typeface="Trebuchet MS"/>
                <a:cs typeface="Trebuchet MS"/>
              </a:rPr>
              <a:t>reperire</a:t>
            </a:r>
            <a:r>
              <a:rPr sz="1800" cap="small" spc="1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0F243E"/>
                </a:solidFill>
                <a:latin typeface="Trebuchet MS"/>
                <a:cs typeface="Trebuchet MS"/>
              </a:rPr>
              <a:t>informazioni</a:t>
            </a:r>
            <a:r>
              <a:rPr sz="1800" cap="small" spc="2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-105" dirty="0">
                <a:solidFill>
                  <a:srgbClr val="0F243E"/>
                </a:solidFill>
                <a:latin typeface="Trebuchet MS"/>
                <a:cs typeface="Trebuchet MS"/>
              </a:rPr>
              <a:t>in </a:t>
            </a:r>
            <a:r>
              <a:rPr sz="1800" cap="small" spc="85" dirty="0">
                <a:solidFill>
                  <a:srgbClr val="0F243E"/>
                </a:solidFill>
                <a:latin typeface="Trebuchet MS"/>
                <a:cs typeface="Trebuchet MS"/>
              </a:rPr>
              <a:t>tempi</a:t>
            </a:r>
            <a:r>
              <a:rPr sz="1800" cap="small" spc="1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0F243E"/>
                </a:solidFill>
                <a:latin typeface="Trebuchet MS"/>
                <a:cs typeface="Trebuchet MS"/>
              </a:rPr>
              <a:t>ragionevoli</a:t>
            </a:r>
            <a:r>
              <a:rPr sz="1800" cap="small" spc="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0F243E"/>
                </a:solidFill>
                <a:latin typeface="Trebuchet MS"/>
                <a:cs typeface="Trebuchet MS"/>
              </a:rPr>
              <a:t>e</a:t>
            </a:r>
            <a:r>
              <a:rPr sz="1800" cap="small" spc="4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0F243E"/>
                </a:solidFill>
                <a:latin typeface="Trebuchet MS"/>
                <a:cs typeface="Trebuchet MS"/>
              </a:rPr>
              <a:t>senza</a:t>
            </a:r>
            <a:r>
              <a:rPr sz="1800" cap="small" spc="1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0F243E"/>
                </a:solidFill>
                <a:latin typeface="Trebuchet MS"/>
                <a:cs typeface="Trebuchet MS"/>
              </a:rPr>
              <a:t>spese </a:t>
            </a:r>
            <a:r>
              <a:rPr sz="1800" cap="small" spc="75" dirty="0">
                <a:solidFill>
                  <a:srgbClr val="0F243E"/>
                </a:solidFill>
                <a:latin typeface="Trebuchet MS"/>
                <a:cs typeface="Trebuchet MS"/>
              </a:rPr>
              <a:t>sproporzionate</a:t>
            </a:r>
            <a:endParaRPr sz="1800">
              <a:latin typeface="Trebuchet MS"/>
              <a:cs typeface="Trebuchet MS"/>
            </a:endParaRPr>
          </a:p>
          <a:p>
            <a:pPr marL="194310" marR="185420" indent="58419" algn="ctr">
              <a:lnSpc>
                <a:spcPct val="100000"/>
              </a:lnSpc>
              <a:spcBef>
                <a:spcPts val="70"/>
              </a:spcBef>
            </a:pPr>
            <a:r>
              <a:rPr sz="1800" dirty="0">
                <a:solidFill>
                  <a:srgbClr val="0F243E"/>
                </a:solidFill>
                <a:latin typeface="Trebuchet MS"/>
                <a:cs typeface="Trebuchet MS"/>
              </a:rPr>
              <a:t>(</a:t>
            </a:r>
            <a:r>
              <a:rPr sz="1450" dirty="0">
                <a:solidFill>
                  <a:srgbClr val="0F243E"/>
                </a:solidFill>
                <a:latin typeface="Trebuchet MS"/>
                <a:cs typeface="Trebuchet MS"/>
              </a:rPr>
              <a:t>EVENTI</a:t>
            </a:r>
            <a:r>
              <a:rPr sz="1450" spc="10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0F243E"/>
                </a:solidFill>
                <a:latin typeface="Trebuchet MS"/>
                <a:cs typeface="Trebuchet MS"/>
              </a:rPr>
              <a:t>DI</a:t>
            </a:r>
            <a:r>
              <a:rPr sz="1450" spc="1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0F243E"/>
                </a:solidFill>
                <a:latin typeface="Trebuchet MS"/>
                <a:cs typeface="Trebuchet MS"/>
              </a:rPr>
              <a:t>NATURA</a:t>
            </a:r>
            <a:r>
              <a:rPr sz="1450" spc="105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45" dirty="0">
                <a:solidFill>
                  <a:srgbClr val="0F243E"/>
                </a:solidFill>
                <a:latin typeface="Trebuchet MS"/>
                <a:cs typeface="Trebuchet MS"/>
              </a:rPr>
              <a:t>STRAORDINARIA</a:t>
            </a:r>
            <a:r>
              <a:rPr sz="1800" spc="45" dirty="0">
                <a:solidFill>
                  <a:srgbClr val="0F243E"/>
                </a:solidFill>
                <a:latin typeface="Trebuchet MS"/>
                <a:cs typeface="Trebuchet MS"/>
              </a:rPr>
              <a:t>: </a:t>
            </a:r>
            <a:r>
              <a:rPr sz="1450" spc="45" dirty="0">
                <a:solidFill>
                  <a:srgbClr val="0F243E"/>
                </a:solidFill>
                <a:latin typeface="Trebuchet MS"/>
                <a:cs typeface="Trebuchet MS"/>
              </a:rPr>
              <a:t>TERREMOTI</a:t>
            </a:r>
            <a:r>
              <a:rPr sz="1800" spc="45" dirty="0">
                <a:solidFill>
                  <a:srgbClr val="0F243E"/>
                </a:solidFill>
                <a:latin typeface="Trebuchet MS"/>
                <a:cs typeface="Trebuchet MS"/>
              </a:rPr>
              <a:t>,</a:t>
            </a:r>
            <a:r>
              <a:rPr sz="1800" spc="-10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0F243E"/>
                </a:solidFill>
                <a:latin typeface="Trebuchet MS"/>
                <a:cs typeface="Trebuchet MS"/>
              </a:rPr>
              <a:t>ALLUVIONI</a:t>
            </a:r>
            <a:r>
              <a:rPr sz="1450" spc="2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0F243E"/>
                </a:solidFill>
                <a:latin typeface="Trebuchet MS"/>
                <a:cs typeface="Trebuchet MS"/>
              </a:rPr>
              <a:t>E</a:t>
            </a:r>
            <a:r>
              <a:rPr sz="1450" spc="3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0F243E"/>
                </a:solidFill>
                <a:latin typeface="Trebuchet MS"/>
                <a:cs typeface="Trebuchet MS"/>
              </a:rPr>
              <a:t>ALTRE</a:t>
            </a:r>
            <a:r>
              <a:rPr sz="145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0F243E"/>
                </a:solidFill>
                <a:latin typeface="Trebuchet MS"/>
                <a:cs typeface="Trebuchet MS"/>
              </a:rPr>
              <a:t>CALAMITÀ </a:t>
            </a:r>
            <a:r>
              <a:rPr sz="1450" spc="45" dirty="0">
                <a:solidFill>
                  <a:srgbClr val="0F243E"/>
                </a:solidFill>
                <a:latin typeface="Trebuchet MS"/>
                <a:cs typeface="Trebuchet MS"/>
              </a:rPr>
              <a:t>NATURALI</a:t>
            </a:r>
            <a:r>
              <a:rPr sz="1800" spc="45" dirty="0">
                <a:solidFill>
                  <a:srgbClr val="0F243E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2601" y="1271142"/>
            <a:ext cx="403860" cy="502284"/>
          </a:xfrm>
          <a:custGeom>
            <a:avLst/>
            <a:gdLst/>
            <a:ahLst/>
            <a:cxnLst/>
            <a:rect l="l" t="t" r="r" b="b"/>
            <a:pathLst>
              <a:path w="403860" h="502285">
                <a:moveTo>
                  <a:pt x="256666" y="0"/>
                </a:moveTo>
                <a:lnTo>
                  <a:pt x="73406" y="311912"/>
                </a:lnTo>
                <a:lnTo>
                  <a:pt x="0" y="268732"/>
                </a:lnTo>
                <a:lnTo>
                  <a:pt x="60451" y="502031"/>
                </a:lnTo>
                <a:lnTo>
                  <a:pt x="293750" y="441452"/>
                </a:lnTo>
                <a:lnTo>
                  <a:pt x="220345" y="398272"/>
                </a:lnTo>
                <a:lnTo>
                  <a:pt x="403606" y="86360"/>
                </a:lnTo>
                <a:lnTo>
                  <a:pt x="256666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4745" y="1273428"/>
            <a:ext cx="417195" cy="508000"/>
          </a:xfrm>
          <a:custGeom>
            <a:avLst/>
            <a:gdLst/>
            <a:ahLst/>
            <a:cxnLst/>
            <a:rect l="l" t="t" r="r" b="b"/>
            <a:pathLst>
              <a:path w="417195" h="508000">
                <a:moveTo>
                  <a:pt x="144144" y="0"/>
                </a:moveTo>
                <a:lnTo>
                  <a:pt x="0" y="90932"/>
                </a:lnTo>
                <a:lnTo>
                  <a:pt x="200405" y="408813"/>
                </a:lnTo>
                <a:lnTo>
                  <a:pt x="128396" y="454279"/>
                </a:lnTo>
                <a:lnTo>
                  <a:pt x="363347" y="507492"/>
                </a:lnTo>
                <a:lnTo>
                  <a:pt x="416686" y="272415"/>
                </a:lnTo>
                <a:lnTo>
                  <a:pt x="344550" y="317881"/>
                </a:lnTo>
                <a:lnTo>
                  <a:pt x="144144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8" name="object 8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87118CFC-94A4-4B41-8966-4CCB885A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1863" y="1288326"/>
            <a:ext cx="4606290" cy="708660"/>
          </a:xfrm>
          <a:custGeom>
            <a:avLst/>
            <a:gdLst/>
            <a:ahLst/>
            <a:cxnLst/>
            <a:rect l="l" t="t" r="r" b="b"/>
            <a:pathLst>
              <a:path w="4606290" h="708660">
                <a:moveTo>
                  <a:pt x="0" y="708113"/>
                </a:moveTo>
                <a:lnTo>
                  <a:pt x="4605909" y="708113"/>
                </a:lnTo>
                <a:lnTo>
                  <a:pt x="4605909" y="0"/>
                </a:lnTo>
                <a:lnTo>
                  <a:pt x="0" y="0"/>
                </a:lnTo>
                <a:lnTo>
                  <a:pt x="0" y="708113"/>
                </a:lnTo>
                <a:close/>
              </a:path>
            </a:pathLst>
          </a:custGeom>
          <a:ln w="381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9607" y="1467103"/>
            <a:ext cx="1886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44060"/>
                </a:solidFill>
                <a:latin typeface="Trebuchet MS"/>
                <a:cs typeface="Trebuchet MS"/>
              </a:rPr>
              <a:t>D.LGS.</a:t>
            </a:r>
            <a:r>
              <a:rPr sz="2000" spc="-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244060"/>
                </a:solidFill>
                <a:latin typeface="Trebuchet MS"/>
                <a:cs typeface="Trebuchet MS"/>
              </a:rPr>
              <a:t>118/2011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1863" y="2157412"/>
            <a:ext cx="4606290" cy="930910"/>
          </a:xfrm>
          <a:prstGeom prst="rect">
            <a:avLst/>
          </a:prstGeom>
          <a:ln w="38100">
            <a:solidFill>
              <a:srgbClr val="244060"/>
            </a:solidFill>
          </a:ln>
        </p:spPr>
        <p:txBody>
          <a:bodyPr vert="horz" wrap="square" lIns="0" tIns="91440" rIns="0" bIns="0" rtlCol="0">
            <a:spAutoFit/>
          </a:bodyPr>
          <a:lstStyle/>
          <a:p>
            <a:pPr marL="646430" marR="641350" algn="ctr">
              <a:lnSpc>
                <a:spcPct val="100000"/>
              </a:lnSpc>
              <a:spcBef>
                <a:spcPts val="720"/>
              </a:spcBef>
            </a:pP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PRINCIPIO</a:t>
            </a:r>
            <a:r>
              <a:rPr sz="1600" spc="-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244060"/>
                </a:solidFill>
                <a:latin typeface="Trebuchet MS"/>
                <a:cs typeface="Trebuchet MS"/>
              </a:rPr>
              <a:t>CONTABILE</a:t>
            </a:r>
            <a:r>
              <a:rPr sz="1600" spc="-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244060"/>
                </a:solidFill>
                <a:latin typeface="Trebuchet MS"/>
                <a:cs typeface="Trebuchet MS"/>
              </a:rPr>
              <a:t>APPLICATO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600" spc="-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0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6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CONSOLIDATO </a:t>
            </a:r>
            <a:r>
              <a:rPr sz="1600" spc="-10" dirty="0">
                <a:solidFill>
                  <a:srgbClr val="244060"/>
                </a:solidFill>
                <a:latin typeface="Trebuchet MS"/>
                <a:cs typeface="Trebuchet MS"/>
              </a:rPr>
              <a:t>(ALL.</a:t>
            </a:r>
            <a:r>
              <a:rPr sz="16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-20" dirty="0">
                <a:solidFill>
                  <a:srgbClr val="244060"/>
                </a:solidFill>
                <a:latin typeface="Trebuchet MS"/>
                <a:cs typeface="Trebuchet MS"/>
              </a:rPr>
              <a:t>4/4)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5128" y="1288414"/>
            <a:ext cx="4403090" cy="1800225"/>
          </a:xfrm>
          <a:prstGeom prst="rect">
            <a:avLst/>
          </a:prstGeom>
          <a:ln w="38100">
            <a:solidFill>
              <a:srgbClr val="24406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5"/>
              </a:spcBef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185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20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80" dirty="0">
                <a:solidFill>
                  <a:srgbClr val="244060"/>
                </a:solidFill>
                <a:latin typeface="Trebuchet MS"/>
                <a:cs typeface="Trebuchet MS"/>
              </a:rPr>
              <a:t>EMANARE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spc="-50" dirty="0">
                <a:solidFill>
                  <a:srgbClr val="244060"/>
                </a:solidFill>
                <a:latin typeface="Trebuchet MS"/>
                <a:cs typeface="Trebuchet MS"/>
              </a:rPr>
              <a:t>+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000" spc="-120" dirty="0">
                <a:solidFill>
                  <a:srgbClr val="244060"/>
                </a:solidFill>
                <a:latin typeface="Trebuchet MS"/>
                <a:cs typeface="Trebuchet MS"/>
              </a:rPr>
              <a:t>[D.L.</a:t>
            </a:r>
            <a:r>
              <a:rPr sz="2000" spc="-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44060"/>
                </a:solidFill>
                <a:latin typeface="Trebuchet MS"/>
                <a:cs typeface="Trebuchet MS"/>
              </a:rPr>
              <a:t>113/2024]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5128" y="3165855"/>
            <a:ext cx="4403090" cy="1664335"/>
          </a:xfrm>
          <a:custGeom>
            <a:avLst/>
            <a:gdLst/>
            <a:ahLst/>
            <a:cxnLst/>
            <a:rect l="l" t="t" r="r" b="b"/>
            <a:pathLst>
              <a:path w="4403090" h="1664335">
                <a:moveTo>
                  <a:pt x="0" y="1664334"/>
                </a:moveTo>
                <a:lnTo>
                  <a:pt x="4402708" y="1664334"/>
                </a:lnTo>
                <a:lnTo>
                  <a:pt x="4402708" y="0"/>
                </a:lnTo>
                <a:lnTo>
                  <a:pt x="0" y="0"/>
                </a:lnTo>
                <a:lnTo>
                  <a:pt x="0" y="1664334"/>
                </a:lnTo>
                <a:close/>
              </a:path>
            </a:pathLst>
          </a:custGeom>
          <a:ln w="38099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77633" y="3823207"/>
            <a:ext cx="876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5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2000" spc="-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49" y="1275714"/>
            <a:ext cx="726440" cy="718820"/>
            <a:chOff x="41749" y="1275714"/>
            <a:chExt cx="726440" cy="718820"/>
          </a:xfrm>
        </p:grpSpPr>
        <p:sp>
          <p:nvSpPr>
            <p:cNvPr id="9" name="object 9"/>
            <p:cNvSpPr/>
            <p:nvPr/>
          </p:nvSpPr>
          <p:spPr>
            <a:xfrm>
              <a:off x="54449" y="1288414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14" y="0"/>
                  </a:moveTo>
                  <a:lnTo>
                    <a:pt x="302951" y="3164"/>
                  </a:lnTo>
                  <a:lnTo>
                    <a:pt x="257333" y="12381"/>
                  </a:lnTo>
                  <a:lnTo>
                    <a:pt x="214077" y="27239"/>
                  </a:lnTo>
                  <a:lnTo>
                    <a:pt x="173602" y="47323"/>
                  </a:lnTo>
                  <a:lnTo>
                    <a:pt x="136324" y="72222"/>
                  </a:lnTo>
                  <a:lnTo>
                    <a:pt x="102662" y="101520"/>
                  </a:lnTo>
                  <a:lnTo>
                    <a:pt x="73033" y="134806"/>
                  </a:lnTo>
                  <a:lnTo>
                    <a:pt x="47855" y="171666"/>
                  </a:lnTo>
                  <a:lnTo>
                    <a:pt x="27544" y="211687"/>
                  </a:lnTo>
                  <a:lnTo>
                    <a:pt x="12520" y="254455"/>
                  </a:lnTo>
                  <a:lnTo>
                    <a:pt x="3199" y="299558"/>
                  </a:lnTo>
                  <a:lnTo>
                    <a:pt x="0" y="346583"/>
                  </a:lnTo>
                  <a:lnTo>
                    <a:pt x="3199" y="393636"/>
                  </a:lnTo>
                  <a:lnTo>
                    <a:pt x="12520" y="438763"/>
                  </a:lnTo>
                  <a:lnTo>
                    <a:pt x="27544" y="481552"/>
                  </a:lnTo>
                  <a:lnTo>
                    <a:pt x="47855" y="521589"/>
                  </a:lnTo>
                  <a:lnTo>
                    <a:pt x="73033" y="558461"/>
                  </a:lnTo>
                  <a:lnTo>
                    <a:pt x="102662" y="591756"/>
                  </a:lnTo>
                  <a:lnTo>
                    <a:pt x="136324" y="621061"/>
                  </a:lnTo>
                  <a:lnTo>
                    <a:pt x="173602" y="645964"/>
                  </a:lnTo>
                  <a:lnTo>
                    <a:pt x="214077" y="666051"/>
                  </a:lnTo>
                  <a:lnTo>
                    <a:pt x="257333" y="680910"/>
                  </a:lnTo>
                  <a:lnTo>
                    <a:pt x="302951" y="690128"/>
                  </a:lnTo>
                  <a:lnTo>
                    <a:pt x="350514" y="693293"/>
                  </a:lnTo>
                  <a:lnTo>
                    <a:pt x="398078" y="690128"/>
                  </a:lnTo>
                  <a:lnTo>
                    <a:pt x="443696" y="680910"/>
                  </a:lnTo>
                  <a:lnTo>
                    <a:pt x="486952" y="666051"/>
                  </a:lnTo>
                  <a:lnTo>
                    <a:pt x="527428" y="645964"/>
                  </a:lnTo>
                  <a:lnTo>
                    <a:pt x="564706" y="621061"/>
                  </a:lnTo>
                  <a:lnTo>
                    <a:pt x="598369" y="591756"/>
                  </a:lnTo>
                  <a:lnTo>
                    <a:pt x="627999" y="558461"/>
                  </a:lnTo>
                  <a:lnTo>
                    <a:pt x="653178" y="521588"/>
                  </a:lnTo>
                  <a:lnTo>
                    <a:pt x="673489" y="481552"/>
                  </a:lnTo>
                  <a:lnTo>
                    <a:pt x="688513" y="438763"/>
                  </a:lnTo>
                  <a:lnTo>
                    <a:pt x="697835" y="393636"/>
                  </a:lnTo>
                  <a:lnTo>
                    <a:pt x="701034" y="346583"/>
                  </a:lnTo>
                  <a:lnTo>
                    <a:pt x="697835" y="299558"/>
                  </a:lnTo>
                  <a:lnTo>
                    <a:pt x="688513" y="254455"/>
                  </a:lnTo>
                  <a:lnTo>
                    <a:pt x="673489" y="211687"/>
                  </a:lnTo>
                  <a:lnTo>
                    <a:pt x="653178" y="171666"/>
                  </a:lnTo>
                  <a:lnTo>
                    <a:pt x="627999" y="134806"/>
                  </a:lnTo>
                  <a:lnTo>
                    <a:pt x="598369" y="101520"/>
                  </a:lnTo>
                  <a:lnTo>
                    <a:pt x="564706" y="72222"/>
                  </a:lnTo>
                  <a:lnTo>
                    <a:pt x="527428" y="47323"/>
                  </a:lnTo>
                  <a:lnTo>
                    <a:pt x="486952" y="27239"/>
                  </a:lnTo>
                  <a:lnTo>
                    <a:pt x="443696" y="12381"/>
                  </a:lnTo>
                  <a:lnTo>
                    <a:pt x="398078" y="3164"/>
                  </a:lnTo>
                  <a:lnTo>
                    <a:pt x="35051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449" y="1288414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583"/>
                  </a:moveTo>
                  <a:lnTo>
                    <a:pt x="3199" y="299558"/>
                  </a:lnTo>
                  <a:lnTo>
                    <a:pt x="12520" y="254455"/>
                  </a:lnTo>
                  <a:lnTo>
                    <a:pt x="27544" y="211687"/>
                  </a:lnTo>
                  <a:lnTo>
                    <a:pt x="47855" y="171666"/>
                  </a:lnTo>
                  <a:lnTo>
                    <a:pt x="73033" y="134806"/>
                  </a:lnTo>
                  <a:lnTo>
                    <a:pt x="102662" y="101520"/>
                  </a:lnTo>
                  <a:lnTo>
                    <a:pt x="136324" y="72222"/>
                  </a:lnTo>
                  <a:lnTo>
                    <a:pt x="173602" y="47323"/>
                  </a:lnTo>
                  <a:lnTo>
                    <a:pt x="214077" y="27239"/>
                  </a:lnTo>
                  <a:lnTo>
                    <a:pt x="257333" y="12381"/>
                  </a:lnTo>
                  <a:lnTo>
                    <a:pt x="302951" y="3164"/>
                  </a:lnTo>
                  <a:lnTo>
                    <a:pt x="350514" y="0"/>
                  </a:lnTo>
                  <a:lnTo>
                    <a:pt x="398078" y="3164"/>
                  </a:lnTo>
                  <a:lnTo>
                    <a:pt x="443696" y="12381"/>
                  </a:lnTo>
                  <a:lnTo>
                    <a:pt x="486952" y="27239"/>
                  </a:lnTo>
                  <a:lnTo>
                    <a:pt x="527428" y="47323"/>
                  </a:lnTo>
                  <a:lnTo>
                    <a:pt x="564706" y="72222"/>
                  </a:lnTo>
                  <a:lnTo>
                    <a:pt x="598369" y="101520"/>
                  </a:lnTo>
                  <a:lnTo>
                    <a:pt x="627999" y="134806"/>
                  </a:lnTo>
                  <a:lnTo>
                    <a:pt x="653178" y="171666"/>
                  </a:lnTo>
                  <a:lnTo>
                    <a:pt x="673489" y="211687"/>
                  </a:lnTo>
                  <a:lnTo>
                    <a:pt x="688513" y="254455"/>
                  </a:lnTo>
                  <a:lnTo>
                    <a:pt x="697835" y="299558"/>
                  </a:lnTo>
                  <a:lnTo>
                    <a:pt x="701034" y="346583"/>
                  </a:lnTo>
                  <a:lnTo>
                    <a:pt x="697835" y="393636"/>
                  </a:lnTo>
                  <a:lnTo>
                    <a:pt x="688513" y="438763"/>
                  </a:lnTo>
                  <a:lnTo>
                    <a:pt x="673489" y="481552"/>
                  </a:lnTo>
                  <a:lnTo>
                    <a:pt x="653178" y="521588"/>
                  </a:lnTo>
                  <a:lnTo>
                    <a:pt x="627999" y="558461"/>
                  </a:lnTo>
                  <a:lnTo>
                    <a:pt x="598369" y="591756"/>
                  </a:lnTo>
                  <a:lnTo>
                    <a:pt x="564706" y="621061"/>
                  </a:lnTo>
                  <a:lnTo>
                    <a:pt x="527428" y="645964"/>
                  </a:lnTo>
                  <a:lnTo>
                    <a:pt x="486952" y="666051"/>
                  </a:lnTo>
                  <a:lnTo>
                    <a:pt x="443696" y="680910"/>
                  </a:lnTo>
                  <a:lnTo>
                    <a:pt x="398078" y="690128"/>
                  </a:lnTo>
                  <a:lnTo>
                    <a:pt x="350514" y="693293"/>
                  </a:lnTo>
                  <a:lnTo>
                    <a:pt x="302951" y="690128"/>
                  </a:lnTo>
                  <a:lnTo>
                    <a:pt x="257333" y="680910"/>
                  </a:lnTo>
                  <a:lnTo>
                    <a:pt x="214077" y="666051"/>
                  </a:lnTo>
                  <a:lnTo>
                    <a:pt x="173602" y="645964"/>
                  </a:lnTo>
                  <a:lnTo>
                    <a:pt x="136324" y="621061"/>
                  </a:lnTo>
                  <a:lnTo>
                    <a:pt x="102662" y="591756"/>
                  </a:lnTo>
                  <a:lnTo>
                    <a:pt x="73033" y="558461"/>
                  </a:lnTo>
                  <a:lnTo>
                    <a:pt x="47855" y="521589"/>
                  </a:lnTo>
                  <a:lnTo>
                    <a:pt x="27544" y="481552"/>
                  </a:lnTo>
                  <a:lnTo>
                    <a:pt x="12520" y="438763"/>
                  </a:lnTo>
                  <a:lnTo>
                    <a:pt x="3199" y="393636"/>
                  </a:lnTo>
                  <a:lnTo>
                    <a:pt x="0" y="346583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838183" y="4445127"/>
            <a:ext cx="751840" cy="731520"/>
            <a:chOff x="8838183" y="4445127"/>
            <a:chExt cx="751840" cy="731520"/>
          </a:xfrm>
        </p:grpSpPr>
        <p:sp>
          <p:nvSpPr>
            <p:cNvPr id="12" name="object 12"/>
            <p:cNvSpPr/>
            <p:nvPr/>
          </p:nvSpPr>
          <p:spPr>
            <a:xfrm>
              <a:off x="8850883" y="4457827"/>
              <a:ext cx="726440" cy="706120"/>
            </a:xfrm>
            <a:custGeom>
              <a:avLst/>
              <a:gdLst/>
              <a:ahLst/>
              <a:cxnLst/>
              <a:rect l="l" t="t" r="r" b="b"/>
              <a:pathLst>
                <a:path w="726440" h="706120">
                  <a:moveTo>
                    <a:pt x="363093" y="0"/>
                  </a:moveTo>
                  <a:lnTo>
                    <a:pt x="313822" y="3221"/>
                  </a:lnTo>
                  <a:lnTo>
                    <a:pt x="266567" y="12604"/>
                  </a:lnTo>
                  <a:lnTo>
                    <a:pt x="221759" y="27729"/>
                  </a:lnTo>
                  <a:lnTo>
                    <a:pt x="179831" y="48175"/>
                  </a:lnTo>
                  <a:lnTo>
                    <a:pt x="141216" y="73521"/>
                  </a:lnTo>
                  <a:lnTo>
                    <a:pt x="106346" y="103346"/>
                  </a:lnTo>
                  <a:lnTo>
                    <a:pt x="75654" y="137230"/>
                  </a:lnTo>
                  <a:lnTo>
                    <a:pt x="49572" y="174752"/>
                  </a:lnTo>
                  <a:lnTo>
                    <a:pt x="28533" y="215491"/>
                  </a:lnTo>
                  <a:lnTo>
                    <a:pt x="12969" y="259027"/>
                  </a:lnTo>
                  <a:lnTo>
                    <a:pt x="3314" y="304938"/>
                  </a:lnTo>
                  <a:lnTo>
                    <a:pt x="0" y="352806"/>
                  </a:lnTo>
                  <a:lnTo>
                    <a:pt x="3314" y="400673"/>
                  </a:lnTo>
                  <a:lnTo>
                    <a:pt x="12969" y="446584"/>
                  </a:lnTo>
                  <a:lnTo>
                    <a:pt x="28533" y="490120"/>
                  </a:lnTo>
                  <a:lnTo>
                    <a:pt x="49572" y="530860"/>
                  </a:lnTo>
                  <a:lnTo>
                    <a:pt x="75654" y="568381"/>
                  </a:lnTo>
                  <a:lnTo>
                    <a:pt x="106346" y="602265"/>
                  </a:lnTo>
                  <a:lnTo>
                    <a:pt x="141216" y="632090"/>
                  </a:lnTo>
                  <a:lnTo>
                    <a:pt x="179831" y="657436"/>
                  </a:lnTo>
                  <a:lnTo>
                    <a:pt x="221759" y="677882"/>
                  </a:lnTo>
                  <a:lnTo>
                    <a:pt x="266567" y="693007"/>
                  </a:lnTo>
                  <a:lnTo>
                    <a:pt x="313822" y="702390"/>
                  </a:lnTo>
                  <a:lnTo>
                    <a:pt x="363093" y="705612"/>
                  </a:lnTo>
                  <a:lnTo>
                    <a:pt x="412333" y="702390"/>
                  </a:lnTo>
                  <a:lnTo>
                    <a:pt x="459564" y="693007"/>
                  </a:lnTo>
                  <a:lnTo>
                    <a:pt x="504352" y="677882"/>
                  </a:lnTo>
                  <a:lnTo>
                    <a:pt x="546264" y="657436"/>
                  </a:lnTo>
                  <a:lnTo>
                    <a:pt x="584867" y="632090"/>
                  </a:lnTo>
                  <a:lnTo>
                    <a:pt x="619728" y="602265"/>
                  </a:lnTo>
                  <a:lnTo>
                    <a:pt x="650413" y="568381"/>
                  </a:lnTo>
                  <a:lnTo>
                    <a:pt x="676491" y="530859"/>
                  </a:lnTo>
                  <a:lnTo>
                    <a:pt x="697527" y="490120"/>
                  </a:lnTo>
                  <a:lnTo>
                    <a:pt x="713089" y="446584"/>
                  </a:lnTo>
                  <a:lnTo>
                    <a:pt x="722744" y="400673"/>
                  </a:lnTo>
                  <a:lnTo>
                    <a:pt x="726059" y="352806"/>
                  </a:lnTo>
                  <a:lnTo>
                    <a:pt x="722744" y="304938"/>
                  </a:lnTo>
                  <a:lnTo>
                    <a:pt x="713089" y="259027"/>
                  </a:lnTo>
                  <a:lnTo>
                    <a:pt x="697527" y="215491"/>
                  </a:lnTo>
                  <a:lnTo>
                    <a:pt x="676491" y="174751"/>
                  </a:lnTo>
                  <a:lnTo>
                    <a:pt x="650413" y="137230"/>
                  </a:lnTo>
                  <a:lnTo>
                    <a:pt x="619728" y="103346"/>
                  </a:lnTo>
                  <a:lnTo>
                    <a:pt x="584867" y="73521"/>
                  </a:lnTo>
                  <a:lnTo>
                    <a:pt x="546264" y="48175"/>
                  </a:lnTo>
                  <a:lnTo>
                    <a:pt x="504352" y="27729"/>
                  </a:lnTo>
                  <a:lnTo>
                    <a:pt x="459564" y="12604"/>
                  </a:lnTo>
                  <a:lnTo>
                    <a:pt x="412333" y="3221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50883" y="4457827"/>
              <a:ext cx="726440" cy="706120"/>
            </a:xfrm>
            <a:custGeom>
              <a:avLst/>
              <a:gdLst/>
              <a:ahLst/>
              <a:cxnLst/>
              <a:rect l="l" t="t" r="r" b="b"/>
              <a:pathLst>
                <a:path w="726440" h="706120">
                  <a:moveTo>
                    <a:pt x="0" y="352806"/>
                  </a:moveTo>
                  <a:lnTo>
                    <a:pt x="3314" y="304938"/>
                  </a:lnTo>
                  <a:lnTo>
                    <a:pt x="12969" y="259027"/>
                  </a:lnTo>
                  <a:lnTo>
                    <a:pt x="28533" y="215491"/>
                  </a:lnTo>
                  <a:lnTo>
                    <a:pt x="49572" y="174752"/>
                  </a:lnTo>
                  <a:lnTo>
                    <a:pt x="75654" y="137230"/>
                  </a:lnTo>
                  <a:lnTo>
                    <a:pt x="106346" y="103346"/>
                  </a:lnTo>
                  <a:lnTo>
                    <a:pt x="141216" y="73521"/>
                  </a:lnTo>
                  <a:lnTo>
                    <a:pt x="179831" y="48175"/>
                  </a:lnTo>
                  <a:lnTo>
                    <a:pt x="221759" y="27729"/>
                  </a:lnTo>
                  <a:lnTo>
                    <a:pt x="266567" y="12604"/>
                  </a:lnTo>
                  <a:lnTo>
                    <a:pt x="313822" y="3221"/>
                  </a:lnTo>
                  <a:lnTo>
                    <a:pt x="363093" y="0"/>
                  </a:lnTo>
                  <a:lnTo>
                    <a:pt x="412333" y="3221"/>
                  </a:lnTo>
                  <a:lnTo>
                    <a:pt x="459564" y="12604"/>
                  </a:lnTo>
                  <a:lnTo>
                    <a:pt x="504352" y="27729"/>
                  </a:lnTo>
                  <a:lnTo>
                    <a:pt x="546264" y="48175"/>
                  </a:lnTo>
                  <a:lnTo>
                    <a:pt x="584867" y="73521"/>
                  </a:lnTo>
                  <a:lnTo>
                    <a:pt x="619728" y="103346"/>
                  </a:lnTo>
                  <a:lnTo>
                    <a:pt x="650413" y="137230"/>
                  </a:lnTo>
                  <a:lnTo>
                    <a:pt x="676491" y="174751"/>
                  </a:lnTo>
                  <a:lnTo>
                    <a:pt x="697527" y="215491"/>
                  </a:lnTo>
                  <a:lnTo>
                    <a:pt x="713089" y="259027"/>
                  </a:lnTo>
                  <a:lnTo>
                    <a:pt x="722744" y="304938"/>
                  </a:lnTo>
                  <a:lnTo>
                    <a:pt x="726059" y="352806"/>
                  </a:lnTo>
                  <a:lnTo>
                    <a:pt x="722744" y="400673"/>
                  </a:lnTo>
                  <a:lnTo>
                    <a:pt x="713089" y="446584"/>
                  </a:lnTo>
                  <a:lnTo>
                    <a:pt x="697527" y="490120"/>
                  </a:lnTo>
                  <a:lnTo>
                    <a:pt x="676491" y="530859"/>
                  </a:lnTo>
                  <a:lnTo>
                    <a:pt x="650413" y="568381"/>
                  </a:lnTo>
                  <a:lnTo>
                    <a:pt x="619728" y="602265"/>
                  </a:lnTo>
                  <a:lnTo>
                    <a:pt x="584867" y="632090"/>
                  </a:lnTo>
                  <a:lnTo>
                    <a:pt x="546264" y="657436"/>
                  </a:lnTo>
                  <a:lnTo>
                    <a:pt x="504352" y="677882"/>
                  </a:lnTo>
                  <a:lnTo>
                    <a:pt x="459564" y="693007"/>
                  </a:lnTo>
                  <a:lnTo>
                    <a:pt x="412333" y="702390"/>
                  </a:lnTo>
                  <a:lnTo>
                    <a:pt x="363093" y="705612"/>
                  </a:lnTo>
                  <a:lnTo>
                    <a:pt x="313822" y="702390"/>
                  </a:lnTo>
                  <a:lnTo>
                    <a:pt x="266567" y="693007"/>
                  </a:lnTo>
                  <a:lnTo>
                    <a:pt x="221759" y="677882"/>
                  </a:lnTo>
                  <a:lnTo>
                    <a:pt x="179831" y="657436"/>
                  </a:lnTo>
                  <a:lnTo>
                    <a:pt x="141216" y="632090"/>
                  </a:lnTo>
                  <a:lnTo>
                    <a:pt x="106346" y="602265"/>
                  </a:lnTo>
                  <a:lnTo>
                    <a:pt x="75654" y="568381"/>
                  </a:lnTo>
                  <a:lnTo>
                    <a:pt x="49572" y="530860"/>
                  </a:lnTo>
                  <a:lnTo>
                    <a:pt x="28533" y="490120"/>
                  </a:lnTo>
                  <a:lnTo>
                    <a:pt x="12969" y="446584"/>
                  </a:lnTo>
                  <a:lnTo>
                    <a:pt x="3314" y="400673"/>
                  </a:lnTo>
                  <a:lnTo>
                    <a:pt x="0" y="352806"/>
                  </a:lnTo>
                  <a:close/>
                </a:path>
              </a:pathLst>
            </a:custGeom>
            <a:ln w="25399">
              <a:solidFill>
                <a:srgbClr val="683B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1863" y="3805872"/>
            <a:ext cx="4606290" cy="562610"/>
          </a:xfrm>
          <a:prstGeom prst="rect">
            <a:avLst/>
          </a:prstGeom>
          <a:ln w="38100">
            <a:solidFill>
              <a:srgbClr val="244060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000" spc="130" dirty="0">
                <a:solidFill>
                  <a:srgbClr val="244060"/>
                </a:solidFill>
                <a:latin typeface="Trebuchet MS"/>
                <a:cs typeface="Trebuchet MS"/>
              </a:rPr>
              <a:t>CODICE</a:t>
            </a:r>
            <a:r>
              <a:rPr sz="2000" spc="-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244060"/>
                </a:solidFill>
                <a:latin typeface="Trebuchet MS"/>
                <a:cs typeface="Trebuchet MS"/>
              </a:rPr>
              <a:t>CIVILE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1863" y="4457776"/>
            <a:ext cx="4606290" cy="815975"/>
          </a:xfrm>
          <a:prstGeom prst="rect">
            <a:avLst/>
          </a:prstGeom>
          <a:ln w="38100">
            <a:solidFill>
              <a:srgbClr val="24406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60" dirty="0">
                <a:solidFill>
                  <a:srgbClr val="244060"/>
                </a:solidFill>
                <a:latin typeface="Trebuchet MS"/>
                <a:cs typeface="Trebuchet MS"/>
              </a:rPr>
              <a:t>PRINCIPI</a:t>
            </a:r>
            <a:r>
              <a:rPr sz="1400" spc="-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244060"/>
                </a:solidFill>
                <a:latin typeface="Trebuchet MS"/>
                <a:cs typeface="Trebuchet MS"/>
              </a:rPr>
              <a:t>CONTABILI</a:t>
            </a:r>
            <a:r>
              <a:rPr sz="1400" spc="-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244060"/>
                </a:solidFill>
                <a:latin typeface="Trebuchet MS"/>
                <a:cs typeface="Trebuchet MS"/>
              </a:rPr>
              <a:t>ITALIANI</a:t>
            </a:r>
            <a:r>
              <a:rPr sz="1400" spc="-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244060"/>
                </a:solidFill>
                <a:latin typeface="Trebuchet MS"/>
                <a:cs typeface="Trebuchet MS"/>
              </a:rPr>
              <a:t>(OIC)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1863" y="5383504"/>
            <a:ext cx="4606290" cy="743585"/>
          </a:xfrm>
          <a:prstGeom prst="rect">
            <a:avLst/>
          </a:prstGeom>
          <a:ln w="38100">
            <a:solidFill>
              <a:srgbClr val="244060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2066289" marR="687705" indent="-1373505">
              <a:lnSpc>
                <a:spcPct val="100000"/>
              </a:lnSpc>
              <a:spcBef>
                <a:spcPts val="1195"/>
              </a:spcBef>
            </a:pPr>
            <a:r>
              <a:rPr sz="1400" spc="60" dirty="0">
                <a:solidFill>
                  <a:srgbClr val="244060"/>
                </a:solidFill>
                <a:latin typeface="Trebuchet MS"/>
                <a:cs typeface="Trebuchet MS"/>
              </a:rPr>
              <a:t>PRINCIPI</a:t>
            </a:r>
            <a:r>
              <a:rPr sz="1400" spc="-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244060"/>
                </a:solidFill>
                <a:latin typeface="Trebuchet MS"/>
                <a:cs typeface="Trebuchet MS"/>
              </a:rPr>
              <a:t>CONTABILI</a:t>
            </a:r>
            <a:r>
              <a:rPr sz="1400" spc="-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244060"/>
                </a:solidFill>
                <a:latin typeface="Trebuchet MS"/>
                <a:cs typeface="Trebuchet MS"/>
              </a:rPr>
              <a:t>INTERNAZIONALI </a:t>
            </a:r>
            <a:r>
              <a:rPr sz="1400" spc="-10" dirty="0">
                <a:solidFill>
                  <a:srgbClr val="244060"/>
                </a:solidFill>
                <a:latin typeface="Trebuchet MS"/>
                <a:cs typeface="Trebuchet MS"/>
              </a:rPr>
              <a:t>(IFRS)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863" y="3165792"/>
            <a:ext cx="4606290" cy="562610"/>
          </a:xfrm>
          <a:prstGeom prst="rect">
            <a:avLst/>
          </a:prstGeom>
          <a:ln w="38100">
            <a:solidFill>
              <a:srgbClr val="244060"/>
            </a:solidFill>
          </a:ln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2000" spc="-50" dirty="0">
                <a:solidFill>
                  <a:srgbClr val="244060"/>
                </a:solidFill>
                <a:latin typeface="Trebuchet MS"/>
                <a:cs typeface="Trebuchet MS"/>
              </a:rPr>
              <a:t>(D.LGS.</a:t>
            </a:r>
            <a:r>
              <a:rPr sz="20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44060"/>
                </a:solidFill>
                <a:latin typeface="Trebuchet MS"/>
                <a:cs typeface="Trebuchet MS"/>
              </a:rPr>
              <a:t>127/1991)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5" dirty="0"/>
              <a:t>FONTI</a:t>
            </a:r>
            <a:r>
              <a:rPr spc="-135" dirty="0"/>
              <a:t> </a:t>
            </a:r>
            <a:r>
              <a:rPr spc="170" dirty="0"/>
              <a:t>NORMATIVE</a:t>
            </a:r>
          </a:p>
        </p:txBody>
      </p:sp>
      <p:sp>
        <p:nvSpPr>
          <p:cNvPr id="19" name="object 19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6B4AD9D-6EE3-4ED7-A511-5CFA98C6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4" name="object 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88719" y="1166190"/>
            <a:ext cx="8429625" cy="12007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9545" marR="163195" algn="ctr">
              <a:lnSpc>
                <a:spcPct val="94800"/>
              </a:lnSpc>
              <a:spcBef>
                <a:spcPts val="305"/>
              </a:spcBef>
            </a:pPr>
            <a:r>
              <a:rPr sz="1800" dirty="0">
                <a:solidFill>
                  <a:srgbClr val="244060"/>
                </a:solidFill>
              </a:rPr>
              <a:t>[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500" i="1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CONSIDERAZIONE</a:t>
            </a:r>
            <a:r>
              <a:rPr sz="1500" i="1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8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500" i="1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spc="-15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r>
              <a:rPr sz="1900" i="1" spc="-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120" dirty="0">
                <a:solidFill>
                  <a:srgbClr val="244060"/>
                </a:solidFill>
                <a:latin typeface="Trebuchet MS"/>
                <a:cs typeface="Trebuchet MS"/>
              </a:rPr>
              <a:t>NON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CONTEMPLA</a:t>
            </a:r>
            <a:r>
              <a:rPr sz="1900" i="1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900" i="1" spc="-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500" i="1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LIVELLO</a:t>
            </a:r>
            <a:r>
              <a:rPr sz="1500" i="1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500" i="1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PRINCIPIO</a:t>
            </a:r>
            <a:r>
              <a:rPr sz="1500" i="1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-10" dirty="0">
                <a:solidFill>
                  <a:srgbClr val="244060"/>
                </a:solidFill>
                <a:latin typeface="Trebuchet MS"/>
                <a:cs typeface="Trebuchet MS"/>
              </a:rPr>
              <a:t>CONTABILE</a:t>
            </a:r>
            <a:r>
              <a:rPr sz="1900" i="1" spc="-10" dirty="0">
                <a:solidFill>
                  <a:srgbClr val="244060"/>
                </a:solidFill>
                <a:latin typeface="Trebuchet MS"/>
                <a:cs typeface="Trebuchet MS"/>
              </a:rPr>
              <a:t>,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900" i="1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INDIVIDUAZIONE</a:t>
            </a:r>
            <a:r>
              <a:rPr sz="1500" i="1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500" i="1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130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500" i="1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GRUPPO 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500" i="1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PUBBLICA </a:t>
            </a:r>
            <a:r>
              <a:rPr sz="1900" i="1" spc="-100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500" i="1" spc="-100" dirty="0">
                <a:solidFill>
                  <a:srgbClr val="244060"/>
                </a:solidFill>
                <a:latin typeface="Trebuchet MS"/>
                <a:cs typeface="Trebuchet MS"/>
              </a:rPr>
              <a:t>GAP</a:t>
            </a:r>
            <a:r>
              <a:rPr sz="1900" i="1" spc="-100" dirty="0">
                <a:solidFill>
                  <a:srgbClr val="244060"/>
                </a:solidFill>
                <a:latin typeface="Trebuchet MS"/>
                <a:cs typeface="Trebuchet MS"/>
              </a:rPr>
              <a:t>),</a:t>
            </a:r>
            <a:r>
              <a:rPr sz="1900" i="1" spc="-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110" dirty="0">
                <a:solidFill>
                  <a:srgbClr val="244060"/>
                </a:solidFill>
                <a:latin typeface="Trebuchet MS"/>
                <a:cs typeface="Trebuchet MS"/>
              </a:rPr>
              <a:t>NÉ</a:t>
            </a:r>
            <a:r>
              <a:rPr sz="1500" i="1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LA </a:t>
            </a:r>
            <a:r>
              <a:rPr sz="1500" i="1" spc="65" dirty="0">
                <a:solidFill>
                  <a:srgbClr val="244060"/>
                </a:solidFill>
                <a:latin typeface="Trebuchet MS"/>
                <a:cs typeface="Trebuchet MS"/>
              </a:rPr>
              <a:t>PREDISPOSIZIONE</a:t>
            </a:r>
            <a:r>
              <a:rPr sz="1500" i="1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ELENCHI</a:t>
            </a:r>
            <a:r>
              <a:rPr sz="1900" i="1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900" i="1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900" i="1" spc="4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ESCLUSIONE</a:t>
            </a:r>
            <a:r>
              <a:rPr sz="1500" i="1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90" dirty="0">
                <a:solidFill>
                  <a:srgbClr val="244060"/>
                </a:solidFill>
                <a:latin typeface="Trebuchet MS"/>
                <a:cs typeface="Trebuchet MS"/>
              </a:rPr>
              <a:t>PUÒ</a:t>
            </a:r>
            <a:r>
              <a:rPr sz="1500" i="1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RIGUARDARE</a:t>
            </a:r>
            <a:r>
              <a:rPr sz="1500" i="1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90" dirty="0">
                <a:solidFill>
                  <a:srgbClr val="244060"/>
                </a:solidFill>
                <a:latin typeface="Trebuchet MS"/>
                <a:cs typeface="Trebuchet MS"/>
              </a:rPr>
              <a:t>SOLO</a:t>
            </a:r>
            <a:r>
              <a:rPr sz="1500" i="1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500" i="1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60" dirty="0">
                <a:solidFill>
                  <a:srgbClr val="244060"/>
                </a:solidFill>
                <a:latin typeface="Trebuchet MS"/>
                <a:cs typeface="Trebuchet MS"/>
              </a:rPr>
              <a:t>GRUPPO 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900" i="1" spc="45" dirty="0">
                <a:solidFill>
                  <a:srgbClr val="244060"/>
                </a:solidFill>
                <a:latin typeface="Trebuchet MS"/>
                <a:cs typeface="Trebuchet MS"/>
              </a:rPr>
              <a:t>/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900" i="1" spc="4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 DI</a:t>
            </a:r>
            <a:r>
              <a:rPr sz="1500" i="1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800" spc="50" dirty="0">
                <a:solidFill>
                  <a:srgbClr val="244060"/>
                </a:solidFill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700E6B5B-29F0-4B29-B0A7-DE6E1874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461" y="1323744"/>
            <a:ext cx="2209205" cy="1513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094" y="3272409"/>
            <a:ext cx="5133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05" dirty="0">
                <a:solidFill>
                  <a:srgbClr val="043462"/>
                </a:solidFill>
              </a:rPr>
              <a:t>L’AREA</a:t>
            </a:r>
            <a:r>
              <a:rPr sz="2800" spc="-130" dirty="0">
                <a:solidFill>
                  <a:srgbClr val="043462"/>
                </a:solidFill>
              </a:rPr>
              <a:t> </a:t>
            </a:r>
            <a:r>
              <a:rPr sz="2800" spc="105" dirty="0">
                <a:solidFill>
                  <a:srgbClr val="043462"/>
                </a:solidFill>
              </a:rPr>
              <a:t>DI</a:t>
            </a:r>
            <a:r>
              <a:rPr sz="2800" spc="-110" dirty="0">
                <a:solidFill>
                  <a:srgbClr val="043462"/>
                </a:solidFill>
              </a:rPr>
              <a:t> </a:t>
            </a:r>
            <a:r>
              <a:rPr sz="2800" spc="235" dirty="0">
                <a:solidFill>
                  <a:srgbClr val="043462"/>
                </a:solidFill>
              </a:rPr>
              <a:t>CONSOLIDAMENTO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279909DB-183E-4941-9E5E-BFBE118D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258305" y="1166139"/>
            <a:ext cx="3364229" cy="934719"/>
          </a:xfrm>
          <a:prstGeom prst="rect">
            <a:avLst/>
          </a:prstGeom>
          <a:solidFill>
            <a:srgbClr val="FF0000"/>
          </a:solidFill>
          <a:ln w="25400">
            <a:solidFill>
              <a:srgbClr val="24406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16839" marR="111760" indent="-1905" algn="ctr">
              <a:lnSpc>
                <a:spcPct val="100000"/>
              </a:lnSpc>
              <a:spcBef>
                <a:spcPts val="1105"/>
              </a:spcBef>
            </a:pP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P.N.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NEGATIVO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IRRILEVANZA 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DETERMINATA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RIFERIMENTO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AI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SOLI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ALTRI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PARAMETRI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719" y="4842548"/>
            <a:ext cx="8429625" cy="124015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1800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UN’INCIDENZA</a:t>
            </a:r>
            <a:r>
              <a:rPr sz="1800" u="heavy" spc="-1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INFERIORE</a:t>
            </a:r>
            <a:r>
              <a:rPr sz="1800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AL</a:t>
            </a:r>
            <a:r>
              <a:rPr sz="1800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3%</a:t>
            </a:r>
            <a:endParaRPr sz="1800">
              <a:latin typeface="Trebuchet MS"/>
              <a:cs typeface="Trebuchet MS"/>
            </a:endParaRPr>
          </a:p>
          <a:p>
            <a:pPr marL="307975" marR="301625" algn="ctr">
              <a:lnSpc>
                <a:spcPct val="100000"/>
              </a:lnSpc>
              <a:spcBef>
                <a:spcPts val="1200"/>
              </a:spcBef>
            </a:pPr>
            <a:r>
              <a:rPr sz="1800" spc="85" dirty="0">
                <a:solidFill>
                  <a:srgbClr val="244060"/>
                </a:solidFill>
                <a:latin typeface="Trebuchet MS"/>
                <a:cs typeface="Trebuchet MS"/>
              </a:rPr>
              <a:t>RISPETTO</a:t>
            </a:r>
            <a:r>
              <a:rPr sz="1800" spc="-1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45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800" spc="-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244060"/>
                </a:solidFill>
                <a:latin typeface="Trebuchet MS"/>
                <a:cs typeface="Trebuchet MS"/>
              </a:rPr>
              <a:t>POSIZIONE</a:t>
            </a:r>
            <a:r>
              <a:rPr sz="18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PATRIMONIALE,</a:t>
            </a:r>
            <a:r>
              <a:rPr sz="18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40" dirty="0">
                <a:solidFill>
                  <a:srgbClr val="244060"/>
                </a:solidFill>
                <a:latin typeface="Trebuchet MS"/>
                <a:cs typeface="Trebuchet MS"/>
              </a:rPr>
              <a:t>ECONOMICA</a:t>
            </a:r>
            <a:r>
              <a:rPr sz="1800" spc="-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spc="-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244060"/>
                </a:solidFill>
                <a:latin typeface="Trebuchet MS"/>
                <a:cs typeface="Trebuchet MS"/>
              </a:rPr>
              <a:t>FINANZIARIA </a:t>
            </a:r>
            <a:r>
              <a:rPr sz="1800" spc="15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800" spc="-1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20080" y="4332477"/>
            <a:ext cx="366395" cy="361950"/>
          </a:xfrm>
          <a:custGeom>
            <a:avLst/>
            <a:gdLst/>
            <a:ahLst/>
            <a:cxnLst/>
            <a:rect l="l" t="t" r="r" b="b"/>
            <a:pathLst>
              <a:path w="366395" h="361950">
                <a:moveTo>
                  <a:pt x="274828" y="0"/>
                </a:moveTo>
                <a:lnTo>
                  <a:pt x="91567" y="0"/>
                </a:lnTo>
                <a:lnTo>
                  <a:pt x="91567" y="180974"/>
                </a:lnTo>
                <a:lnTo>
                  <a:pt x="0" y="180974"/>
                </a:lnTo>
                <a:lnTo>
                  <a:pt x="183261" y="361822"/>
                </a:lnTo>
                <a:lnTo>
                  <a:pt x="366395" y="180974"/>
                </a:lnTo>
                <a:lnTo>
                  <a:pt x="274828" y="180974"/>
                </a:lnTo>
                <a:lnTo>
                  <a:pt x="274828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8719" y="3161106"/>
            <a:ext cx="2802890" cy="991869"/>
          </a:xfrm>
          <a:custGeom>
            <a:avLst/>
            <a:gdLst/>
            <a:ahLst/>
            <a:cxnLst/>
            <a:rect l="l" t="t" r="r" b="b"/>
            <a:pathLst>
              <a:path w="2802890" h="991870">
                <a:moveTo>
                  <a:pt x="2802382" y="0"/>
                </a:moveTo>
                <a:lnTo>
                  <a:pt x="0" y="0"/>
                </a:lnTo>
                <a:lnTo>
                  <a:pt x="0" y="991285"/>
                </a:lnTo>
                <a:lnTo>
                  <a:pt x="2802382" y="991285"/>
                </a:lnTo>
                <a:lnTo>
                  <a:pt x="2802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9288" y="3161106"/>
            <a:ext cx="2868930" cy="991869"/>
          </a:xfrm>
          <a:custGeom>
            <a:avLst/>
            <a:gdLst/>
            <a:ahLst/>
            <a:cxnLst/>
            <a:rect l="l" t="t" r="r" b="b"/>
            <a:pathLst>
              <a:path w="2868929" h="991870">
                <a:moveTo>
                  <a:pt x="2868549" y="0"/>
                </a:moveTo>
                <a:lnTo>
                  <a:pt x="0" y="0"/>
                </a:lnTo>
                <a:lnTo>
                  <a:pt x="0" y="991285"/>
                </a:lnTo>
                <a:lnTo>
                  <a:pt x="2868549" y="991285"/>
                </a:lnTo>
                <a:lnTo>
                  <a:pt x="2868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76019" y="2321788"/>
          <a:ext cx="8428354" cy="1817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marL="2960370" marR="521334" indent="-24371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18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SONO</a:t>
                      </a:r>
                      <a:r>
                        <a:rPr sz="1800" spc="-8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IRRILEVANTI</a:t>
                      </a:r>
                      <a:r>
                        <a:rPr sz="1800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sz="1800" spc="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BILANCI</a:t>
                      </a:r>
                      <a:r>
                        <a:rPr sz="1800" spc="-9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4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CHE</a:t>
                      </a:r>
                      <a:r>
                        <a:rPr sz="1800" spc="-9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3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PRESENTANO</a:t>
                      </a:r>
                      <a:r>
                        <a:rPr sz="1800" spc="-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2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800" spc="-7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4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CIASCUNO</a:t>
                      </a:r>
                      <a:r>
                        <a:rPr sz="1800" spc="-10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DEI </a:t>
                      </a:r>
                      <a:r>
                        <a:rPr sz="1800" spc="12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SEGUENTI</a:t>
                      </a:r>
                      <a:r>
                        <a:rPr sz="1800" spc="-114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PARAMETRI: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213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TOTALE</a:t>
                      </a:r>
                      <a:r>
                        <a:rPr sz="1800" spc="-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7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ATTIVO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11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PATRIMONIO</a:t>
                      </a:r>
                      <a:r>
                        <a:rPr sz="1800" spc="-7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NETTO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 marR="529590" indent="62230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1800" spc="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TOTALE</a:t>
                      </a:r>
                      <a:r>
                        <a:rPr sz="1800" spc="-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RICAVI </a:t>
                      </a:r>
                      <a:r>
                        <a:rPr sz="1800" spc="7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CARATTERISTICI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238760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L’AREA</a:t>
            </a:r>
            <a:r>
              <a:rPr spc="-135" dirty="0"/>
              <a:t> </a:t>
            </a:r>
            <a:r>
              <a:rPr spc="80" dirty="0"/>
              <a:t>DI</a:t>
            </a:r>
            <a:r>
              <a:rPr spc="-110" dirty="0"/>
              <a:t> </a:t>
            </a:r>
            <a:r>
              <a:rPr spc="190" dirty="0"/>
              <a:t>CONSOLIDAMENTO</a:t>
            </a:r>
          </a:p>
        </p:txBody>
      </p:sp>
      <p:sp>
        <p:nvSpPr>
          <p:cNvPr id="9" name="object 9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11" name="object 11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8719" y="1166177"/>
            <a:ext cx="4839970" cy="4006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000" spc="120" dirty="0">
                <a:solidFill>
                  <a:srgbClr val="244060"/>
                </a:solidFill>
                <a:latin typeface="Trebuchet MS"/>
                <a:cs typeface="Trebuchet MS"/>
              </a:rPr>
              <a:t>IRRILEVANZA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EDF7C32E-FEA3-4E29-B589-89F7BAC58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L’AREA</a:t>
            </a:r>
            <a:r>
              <a:rPr spc="-135" dirty="0"/>
              <a:t> </a:t>
            </a:r>
            <a:r>
              <a:rPr spc="80" dirty="0"/>
              <a:t>DI</a:t>
            </a:r>
            <a:r>
              <a:rPr spc="-110" dirty="0"/>
              <a:t> </a:t>
            </a:r>
            <a:r>
              <a:rPr spc="190" dirty="0"/>
              <a:t>CONSOLIDAMENTO</a:t>
            </a:r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8305" y="1166139"/>
            <a:ext cx="3364229" cy="934719"/>
          </a:xfrm>
          <a:prstGeom prst="rect">
            <a:avLst/>
          </a:prstGeom>
          <a:solidFill>
            <a:srgbClr val="FF0000"/>
          </a:solidFill>
          <a:ln w="25400">
            <a:solidFill>
              <a:srgbClr val="24406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16839" marR="111760" indent="-1905" algn="ctr">
              <a:lnSpc>
                <a:spcPct val="100000"/>
              </a:lnSpc>
              <a:spcBef>
                <a:spcPts val="1105"/>
              </a:spcBef>
            </a:pPr>
            <a:r>
              <a:rPr sz="1400" spc="140" dirty="0">
                <a:solidFill>
                  <a:srgbClr val="FFFFFF"/>
                </a:solidFill>
                <a:latin typeface="Trebuchet MS"/>
                <a:cs typeface="Trebuchet MS"/>
              </a:rPr>
              <a:t>SE</a:t>
            </a:r>
            <a:r>
              <a:rPr sz="14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Trebuchet MS"/>
                <a:cs typeface="Trebuchet MS"/>
              </a:rPr>
              <a:t>P.N.</a:t>
            </a:r>
            <a:r>
              <a:rPr sz="14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NEGATIVO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135" dirty="0">
                <a:solidFill>
                  <a:srgbClr val="FFFFFF"/>
                </a:solidFill>
                <a:latin typeface="Trebuchet MS"/>
                <a:cs typeface="Trebuchet MS"/>
              </a:rPr>
              <a:t>=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75" dirty="0">
                <a:solidFill>
                  <a:srgbClr val="FFFFFF"/>
                </a:solidFill>
                <a:latin typeface="Trebuchet MS"/>
                <a:cs typeface="Trebuchet MS"/>
              </a:rPr>
              <a:t>IRRILEVANZA </a:t>
            </a:r>
            <a:r>
              <a:rPr sz="1400" spc="100" dirty="0">
                <a:solidFill>
                  <a:srgbClr val="FFFFFF"/>
                </a:solidFill>
                <a:latin typeface="Trebuchet MS"/>
                <a:cs typeface="Trebuchet MS"/>
              </a:rPr>
              <a:t>DETERMINATA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45" dirty="0">
                <a:solidFill>
                  <a:srgbClr val="FFFFFF"/>
                </a:solidFill>
                <a:latin typeface="Trebuchet MS"/>
                <a:cs typeface="Trebuchet MS"/>
              </a:rPr>
              <a:t>CON</a:t>
            </a:r>
            <a:r>
              <a:rPr sz="1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RIFERIMENTO</a:t>
            </a:r>
            <a:r>
              <a:rPr sz="1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rebuchet MS"/>
                <a:cs typeface="Trebuchet MS"/>
              </a:rPr>
              <a:t>AI </a:t>
            </a:r>
            <a:r>
              <a:rPr sz="1400" spc="90" dirty="0">
                <a:solidFill>
                  <a:srgbClr val="FFFFFF"/>
                </a:solidFill>
                <a:latin typeface="Trebuchet MS"/>
                <a:cs typeface="Trebuchet MS"/>
              </a:rPr>
              <a:t>SOLI</a:t>
            </a:r>
            <a:r>
              <a:rPr sz="1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Trebuchet MS"/>
                <a:cs typeface="Trebuchet MS"/>
              </a:rPr>
              <a:t>ALTRI</a:t>
            </a:r>
            <a:r>
              <a:rPr sz="1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130" dirty="0">
                <a:solidFill>
                  <a:srgbClr val="FFFFFF"/>
                </a:solidFill>
                <a:latin typeface="Trebuchet MS"/>
                <a:cs typeface="Trebuchet MS"/>
              </a:rPr>
              <a:t>DUE</a:t>
            </a:r>
            <a:r>
              <a:rPr sz="14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400" spc="85" dirty="0">
                <a:solidFill>
                  <a:srgbClr val="FFFFFF"/>
                </a:solidFill>
                <a:latin typeface="Trebuchet MS"/>
                <a:cs typeface="Trebuchet MS"/>
              </a:rPr>
              <a:t>PARAMETRI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8719" y="4842548"/>
            <a:ext cx="8429625" cy="124015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75"/>
              </a:spcBef>
            </a:pPr>
            <a:r>
              <a:rPr sz="1800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UN’INCIDENZA</a:t>
            </a:r>
            <a:r>
              <a:rPr sz="1800" u="heavy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INFERIORE</a:t>
            </a:r>
            <a:r>
              <a:rPr sz="1800" u="heavy" spc="-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AL</a:t>
            </a:r>
            <a:r>
              <a:rPr sz="1800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3%</a:t>
            </a:r>
            <a:endParaRPr sz="1800">
              <a:latin typeface="Trebuchet MS"/>
              <a:cs typeface="Trebuchet MS"/>
            </a:endParaRPr>
          </a:p>
          <a:p>
            <a:pPr marL="274955" marR="276225" algn="ctr">
              <a:lnSpc>
                <a:spcPct val="100000"/>
              </a:lnSpc>
              <a:spcBef>
                <a:spcPts val="1200"/>
              </a:spcBef>
            </a:pPr>
            <a:r>
              <a:rPr sz="1800" spc="90" dirty="0">
                <a:solidFill>
                  <a:srgbClr val="244060"/>
                </a:solidFill>
                <a:latin typeface="Trebuchet MS"/>
                <a:cs typeface="Trebuchet MS"/>
              </a:rPr>
              <a:t>RISPETTO</a:t>
            </a:r>
            <a:r>
              <a:rPr sz="1800" spc="-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45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800" spc="-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244060"/>
                </a:solidFill>
                <a:latin typeface="Trebuchet MS"/>
                <a:cs typeface="Trebuchet MS"/>
              </a:rPr>
              <a:t>POSIZIONE</a:t>
            </a:r>
            <a:r>
              <a:rPr sz="1800" spc="-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244060"/>
                </a:solidFill>
                <a:latin typeface="Trebuchet MS"/>
                <a:cs typeface="Trebuchet MS"/>
              </a:rPr>
              <a:t>PATRIMONIALE,</a:t>
            </a:r>
            <a:r>
              <a:rPr sz="1800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45" dirty="0">
                <a:solidFill>
                  <a:srgbClr val="244060"/>
                </a:solidFill>
                <a:latin typeface="Trebuchet MS"/>
                <a:cs typeface="Trebuchet MS"/>
              </a:rPr>
              <a:t>ECONOMICA</a:t>
            </a:r>
            <a:r>
              <a:rPr sz="1800" spc="-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25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spc="-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244060"/>
                </a:solidFill>
                <a:latin typeface="Trebuchet MS"/>
                <a:cs typeface="Trebuchet MS"/>
              </a:rPr>
              <a:t>FINANZIARIA </a:t>
            </a:r>
            <a:r>
              <a:rPr sz="1800" spc="15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800" spc="-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20080" y="4332477"/>
            <a:ext cx="366395" cy="361950"/>
          </a:xfrm>
          <a:custGeom>
            <a:avLst/>
            <a:gdLst/>
            <a:ahLst/>
            <a:cxnLst/>
            <a:rect l="l" t="t" r="r" b="b"/>
            <a:pathLst>
              <a:path w="366395" h="361950">
                <a:moveTo>
                  <a:pt x="274828" y="0"/>
                </a:moveTo>
                <a:lnTo>
                  <a:pt x="91567" y="0"/>
                </a:lnTo>
                <a:lnTo>
                  <a:pt x="91567" y="180974"/>
                </a:lnTo>
                <a:lnTo>
                  <a:pt x="0" y="180974"/>
                </a:lnTo>
                <a:lnTo>
                  <a:pt x="183261" y="361822"/>
                </a:lnTo>
                <a:lnTo>
                  <a:pt x="366395" y="180974"/>
                </a:lnTo>
                <a:lnTo>
                  <a:pt x="274828" y="180974"/>
                </a:lnTo>
                <a:lnTo>
                  <a:pt x="274828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8719" y="3161106"/>
            <a:ext cx="2802890" cy="991869"/>
          </a:xfrm>
          <a:custGeom>
            <a:avLst/>
            <a:gdLst/>
            <a:ahLst/>
            <a:cxnLst/>
            <a:rect l="l" t="t" r="r" b="b"/>
            <a:pathLst>
              <a:path w="2802890" h="991870">
                <a:moveTo>
                  <a:pt x="2802382" y="0"/>
                </a:moveTo>
                <a:lnTo>
                  <a:pt x="0" y="0"/>
                </a:lnTo>
                <a:lnTo>
                  <a:pt x="0" y="991285"/>
                </a:lnTo>
                <a:lnTo>
                  <a:pt x="2802382" y="991285"/>
                </a:lnTo>
                <a:lnTo>
                  <a:pt x="2802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176019" y="2321788"/>
          <a:ext cx="8428354" cy="1817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marL="2960370" marR="521334" indent="-243713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18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SONO</a:t>
                      </a:r>
                      <a:r>
                        <a:rPr sz="1800" spc="-8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7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IRRILEVANTI</a:t>
                      </a:r>
                      <a:r>
                        <a:rPr sz="1800" spc="-80" dirty="0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sz="1800" spc="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BILANCI</a:t>
                      </a:r>
                      <a:r>
                        <a:rPr sz="1800" spc="-9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4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CHE</a:t>
                      </a:r>
                      <a:r>
                        <a:rPr sz="1800" spc="-9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3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PRESENTANO</a:t>
                      </a:r>
                      <a:r>
                        <a:rPr sz="1800" spc="-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2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PER</a:t>
                      </a:r>
                      <a:r>
                        <a:rPr sz="1800" spc="-7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4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CIASCUNO</a:t>
                      </a:r>
                      <a:r>
                        <a:rPr sz="1800" spc="-10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DEI </a:t>
                      </a:r>
                      <a:r>
                        <a:rPr sz="1800" spc="12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SEGUENTI</a:t>
                      </a:r>
                      <a:r>
                        <a:rPr sz="1800" spc="-114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PARAMETRI: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7475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2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7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TOTALE</a:t>
                      </a:r>
                      <a:r>
                        <a:rPr sz="1800" spc="-1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ATTIVO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11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PATRIMONIO</a:t>
                      </a:r>
                      <a:r>
                        <a:rPr sz="1800" spc="-7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0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NETTO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113030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marR="193675" algn="ctr">
                        <a:lnSpc>
                          <a:spcPct val="125000"/>
                        </a:lnSpc>
                        <a:spcBef>
                          <a:spcPts val="355"/>
                        </a:spcBef>
                        <a:tabLst>
                          <a:tab pos="1092835" algn="l"/>
                        </a:tabLst>
                      </a:pPr>
                      <a:r>
                        <a:rPr sz="1600" spc="6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TOTALE</a:t>
                      </a:r>
                      <a:r>
                        <a:rPr sz="160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600" spc="9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PROVENTI</a:t>
                      </a:r>
                      <a:r>
                        <a:rPr sz="1600" spc="1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0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600" spc="4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DEI </a:t>
                      </a:r>
                      <a:r>
                        <a:rPr sz="1600" spc="5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RICAVI</a:t>
                      </a:r>
                      <a:r>
                        <a:rPr sz="1600" spc="2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12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DELLA</a:t>
                      </a:r>
                      <a:r>
                        <a:rPr sz="1600" spc="30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00" spc="8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GESTIONE </a:t>
                      </a:r>
                      <a:r>
                        <a:rPr sz="1600" spc="55" dirty="0">
                          <a:solidFill>
                            <a:srgbClr val="244060"/>
                          </a:solidFill>
                          <a:latin typeface="Trebuchet MS"/>
                          <a:cs typeface="Trebuchet MS"/>
                        </a:rPr>
                        <a:t>OPERATIVA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244060"/>
                      </a:solidFill>
                      <a:prstDash val="solid"/>
                    </a:lnL>
                    <a:lnR w="28575">
                      <a:solidFill>
                        <a:srgbClr val="244060"/>
                      </a:solidFill>
                      <a:prstDash val="solid"/>
                    </a:lnR>
                    <a:lnT w="28575">
                      <a:solidFill>
                        <a:srgbClr val="244060"/>
                      </a:solidFill>
                      <a:prstDash val="solid"/>
                    </a:lnT>
                    <a:lnB w="28575">
                      <a:solidFill>
                        <a:srgbClr val="244060"/>
                      </a:solidFill>
                      <a:prstDash val="solid"/>
                    </a:lnB>
                    <a:solidFill>
                      <a:srgbClr val="FC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188719" y="1166177"/>
            <a:ext cx="4839970" cy="4006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000" spc="120" dirty="0">
                <a:solidFill>
                  <a:srgbClr val="244060"/>
                </a:solidFill>
                <a:latin typeface="Trebuchet MS"/>
                <a:cs typeface="Trebuchet MS"/>
              </a:rPr>
              <a:t>IRRILEVANZA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5754FABF-09E1-4342-8262-5DEC77A5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3484181"/>
            <a:ext cx="8429625" cy="400685"/>
          </a:xfrm>
          <a:prstGeom prst="rect">
            <a:avLst/>
          </a:prstGeom>
          <a:ln w="38100">
            <a:solidFill>
              <a:srgbClr val="24406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20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Sono</a:t>
            </a:r>
            <a:r>
              <a:rPr sz="20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irrilevanti</a:t>
            </a:r>
            <a:r>
              <a:rPr sz="20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20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quote</a:t>
            </a:r>
            <a:r>
              <a:rPr sz="20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partecipative</a:t>
            </a:r>
            <a:r>
              <a:rPr sz="20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inferiori</a:t>
            </a:r>
            <a:r>
              <a:rPr sz="20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all’1%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L’AREA</a:t>
            </a:r>
            <a:r>
              <a:rPr spc="-215" dirty="0"/>
              <a:t> </a:t>
            </a:r>
            <a:r>
              <a:rPr spc="80" dirty="0"/>
              <a:t>DI</a:t>
            </a:r>
            <a:r>
              <a:rPr spc="-120" dirty="0"/>
              <a:t> </a:t>
            </a:r>
            <a:r>
              <a:rPr spc="185" dirty="0"/>
              <a:t>CONSOLIDAMENTO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8719" y="1166240"/>
            <a:ext cx="8429625" cy="215963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81915" algn="just">
              <a:lnSpc>
                <a:spcPct val="100000"/>
              </a:lnSpc>
              <a:spcBef>
                <a:spcPts val="290"/>
              </a:spcBef>
            </a:pP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800" cap="small" spc="4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4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sommatoria</a:t>
            </a:r>
            <a:r>
              <a:rPr sz="1800" cap="small" spc="4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800" cap="small" spc="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800" cap="small" spc="4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4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800" cap="small" spc="4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4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esclusi</a:t>
            </a:r>
            <a:r>
              <a:rPr sz="1800" cap="small" spc="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supera</a:t>
            </a:r>
            <a:r>
              <a:rPr sz="1800" cap="small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4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10%,</a:t>
            </a:r>
            <a:r>
              <a:rPr sz="1800" cap="small" spc="2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devono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essere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compresi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nell’area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anche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delle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parametri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inferiori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3%</a:t>
            </a:r>
            <a:r>
              <a:rPr sz="1800" cap="small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fino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riportare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sommatoria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a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un’incidenza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inferiore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10%</a:t>
            </a:r>
            <a:endParaRPr sz="1800">
              <a:latin typeface="Trebuchet MS"/>
              <a:cs typeface="Trebuchet MS"/>
            </a:endParaRPr>
          </a:p>
          <a:p>
            <a:pPr marL="91440" marR="82550" algn="just">
              <a:lnSpc>
                <a:spcPct val="108100"/>
              </a:lnSpc>
              <a:spcBef>
                <a:spcPts val="819"/>
              </a:spcBef>
            </a:pPr>
            <a:r>
              <a:rPr sz="1800" cap="small" spc="155" dirty="0">
                <a:solidFill>
                  <a:srgbClr val="244060"/>
                </a:solidFill>
                <a:latin typeface="Trebuchet MS"/>
                <a:cs typeface="Trebuchet MS"/>
              </a:rPr>
              <a:t>Sono</a:t>
            </a:r>
            <a:r>
              <a:rPr sz="1800" cap="small" spc="3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sempre</a:t>
            </a:r>
            <a:r>
              <a:rPr sz="1800" cap="small" spc="3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rilevanti</a:t>
            </a:r>
            <a:r>
              <a:rPr sz="1800" cap="small" spc="4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gli</a:t>
            </a:r>
            <a:r>
              <a:rPr sz="1800" cap="small" spc="3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800" cap="small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totalmente</a:t>
            </a:r>
            <a:r>
              <a:rPr sz="1800" cap="small" spc="3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partecipati,</a:t>
            </a:r>
            <a:r>
              <a:rPr sz="1800" cap="small" spc="2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3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house</a:t>
            </a:r>
            <a:r>
              <a:rPr sz="1800" cap="small" spc="3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enti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partecipati</a:t>
            </a:r>
            <a:r>
              <a:rPr sz="18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titolari</a:t>
            </a:r>
            <a:r>
              <a:rPr sz="1800" cap="small" spc="2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2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affidamento</a:t>
            </a:r>
            <a:r>
              <a:rPr sz="1800" cap="small" spc="2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diretto</a:t>
            </a:r>
            <a:r>
              <a:rPr sz="1800" cap="small" spc="2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8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parte</a:t>
            </a:r>
            <a:r>
              <a:rPr sz="18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2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componenti</a:t>
            </a:r>
            <a:r>
              <a:rPr sz="1800" cap="small" spc="2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2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gruppo,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prescindere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quota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partecipazione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4E9289B-7CC1-AFF9-BD8D-D83814302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79483CA-0031-3D4C-69B6-0558324C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6" y="0"/>
            <a:ext cx="13444168" cy="75692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DE24F712-AB3D-C0E1-2AA5-518EAC304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L’AREA</a:t>
            </a:r>
            <a:r>
              <a:rPr spc="-215" dirty="0"/>
              <a:t> </a:t>
            </a:r>
            <a:r>
              <a:rPr spc="80" dirty="0"/>
              <a:t>DI</a:t>
            </a:r>
            <a:r>
              <a:rPr spc="-120" dirty="0"/>
              <a:t> </a:t>
            </a:r>
            <a:r>
              <a:rPr spc="185" dirty="0"/>
              <a:t>CONSOLIDAMENTO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0D21C48-76B4-4D2F-C264-06FE10DC1F74}"/>
              </a:ext>
            </a:extLst>
          </p:cNvPr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6BDA1D9-BBCD-392A-3589-F1D1A2CCD168}"/>
              </a:ext>
            </a:extLst>
          </p:cNvPr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F81B57F-55D1-231E-FE90-814B9B515A7F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6FE2D2FB-C8CF-B6A2-65D8-B119E87975A1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A08417C9-0236-58AF-40F1-CF728DF64523}"/>
              </a:ext>
            </a:extLst>
          </p:cNvPr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98319D8-E447-B9FC-9FD2-9FEEF8FAB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1" t="46485" r="12535" b="17819"/>
          <a:stretch/>
        </p:blipFill>
        <p:spPr bwMode="auto">
          <a:xfrm>
            <a:off x="537768" y="2103055"/>
            <a:ext cx="7476204" cy="1909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18E1D6-EB2F-9F26-6076-6DBB286B4926}"/>
              </a:ext>
            </a:extLst>
          </p:cNvPr>
          <p:cNvSpPr txBox="1"/>
          <p:nvPr/>
        </p:nvSpPr>
        <p:spPr>
          <a:xfrm>
            <a:off x="540841" y="4089887"/>
            <a:ext cx="77280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Il rapporto tra le grandezze economico-patrimoniali genera i seguenti risultati: </a:t>
            </a:r>
            <a:endParaRPr lang="it-IT" sz="160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9F9478A-AEE1-6A2B-7B91-A4008C93D7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82" t="27947" r="12222" b="33315"/>
          <a:stretch/>
        </p:blipFill>
        <p:spPr bwMode="auto">
          <a:xfrm>
            <a:off x="545095" y="4428441"/>
            <a:ext cx="7145476" cy="198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7D9519C-2882-EF5C-3C68-11BB0C8DF2A2}"/>
              </a:ext>
            </a:extLst>
          </p:cNvPr>
          <p:cNvSpPr txBox="1"/>
          <p:nvPr/>
        </p:nvSpPr>
        <p:spPr>
          <a:xfrm>
            <a:off x="8013972" y="4372726"/>
            <a:ext cx="4986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F16731C-97D5-468E-59F8-7ABB5A71958C}"/>
              </a:ext>
            </a:extLst>
          </p:cNvPr>
          <p:cNvSpPr txBox="1"/>
          <p:nvPr/>
        </p:nvSpPr>
        <p:spPr>
          <a:xfrm>
            <a:off x="1084303" y="1075235"/>
            <a:ext cx="9922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baseline="0" dirty="0">
                <a:solidFill>
                  <a:srgbClr val="001F5F"/>
                </a:solidFill>
                <a:latin typeface="Georgia" panose="02040502050405020303" pitchFamily="18" charset="0"/>
              </a:rPr>
              <a:t>ESEMPIO  - Organismi esclusi per irrilevanza con parametri inferiori al 3%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Un gruppo è composto da un’amministrazione capogruppo e da quattro organismi.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Al 31 dicembre dell’anno n l’amministrazione capogruppo ALFA detiene le seguenti partecipazioni: </a:t>
            </a:r>
            <a:endParaRPr lang="it-IT" sz="1600" dirty="0">
              <a:latin typeface="Trebuchet MS"/>
              <a:cs typeface="Trebuchet M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DA6E807-42EF-DB35-76EE-AE2B5DF0E73C}"/>
              </a:ext>
            </a:extLst>
          </p:cNvPr>
          <p:cNvSpPr txBox="1"/>
          <p:nvPr/>
        </p:nvSpPr>
        <p:spPr>
          <a:xfrm>
            <a:off x="8126972" y="4355664"/>
            <a:ext cx="49860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Sono quindi da considerarsi rilevanti gli organismi Y, Z e W, sebbene quest’ultimo presenti solo un valore maggiore al 3%. Al contrario, l’organismo K è da considerarsi irrilevante in quanto presenta valori inferiori al valore soglia ed inoltre i rapporti delle grandezze economico patrimoniali risultano singolarmente inferiori al 3%. L’organismo partecipato K non sarà quindi ricompreso nell’area di consolidamento.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124083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B8A6909-FE42-8A80-D2D0-0D8B229F3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6579A89-87D2-19EC-6A85-DEEBF4407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6" y="0"/>
            <a:ext cx="13444168" cy="75692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BEE29CB-F8AC-CF5A-9098-425C95DE48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L’AREA</a:t>
            </a:r>
            <a:r>
              <a:rPr spc="-215" dirty="0"/>
              <a:t> </a:t>
            </a:r>
            <a:r>
              <a:rPr spc="80" dirty="0"/>
              <a:t>DI</a:t>
            </a:r>
            <a:r>
              <a:rPr spc="-120" dirty="0"/>
              <a:t> </a:t>
            </a:r>
            <a:r>
              <a:rPr spc="185" dirty="0"/>
              <a:t>CONSOLIDAMENTO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B07307A-655A-90AB-7A37-FD7462F09113}"/>
              </a:ext>
            </a:extLst>
          </p:cNvPr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3AAF84CD-980B-B99D-D3AB-B6DEB033F6F3}"/>
              </a:ext>
            </a:extLst>
          </p:cNvPr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364552-F84C-9B24-542B-80F800F6FAAD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BE91AAE-5EF9-A1DF-8F8E-65CC0D5F70C8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8AC1466B-C8E8-4035-D77B-321472ADFFD2}"/>
              </a:ext>
            </a:extLst>
          </p:cNvPr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2B7DF5-A05B-11DB-AD71-52DD35999112}"/>
              </a:ext>
            </a:extLst>
          </p:cNvPr>
          <p:cNvSpPr txBox="1"/>
          <p:nvPr/>
        </p:nvSpPr>
        <p:spPr>
          <a:xfrm>
            <a:off x="1372512" y="1166114"/>
            <a:ext cx="112957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baseline="0" dirty="0">
                <a:solidFill>
                  <a:srgbClr val="001F5F"/>
                </a:solidFill>
                <a:latin typeface="Georgia" panose="02040502050405020303" pitchFamily="18" charset="0"/>
              </a:rPr>
              <a:t>ESEMPIO - Organismi esclusi per irrilevanza con parametri inferiori al 3% che sommati superano il 10%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Al 31 dicembre dell’anno n l’amministrazione capogruppo ALFA detiene: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una partecipazione nell’organismo Y erogante servizi di nettezza urbana nel territorio dell’amministrazione stessa;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una partecipazione nell’organismo Z erogante servizi di gestione di parcheggi e autorimesse nel territorio dell’amministrazione stessa;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una partecipazione nell’organismo K erogante servizi di raccolta, trattamento e forniture di acqua nel territorio dell’amministrazione stessa;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una partecipazione nell’organismo W erogante servizi di verde urbano. </a:t>
            </a:r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it-IT" sz="16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Per valutare la rilevanza del bilancio degli organismi Y, Z, K e W, l’amministrazione capogruppo ALFA confronta la sua situazione economico-patrimoniale con quella degli altri organismi: </a:t>
            </a:r>
            <a:endParaRPr lang="it-IT"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112388-EDE4-71E5-BF6E-59C3F571E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0" t="35695" r="10666" b="25567"/>
          <a:stretch/>
        </p:blipFill>
        <p:spPr bwMode="auto">
          <a:xfrm>
            <a:off x="2609849" y="3791725"/>
            <a:ext cx="7008253" cy="1865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2BDD50-5BFB-473E-8EEA-64D7947FC9AB}"/>
              </a:ext>
            </a:extLst>
          </p:cNvPr>
          <p:cNvSpPr txBox="1"/>
          <p:nvPr/>
        </p:nvSpPr>
        <p:spPr>
          <a:xfrm>
            <a:off x="1162050" y="5604446"/>
            <a:ext cx="90085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Il rapporto tra le grandezze economico-patrimoniali genera i seguenti risultati: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001821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301429E-0C35-9557-1030-BCD209473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01360F7F-9F1C-BE6D-FFA3-C4D997F3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46" y="0"/>
            <a:ext cx="13444168" cy="75692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38AB4B1-5C96-DF78-D262-C0FA780BFE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L’AREA</a:t>
            </a:r>
            <a:r>
              <a:rPr spc="-215" dirty="0"/>
              <a:t> </a:t>
            </a:r>
            <a:r>
              <a:rPr spc="80" dirty="0"/>
              <a:t>DI</a:t>
            </a:r>
            <a:r>
              <a:rPr spc="-120" dirty="0"/>
              <a:t> </a:t>
            </a:r>
            <a:r>
              <a:rPr spc="185" dirty="0"/>
              <a:t>CONSOLIDAMENTO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31961A-2AEE-E342-B2E4-7A9999F1DE3F}"/>
              </a:ext>
            </a:extLst>
          </p:cNvPr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510F0AEC-94BA-3D8A-56AF-F1EF329F4CCA}"/>
              </a:ext>
            </a:extLst>
          </p:cNvPr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5D2B078-C884-C13E-14A1-283C0308AAF7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3E03E99-C4D8-5A64-8E91-84AA88DAE4BE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F14E994B-40D6-8D13-8EE9-9A15BCAAC6DA}"/>
              </a:ext>
            </a:extLst>
          </p:cNvPr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CC2A3FC-FFAC-4751-28B0-D07331DA1F83}"/>
              </a:ext>
            </a:extLst>
          </p:cNvPr>
          <p:cNvSpPr txBox="1"/>
          <p:nvPr/>
        </p:nvSpPr>
        <p:spPr>
          <a:xfrm>
            <a:off x="8013972" y="4372726"/>
            <a:ext cx="4986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1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8BEF349-2A25-1E37-A7A2-9DD49F7C4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5" t="23874" r="11690" b="23884"/>
          <a:stretch/>
        </p:blipFill>
        <p:spPr bwMode="auto">
          <a:xfrm>
            <a:off x="2533650" y="1222198"/>
            <a:ext cx="7772400" cy="2879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4A2783-418F-6246-E07F-AC5456E22BE4}"/>
              </a:ext>
            </a:extLst>
          </p:cNvPr>
          <p:cNvSpPr txBox="1"/>
          <p:nvPr/>
        </p:nvSpPr>
        <p:spPr>
          <a:xfrm>
            <a:off x="1032903" y="4265944"/>
            <a:ext cx="102637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Tutti i rapporti risultano singolarmente inferiori al 3% ma se considerati complessivamente superano il 10%. </a:t>
            </a:r>
          </a:p>
          <a:p>
            <a:pPr algn="just"/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Poiché tali sommatorie presentano un valore superiore al 10%, l’amministrazione capogruppo deve individuare i bilanci degli organismi singolarmente irrilevanti da inserire nel bilancio consolidato, fino a ricondurre la sommatoria delle percentuali dei bilanci esclusi per irrilevanza a un’incidenza inferiore al 10%. </a:t>
            </a:r>
          </a:p>
          <a:p>
            <a:pPr algn="just"/>
            <a:r>
              <a:rPr lang="it-IT" sz="1600" b="0" i="0" u="none" strike="noStrike" baseline="0" dirty="0">
                <a:solidFill>
                  <a:srgbClr val="000000"/>
                </a:solidFill>
                <a:latin typeface="Frutiger LT 45 Light"/>
              </a:rPr>
              <a:t>Pertanto, l’amministrazione capogruppo ritiene rilevante il bilancio dell’organismo Y al fine di una rappresentazione veritiera e corretta della situazione patrimoniale-finanziaria ed economica. </a:t>
            </a:r>
          </a:p>
        </p:txBody>
      </p:sp>
    </p:spTree>
    <p:extLst>
      <p:ext uri="{BB962C8B-B14F-4D97-AF65-F5344CB8AC3E}">
        <p14:creationId xmlns:p14="http://schemas.microsoft.com/office/powerpoint/2010/main" val="303597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3B01A543-37FB-423F-8C9C-53A3D9A1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L’AREA</a:t>
            </a:r>
            <a:r>
              <a:rPr spc="-215" dirty="0"/>
              <a:t> </a:t>
            </a:r>
            <a:r>
              <a:rPr spc="80" dirty="0"/>
              <a:t>DI</a:t>
            </a:r>
            <a:r>
              <a:rPr spc="-120" dirty="0"/>
              <a:t> </a:t>
            </a:r>
            <a:r>
              <a:rPr spc="185" dirty="0"/>
              <a:t>CONSOLIDAMENTO</a:t>
            </a:r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19" y="1166240"/>
            <a:ext cx="8429625" cy="188277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90"/>
              </a:spcBef>
            </a:pP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sommatoria</a:t>
            </a:r>
            <a:r>
              <a:rPr sz="1800" cap="small" spc="14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8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esclusi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supera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10%,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devono</a:t>
            </a:r>
            <a:r>
              <a:rPr sz="18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essere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compresi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nell’area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anche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degli enti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società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8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parametri</a:t>
            </a:r>
            <a:r>
              <a:rPr sz="1800" cap="small" spc="2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inferiori</a:t>
            </a:r>
            <a:r>
              <a:rPr sz="1800" cap="small" spc="2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3%</a:t>
            </a:r>
            <a:r>
              <a:rPr sz="1800" cap="small" spc="1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fino</a:t>
            </a:r>
            <a:r>
              <a:rPr sz="18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riportare</a:t>
            </a:r>
            <a:r>
              <a:rPr sz="1800" cap="small" spc="2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sommatoria</a:t>
            </a:r>
            <a:r>
              <a:rPr sz="1800" cap="small" spc="2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un’incidenza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inferiore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20" dirty="0">
                <a:solidFill>
                  <a:srgbClr val="244060"/>
                </a:solidFill>
                <a:latin typeface="Trebuchet MS"/>
                <a:cs typeface="Trebuchet MS"/>
              </a:rPr>
              <a:t>10%.</a:t>
            </a:r>
            <a:endParaRPr sz="1800">
              <a:latin typeface="Trebuchet MS"/>
              <a:cs typeface="Trebuchet MS"/>
            </a:endParaRPr>
          </a:p>
          <a:p>
            <a:pPr marL="91440" marR="84455" algn="just">
              <a:lnSpc>
                <a:spcPct val="100000"/>
              </a:lnSpc>
              <a:spcBef>
                <a:spcPts val="994"/>
              </a:spcBef>
            </a:pPr>
            <a:r>
              <a:rPr sz="1800" cap="small" spc="155" dirty="0">
                <a:solidFill>
                  <a:srgbClr val="244060"/>
                </a:solidFill>
                <a:latin typeface="Trebuchet MS"/>
                <a:cs typeface="Trebuchet MS"/>
              </a:rPr>
              <a:t>Sono</a:t>
            </a:r>
            <a:r>
              <a:rPr sz="1800" cap="small" spc="3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sempre</a:t>
            </a:r>
            <a:r>
              <a:rPr sz="1800" cap="small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rilevanti</a:t>
            </a:r>
            <a:r>
              <a:rPr sz="1800" cap="small" spc="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800" cap="small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partecipazioni</a:t>
            </a:r>
            <a:r>
              <a:rPr sz="18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3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800" cap="small" spc="3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titolari</a:t>
            </a:r>
            <a:r>
              <a:rPr sz="1800" cap="small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affidamento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diretto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parte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dell’amministrazione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redige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consolidato.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8719" y="3484181"/>
            <a:ext cx="8429625" cy="400685"/>
          </a:xfrm>
          <a:custGeom>
            <a:avLst/>
            <a:gdLst/>
            <a:ahLst/>
            <a:cxnLst/>
            <a:rect l="l" t="t" r="r" b="b"/>
            <a:pathLst>
              <a:path w="8429625" h="400685">
                <a:moveTo>
                  <a:pt x="0" y="400113"/>
                </a:moveTo>
                <a:lnTo>
                  <a:pt x="8429117" y="400113"/>
                </a:lnTo>
                <a:lnTo>
                  <a:pt x="8429117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ln w="38099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16023" y="3506800"/>
            <a:ext cx="6376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Sono</a:t>
            </a:r>
            <a:r>
              <a:rPr sz="20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irrilevanti</a:t>
            </a:r>
            <a:r>
              <a:rPr sz="20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20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quote</a:t>
            </a:r>
            <a:r>
              <a:rPr sz="20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partecipative</a:t>
            </a:r>
            <a:r>
              <a:rPr sz="20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inferiori</a:t>
            </a:r>
            <a:r>
              <a:rPr sz="20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all’1%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90364" y="3253485"/>
            <a:ext cx="1116965" cy="800735"/>
            <a:chOff x="4690364" y="3253485"/>
            <a:chExt cx="1116965" cy="800735"/>
          </a:xfrm>
        </p:grpSpPr>
        <p:sp>
          <p:nvSpPr>
            <p:cNvPr id="12" name="object 12"/>
            <p:cNvSpPr/>
            <p:nvPr/>
          </p:nvSpPr>
          <p:spPr>
            <a:xfrm>
              <a:off x="4703064" y="3266185"/>
              <a:ext cx="1091565" cy="775335"/>
            </a:xfrm>
            <a:custGeom>
              <a:avLst/>
              <a:gdLst/>
              <a:ahLst/>
              <a:cxnLst/>
              <a:rect l="l" t="t" r="r" b="b"/>
              <a:pathLst>
                <a:path w="1091564" h="775335">
                  <a:moveTo>
                    <a:pt x="965200" y="0"/>
                  </a:moveTo>
                  <a:lnTo>
                    <a:pt x="545591" y="242062"/>
                  </a:lnTo>
                  <a:lnTo>
                    <a:pt x="125857" y="0"/>
                  </a:lnTo>
                  <a:lnTo>
                    <a:pt x="0" y="218312"/>
                  </a:lnTo>
                  <a:lnTo>
                    <a:pt x="293370" y="387603"/>
                  </a:lnTo>
                  <a:lnTo>
                    <a:pt x="0" y="556767"/>
                  </a:lnTo>
                  <a:lnTo>
                    <a:pt x="125857" y="775080"/>
                  </a:lnTo>
                  <a:lnTo>
                    <a:pt x="545591" y="533018"/>
                  </a:lnTo>
                  <a:lnTo>
                    <a:pt x="965200" y="775080"/>
                  </a:lnTo>
                  <a:lnTo>
                    <a:pt x="1091184" y="556767"/>
                  </a:lnTo>
                  <a:lnTo>
                    <a:pt x="797687" y="387603"/>
                  </a:lnTo>
                  <a:lnTo>
                    <a:pt x="1091184" y="218312"/>
                  </a:lnTo>
                  <a:lnTo>
                    <a:pt x="965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03064" y="3266185"/>
              <a:ext cx="1091565" cy="775335"/>
            </a:xfrm>
            <a:custGeom>
              <a:avLst/>
              <a:gdLst/>
              <a:ahLst/>
              <a:cxnLst/>
              <a:rect l="l" t="t" r="r" b="b"/>
              <a:pathLst>
                <a:path w="1091564" h="775335">
                  <a:moveTo>
                    <a:pt x="0" y="218312"/>
                  </a:moveTo>
                  <a:lnTo>
                    <a:pt x="125857" y="0"/>
                  </a:lnTo>
                  <a:lnTo>
                    <a:pt x="545591" y="242062"/>
                  </a:lnTo>
                  <a:lnTo>
                    <a:pt x="965200" y="0"/>
                  </a:lnTo>
                  <a:lnTo>
                    <a:pt x="1091184" y="218312"/>
                  </a:lnTo>
                  <a:lnTo>
                    <a:pt x="797687" y="387603"/>
                  </a:lnTo>
                  <a:lnTo>
                    <a:pt x="1091184" y="556767"/>
                  </a:lnTo>
                  <a:lnTo>
                    <a:pt x="965200" y="775080"/>
                  </a:lnTo>
                  <a:lnTo>
                    <a:pt x="545591" y="533018"/>
                  </a:lnTo>
                  <a:lnTo>
                    <a:pt x="125857" y="775080"/>
                  </a:lnTo>
                  <a:lnTo>
                    <a:pt x="0" y="556767"/>
                  </a:lnTo>
                  <a:lnTo>
                    <a:pt x="293370" y="387603"/>
                  </a:lnTo>
                  <a:lnTo>
                    <a:pt x="0" y="21831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25281A29-6DD0-4CAA-809F-7370B840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L’AREA</a:t>
            </a:r>
            <a:r>
              <a:rPr spc="-135" dirty="0"/>
              <a:t> </a:t>
            </a:r>
            <a:r>
              <a:rPr spc="80" dirty="0"/>
              <a:t>DI</a:t>
            </a:r>
            <a:r>
              <a:rPr spc="-110" dirty="0"/>
              <a:t> </a:t>
            </a:r>
            <a:r>
              <a:rPr spc="190" dirty="0"/>
              <a:t>CONSOLIDAMENTO</a:t>
            </a:r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1004" y="1326641"/>
            <a:ext cx="320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76019" y="1153413"/>
            <a:ext cx="8455025" cy="2611120"/>
            <a:chOff x="1176019" y="1153413"/>
            <a:chExt cx="8455025" cy="2611120"/>
          </a:xfrm>
        </p:grpSpPr>
        <p:sp>
          <p:nvSpPr>
            <p:cNvPr id="9" name="object 9"/>
            <p:cNvSpPr/>
            <p:nvPr/>
          </p:nvSpPr>
          <p:spPr>
            <a:xfrm>
              <a:off x="1188719" y="1166113"/>
              <a:ext cx="8429625" cy="2585720"/>
            </a:xfrm>
            <a:custGeom>
              <a:avLst/>
              <a:gdLst/>
              <a:ahLst/>
              <a:cxnLst/>
              <a:rect l="l" t="t" r="r" b="b"/>
              <a:pathLst>
                <a:path w="8429625" h="2585720">
                  <a:moveTo>
                    <a:pt x="0" y="2585339"/>
                  </a:moveTo>
                  <a:lnTo>
                    <a:pt x="8429117" y="2585339"/>
                  </a:lnTo>
                  <a:lnTo>
                    <a:pt x="8429117" y="0"/>
                  </a:lnTo>
                  <a:lnTo>
                    <a:pt x="0" y="0"/>
                  </a:lnTo>
                  <a:lnTo>
                    <a:pt x="0" y="2585339"/>
                  </a:lnTo>
                  <a:close/>
                </a:path>
              </a:pathLst>
            </a:custGeom>
            <a:ln w="25400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90216" y="2040889"/>
              <a:ext cx="4889500" cy="268605"/>
            </a:xfrm>
            <a:custGeom>
              <a:avLst/>
              <a:gdLst/>
              <a:ahLst/>
              <a:cxnLst/>
              <a:rect l="l" t="t" r="r" b="b"/>
              <a:pathLst>
                <a:path w="4889500" h="268605">
                  <a:moveTo>
                    <a:pt x="4888992" y="0"/>
                  </a:moveTo>
                  <a:lnTo>
                    <a:pt x="4888992" y="0"/>
                  </a:lnTo>
                  <a:lnTo>
                    <a:pt x="0" y="0"/>
                  </a:lnTo>
                  <a:lnTo>
                    <a:pt x="0" y="268224"/>
                  </a:lnTo>
                  <a:lnTo>
                    <a:pt x="4888992" y="268224"/>
                  </a:lnTo>
                  <a:lnTo>
                    <a:pt x="48889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15338" y="1236091"/>
            <a:ext cx="4986020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679450" algn="l"/>
                <a:tab pos="1129030" algn="l"/>
                <a:tab pos="2429510" algn="l"/>
                <a:tab pos="2933700" algn="l"/>
                <a:tab pos="4624070" algn="l"/>
              </a:tabLst>
            </a:pP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FINE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GARANTIRE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SIGNIFICATIVITÀ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0413" y="1190371"/>
            <a:ext cx="8258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81040" algn="l"/>
                <a:tab pos="6903720" algn="l"/>
              </a:tabLst>
            </a:pP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consolidato,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80413" y="1407540"/>
            <a:ext cx="8260080" cy="22777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R="5080" algn="just">
              <a:lnSpc>
                <a:spcPct val="112200"/>
              </a:lnSpc>
              <a:spcBef>
                <a:spcPts val="285"/>
              </a:spcBef>
            </a:pP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l’amministrazione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ha</a:t>
            </a:r>
            <a:r>
              <a:rPr sz="1800" cap="small" spc="16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1800" cap="small" spc="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facoltà</a:t>
            </a:r>
            <a:r>
              <a:rPr sz="1800" cap="small" spc="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800" cap="small" spc="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considerare</a:t>
            </a:r>
            <a:r>
              <a:rPr sz="1800" cap="small" spc="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50" dirty="0">
                <a:solidFill>
                  <a:srgbClr val="FF0000"/>
                </a:solidFill>
                <a:latin typeface="Trebuchet MS"/>
                <a:cs typeface="Trebuchet MS"/>
              </a:rPr>
              <a:t>non</a:t>
            </a:r>
            <a:r>
              <a:rPr sz="1800" cap="small" spc="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FF0000"/>
                </a:solidFill>
                <a:latin typeface="Trebuchet MS"/>
                <a:cs typeface="Trebuchet MS"/>
              </a:rPr>
              <a:t>irrilevanti</a:t>
            </a:r>
            <a:r>
              <a:rPr sz="1800" cap="small" spc="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-200" dirty="0">
                <a:solidFill>
                  <a:srgbClr val="FF0000"/>
                </a:solidFill>
                <a:latin typeface="Trebuchet MS"/>
                <a:cs typeface="Trebuchet MS"/>
              </a:rPr>
              <a:t>i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bilanci</a:t>
            </a:r>
            <a:r>
              <a:rPr sz="1800" cap="small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degli</a:t>
            </a:r>
            <a:r>
              <a:rPr sz="1800" cap="small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FF0000"/>
                </a:solidFill>
                <a:latin typeface="Trebuchet MS"/>
                <a:cs typeface="Trebuchet MS"/>
              </a:rPr>
              <a:t>organismi</a:t>
            </a:r>
            <a:r>
              <a:rPr sz="1800" cap="small" spc="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che</a:t>
            </a:r>
            <a:r>
              <a:rPr sz="1800" cap="small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presentano</a:t>
            </a:r>
            <a:r>
              <a:rPr sz="1800" cap="small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percentuali</a:t>
            </a:r>
            <a:r>
              <a:rPr sz="1800" cap="small" spc="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FF0000"/>
                </a:solidFill>
                <a:latin typeface="Trebuchet MS"/>
                <a:cs typeface="Trebuchet MS"/>
              </a:rPr>
              <a:t>inferiori</a:t>
            </a:r>
            <a:r>
              <a:rPr sz="1800" cap="small" spc="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800" cap="small" spc="3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quelle</a:t>
            </a:r>
            <a:r>
              <a:rPr sz="1800" cap="small" spc="3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sopra </a:t>
            </a:r>
            <a:r>
              <a:rPr sz="18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richiamate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dandone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motivazione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nella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nota 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integrativa.</a:t>
            </a:r>
            <a:r>
              <a:rPr sz="1800" cap="small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percentuale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irrilevanza</a:t>
            </a:r>
            <a:r>
              <a:rPr sz="1800" cap="small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riferita</a:t>
            </a:r>
            <a:r>
              <a:rPr sz="1800" cap="small" spc="48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4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totale</a:t>
            </a:r>
            <a:r>
              <a:rPr sz="1800" cap="small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48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valore</a:t>
            </a:r>
            <a:r>
              <a:rPr sz="1800" cap="small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800" cap="small" spc="4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produzione</a:t>
            </a:r>
            <a:r>
              <a:rPr sz="1800" cap="small" spc="48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800" cap="small" spc="48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800" cap="small" spc="4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totale</a:t>
            </a:r>
            <a:r>
              <a:rPr sz="1800" cap="small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endParaRPr sz="1800">
              <a:latin typeface="Trebuchet MS"/>
              <a:cs typeface="Trebuchet MS"/>
            </a:endParaRPr>
          </a:p>
          <a:p>
            <a:pPr marR="5080" algn="just">
              <a:lnSpc>
                <a:spcPts val="2160"/>
              </a:lnSpc>
              <a:spcBef>
                <a:spcPts val="140"/>
              </a:spcBef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PROVENTI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RICAVI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  DELLA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GESTIONE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OPERATIVA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DETERMINATA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RAPPORTANDO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-50" dirty="0">
                <a:solidFill>
                  <a:srgbClr val="244060"/>
                </a:solidFill>
                <a:latin typeface="Trebuchet MS"/>
                <a:cs typeface="Trebuchet MS"/>
              </a:rPr>
              <a:t>I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COMPONENTI</a:t>
            </a:r>
            <a:r>
              <a:rPr sz="1450" spc="3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POSITIVI</a:t>
            </a:r>
            <a:r>
              <a:rPr sz="1450" spc="3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REDDITO</a:t>
            </a:r>
            <a:r>
              <a:rPr sz="1450" spc="3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450" spc="3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CONCORRONO</a:t>
            </a:r>
            <a:r>
              <a:rPr sz="1450" spc="3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3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DETERMINAZIONE</a:t>
            </a:r>
            <a:r>
              <a:rPr sz="1450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DEL VALORE</a:t>
            </a:r>
            <a:r>
              <a:rPr sz="1450" spc="2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450" spc="2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PRODUZIONE</a:t>
            </a:r>
            <a:r>
              <a:rPr sz="1450" spc="25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450" spc="2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450" spc="2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TOTALE</a:t>
            </a:r>
            <a:r>
              <a:rPr sz="1450" spc="2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2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PROVENTI</a:t>
            </a:r>
            <a:r>
              <a:rPr sz="1450" spc="25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25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2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RICAVI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GESTIONE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OPERATIVA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8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1AEED8C-E285-4B44-A315-46C01967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250" y="1560513"/>
            <a:ext cx="2209205" cy="1513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863" y="385648"/>
            <a:ext cx="8858250" cy="757237"/>
          </a:xfrm>
        </p:spPr>
        <p:txBody>
          <a:bodyPr vert="horz" wrap="square" lIns="0" tIns="12065" rIns="0" bIns="0" rtlCol="0">
            <a:spAutoFit/>
          </a:bodyPr>
          <a:lstStyle/>
          <a:p>
            <a:r>
              <a:rPr lang="it-IT" dirty="0"/>
              <a:t>DEFINIZIONE E FUNZIONE DEL BILANCIO CONSOLIDATO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47DF432F-D560-4E48-8620-C6C36C890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31829" y="2898435"/>
          <a:ext cx="9275443" cy="1415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7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3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COMUNE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VALORE</a:t>
                      </a:r>
                      <a:r>
                        <a:rPr sz="165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SOGLIA</a:t>
                      </a:r>
                      <a:r>
                        <a:rPr sz="1650" b="1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3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3%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34163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SOCIETÀ</a:t>
                      </a:r>
                      <a:r>
                        <a:rPr sz="165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3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SOCIETÀ</a:t>
                      </a:r>
                      <a:r>
                        <a:rPr sz="165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SOCIETÀ</a:t>
                      </a:r>
                      <a:r>
                        <a:rPr sz="165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TOTALE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ATTIVO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45" dirty="0">
                          <a:latin typeface="Calibri"/>
                          <a:cs typeface="Calibri"/>
                        </a:rPr>
                        <a:t>150.000,00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b="1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14" dirty="0">
                          <a:latin typeface="Calibri"/>
                          <a:cs typeface="Calibri"/>
                        </a:rPr>
                        <a:t>4.500,00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4.000,00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5.000,00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4.000,00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TOTALE</a:t>
                      </a:r>
                      <a:r>
                        <a:rPr sz="1650" b="1" spc="-1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PATRIMONIO</a:t>
                      </a:r>
                      <a:r>
                        <a:rPr sz="1650" b="1" spc="-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NETTO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45" dirty="0">
                          <a:latin typeface="Calibri"/>
                          <a:cs typeface="Calibri"/>
                        </a:rPr>
                        <a:t>100.000,00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b="1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b="1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14" dirty="0">
                          <a:latin typeface="Calibri"/>
                          <a:cs typeface="Calibri"/>
                        </a:rPr>
                        <a:t>3.000,00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2.900,00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3.500,00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2.500,00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b="1" spc="-2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TOTALE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VOCE</a:t>
                      </a:r>
                      <a:r>
                        <a:rPr sz="1650" b="1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"A"</a:t>
                      </a:r>
                      <a:r>
                        <a:rPr sz="165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CONTO</a:t>
                      </a:r>
                      <a:r>
                        <a:rPr sz="1650" b="1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2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ECONOMICO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45" dirty="0">
                          <a:latin typeface="Calibri"/>
                          <a:cs typeface="Calibri"/>
                        </a:rPr>
                        <a:t>200.000,00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b="1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b="1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14" dirty="0">
                          <a:latin typeface="Calibri"/>
                          <a:cs typeface="Calibri"/>
                        </a:rPr>
                        <a:t>6.000,00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8.000,00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7.000,00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50" spc="-235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1650" spc="-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10" dirty="0">
                          <a:latin typeface="Calibri"/>
                          <a:cs typeface="Calibri"/>
                        </a:rPr>
                        <a:t>5.500,00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2F539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TEST</a:t>
            </a:r>
            <a:r>
              <a:rPr spc="-135" dirty="0"/>
              <a:t> </a:t>
            </a:r>
            <a:r>
              <a:rPr spc="80" dirty="0"/>
              <a:t>DI</a:t>
            </a:r>
            <a:r>
              <a:rPr spc="-130" dirty="0"/>
              <a:t> </a:t>
            </a:r>
            <a:r>
              <a:rPr spc="160" dirty="0"/>
              <a:t>RILEVANZA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9163" y="1887601"/>
            <a:ext cx="726440" cy="718820"/>
            <a:chOff x="319163" y="1887601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900301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1"/>
                  </a:lnTo>
                  <a:lnTo>
                    <a:pt x="214082" y="27239"/>
                  </a:lnTo>
                  <a:lnTo>
                    <a:pt x="173606" y="47323"/>
                  </a:lnTo>
                  <a:lnTo>
                    <a:pt x="136327" y="72222"/>
                  </a:lnTo>
                  <a:lnTo>
                    <a:pt x="102665" y="101520"/>
                  </a:lnTo>
                  <a:lnTo>
                    <a:pt x="73035" y="134806"/>
                  </a:lnTo>
                  <a:lnTo>
                    <a:pt x="47856" y="171666"/>
                  </a:lnTo>
                  <a:lnTo>
                    <a:pt x="27545" y="211687"/>
                  </a:lnTo>
                  <a:lnTo>
                    <a:pt x="12520" y="254455"/>
                  </a:lnTo>
                  <a:lnTo>
                    <a:pt x="3199" y="299558"/>
                  </a:lnTo>
                  <a:lnTo>
                    <a:pt x="0" y="346583"/>
                  </a:lnTo>
                  <a:lnTo>
                    <a:pt x="3199" y="393636"/>
                  </a:lnTo>
                  <a:lnTo>
                    <a:pt x="12520" y="438763"/>
                  </a:lnTo>
                  <a:lnTo>
                    <a:pt x="27545" y="481552"/>
                  </a:lnTo>
                  <a:lnTo>
                    <a:pt x="47856" y="521589"/>
                  </a:lnTo>
                  <a:lnTo>
                    <a:pt x="73035" y="558461"/>
                  </a:lnTo>
                  <a:lnTo>
                    <a:pt x="102665" y="591756"/>
                  </a:lnTo>
                  <a:lnTo>
                    <a:pt x="136327" y="621061"/>
                  </a:lnTo>
                  <a:lnTo>
                    <a:pt x="173606" y="645964"/>
                  </a:lnTo>
                  <a:lnTo>
                    <a:pt x="214082" y="666051"/>
                  </a:lnTo>
                  <a:lnTo>
                    <a:pt x="257338" y="680910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0"/>
                  </a:lnTo>
                  <a:lnTo>
                    <a:pt x="486957" y="666051"/>
                  </a:lnTo>
                  <a:lnTo>
                    <a:pt x="527433" y="645964"/>
                  </a:lnTo>
                  <a:lnTo>
                    <a:pt x="564712" y="621061"/>
                  </a:lnTo>
                  <a:lnTo>
                    <a:pt x="598374" y="591756"/>
                  </a:lnTo>
                  <a:lnTo>
                    <a:pt x="628004" y="558461"/>
                  </a:lnTo>
                  <a:lnTo>
                    <a:pt x="653183" y="521588"/>
                  </a:lnTo>
                  <a:lnTo>
                    <a:pt x="673494" y="481552"/>
                  </a:lnTo>
                  <a:lnTo>
                    <a:pt x="688519" y="438763"/>
                  </a:lnTo>
                  <a:lnTo>
                    <a:pt x="697840" y="393636"/>
                  </a:lnTo>
                  <a:lnTo>
                    <a:pt x="701040" y="346583"/>
                  </a:lnTo>
                  <a:lnTo>
                    <a:pt x="697840" y="299558"/>
                  </a:lnTo>
                  <a:lnTo>
                    <a:pt x="688519" y="254455"/>
                  </a:lnTo>
                  <a:lnTo>
                    <a:pt x="673494" y="211687"/>
                  </a:lnTo>
                  <a:lnTo>
                    <a:pt x="653183" y="171666"/>
                  </a:lnTo>
                  <a:lnTo>
                    <a:pt x="628004" y="134806"/>
                  </a:lnTo>
                  <a:lnTo>
                    <a:pt x="598374" y="101520"/>
                  </a:lnTo>
                  <a:lnTo>
                    <a:pt x="564712" y="72222"/>
                  </a:lnTo>
                  <a:lnTo>
                    <a:pt x="527433" y="47323"/>
                  </a:lnTo>
                  <a:lnTo>
                    <a:pt x="486957" y="27239"/>
                  </a:lnTo>
                  <a:lnTo>
                    <a:pt x="443701" y="12381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900301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583"/>
                  </a:moveTo>
                  <a:lnTo>
                    <a:pt x="3199" y="299558"/>
                  </a:lnTo>
                  <a:lnTo>
                    <a:pt x="12520" y="254455"/>
                  </a:lnTo>
                  <a:lnTo>
                    <a:pt x="27545" y="211687"/>
                  </a:lnTo>
                  <a:lnTo>
                    <a:pt x="47856" y="171666"/>
                  </a:lnTo>
                  <a:lnTo>
                    <a:pt x="73035" y="134806"/>
                  </a:lnTo>
                  <a:lnTo>
                    <a:pt x="102665" y="101520"/>
                  </a:lnTo>
                  <a:lnTo>
                    <a:pt x="136327" y="72222"/>
                  </a:lnTo>
                  <a:lnTo>
                    <a:pt x="173606" y="47323"/>
                  </a:lnTo>
                  <a:lnTo>
                    <a:pt x="214082" y="27239"/>
                  </a:lnTo>
                  <a:lnTo>
                    <a:pt x="257338" y="12381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1"/>
                  </a:lnTo>
                  <a:lnTo>
                    <a:pt x="486957" y="27239"/>
                  </a:lnTo>
                  <a:lnTo>
                    <a:pt x="527433" y="47323"/>
                  </a:lnTo>
                  <a:lnTo>
                    <a:pt x="564712" y="72222"/>
                  </a:lnTo>
                  <a:lnTo>
                    <a:pt x="598374" y="101520"/>
                  </a:lnTo>
                  <a:lnTo>
                    <a:pt x="628004" y="134806"/>
                  </a:lnTo>
                  <a:lnTo>
                    <a:pt x="653183" y="171666"/>
                  </a:lnTo>
                  <a:lnTo>
                    <a:pt x="673494" y="211687"/>
                  </a:lnTo>
                  <a:lnTo>
                    <a:pt x="688519" y="254455"/>
                  </a:lnTo>
                  <a:lnTo>
                    <a:pt x="697840" y="299558"/>
                  </a:lnTo>
                  <a:lnTo>
                    <a:pt x="701040" y="346583"/>
                  </a:lnTo>
                  <a:lnTo>
                    <a:pt x="697840" y="393636"/>
                  </a:lnTo>
                  <a:lnTo>
                    <a:pt x="688519" y="438763"/>
                  </a:lnTo>
                  <a:lnTo>
                    <a:pt x="673494" y="481552"/>
                  </a:lnTo>
                  <a:lnTo>
                    <a:pt x="653183" y="521588"/>
                  </a:lnTo>
                  <a:lnTo>
                    <a:pt x="628004" y="558461"/>
                  </a:lnTo>
                  <a:lnTo>
                    <a:pt x="598374" y="591756"/>
                  </a:lnTo>
                  <a:lnTo>
                    <a:pt x="564712" y="621061"/>
                  </a:lnTo>
                  <a:lnTo>
                    <a:pt x="527433" y="645964"/>
                  </a:lnTo>
                  <a:lnTo>
                    <a:pt x="486957" y="666051"/>
                  </a:lnTo>
                  <a:lnTo>
                    <a:pt x="443701" y="680910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0"/>
                  </a:lnTo>
                  <a:lnTo>
                    <a:pt x="214082" y="666051"/>
                  </a:lnTo>
                  <a:lnTo>
                    <a:pt x="173606" y="645964"/>
                  </a:lnTo>
                  <a:lnTo>
                    <a:pt x="136327" y="621061"/>
                  </a:lnTo>
                  <a:lnTo>
                    <a:pt x="102665" y="591756"/>
                  </a:lnTo>
                  <a:lnTo>
                    <a:pt x="73035" y="558461"/>
                  </a:lnTo>
                  <a:lnTo>
                    <a:pt x="47856" y="521589"/>
                  </a:lnTo>
                  <a:lnTo>
                    <a:pt x="27545" y="481552"/>
                  </a:lnTo>
                  <a:lnTo>
                    <a:pt x="12520" y="438763"/>
                  </a:lnTo>
                  <a:lnTo>
                    <a:pt x="3199" y="393636"/>
                  </a:lnTo>
                  <a:lnTo>
                    <a:pt x="0" y="346583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6432" y="2060829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10" name="object 10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1698" y="1339976"/>
            <a:ext cx="7094855" cy="109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5"/>
              </a:spcBef>
            </a:pPr>
            <a:r>
              <a:rPr sz="2000" spc="140" dirty="0">
                <a:solidFill>
                  <a:srgbClr val="043462"/>
                </a:solidFill>
                <a:latin typeface="Trebuchet MS"/>
                <a:cs typeface="Trebuchet MS"/>
              </a:rPr>
              <a:t>ESEMPIO</a:t>
            </a:r>
            <a:endParaRPr sz="2000">
              <a:latin typeface="Trebuchet MS"/>
              <a:cs typeface="Trebuchet MS"/>
            </a:endParaRPr>
          </a:p>
          <a:p>
            <a:pPr marL="12700" marR="5080" algn="ctr">
              <a:lnSpc>
                <a:spcPct val="100000"/>
              </a:lnSpc>
              <a:spcBef>
                <a:spcPts val="1675"/>
              </a:spcBef>
            </a:pP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c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può,</a:t>
            </a:r>
            <a:r>
              <a:rPr sz="1800" cap="small" spc="-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comune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lo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ritiene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opportuno,</a:t>
            </a:r>
            <a:r>
              <a:rPr sz="1800" cap="small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essere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esclusa 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dall’attività</a:t>
            </a:r>
            <a:r>
              <a:rPr sz="18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2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4C80427-A925-4FD4-82EA-C711B0A6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COMUNICAZIONI</a:t>
            </a:r>
            <a:r>
              <a:rPr spc="-200" dirty="0"/>
              <a:t> </a:t>
            </a:r>
            <a:r>
              <a:rPr spc="60" dirty="0"/>
              <a:t>AI</a:t>
            </a:r>
            <a:r>
              <a:rPr spc="-100" dirty="0"/>
              <a:t> </a:t>
            </a:r>
            <a:r>
              <a:rPr spc="185" dirty="0"/>
              <a:t>COMPONENTI</a:t>
            </a:r>
            <a:r>
              <a:rPr spc="-114" dirty="0"/>
              <a:t> </a:t>
            </a:r>
            <a:r>
              <a:rPr spc="125" dirty="0"/>
              <a:t>DELL’AREA</a:t>
            </a:r>
            <a:r>
              <a:rPr spc="-200" dirty="0"/>
              <a:t> </a:t>
            </a:r>
            <a:r>
              <a:rPr spc="55" dirty="0"/>
              <a:t>DI </a:t>
            </a:r>
            <a:r>
              <a:rPr spc="190" dirty="0"/>
              <a:t>CONSOLIDAMENTO</a:t>
            </a:r>
            <a:r>
              <a:rPr spc="-125" dirty="0"/>
              <a:t> </a:t>
            </a:r>
            <a:r>
              <a:rPr spc="165" dirty="0"/>
              <a:t>E</a:t>
            </a:r>
            <a:r>
              <a:rPr spc="-90" dirty="0"/>
              <a:t> </a:t>
            </a:r>
            <a:r>
              <a:rPr spc="130" dirty="0"/>
              <a:t>UNIFORMITÀ</a:t>
            </a:r>
          </a:p>
        </p:txBody>
      </p:sp>
      <p:sp>
        <p:nvSpPr>
          <p:cNvPr id="3" name="object 3"/>
          <p:cNvSpPr/>
          <p:nvPr/>
        </p:nvSpPr>
        <p:spPr>
          <a:xfrm>
            <a:off x="331863" y="1256664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429892"/>
            <a:ext cx="726440" cy="718820"/>
            <a:chOff x="319163" y="1429892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34"/>
                  </a:lnTo>
                  <a:lnTo>
                    <a:pt x="12520" y="438837"/>
                  </a:lnTo>
                  <a:lnTo>
                    <a:pt x="27545" y="481605"/>
                  </a:lnTo>
                  <a:lnTo>
                    <a:pt x="47856" y="521626"/>
                  </a:lnTo>
                  <a:lnTo>
                    <a:pt x="73035" y="558486"/>
                  </a:lnTo>
                  <a:lnTo>
                    <a:pt x="102665" y="591772"/>
                  </a:lnTo>
                  <a:lnTo>
                    <a:pt x="136327" y="621070"/>
                  </a:lnTo>
                  <a:lnTo>
                    <a:pt x="173606" y="645969"/>
                  </a:lnTo>
                  <a:lnTo>
                    <a:pt x="214082" y="666053"/>
                  </a:lnTo>
                  <a:lnTo>
                    <a:pt x="257338" y="680911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1"/>
                  </a:lnTo>
                  <a:lnTo>
                    <a:pt x="486957" y="666053"/>
                  </a:lnTo>
                  <a:lnTo>
                    <a:pt x="527433" y="645969"/>
                  </a:lnTo>
                  <a:lnTo>
                    <a:pt x="564712" y="621070"/>
                  </a:lnTo>
                  <a:lnTo>
                    <a:pt x="598374" y="591772"/>
                  </a:lnTo>
                  <a:lnTo>
                    <a:pt x="628004" y="558486"/>
                  </a:lnTo>
                  <a:lnTo>
                    <a:pt x="653183" y="521626"/>
                  </a:lnTo>
                  <a:lnTo>
                    <a:pt x="673494" y="481605"/>
                  </a:lnTo>
                  <a:lnTo>
                    <a:pt x="688519" y="438837"/>
                  </a:lnTo>
                  <a:lnTo>
                    <a:pt x="697840" y="393734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34"/>
                  </a:lnTo>
                  <a:lnTo>
                    <a:pt x="688519" y="438837"/>
                  </a:lnTo>
                  <a:lnTo>
                    <a:pt x="673494" y="481605"/>
                  </a:lnTo>
                  <a:lnTo>
                    <a:pt x="653183" y="521626"/>
                  </a:lnTo>
                  <a:lnTo>
                    <a:pt x="628004" y="558486"/>
                  </a:lnTo>
                  <a:lnTo>
                    <a:pt x="598374" y="591772"/>
                  </a:lnTo>
                  <a:lnTo>
                    <a:pt x="564712" y="621070"/>
                  </a:lnTo>
                  <a:lnTo>
                    <a:pt x="527433" y="645969"/>
                  </a:lnTo>
                  <a:lnTo>
                    <a:pt x="486957" y="666053"/>
                  </a:lnTo>
                  <a:lnTo>
                    <a:pt x="443701" y="680911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1"/>
                  </a:lnTo>
                  <a:lnTo>
                    <a:pt x="214082" y="666053"/>
                  </a:lnTo>
                  <a:lnTo>
                    <a:pt x="173606" y="645969"/>
                  </a:lnTo>
                  <a:lnTo>
                    <a:pt x="136327" y="621070"/>
                  </a:lnTo>
                  <a:lnTo>
                    <a:pt x="102665" y="591772"/>
                  </a:lnTo>
                  <a:lnTo>
                    <a:pt x="73035" y="558486"/>
                  </a:lnTo>
                  <a:lnTo>
                    <a:pt x="47856" y="521626"/>
                  </a:lnTo>
                  <a:lnTo>
                    <a:pt x="27545" y="481605"/>
                  </a:lnTo>
                  <a:lnTo>
                    <a:pt x="12520" y="438837"/>
                  </a:lnTo>
                  <a:lnTo>
                    <a:pt x="3199" y="393734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768" y="1662811"/>
            <a:ext cx="288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19" y="1442592"/>
            <a:ext cx="8429625" cy="249301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2205355">
              <a:lnSpc>
                <a:spcPct val="100000"/>
              </a:lnSpc>
              <a:spcBef>
                <a:spcPts val="290"/>
              </a:spcBef>
            </a:pP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Prima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dell’avvio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redazione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consolidato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l’ente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8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20" dirty="0">
                <a:solidFill>
                  <a:srgbClr val="244060"/>
                </a:solidFill>
                <a:latin typeface="Trebuchet MS"/>
                <a:cs typeface="Trebuchet MS"/>
              </a:rPr>
              <a:t>deve:</a:t>
            </a:r>
            <a:endParaRPr sz="1800">
              <a:latin typeface="Trebuchet MS"/>
              <a:cs typeface="Trebuchet MS"/>
            </a:endParaRPr>
          </a:p>
          <a:p>
            <a:pPr marL="377825" marR="384810" indent="-287020">
              <a:lnSpc>
                <a:spcPct val="116199"/>
              </a:lnSpc>
              <a:spcBef>
                <a:spcPts val="850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COMUNICARE</a:t>
            </a:r>
            <a:r>
              <a:rPr sz="145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AGLI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450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FARANNO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PARTE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SUO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endParaRPr sz="145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270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TRASMETTE</a:t>
            </a:r>
            <a:r>
              <a:rPr sz="145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AGLI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STESSI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ELENCO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COMPRESI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NEL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endParaRPr sz="1450">
              <a:latin typeface="Trebuchet MS"/>
              <a:cs typeface="Trebuchet MS"/>
            </a:endParaRPr>
          </a:p>
          <a:p>
            <a:pPr marL="377825" marR="756285" indent="-287020">
              <a:lnSpc>
                <a:spcPct val="124300"/>
              </a:lnSpc>
              <a:spcBef>
                <a:spcPts val="1130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IMPARTISCE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450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DIRETTIVE</a:t>
            </a:r>
            <a:r>
              <a:rPr sz="145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RENDERE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POSSIBILE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REDAZIONE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BILANCIO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279B5821-1164-4052-AB4B-A00F0633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944242"/>
            <a:ext cx="3351529" cy="344741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377825" marR="281305" indent="-287020">
              <a:lnSpc>
                <a:spcPct val="124200"/>
              </a:lnSpc>
              <a:spcBef>
                <a:spcPts val="219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MODALITÀ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TEMPI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DI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TRASMISSIONE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BILANCI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CONSOLIDATI</a:t>
            </a:r>
            <a:endParaRPr sz="1450">
              <a:latin typeface="Trebuchet MS"/>
              <a:cs typeface="Trebuchet MS"/>
            </a:endParaRPr>
          </a:p>
          <a:p>
            <a:pPr marL="377825" marR="419100" indent="-287020">
              <a:lnSpc>
                <a:spcPct val="124100"/>
              </a:lnSpc>
              <a:spcBef>
                <a:spcPts val="1200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DOCUMENTAZIONE</a:t>
            </a:r>
            <a:r>
              <a:rPr sz="145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E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INFORMAZIONI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INTEGRATIVE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NECESSARIE</a:t>
            </a:r>
            <a:endParaRPr sz="1450">
              <a:latin typeface="Trebuchet MS"/>
              <a:cs typeface="Trebuchet MS"/>
            </a:endParaRPr>
          </a:p>
          <a:p>
            <a:pPr marL="377825" marR="285750" indent="-287020">
              <a:lnSpc>
                <a:spcPct val="124100"/>
              </a:lnSpc>
              <a:spcBef>
                <a:spcPts val="1205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ISTRUZIONI</a:t>
            </a:r>
            <a:r>
              <a:rPr sz="1450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ADEGUARE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50" dirty="0">
                <a:solidFill>
                  <a:srgbClr val="244060"/>
                </a:solidFill>
                <a:latin typeface="Trebuchet MS"/>
                <a:cs typeface="Trebuchet MS"/>
              </a:rPr>
              <a:t>I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ED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PRINCIPI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OMOGENEI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1511" y="1944242"/>
            <a:ext cx="4889500" cy="267271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78460" marR="82550" indent="-287020" algn="just">
              <a:lnSpc>
                <a:spcPct val="110200"/>
              </a:lnSpc>
              <a:spcBef>
                <a:spcPts val="7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8460" algn="l"/>
              </a:tabLst>
            </a:pP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450" spc="2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450" spc="2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u="heavy" spc="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ENTRO</a:t>
            </a:r>
            <a:r>
              <a:rPr sz="1450" u="heavy" spc="2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10</a:t>
            </a:r>
            <a:r>
              <a:rPr sz="1800" spc="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GIORNI</a:t>
            </a:r>
            <a:r>
              <a:rPr sz="1450" spc="2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DALLA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APPROVAZIONE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COMUNQUE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ENTRO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45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</a:t>
            </a:r>
            <a:r>
              <a:rPr sz="145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20</a:t>
            </a:r>
            <a:r>
              <a:rPr sz="1800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50" u="heavy" spc="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LUGLIO</a:t>
            </a:r>
            <a:r>
              <a:rPr sz="1450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5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DELL</a:t>
            </a:r>
            <a:r>
              <a:rPr sz="180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’</a:t>
            </a:r>
            <a:r>
              <a:rPr sz="145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ANNO</a:t>
            </a:r>
            <a:r>
              <a:rPr sz="145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50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SUCCESSIVO</a:t>
            </a:r>
            <a:endParaRPr sz="1450">
              <a:latin typeface="Trebuchet MS"/>
              <a:cs typeface="Trebuchet MS"/>
            </a:endParaRPr>
          </a:p>
          <a:p>
            <a:pPr marL="378460" marR="83820" indent="-28702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8460" algn="l"/>
              </a:tabLst>
            </a:pP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CONSOLIDATI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450" spc="3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SUB</a:t>
            </a:r>
            <a:r>
              <a:rPr sz="1800" spc="130" dirty="0">
                <a:solidFill>
                  <a:srgbClr val="244060"/>
                </a:solidFill>
                <a:latin typeface="Trebuchet MS"/>
                <a:cs typeface="Trebuchet MS"/>
              </a:rPr>
              <a:t>-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HOLDING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ENTRO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45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</a:t>
            </a:r>
            <a:r>
              <a:rPr sz="1450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20</a:t>
            </a:r>
            <a:r>
              <a:rPr sz="1800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50" u="heavy" spc="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LUGLIO</a:t>
            </a:r>
            <a:r>
              <a:rPr sz="1450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5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DELL</a:t>
            </a:r>
            <a:r>
              <a:rPr sz="180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’</a:t>
            </a:r>
            <a:r>
              <a:rPr sz="1450" u="heavy" spc="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ANNO</a:t>
            </a:r>
            <a:r>
              <a:rPr sz="1450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50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SUCCESSIVO</a:t>
            </a:r>
            <a:endParaRPr sz="1450">
              <a:latin typeface="Trebuchet MS"/>
              <a:cs typeface="Trebuchet MS"/>
            </a:endParaRPr>
          </a:p>
          <a:p>
            <a:pPr marL="377190" marR="82550" indent="-28575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8460" algn="l"/>
              </a:tabLst>
            </a:pP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450" spc="3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u="heavy" spc="1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AL</a:t>
            </a:r>
            <a:r>
              <a:rPr sz="1450" u="heavy" spc="3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u="heavy" spc="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20</a:t>
            </a:r>
            <a:r>
              <a:rPr sz="1800" u="heavy" spc="2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450" u="heavy" spc="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rebuchet MS"/>
                <a:cs typeface="Trebuchet MS"/>
              </a:rPr>
              <a:t>LUGLIO</a:t>
            </a:r>
            <a:r>
              <a:rPr sz="1450" spc="3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60" dirty="0">
                <a:solidFill>
                  <a:srgbClr val="244060"/>
                </a:solidFill>
                <a:latin typeface="Trebuchet MS"/>
                <a:cs typeface="Trebuchet MS"/>
              </a:rPr>
              <a:t>NON</a:t>
            </a:r>
            <a:r>
              <a:rPr sz="1450" spc="3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APPROVATI</a:t>
            </a:r>
            <a:r>
              <a:rPr sz="1450" spc="3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SI</a:t>
            </a:r>
            <a:r>
              <a:rPr sz="1450" spc="3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INVIA</a:t>
            </a:r>
            <a:r>
              <a:rPr sz="1450" spc="3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IL 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PRE</a:t>
            </a:r>
            <a:r>
              <a:rPr sz="1800" spc="85" dirty="0">
                <a:solidFill>
                  <a:srgbClr val="244060"/>
                </a:solidFill>
                <a:latin typeface="Trebuchet MS"/>
                <a:cs typeface="Trebuchet MS"/>
              </a:rPr>
              <a:t>-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CONSUNTIVO</a:t>
            </a:r>
            <a:r>
              <a:rPr sz="1450" spc="3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450" spc="3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3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3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PREDISPOSTO 	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APPROVAZIONE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1511" y="4783201"/>
            <a:ext cx="4889500" cy="142811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378460" marR="366395" indent="-287020">
              <a:lnSpc>
                <a:spcPct val="100000"/>
              </a:lnSpc>
              <a:spcBef>
                <a:spcPts val="66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8460" algn="l"/>
              </a:tabLst>
            </a:pP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STATO</a:t>
            </a:r>
            <a:r>
              <a:rPr sz="1450" b="1" spc="6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44060"/>
                </a:solidFill>
                <a:latin typeface="Arial"/>
                <a:cs typeface="Arial"/>
              </a:rPr>
              <a:t>PATRIMONIALE</a:t>
            </a:r>
            <a:r>
              <a:rPr sz="1800" b="1" spc="-10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r>
              <a:rPr sz="1800" b="1" spc="-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CONTO</a:t>
            </a:r>
            <a:r>
              <a:rPr sz="1450" b="1" spc="2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44060"/>
                </a:solidFill>
                <a:latin typeface="Arial"/>
                <a:cs typeface="Arial"/>
              </a:rPr>
              <a:t>ECONOMICO</a:t>
            </a:r>
            <a:r>
              <a:rPr sz="1800" b="1" spc="-10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50" b="1" spc="-10" dirty="0">
                <a:solidFill>
                  <a:srgbClr val="244060"/>
                </a:solidFill>
                <a:latin typeface="Arial"/>
                <a:cs typeface="Arial"/>
              </a:rPr>
              <a:t>MOVIMENTAZIONE</a:t>
            </a:r>
            <a:r>
              <a:rPr sz="1450" b="1" spc="8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DELLE</a:t>
            </a:r>
            <a:r>
              <a:rPr sz="1450" b="1" spc="2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44060"/>
                </a:solidFill>
                <a:latin typeface="Arial"/>
                <a:cs typeface="Arial"/>
              </a:rPr>
              <a:t>PARTECIPAZIONI</a:t>
            </a:r>
            <a:r>
              <a:rPr sz="1800" b="1" spc="-10" dirty="0">
                <a:solidFill>
                  <a:srgbClr val="244060"/>
                </a:solidFill>
                <a:latin typeface="Arial"/>
                <a:cs typeface="Arial"/>
              </a:rPr>
              <a:t>, </a:t>
            </a: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PROVENTI</a:t>
            </a:r>
            <a:r>
              <a:rPr sz="1450" b="1" spc="50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E</a:t>
            </a:r>
            <a:r>
              <a:rPr sz="1450" b="1" spc="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ONERI</a:t>
            </a:r>
            <a:r>
              <a:rPr sz="1450" b="1" spc="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44060"/>
                </a:solidFill>
                <a:latin typeface="Arial"/>
                <a:cs typeface="Arial"/>
              </a:rPr>
              <a:t>FINANZIARI</a:t>
            </a:r>
            <a:r>
              <a:rPr sz="1800" b="1" spc="-10" dirty="0">
                <a:solidFill>
                  <a:srgbClr val="244060"/>
                </a:solidFill>
                <a:latin typeface="Arial"/>
                <a:cs typeface="Arial"/>
              </a:rPr>
              <a:t>,</a:t>
            </a:r>
            <a:r>
              <a:rPr sz="1800" b="1" spc="-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spc="-20" dirty="0">
                <a:solidFill>
                  <a:srgbClr val="244060"/>
                </a:solidFill>
                <a:latin typeface="Arial"/>
                <a:cs typeface="Arial"/>
              </a:rPr>
              <a:t>ECC</a:t>
            </a:r>
            <a:r>
              <a:rPr sz="1800" b="1" spc="-20" dirty="0">
                <a:solidFill>
                  <a:srgbClr val="244060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77825" indent="-286385">
              <a:lnSpc>
                <a:spcPct val="100000"/>
              </a:lnSpc>
              <a:spcBef>
                <a:spcPts val="155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DETTAGLIO</a:t>
            </a:r>
            <a:r>
              <a:rPr sz="1450" b="1" spc="3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DEI</a:t>
            </a:r>
            <a:r>
              <a:rPr sz="1450" b="1" spc="-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dirty="0">
                <a:solidFill>
                  <a:srgbClr val="244060"/>
                </a:solidFill>
                <a:latin typeface="Arial"/>
                <a:cs typeface="Arial"/>
              </a:rPr>
              <a:t>RAPPORTI</a:t>
            </a:r>
            <a:r>
              <a:rPr sz="1450" b="1" spc="4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244060"/>
                </a:solidFill>
                <a:latin typeface="Arial"/>
                <a:cs typeface="Arial"/>
              </a:rPr>
              <a:t>INFRAGRUPPO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COMUNICAZIONI</a:t>
            </a:r>
            <a:r>
              <a:rPr spc="-200" dirty="0"/>
              <a:t> </a:t>
            </a:r>
            <a:r>
              <a:rPr spc="60" dirty="0"/>
              <a:t>AI</a:t>
            </a:r>
            <a:r>
              <a:rPr spc="-100" dirty="0"/>
              <a:t> </a:t>
            </a:r>
            <a:r>
              <a:rPr spc="185" dirty="0"/>
              <a:t>COMPONENTI</a:t>
            </a:r>
            <a:r>
              <a:rPr spc="-114" dirty="0"/>
              <a:t> </a:t>
            </a:r>
            <a:r>
              <a:rPr spc="125" dirty="0"/>
              <a:t>DELL’AREA</a:t>
            </a:r>
            <a:r>
              <a:rPr spc="-200" dirty="0"/>
              <a:t> </a:t>
            </a:r>
            <a:r>
              <a:rPr spc="55" dirty="0"/>
              <a:t>DI </a:t>
            </a:r>
            <a:r>
              <a:rPr spc="190" dirty="0"/>
              <a:t>CONSOLIDAMENTO</a:t>
            </a:r>
            <a:r>
              <a:rPr spc="-125" dirty="0"/>
              <a:t> </a:t>
            </a:r>
            <a:r>
              <a:rPr spc="165" dirty="0"/>
              <a:t>E</a:t>
            </a:r>
            <a:r>
              <a:rPr spc="-90" dirty="0"/>
              <a:t> </a:t>
            </a:r>
            <a:r>
              <a:rPr spc="130" dirty="0"/>
              <a:t>UNIFORMITÀ</a:t>
            </a:r>
          </a:p>
        </p:txBody>
      </p:sp>
      <p:sp>
        <p:nvSpPr>
          <p:cNvPr id="6" name="object 6"/>
          <p:cNvSpPr/>
          <p:nvPr/>
        </p:nvSpPr>
        <p:spPr>
          <a:xfrm>
            <a:off x="331863" y="1256664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19163" y="1429892"/>
            <a:ext cx="726440" cy="718820"/>
            <a:chOff x="319163" y="1429892"/>
            <a:chExt cx="726440" cy="718820"/>
          </a:xfrm>
        </p:grpSpPr>
        <p:sp>
          <p:nvSpPr>
            <p:cNvPr id="8" name="object 8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34"/>
                  </a:lnTo>
                  <a:lnTo>
                    <a:pt x="12520" y="438837"/>
                  </a:lnTo>
                  <a:lnTo>
                    <a:pt x="27545" y="481605"/>
                  </a:lnTo>
                  <a:lnTo>
                    <a:pt x="47856" y="521626"/>
                  </a:lnTo>
                  <a:lnTo>
                    <a:pt x="73035" y="558486"/>
                  </a:lnTo>
                  <a:lnTo>
                    <a:pt x="102665" y="591772"/>
                  </a:lnTo>
                  <a:lnTo>
                    <a:pt x="136327" y="621070"/>
                  </a:lnTo>
                  <a:lnTo>
                    <a:pt x="173606" y="645969"/>
                  </a:lnTo>
                  <a:lnTo>
                    <a:pt x="214082" y="666053"/>
                  </a:lnTo>
                  <a:lnTo>
                    <a:pt x="257338" y="680911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1"/>
                  </a:lnTo>
                  <a:lnTo>
                    <a:pt x="486957" y="666053"/>
                  </a:lnTo>
                  <a:lnTo>
                    <a:pt x="527433" y="645969"/>
                  </a:lnTo>
                  <a:lnTo>
                    <a:pt x="564712" y="621070"/>
                  </a:lnTo>
                  <a:lnTo>
                    <a:pt x="598374" y="591772"/>
                  </a:lnTo>
                  <a:lnTo>
                    <a:pt x="628004" y="558486"/>
                  </a:lnTo>
                  <a:lnTo>
                    <a:pt x="653183" y="521626"/>
                  </a:lnTo>
                  <a:lnTo>
                    <a:pt x="673494" y="481605"/>
                  </a:lnTo>
                  <a:lnTo>
                    <a:pt x="688519" y="438837"/>
                  </a:lnTo>
                  <a:lnTo>
                    <a:pt x="697840" y="393734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34"/>
                  </a:lnTo>
                  <a:lnTo>
                    <a:pt x="688519" y="438837"/>
                  </a:lnTo>
                  <a:lnTo>
                    <a:pt x="673494" y="481605"/>
                  </a:lnTo>
                  <a:lnTo>
                    <a:pt x="653183" y="521626"/>
                  </a:lnTo>
                  <a:lnTo>
                    <a:pt x="628004" y="558486"/>
                  </a:lnTo>
                  <a:lnTo>
                    <a:pt x="598374" y="591772"/>
                  </a:lnTo>
                  <a:lnTo>
                    <a:pt x="564712" y="621070"/>
                  </a:lnTo>
                  <a:lnTo>
                    <a:pt x="527433" y="645969"/>
                  </a:lnTo>
                  <a:lnTo>
                    <a:pt x="486957" y="666053"/>
                  </a:lnTo>
                  <a:lnTo>
                    <a:pt x="443701" y="680911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1"/>
                  </a:lnTo>
                  <a:lnTo>
                    <a:pt x="214082" y="666053"/>
                  </a:lnTo>
                  <a:lnTo>
                    <a:pt x="173606" y="645969"/>
                  </a:lnTo>
                  <a:lnTo>
                    <a:pt x="136327" y="621070"/>
                  </a:lnTo>
                  <a:lnTo>
                    <a:pt x="102665" y="591772"/>
                  </a:lnTo>
                  <a:lnTo>
                    <a:pt x="73035" y="558486"/>
                  </a:lnTo>
                  <a:lnTo>
                    <a:pt x="47856" y="521626"/>
                  </a:lnTo>
                  <a:lnTo>
                    <a:pt x="27545" y="481605"/>
                  </a:lnTo>
                  <a:lnTo>
                    <a:pt x="12520" y="438837"/>
                  </a:lnTo>
                  <a:lnTo>
                    <a:pt x="3199" y="393734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768" y="1662811"/>
            <a:ext cx="288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9652" y="1419606"/>
            <a:ext cx="3465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45" dirty="0">
                <a:solidFill>
                  <a:srgbClr val="043462"/>
                </a:solidFill>
                <a:latin typeface="Trebuchet MS"/>
                <a:cs typeface="Trebuchet MS"/>
              </a:rPr>
              <a:t>LE</a:t>
            </a:r>
            <a:r>
              <a:rPr sz="2000" spc="-9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043462"/>
                </a:solidFill>
                <a:latin typeface="Trebuchet MS"/>
                <a:cs typeface="Trebuchet MS"/>
              </a:rPr>
              <a:t>DIRETTIVE</a:t>
            </a:r>
            <a:r>
              <a:rPr sz="2000" spc="-110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90" dirty="0">
                <a:solidFill>
                  <a:srgbClr val="043462"/>
                </a:solidFill>
                <a:latin typeface="Trebuchet MS"/>
                <a:cs typeface="Trebuchet MS"/>
              </a:rPr>
              <a:t>RIGUARDANO: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190FA139-00D4-4B3C-B269-F0470ADD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COMUNICAZIONI</a:t>
            </a:r>
            <a:r>
              <a:rPr spc="-200" dirty="0"/>
              <a:t> </a:t>
            </a:r>
            <a:r>
              <a:rPr spc="60" dirty="0"/>
              <a:t>AI</a:t>
            </a:r>
            <a:r>
              <a:rPr spc="-100" dirty="0"/>
              <a:t> </a:t>
            </a:r>
            <a:r>
              <a:rPr spc="185" dirty="0"/>
              <a:t>COMPONENTI</a:t>
            </a:r>
            <a:r>
              <a:rPr spc="-114" dirty="0"/>
              <a:t> </a:t>
            </a:r>
            <a:r>
              <a:rPr spc="125" dirty="0"/>
              <a:t>DELL’AREA</a:t>
            </a:r>
            <a:r>
              <a:rPr spc="-200" dirty="0"/>
              <a:t> </a:t>
            </a:r>
            <a:r>
              <a:rPr spc="55" dirty="0"/>
              <a:t>DI </a:t>
            </a:r>
            <a:r>
              <a:rPr spc="190" dirty="0"/>
              <a:t>CONSOLIDAMENTO</a:t>
            </a:r>
            <a:r>
              <a:rPr spc="-125" dirty="0"/>
              <a:t> </a:t>
            </a:r>
            <a:r>
              <a:rPr spc="165" dirty="0"/>
              <a:t>E</a:t>
            </a:r>
            <a:r>
              <a:rPr spc="-90" dirty="0"/>
              <a:t> </a:t>
            </a:r>
            <a:r>
              <a:rPr spc="130" dirty="0"/>
              <a:t>UNIFORMITÀ</a:t>
            </a:r>
          </a:p>
        </p:txBody>
      </p:sp>
      <p:sp>
        <p:nvSpPr>
          <p:cNvPr id="3" name="object 3"/>
          <p:cNvSpPr/>
          <p:nvPr/>
        </p:nvSpPr>
        <p:spPr>
          <a:xfrm>
            <a:off x="331863" y="1256664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429892"/>
            <a:ext cx="726440" cy="718820"/>
            <a:chOff x="319163" y="1429892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34"/>
                  </a:lnTo>
                  <a:lnTo>
                    <a:pt x="12520" y="438837"/>
                  </a:lnTo>
                  <a:lnTo>
                    <a:pt x="27545" y="481605"/>
                  </a:lnTo>
                  <a:lnTo>
                    <a:pt x="47856" y="521626"/>
                  </a:lnTo>
                  <a:lnTo>
                    <a:pt x="73035" y="558486"/>
                  </a:lnTo>
                  <a:lnTo>
                    <a:pt x="102665" y="591772"/>
                  </a:lnTo>
                  <a:lnTo>
                    <a:pt x="136327" y="621070"/>
                  </a:lnTo>
                  <a:lnTo>
                    <a:pt x="173606" y="645969"/>
                  </a:lnTo>
                  <a:lnTo>
                    <a:pt x="214082" y="666053"/>
                  </a:lnTo>
                  <a:lnTo>
                    <a:pt x="257338" y="680911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1"/>
                  </a:lnTo>
                  <a:lnTo>
                    <a:pt x="486957" y="666053"/>
                  </a:lnTo>
                  <a:lnTo>
                    <a:pt x="527433" y="645969"/>
                  </a:lnTo>
                  <a:lnTo>
                    <a:pt x="564712" y="621070"/>
                  </a:lnTo>
                  <a:lnTo>
                    <a:pt x="598374" y="591772"/>
                  </a:lnTo>
                  <a:lnTo>
                    <a:pt x="628004" y="558486"/>
                  </a:lnTo>
                  <a:lnTo>
                    <a:pt x="653183" y="521626"/>
                  </a:lnTo>
                  <a:lnTo>
                    <a:pt x="673494" y="481605"/>
                  </a:lnTo>
                  <a:lnTo>
                    <a:pt x="688519" y="438837"/>
                  </a:lnTo>
                  <a:lnTo>
                    <a:pt x="697840" y="393734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34"/>
                  </a:lnTo>
                  <a:lnTo>
                    <a:pt x="688519" y="438837"/>
                  </a:lnTo>
                  <a:lnTo>
                    <a:pt x="673494" y="481605"/>
                  </a:lnTo>
                  <a:lnTo>
                    <a:pt x="653183" y="521626"/>
                  </a:lnTo>
                  <a:lnTo>
                    <a:pt x="628004" y="558486"/>
                  </a:lnTo>
                  <a:lnTo>
                    <a:pt x="598374" y="591772"/>
                  </a:lnTo>
                  <a:lnTo>
                    <a:pt x="564712" y="621070"/>
                  </a:lnTo>
                  <a:lnTo>
                    <a:pt x="527433" y="645969"/>
                  </a:lnTo>
                  <a:lnTo>
                    <a:pt x="486957" y="666053"/>
                  </a:lnTo>
                  <a:lnTo>
                    <a:pt x="443701" y="680911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1"/>
                  </a:lnTo>
                  <a:lnTo>
                    <a:pt x="214082" y="666053"/>
                  </a:lnTo>
                  <a:lnTo>
                    <a:pt x="173606" y="645969"/>
                  </a:lnTo>
                  <a:lnTo>
                    <a:pt x="136327" y="621070"/>
                  </a:lnTo>
                  <a:lnTo>
                    <a:pt x="102665" y="591772"/>
                  </a:lnTo>
                  <a:lnTo>
                    <a:pt x="73035" y="558486"/>
                  </a:lnTo>
                  <a:lnTo>
                    <a:pt x="47856" y="521626"/>
                  </a:lnTo>
                  <a:lnTo>
                    <a:pt x="27545" y="481605"/>
                  </a:lnTo>
                  <a:lnTo>
                    <a:pt x="12520" y="438837"/>
                  </a:lnTo>
                  <a:lnTo>
                    <a:pt x="3199" y="393734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768" y="1662811"/>
            <a:ext cx="288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8719" y="1442592"/>
            <a:ext cx="8429625" cy="4185920"/>
          </a:xfrm>
          <a:custGeom>
            <a:avLst/>
            <a:gdLst/>
            <a:ahLst/>
            <a:cxnLst/>
            <a:rect l="l" t="t" r="r" b="b"/>
            <a:pathLst>
              <a:path w="8429625" h="4185920">
                <a:moveTo>
                  <a:pt x="0" y="4185792"/>
                </a:moveTo>
                <a:lnTo>
                  <a:pt x="8429117" y="4185792"/>
                </a:lnTo>
                <a:lnTo>
                  <a:pt x="8429117" y="0"/>
                </a:lnTo>
                <a:lnTo>
                  <a:pt x="0" y="0"/>
                </a:lnTo>
                <a:lnTo>
                  <a:pt x="0" y="4185792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67713" y="1466850"/>
            <a:ext cx="82715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COINCIDENZA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DELLE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DATE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CHIUSURA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DEI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  BILANCI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COMPONENTI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4225" y="1741170"/>
            <a:ext cx="798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8964" algn="l"/>
                <a:tab pos="2434590" algn="l"/>
                <a:tab pos="3308985" algn="l"/>
                <a:tab pos="3808729" algn="l"/>
                <a:tab pos="5156200" algn="l"/>
                <a:tab pos="6282690" algn="l"/>
                <a:tab pos="7691120" algn="l"/>
              </a:tabLst>
            </a:pP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QUELLA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RENDICONTO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ENTE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spc="-105" dirty="0">
                <a:solidFill>
                  <a:srgbClr val="244060"/>
                </a:solidFill>
                <a:latin typeface="Trebuchet MS"/>
                <a:cs typeface="Trebuchet MS"/>
              </a:rPr>
              <a:t>(31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4225" y="2015744"/>
            <a:ext cx="3151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DICEMBRE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CIASCUN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);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7713" y="2442464"/>
            <a:ext cx="8270875" cy="1702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ADOZIONE</a:t>
            </a:r>
            <a:r>
              <a:rPr sz="1450" spc="4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DELLO</a:t>
            </a:r>
            <a:r>
              <a:rPr sz="1450" spc="4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SCHEMA</a:t>
            </a:r>
            <a:r>
              <a:rPr sz="1450" spc="4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43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BILANCIO</a:t>
            </a:r>
            <a:r>
              <a:rPr sz="1450" spc="4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CONSOLIDATO</a:t>
            </a:r>
            <a:r>
              <a:rPr sz="1450" spc="43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4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450" spc="43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ALL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ALLEGATO</a:t>
            </a:r>
            <a:r>
              <a:rPr sz="1450" spc="4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11</a:t>
            </a:r>
            <a:r>
              <a:rPr sz="1800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AL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LGS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r>
              <a:rPr sz="1800" spc="2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118/2011</a:t>
            </a:r>
            <a:r>
              <a:rPr sz="1800" spc="2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RISPETTO</a:t>
            </a:r>
            <a:r>
              <a:rPr sz="1450" spc="3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QUALE</a:t>
            </a:r>
            <a:r>
              <a:rPr sz="1450" spc="3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450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COMPONENTI</a:t>
            </a:r>
            <a:r>
              <a:rPr sz="1450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r>
              <a:rPr sz="1450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CONSOLIDAMENTO 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DEVONO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RICLASSIFICARE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PROPRI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RENDICONTI</a:t>
            </a:r>
            <a:r>
              <a:rPr sz="1800" spc="4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PRINCIPI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CONTABILI</a:t>
            </a:r>
            <a:r>
              <a:rPr sz="145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CRITERI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VALUTAZIONE</a:t>
            </a:r>
            <a:r>
              <a:rPr sz="1450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APPLICARE</a:t>
            </a:r>
            <a:r>
              <a:rPr sz="1800" spc="35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299085" algn="l"/>
                <a:tab pos="1122045" algn="l"/>
                <a:tab pos="1385570" algn="l"/>
                <a:tab pos="2087880" algn="l"/>
                <a:tab pos="3425190" algn="l"/>
              </a:tabLst>
            </a:pP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NORME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ALTRE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DISPOSIZIONI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SULL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INFORMATIVA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6629" y="3890517"/>
            <a:ext cx="298386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37615" algn="l"/>
                <a:tab pos="1619885" algn="l"/>
                <a:tab pos="2623185" algn="l"/>
              </a:tabLst>
            </a:pP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APPLICABILI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713" y="4119117"/>
            <a:ext cx="8274684" cy="142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>
              <a:lnSpc>
                <a:spcPct val="100000"/>
              </a:lnSpc>
              <a:spcBef>
                <a:spcPts val="100"/>
              </a:spcBef>
              <a:tabLst>
                <a:tab pos="1234440" algn="l"/>
                <a:tab pos="2071370" algn="l"/>
                <a:tab pos="5176520" algn="l"/>
                <a:tab pos="6380480" algn="l"/>
              </a:tabLst>
            </a:pP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INCLUSI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IDENTIFICAZIONE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SETTORI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DI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ATTIVITÀ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IMPRESA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LA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RELATIVA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INFORMATIVA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DISTINTAMENTE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MISSIONI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RAPPORTI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OPERAZIONI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CON</a:t>
            </a:r>
            <a:r>
              <a:rPr sz="145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450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DIVERSI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COMPONENTI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450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GRUPPO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SzPct val="124137"/>
              <a:buFont typeface="Arial MT"/>
              <a:buChar char="•"/>
              <a:tabLst>
                <a:tab pos="299085" algn="l"/>
              </a:tabLst>
            </a:pP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CALENDARIO</a:t>
            </a:r>
            <a:r>
              <a:rPr sz="1450" spc="1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DELL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’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INVIO</a:t>
            </a:r>
            <a:r>
              <a:rPr sz="1450" spc="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DELLA</a:t>
            </a:r>
            <a:r>
              <a:rPr sz="1450" spc="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DOCUMENTAZIONE</a:t>
            </a:r>
            <a:r>
              <a:rPr sz="1800" spc="65" dirty="0">
                <a:solidFill>
                  <a:srgbClr val="FF0000"/>
                </a:solidFill>
                <a:latin typeface="Trebuchet MS"/>
                <a:cs typeface="Trebuchet MS"/>
              </a:rPr>
              <a:t>/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REPORTISTICA</a:t>
            </a:r>
            <a:r>
              <a:rPr sz="1800" spc="65" dirty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7BAB9A48-B8D3-4D44-8E80-AB88789A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COMUNICAZIONI</a:t>
            </a:r>
            <a:r>
              <a:rPr spc="-200" dirty="0"/>
              <a:t> </a:t>
            </a:r>
            <a:r>
              <a:rPr spc="60" dirty="0"/>
              <a:t>AI</a:t>
            </a:r>
            <a:r>
              <a:rPr spc="-100" dirty="0"/>
              <a:t> </a:t>
            </a:r>
            <a:r>
              <a:rPr spc="185" dirty="0"/>
              <a:t>COMPONENTI</a:t>
            </a:r>
            <a:r>
              <a:rPr spc="-114" dirty="0"/>
              <a:t> </a:t>
            </a:r>
            <a:r>
              <a:rPr spc="125" dirty="0"/>
              <a:t>DELL’AREA</a:t>
            </a:r>
            <a:r>
              <a:rPr spc="-200" dirty="0"/>
              <a:t> </a:t>
            </a:r>
            <a:r>
              <a:rPr spc="55" dirty="0"/>
              <a:t>DI </a:t>
            </a:r>
            <a:r>
              <a:rPr spc="190" dirty="0"/>
              <a:t>CONSOLIDAMENTO</a:t>
            </a:r>
            <a:r>
              <a:rPr spc="-125" dirty="0"/>
              <a:t> </a:t>
            </a:r>
            <a:r>
              <a:rPr spc="165" dirty="0"/>
              <a:t>E</a:t>
            </a:r>
            <a:r>
              <a:rPr spc="-90" dirty="0"/>
              <a:t> </a:t>
            </a:r>
            <a:r>
              <a:rPr spc="130" dirty="0"/>
              <a:t>UNIFORMITÀ</a:t>
            </a:r>
          </a:p>
        </p:txBody>
      </p:sp>
      <p:sp>
        <p:nvSpPr>
          <p:cNvPr id="3" name="object 3"/>
          <p:cNvSpPr/>
          <p:nvPr/>
        </p:nvSpPr>
        <p:spPr>
          <a:xfrm>
            <a:off x="331863" y="1256664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429892"/>
            <a:ext cx="726440" cy="718820"/>
            <a:chOff x="319163" y="1429892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34"/>
                  </a:lnTo>
                  <a:lnTo>
                    <a:pt x="12520" y="438837"/>
                  </a:lnTo>
                  <a:lnTo>
                    <a:pt x="27545" y="481605"/>
                  </a:lnTo>
                  <a:lnTo>
                    <a:pt x="47856" y="521626"/>
                  </a:lnTo>
                  <a:lnTo>
                    <a:pt x="73035" y="558486"/>
                  </a:lnTo>
                  <a:lnTo>
                    <a:pt x="102665" y="591772"/>
                  </a:lnTo>
                  <a:lnTo>
                    <a:pt x="136327" y="621070"/>
                  </a:lnTo>
                  <a:lnTo>
                    <a:pt x="173606" y="645969"/>
                  </a:lnTo>
                  <a:lnTo>
                    <a:pt x="214082" y="666053"/>
                  </a:lnTo>
                  <a:lnTo>
                    <a:pt x="257338" y="680911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1"/>
                  </a:lnTo>
                  <a:lnTo>
                    <a:pt x="486957" y="666053"/>
                  </a:lnTo>
                  <a:lnTo>
                    <a:pt x="527433" y="645969"/>
                  </a:lnTo>
                  <a:lnTo>
                    <a:pt x="564712" y="621070"/>
                  </a:lnTo>
                  <a:lnTo>
                    <a:pt x="598374" y="591772"/>
                  </a:lnTo>
                  <a:lnTo>
                    <a:pt x="628004" y="558486"/>
                  </a:lnTo>
                  <a:lnTo>
                    <a:pt x="653183" y="521626"/>
                  </a:lnTo>
                  <a:lnTo>
                    <a:pt x="673494" y="481605"/>
                  </a:lnTo>
                  <a:lnTo>
                    <a:pt x="688519" y="438837"/>
                  </a:lnTo>
                  <a:lnTo>
                    <a:pt x="697840" y="393734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34"/>
                  </a:lnTo>
                  <a:lnTo>
                    <a:pt x="688519" y="438837"/>
                  </a:lnTo>
                  <a:lnTo>
                    <a:pt x="673494" y="481605"/>
                  </a:lnTo>
                  <a:lnTo>
                    <a:pt x="653183" y="521626"/>
                  </a:lnTo>
                  <a:lnTo>
                    <a:pt x="628004" y="558486"/>
                  </a:lnTo>
                  <a:lnTo>
                    <a:pt x="598374" y="591772"/>
                  </a:lnTo>
                  <a:lnTo>
                    <a:pt x="564712" y="621070"/>
                  </a:lnTo>
                  <a:lnTo>
                    <a:pt x="527433" y="645969"/>
                  </a:lnTo>
                  <a:lnTo>
                    <a:pt x="486957" y="666053"/>
                  </a:lnTo>
                  <a:lnTo>
                    <a:pt x="443701" y="680911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1"/>
                  </a:lnTo>
                  <a:lnTo>
                    <a:pt x="214082" y="666053"/>
                  </a:lnTo>
                  <a:lnTo>
                    <a:pt x="173606" y="645969"/>
                  </a:lnTo>
                  <a:lnTo>
                    <a:pt x="136327" y="621070"/>
                  </a:lnTo>
                  <a:lnTo>
                    <a:pt x="102665" y="591772"/>
                  </a:lnTo>
                  <a:lnTo>
                    <a:pt x="73035" y="558486"/>
                  </a:lnTo>
                  <a:lnTo>
                    <a:pt x="47856" y="521626"/>
                  </a:lnTo>
                  <a:lnTo>
                    <a:pt x="27545" y="481605"/>
                  </a:lnTo>
                  <a:lnTo>
                    <a:pt x="12520" y="438837"/>
                  </a:lnTo>
                  <a:lnTo>
                    <a:pt x="3199" y="393734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768" y="1662811"/>
            <a:ext cx="2882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19" y="1442592"/>
            <a:ext cx="8429625" cy="289306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1440" marR="83185" algn="just">
              <a:lnSpc>
                <a:spcPct val="106800"/>
              </a:lnSpc>
              <a:spcBef>
                <a:spcPts val="145"/>
              </a:spcBef>
            </a:pP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Considerato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che,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seguito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dell’entrata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vigore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d.lgs.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 139/2015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bilanci degli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8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strumentali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8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150" dirty="0">
                <a:solidFill>
                  <a:srgbClr val="FF0000"/>
                </a:solidFill>
                <a:latin typeface="Trebuchet MS"/>
                <a:cs typeface="Trebuchet MS"/>
              </a:rPr>
              <a:t>non</a:t>
            </a:r>
            <a:r>
              <a:rPr sz="1800" cap="small" spc="1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sono</a:t>
            </a:r>
            <a:r>
              <a:rPr sz="1800" cap="small" spc="17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tra</a:t>
            </a:r>
            <a:r>
              <a:rPr sz="1800" cap="small" spc="1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loro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omogenei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18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necessario</a:t>
            </a:r>
            <a:r>
              <a:rPr sz="18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richiedere</a:t>
            </a:r>
            <a:r>
              <a:rPr sz="18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agli</a:t>
            </a:r>
            <a:r>
              <a:rPr sz="18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enti</a:t>
            </a:r>
            <a:r>
              <a:rPr sz="1800" cap="small" spc="1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strumentali</a:t>
            </a:r>
            <a:r>
              <a:rPr sz="18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che</a:t>
            </a:r>
            <a:r>
              <a:rPr sz="1800" cap="small" spc="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adottano</a:t>
            </a:r>
            <a:r>
              <a:rPr sz="1800" cap="small" spc="1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1800" cap="small" spc="1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sola </a:t>
            </a:r>
            <a:r>
              <a:rPr sz="18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contabilità</a:t>
            </a:r>
            <a:r>
              <a:rPr sz="1800" cap="small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economico</a:t>
            </a:r>
            <a:r>
              <a:rPr sz="18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patrimoniale</a:t>
            </a:r>
            <a:r>
              <a:rPr sz="1800" cap="small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cap="small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alle</a:t>
            </a:r>
            <a:r>
              <a:rPr sz="18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società</a:t>
            </a:r>
            <a:r>
              <a:rPr sz="1800" cap="small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800" cap="small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gruppo</a:t>
            </a:r>
            <a:r>
              <a:rPr sz="18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  <a:p>
            <a:pPr marL="377825" marR="84455" indent="-287020" algn="just">
              <a:lnSpc>
                <a:spcPct val="100000"/>
              </a:lnSpc>
              <a:spcBef>
                <a:spcPts val="1200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450" spc="2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INFORMAZIONI</a:t>
            </a:r>
            <a:r>
              <a:rPr sz="1450" spc="25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NECESSARIE</a:t>
            </a:r>
            <a:r>
              <a:rPr sz="1450" spc="2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ALL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ELABORAZIONE</a:t>
            </a:r>
            <a:r>
              <a:rPr sz="1450" spc="24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2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24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CONSOLIDATO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SECONDO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PRINCIPI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CONTABILI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LO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SCHEMA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PREVISTI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 DAL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D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LGS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r>
              <a:rPr sz="180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244060"/>
                </a:solidFill>
                <a:latin typeface="Trebuchet MS"/>
                <a:cs typeface="Trebuchet MS"/>
              </a:rPr>
              <a:t>118/2011,</a:t>
            </a:r>
            <a:r>
              <a:rPr sz="180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NON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PRESENTI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NELLA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NOTA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INTEGRATIVA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77825" marR="82550" indent="-287020" algn="just">
              <a:lnSpc>
                <a:spcPct val="104000"/>
              </a:lnSpc>
              <a:spcBef>
                <a:spcPts val="1480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RICLASSIFICAZIONE</a:t>
            </a:r>
            <a:r>
              <a:rPr sz="1450" spc="1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DELLO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STATO</a:t>
            </a:r>
            <a:r>
              <a:rPr sz="1450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PATRIMONIALE</a:t>
            </a:r>
            <a:r>
              <a:rPr sz="1450" spc="1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CONTO</a:t>
            </a:r>
            <a:r>
              <a:rPr sz="1450" spc="1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ECONOMICO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SECONDO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LO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5" dirty="0">
                <a:solidFill>
                  <a:srgbClr val="244060"/>
                </a:solidFill>
                <a:latin typeface="Trebuchet MS"/>
                <a:cs typeface="Trebuchet MS"/>
              </a:rPr>
              <a:t>SCHEMA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PREVISTO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DALL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ALLEGATO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185" dirty="0">
                <a:solidFill>
                  <a:srgbClr val="244060"/>
                </a:solidFill>
                <a:latin typeface="Trebuchet MS"/>
                <a:cs typeface="Trebuchet MS"/>
              </a:rPr>
              <a:t>11</a:t>
            </a:r>
            <a:r>
              <a:rPr sz="1800" spc="-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30" dirty="0">
                <a:solidFill>
                  <a:srgbClr val="244060"/>
                </a:solidFill>
                <a:latin typeface="Trebuchet MS"/>
                <a:cs typeface="Trebuchet MS"/>
              </a:rPr>
              <a:t>D</a:t>
            </a:r>
            <a:r>
              <a:rPr sz="1800" spc="-3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r>
              <a:rPr sz="1450" spc="-30" dirty="0">
                <a:solidFill>
                  <a:srgbClr val="244060"/>
                </a:solidFill>
                <a:latin typeface="Trebuchet MS"/>
                <a:cs typeface="Trebuchet MS"/>
              </a:rPr>
              <a:t>LGS</a:t>
            </a:r>
            <a:r>
              <a:rPr sz="1800" spc="-3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r>
              <a:rPr sz="1800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118/2011.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7B3A2E87-1986-43E4-8752-5A8A5316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2803905"/>
            <a:ext cx="8429625" cy="1508125"/>
          </a:xfrm>
          <a:prstGeom prst="rect">
            <a:avLst/>
          </a:prstGeom>
          <a:solidFill>
            <a:srgbClr val="FCEADA"/>
          </a:solidFill>
          <a:ln w="25400">
            <a:solidFill>
              <a:srgbClr val="24406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[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LEGISLATORE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244060"/>
                </a:solidFill>
                <a:latin typeface="Trebuchet MS"/>
                <a:cs typeface="Trebuchet MS"/>
              </a:rPr>
              <a:t>-</a:t>
            </a:r>
            <a:r>
              <a:rPr sz="1800" spc="-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PRASSI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?]</a:t>
            </a:r>
            <a:endParaRPr sz="1800">
              <a:latin typeface="Trebuchet MS"/>
              <a:cs typeface="Trebuchet MS"/>
            </a:endParaRPr>
          </a:p>
          <a:p>
            <a:pPr marL="377825" marR="970280" indent="-287020">
              <a:lnSpc>
                <a:spcPct val="100000"/>
              </a:lnSpc>
              <a:spcBef>
                <a:spcPts val="1205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COMUNICHI</a:t>
            </a:r>
            <a:r>
              <a:rPr sz="1450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AGLI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GLI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STESSI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FARANNO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PARTE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SUO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77825" indent="-286385">
              <a:lnSpc>
                <a:spcPct val="100000"/>
              </a:lnSpc>
              <a:spcBef>
                <a:spcPts val="1200"/>
              </a:spcBef>
              <a:buSzPct val="124137"/>
              <a:buFont typeface="Arial MT"/>
              <a:buChar char="•"/>
              <a:tabLst>
                <a:tab pos="377825" algn="l"/>
              </a:tabLst>
            </a:pPr>
            <a:r>
              <a:rPr sz="1450" spc="90" dirty="0">
                <a:solidFill>
                  <a:srgbClr val="FF0000"/>
                </a:solidFill>
                <a:latin typeface="Trebuchet MS"/>
                <a:cs typeface="Trebuchet MS"/>
              </a:rPr>
              <a:t>TRASMETTA</a:t>
            </a:r>
            <a:r>
              <a:rPr sz="145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AGLI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STESSI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ELENCO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COMPRESI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NEL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COMUNICAZIONI</a:t>
            </a:r>
            <a:r>
              <a:rPr spc="-125" dirty="0"/>
              <a:t> </a:t>
            </a:r>
            <a:r>
              <a:rPr spc="60" dirty="0"/>
              <a:t>AI</a:t>
            </a:r>
            <a:r>
              <a:rPr spc="-100" dirty="0"/>
              <a:t> </a:t>
            </a:r>
            <a:r>
              <a:rPr spc="190" dirty="0"/>
              <a:t>COMPONENTI</a:t>
            </a:r>
            <a:r>
              <a:rPr spc="-125" dirty="0"/>
              <a:t> </a:t>
            </a:r>
            <a:r>
              <a:rPr spc="114" dirty="0"/>
              <a:t>DELL’AREA</a:t>
            </a:r>
            <a:r>
              <a:rPr spc="-110" dirty="0"/>
              <a:t> </a:t>
            </a:r>
            <a:r>
              <a:rPr spc="55" dirty="0"/>
              <a:t>DI</a:t>
            </a:r>
          </a:p>
          <a:p>
            <a:pPr marL="12700">
              <a:lnSpc>
                <a:spcPct val="100000"/>
              </a:lnSpc>
            </a:pPr>
            <a:r>
              <a:rPr spc="200" dirty="0"/>
              <a:t>CONSOLIDAMENTO</a:t>
            </a:r>
            <a:r>
              <a:rPr spc="-125" dirty="0"/>
              <a:t> </a:t>
            </a:r>
            <a:r>
              <a:rPr spc="165" dirty="0"/>
              <a:t>E</a:t>
            </a:r>
            <a:r>
              <a:rPr spc="-80" dirty="0"/>
              <a:t> </a:t>
            </a:r>
            <a:r>
              <a:rPr spc="150" dirty="0"/>
              <a:t>UNIFORMITÀ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1256664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9163" y="1429892"/>
            <a:ext cx="726440" cy="718820"/>
            <a:chOff x="319163" y="1429892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34"/>
                  </a:lnTo>
                  <a:lnTo>
                    <a:pt x="12520" y="438837"/>
                  </a:lnTo>
                  <a:lnTo>
                    <a:pt x="27545" y="481605"/>
                  </a:lnTo>
                  <a:lnTo>
                    <a:pt x="47856" y="521626"/>
                  </a:lnTo>
                  <a:lnTo>
                    <a:pt x="73035" y="558486"/>
                  </a:lnTo>
                  <a:lnTo>
                    <a:pt x="102665" y="591772"/>
                  </a:lnTo>
                  <a:lnTo>
                    <a:pt x="136327" y="621070"/>
                  </a:lnTo>
                  <a:lnTo>
                    <a:pt x="173606" y="645969"/>
                  </a:lnTo>
                  <a:lnTo>
                    <a:pt x="214082" y="666053"/>
                  </a:lnTo>
                  <a:lnTo>
                    <a:pt x="257338" y="680911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1"/>
                  </a:lnTo>
                  <a:lnTo>
                    <a:pt x="486957" y="666053"/>
                  </a:lnTo>
                  <a:lnTo>
                    <a:pt x="527433" y="645969"/>
                  </a:lnTo>
                  <a:lnTo>
                    <a:pt x="564712" y="621070"/>
                  </a:lnTo>
                  <a:lnTo>
                    <a:pt x="598374" y="591772"/>
                  </a:lnTo>
                  <a:lnTo>
                    <a:pt x="628004" y="558486"/>
                  </a:lnTo>
                  <a:lnTo>
                    <a:pt x="653183" y="521626"/>
                  </a:lnTo>
                  <a:lnTo>
                    <a:pt x="673494" y="481605"/>
                  </a:lnTo>
                  <a:lnTo>
                    <a:pt x="688519" y="438837"/>
                  </a:lnTo>
                  <a:lnTo>
                    <a:pt x="697840" y="393734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34"/>
                  </a:lnTo>
                  <a:lnTo>
                    <a:pt x="688519" y="438837"/>
                  </a:lnTo>
                  <a:lnTo>
                    <a:pt x="673494" y="481605"/>
                  </a:lnTo>
                  <a:lnTo>
                    <a:pt x="653183" y="521626"/>
                  </a:lnTo>
                  <a:lnTo>
                    <a:pt x="628004" y="558486"/>
                  </a:lnTo>
                  <a:lnTo>
                    <a:pt x="598374" y="591772"/>
                  </a:lnTo>
                  <a:lnTo>
                    <a:pt x="564712" y="621070"/>
                  </a:lnTo>
                  <a:lnTo>
                    <a:pt x="527433" y="645969"/>
                  </a:lnTo>
                  <a:lnTo>
                    <a:pt x="486957" y="666053"/>
                  </a:lnTo>
                  <a:lnTo>
                    <a:pt x="443701" y="680911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1"/>
                  </a:lnTo>
                  <a:lnTo>
                    <a:pt x="214082" y="666053"/>
                  </a:lnTo>
                  <a:lnTo>
                    <a:pt x="173606" y="645969"/>
                  </a:lnTo>
                  <a:lnTo>
                    <a:pt x="136327" y="621070"/>
                  </a:lnTo>
                  <a:lnTo>
                    <a:pt x="102665" y="591772"/>
                  </a:lnTo>
                  <a:lnTo>
                    <a:pt x="73035" y="558486"/>
                  </a:lnTo>
                  <a:lnTo>
                    <a:pt x="47856" y="521626"/>
                  </a:lnTo>
                  <a:lnTo>
                    <a:pt x="27545" y="481605"/>
                  </a:lnTo>
                  <a:lnTo>
                    <a:pt x="12520" y="438837"/>
                  </a:lnTo>
                  <a:lnTo>
                    <a:pt x="3199" y="393734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1004" y="1603375"/>
            <a:ext cx="3200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 </a:t>
            </a: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8719" y="1442669"/>
            <a:ext cx="8429625" cy="12007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80645" algn="just">
              <a:lnSpc>
                <a:spcPct val="100000"/>
              </a:lnSpc>
              <a:spcBef>
                <a:spcPts val="290"/>
              </a:spcBef>
            </a:pP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L’amministrazione</a:t>
            </a:r>
            <a:r>
              <a:rPr sz="1800" cap="small" spc="2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800" cap="small" spc="2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deve</a:t>
            </a:r>
            <a:r>
              <a:rPr sz="18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farsi</a:t>
            </a:r>
            <a:r>
              <a:rPr sz="1800" cap="small" spc="2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carico</a:t>
            </a:r>
            <a:r>
              <a:rPr sz="1800" cap="small" spc="2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800" cap="small" spc="2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corretta</a:t>
            </a:r>
            <a:r>
              <a:rPr sz="1800" cap="small" spc="2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integrazione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bilanci,</a:t>
            </a:r>
            <a:r>
              <a:rPr sz="18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verificandone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criteri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valutazione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procedendo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alle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opportune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rettifiche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loro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omogeneizzazione.</a:t>
            </a:r>
            <a:r>
              <a:rPr sz="1800" cap="small" spc="-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tal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fine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l’amministrazione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fornisce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le</a:t>
            </a:r>
            <a:r>
              <a:rPr sz="18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necessarie</a:t>
            </a:r>
            <a:r>
              <a:rPr sz="1800" cap="small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istruzioni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agli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inclusi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nell’area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consolidamento.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053A41DA-68C3-4EAA-968F-15286878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88719" y="2290826"/>
            <a:ext cx="8429625" cy="3877945"/>
          </a:xfrm>
          <a:custGeom>
            <a:avLst/>
            <a:gdLst/>
            <a:ahLst/>
            <a:cxnLst/>
            <a:rect l="l" t="t" r="r" b="b"/>
            <a:pathLst>
              <a:path w="8429625" h="3877945">
                <a:moveTo>
                  <a:pt x="0" y="3877945"/>
                </a:moveTo>
                <a:lnTo>
                  <a:pt x="8429117" y="3877945"/>
                </a:lnTo>
                <a:lnTo>
                  <a:pt x="8429117" y="0"/>
                </a:lnTo>
                <a:lnTo>
                  <a:pt x="0" y="0"/>
                </a:lnTo>
                <a:lnTo>
                  <a:pt x="0" y="3877945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7713" y="2314778"/>
            <a:ext cx="82721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4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RISPETTO</a:t>
            </a:r>
            <a:r>
              <a:rPr sz="1450" spc="409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UNIFORMITÀ</a:t>
            </a:r>
            <a:r>
              <a:rPr sz="1450" spc="409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TEMPORALE</a:t>
            </a:r>
            <a:r>
              <a:rPr sz="1450" spc="40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IMPONE</a:t>
            </a:r>
            <a:r>
              <a:rPr sz="1450" spc="4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450" spc="409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TUTTI</a:t>
            </a:r>
            <a:r>
              <a:rPr sz="1450" spc="409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450" spc="409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endParaRPr sz="1450">
              <a:latin typeface="Trebuchet MS"/>
              <a:cs typeface="Trebuchet MS"/>
            </a:endParaRPr>
          </a:p>
          <a:p>
            <a:pPr marL="12700" marR="5080" algn="just">
              <a:lnSpc>
                <a:spcPts val="2160"/>
              </a:lnSpc>
              <a:spcBef>
                <a:spcPts val="75"/>
              </a:spcBef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CONSOLIDARE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OVVERO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INCLUSI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NELL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800" spc="9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SIANO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RIFERITI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0" dirty="0">
                <a:solidFill>
                  <a:srgbClr val="FF0000"/>
                </a:solidFill>
                <a:latin typeface="Trebuchet MS"/>
                <a:cs typeface="Trebuchet MS"/>
              </a:rPr>
              <a:t>ALLA 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STESSA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CHIUSURA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14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CHE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QUESTA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COINCIDA</a:t>
            </a:r>
            <a:r>
              <a:rPr sz="1450" spc="14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CON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DATA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FF0000"/>
                </a:solidFill>
                <a:latin typeface="Trebuchet MS"/>
                <a:cs typeface="Trebuchet MS"/>
              </a:rPr>
              <a:t>CHIUSURA 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DELL</a:t>
            </a:r>
            <a:r>
              <a:rPr sz="1800" spc="60" dirty="0">
                <a:solidFill>
                  <a:srgbClr val="FF000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ESERCIZIO</a:t>
            </a:r>
            <a:r>
              <a:rPr sz="145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450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BILANCIO</a:t>
            </a:r>
            <a:r>
              <a:rPr sz="145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DELL</a:t>
            </a:r>
            <a:r>
              <a:rPr sz="1800" spc="50" dirty="0">
                <a:solidFill>
                  <a:srgbClr val="FF0000"/>
                </a:solidFill>
                <a:latin typeface="Trebuchet MS"/>
                <a:cs typeface="Trebuchet MS"/>
              </a:rPr>
              <a:t>’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AMMINISTRAZIONE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713" y="3565016"/>
            <a:ext cx="82715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6890" algn="l"/>
                <a:tab pos="1127760" algn="l"/>
                <a:tab pos="1519555" algn="l"/>
                <a:tab pos="2034539" algn="l"/>
                <a:tab pos="2469515" algn="l"/>
                <a:tab pos="3162935" algn="l"/>
                <a:tab pos="3545204" algn="l"/>
                <a:tab pos="4685030" algn="l"/>
                <a:tab pos="5238750" algn="l"/>
                <a:tab pos="6293485" algn="l"/>
                <a:tab pos="7596505" algn="l"/>
                <a:tab pos="7977505" algn="l"/>
              </a:tabLst>
            </a:pP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NEI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CASI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DATA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CHIUSURA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D</a:t>
            </a:r>
            <a:r>
              <a:rPr sz="1800" spc="3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329055" algn="l"/>
                <a:tab pos="2343150" algn="l"/>
              </a:tabLst>
            </a:pP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INCLUSO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NELL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3107" y="3884752"/>
            <a:ext cx="4745990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450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SIA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DIVERSA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QUELLA</a:t>
            </a:r>
            <a:r>
              <a:rPr sz="1450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7713" y="4114038"/>
            <a:ext cx="827150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800" spc="7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1800" spc="70" dirty="0">
                <a:solidFill>
                  <a:srgbClr val="FF0000"/>
                </a:solidFill>
                <a:latin typeface="Trebuchet MS"/>
                <a:cs typeface="Trebuchet MS"/>
              </a:rPr>
              <a:t>’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ORGANISMO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REDIGE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65" dirty="0">
                <a:solidFill>
                  <a:srgbClr val="FF0000"/>
                </a:solidFill>
                <a:latin typeface="Trebuchet MS"/>
                <a:cs typeface="Trebuchet MS"/>
              </a:rPr>
              <a:t>UN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BILANCIO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ANNUALE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INTERMEDIO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RIFERITO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DATA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DATA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CHIUSURA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GESTIONE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ESTERA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3</a:t>
            </a:r>
            <a:r>
              <a:rPr sz="1800" spc="-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244060"/>
                </a:solidFill>
                <a:latin typeface="Trebuchet MS"/>
                <a:cs typeface="Trebuchet MS"/>
              </a:rPr>
              <a:t>-</a:t>
            </a:r>
            <a:r>
              <a:rPr sz="1800" spc="-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244060"/>
                </a:solidFill>
                <a:latin typeface="Trebuchet MS"/>
                <a:cs typeface="Trebuchet MS"/>
              </a:rPr>
              <a:t>OPERAZIONI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7713" y="5089397"/>
            <a:ext cx="82715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8510" algn="l"/>
                <a:tab pos="4257040" algn="l"/>
                <a:tab pos="4558665" algn="l"/>
                <a:tab pos="5514340" algn="l"/>
                <a:tab pos="5959475" algn="l"/>
                <a:tab pos="6870700" algn="l"/>
                <a:tab pos="7411084" algn="l"/>
              </a:tabLst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ATTIVITÀ</a:t>
            </a:r>
            <a:r>
              <a:rPr sz="1450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4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PASSIVITÀ</a:t>
            </a:r>
            <a:r>
              <a:rPr sz="145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4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VALUTA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ESTERA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DIVERSA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QUELLA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713" y="5210616"/>
            <a:ext cx="7784465" cy="88011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3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4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GESTIONE</a:t>
            </a:r>
            <a:r>
              <a:rPr sz="1450" spc="4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ESTERA</a:t>
            </a:r>
            <a:r>
              <a:rPr sz="1450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PREPARA</a:t>
            </a:r>
            <a:r>
              <a:rPr sz="1450" spc="4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75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450" spc="4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D</a:t>
            </a:r>
            <a:r>
              <a:rPr sz="1800" spc="4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SUPPLEMENTARE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DATA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CHIUSURA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COMUNICAZIONI</a:t>
            </a:r>
            <a:r>
              <a:rPr spc="-125" dirty="0"/>
              <a:t> </a:t>
            </a:r>
            <a:r>
              <a:rPr spc="60" dirty="0"/>
              <a:t>AI</a:t>
            </a:r>
            <a:r>
              <a:rPr spc="-100" dirty="0"/>
              <a:t> </a:t>
            </a:r>
            <a:r>
              <a:rPr spc="190" dirty="0"/>
              <a:t>COMPONENTI</a:t>
            </a:r>
            <a:r>
              <a:rPr spc="-125" dirty="0"/>
              <a:t> </a:t>
            </a:r>
            <a:r>
              <a:rPr spc="114" dirty="0"/>
              <a:t>DELL’AREA</a:t>
            </a:r>
            <a:r>
              <a:rPr spc="-110" dirty="0"/>
              <a:t> </a:t>
            </a:r>
            <a:r>
              <a:rPr spc="55" dirty="0"/>
              <a:t>DI</a:t>
            </a:r>
          </a:p>
          <a:p>
            <a:pPr marL="12700">
              <a:lnSpc>
                <a:spcPct val="100000"/>
              </a:lnSpc>
            </a:pPr>
            <a:r>
              <a:rPr spc="200" dirty="0"/>
              <a:t>CONSOLIDAMENTO</a:t>
            </a:r>
            <a:r>
              <a:rPr spc="-125" dirty="0"/>
              <a:t> </a:t>
            </a:r>
            <a:r>
              <a:rPr spc="165" dirty="0"/>
              <a:t>E</a:t>
            </a:r>
            <a:r>
              <a:rPr spc="-80" dirty="0"/>
              <a:t> </a:t>
            </a:r>
            <a:r>
              <a:rPr spc="150" dirty="0"/>
              <a:t>UNIFORMITÀ</a:t>
            </a:r>
          </a:p>
        </p:txBody>
      </p:sp>
      <p:sp>
        <p:nvSpPr>
          <p:cNvPr id="10" name="object 10"/>
          <p:cNvSpPr/>
          <p:nvPr/>
        </p:nvSpPr>
        <p:spPr>
          <a:xfrm>
            <a:off x="331863" y="1256664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19163" y="1429892"/>
            <a:ext cx="726440" cy="718820"/>
            <a:chOff x="319163" y="1429892"/>
            <a:chExt cx="726440" cy="718820"/>
          </a:xfrm>
        </p:grpSpPr>
        <p:sp>
          <p:nvSpPr>
            <p:cNvPr id="12" name="object 12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34"/>
                  </a:lnTo>
                  <a:lnTo>
                    <a:pt x="12520" y="438837"/>
                  </a:lnTo>
                  <a:lnTo>
                    <a:pt x="27545" y="481605"/>
                  </a:lnTo>
                  <a:lnTo>
                    <a:pt x="47856" y="521626"/>
                  </a:lnTo>
                  <a:lnTo>
                    <a:pt x="73035" y="558486"/>
                  </a:lnTo>
                  <a:lnTo>
                    <a:pt x="102665" y="591772"/>
                  </a:lnTo>
                  <a:lnTo>
                    <a:pt x="136327" y="621070"/>
                  </a:lnTo>
                  <a:lnTo>
                    <a:pt x="173606" y="645969"/>
                  </a:lnTo>
                  <a:lnTo>
                    <a:pt x="214082" y="666053"/>
                  </a:lnTo>
                  <a:lnTo>
                    <a:pt x="257338" y="680911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1"/>
                  </a:lnTo>
                  <a:lnTo>
                    <a:pt x="486957" y="666053"/>
                  </a:lnTo>
                  <a:lnTo>
                    <a:pt x="527433" y="645969"/>
                  </a:lnTo>
                  <a:lnTo>
                    <a:pt x="564712" y="621070"/>
                  </a:lnTo>
                  <a:lnTo>
                    <a:pt x="598374" y="591772"/>
                  </a:lnTo>
                  <a:lnTo>
                    <a:pt x="628004" y="558486"/>
                  </a:lnTo>
                  <a:lnTo>
                    <a:pt x="653183" y="521626"/>
                  </a:lnTo>
                  <a:lnTo>
                    <a:pt x="673494" y="481605"/>
                  </a:lnTo>
                  <a:lnTo>
                    <a:pt x="688519" y="438837"/>
                  </a:lnTo>
                  <a:lnTo>
                    <a:pt x="697840" y="393734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1863" y="144259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34"/>
                  </a:lnTo>
                  <a:lnTo>
                    <a:pt x="688519" y="438837"/>
                  </a:lnTo>
                  <a:lnTo>
                    <a:pt x="673494" y="481605"/>
                  </a:lnTo>
                  <a:lnTo>
                    <a:pt x="653183" y="521626"/>
                  </a:lnTo>
                  <a:lnTo>
                    <a:pt x="628004" y="558486"/>
                  </a:lnTo>
                  <a:lnTo>
                    <a:pt x="598374" y="591772"/>
                  </a:lnTo>
                  <a:lnTo>
                    <a:pt x="564712" y="621070"/>
                  </a:lnTo>
                  <a:lnTo>
                    <a:pt x="527433" y="645969"/>
                  </a:lnTo>
                  <a:lnTo>
                    <a:pt x="486957" y="666053"/>
                  </a:lnTo>
                  <a:lnTo>
                    <a:pt x="443701" y="680911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1"/>
                  </a:lnTo>
                  <a:lnTo>
                    <a:pt x="214082" y="666053"/>
                  </a:lnTo>
                  <a:lnTo>
                    <a:pt x="173606" y="645969"/>
                  </a:lnTo>
                  <a:lnTo>
                    <a:pt x="136327" y="621070"/>
                  </a:lnTo>
                  <a:lnTo>
                    <a:pt x="102665" y="591772"/>
                  </a:lnTo>
                  <a:lnTo>
                    <a:pt x="73035" y="558486"/>
                  </a:lnTo>
                  <a:lnTo>
                    <a:pt x="47856" y="521626"/>
                  </a:lnTo>
                  <a:lnTo>
                    <a:pt x="27545" y="481605"/>
                  </a:lnTo>
                  <a:lnTo>
                    <a:pt x="12520" y="438837"/>
                  </a:lnTo>
                  <a:lnTo>
                    <a:pt x="3199" y="393734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1004" y="1603375"/>
            <a:ext cx="32004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 </a:t>
            </a: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8719" y="1442605"/>
            <a:ext cx="8429625" cy="70802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1440" marR="84455">
              <a:lnSpc>
                <a:spcPts val="2400"/>
              </a:lnSpc>
              <a:spcBef>
                <a:spcPts val="360"/>
              </a:spcBef>
            </a:pP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2100" i="1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legislatore</a:t>
            </a:r>
            <a:r>
              <a:rPr sz="2100" i="1" cap="small" spc="2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potrà</a:t>
            </a:r>
            <a:r>
              <a:rPr sz="2100" i="1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prevedere</a:t>
            </a:r>
            <a:r>
              <a:rPr sz="2100" i="1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eventuali</a:t>
            </a:r>
            <a:r>
              <a:rPr sz="2100" i="1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termini</a:t>
            </a:r>
            <a:r>
              <a:rPr sz="2100" i="1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2100" i="1" cap="small" spc="2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gli</a:t>
            </a:r>
            <a:r>
              <a:rPr sz="2100" i="1" cap="small" spc="2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2100" i="1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per </a:t>
            </a: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inviare</a:t>
            </a:r>
            <a:r>
              <a:rPr sz="2100" i="1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2100" i="1" cap="small" spc="2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dirty="0">
                <a:solidFill>
                  <a:srgbClr val="244060"/>
                </a:solidFill>
                <a:latin typeface="Trebuchet MS"/>
                <a:cs typeface="Trebuchet MS"/>
              </a:rPr>
              <a:t>informazioni</a:t>
            </a:r>
            <a:r>
              <a:rPr sz="2100" i="1" cap="small" spc="2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100" i="1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richieste.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CBF1B59-E6B0-44D5-9212-FC097313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461" y="1323744"/>
            <a:ext cx="2209205" cy="1513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9214" y="3272409"/>
            <a:ext cx="6260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43462"/>
                </a:solidFill>
              </a:rPr>
              <a:t>I</a:t>
            </a:r>
            <a:r>
              <a:rPr sz="2800" spc="-135" dirty="0">
                <a:solidFill>
                  <a:srgbClr val="043462"/>
                </a:solidFill>
              </a:rPr>
              <a:t> </a:t>
            </a:r>
            <a:r>
              <a:rPr sz="2800" spc="120" dirty="0">
                <a:solidFill>
                  <a:srgbClr val="043462"/>
                </a:solidFill>
              </a:rPr>
              <a:t>PRINCIPI</a:t>
            </a:r>
            <a:r>
              <a:rPr sz="2800" spc="-150" dirty="0">
                <a:solidFill>
                  <a:srgbClr val="043462"/>
                </a:solidFill>
              </a:rPr>
              <a:t> </a:t>
            </a:r>
            <a:r>
              <a:rPr sz="2800" spc="200" dirty="0">
                <a:solidFill>
                  <a:srgbClr val="043462"/>
                </a:solidFill>
              </a:rPr>
              <a:t>PER</a:t>
            </a:r>
            <a:r>
              <a:rPr sz="2800" spc="-145" dirty="0">
                <a:solidFill>
                  <a:srgbClr val="043462"/>
                </a:solidFill>
              </a:rPr>
              <a:t> </a:t>
            </a:r>
            <a:r>
              <a:rPr sz="2800" spc="75" dirty="0">
                <a:solidFill>
                  <a:srgbClr val="043462"/>
                </a:solidFill>
              </a:rPr>
              <a:t>IL</a:t>
            </a:r>
            <a:r>
              <a:rPr sz="2800" spc="-210" dirty="0">
                <a:solidFill>
                  <a:srgbClr val="043462"/>
                </a:solidFill>
              </a:rPr>
              <a:t> </a:t>
            </a:r>
            <a:r>
              <a:rPr sz="2800" spc="220" dirty="0">
                <a:solidFill>
                  <a:srgbClr val="043462"/>
                </a:solidFill>
              </a:rPr>
              <a:t>CONSOLIDAMENTO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4ED33AB4-D87D-430F-8CFA-1F7CA92D6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166240"/>
            <a:ext cx="4319270" cy="181102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1800" spc="-280" dirty="0">
                <a:solidFill>
                  <a:srgbClr val="244060"/>
                </a:solidFill>
                <a:latin typeface="Trebuchet MS"/>
                <a:cs typeface="Trebuchet MS"/>
              </a:rPr>
              <a:t>1.</a:t>
            </a:r>
            <a:endParaRPr sz="1800">
              <a:latin typeface="Trebuchet MS"/>
              <a:cs typeface="Trebuchet MS"/>
            </a:endParaRPr>
          </a:p>
          <a:p>
            <a:pPr marL="280670" marR="273050" algn="ctr">
              <a:lnSpc>
                <a:spcPct val="116199"/>
              </a:lnSpc>
              <a:spcBef>
                <a:spcPts val="850"/>
              </a:spcBef>
            </a:pP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Attività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diretta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rendere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uniformi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-385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 bilanci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consolidare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270"/>
              </a:spcBef>
            </a:pP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Uniformità</a:t>
            </a:r>
            <a:r>
              <a:rPr sz="1800" cap="small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FF0000"/>
                </a:solidFill>
                <a:latin typeface="Trebuchet MS"/>
                <a:cs typeface="Trebuchet MS"/>
              </a:rPr>
              <a:t>temporale</a:t>
            </a:r>
            <a:r>
              <a:rPr sz="18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sostanziale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9163" y="1166240"/>
            <a:ext cx="3869054" cy="181102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46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0"/>
              </a:spcBef>
            </a:pP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spc="-25" dirty="0">
                <a:solidFill>
                  <a:srgbClr val="244060"/>
                </a:solidFill>
                <a:latin typeface="Trebuchet MS"/>
                <a:cs typeface="Trebuchet MS"/>
              </a:rPr>
              <a:t>2.</a:t>
            </a:r>
            <a:endParaRPr sz="18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1200"/>
              </a:spcBef>
            </a:pPr>
            <a:r>
              <a:rPr sz="18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Corretta</a:t>
            </a:r>
            <a:r>
              <a:rPr sz="1800" cap="small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eliminazione</a:t>
            </a:r>
            <a:r>
              <a:rPr sz="18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endParaRPr sz="18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350"/>
              </a:spcBef>
            </a:pP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OPERAZIONI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INFRAGRUPPO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8719" y="3156838"/>
            <a:ext cx="4319270" cy="235013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25"/>
              </a:spcBef>
            </a:pPr>
            <a:r>
              <a:rPr sz="1800" spc="-25" dirty="0">
                <a:solidFill>
                  <a:srgbClr val="244060"/>
                </a:solidFill>
                <a:latin typeface="Trebuchet MS"/>
                <a:cs typeface="Trebuchet MS"/>
              </a:rPr>
              <a:t>3.</a:t>
            </a:r>
            <a:endParaRPr sz="1800">
              <a:latin typeface="Trebuchet MS"/>
              <a:cs typeface="Trebuchet MS"/>
            </a:endParaRPr>
          </a:p>
          <a:p>
            <a:pPr marL="437515" marR="431165" algn="ctr">
              <a:lnSpc>
                <a:spcPct val="100000"/>
              </a:lnSpc>
              <a:spcBef>
                <a:spcPts val="1200"/>
              </a:spcBef>
            </a:pP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Aggregazione</a:t>
            </a:r>
            <a:r>
              <a:rPr sz="1800" cap="small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r>
              <a:rPr sz="18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degli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enti/società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consolidare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con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quello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dell’ente</a:t>
            </a:r>
            <a:r>
              <a:rPr sz="18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endParaRPr sz="1800">
              <a:latin typeface="Trebuchet MS"/>
              <a:cs typeface="Trebuchet MS"/>
            </a:endParaRPr>
          </a:p>
          <a:p>
            <a:pPr marL="361315" marR="354965" algn="ctr">
              <a:lnSpc>
                <a:spcPct val="105000"/>
              </a:lnSpc>
              <a:spcBef>
                <a:spcPts val="985"/>
              </a:spcBef>
            </a:pP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[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Metodo</a:t>
            </a:r>
            <a:r>
              <a:rPr sz="1900" i="1" cap="small" spc="1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integrale:</a:t>
            </a:r>
            <a:r>
              <a:rPr sz="1900" i="1" cap="small" spc="-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identificazione </a:t>
            </a:r>
            <a:r>
              <a:rPr sz="1900" i="1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900" i="1" cap="small" spc="-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quote</a:t>
            </a:r>
            <a:r>
              <a:rPr sz="1900" i="1" cap="small" spc="-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900" i="1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pertinenza/interessenza</a:t>
            </a:r>
            <a:r>
              <a:rPr sz="1900" i="1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900" i="1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i="1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terzi</a:t>
            </a:r>
            <a:r>
              <a:rPr sz="1800" spc="-10" dirty="0">
                <a:solidFill>
                  <a:srgbClr val="244060"/>
                </a:solidFill>
                <a:latin typeface="Trebuchet MS"/>
                <a:cs typeface="Trebuchet MS"/>
              </a:rPr>
              <a:t>]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9163" y="3156838"/>
            <a:ext cx="3869054" cy="235013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800" spc="-25" dirty="0">
                <a:solidFill>
                  <a:srgbClr val="244060"/>
                </a:solidFill>
                <a:latin typeface="Trebuchet MS"/>
                <a:cs typeface="Trebuchet MS"/>
              </a:rPr>
              <a:t>4.</a:t>
            </a:r>
            <a:endParaRPr sz="18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1200"/>
              </a:spcBef>
            </a:pP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Consolidamento</a:t>
            </a:r>
            <a:r>
              <a:rPr sz="1800" cap="small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bilanci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I</a:t>
            </a:r>
            <a:r>
              <a:rPr spc="-100" dirty="0"/>
              <a:t> </a:t>
            </a:r>
            <a:r>
              <a:rPr spc="95" dirty="0"/>
              <a:t>PRINCIPI</a:t>
            </a:r>
            <a:r>
              <a:rPr spc="-135" dirty="0"/>
              <a:t> </a:t>
            </a:r>
            <a:r>
              <a:rPr spc="155" dirty="0"/>
              <a:t>PER</a:t>
            </a:r>
            <a:r>
              <a:rPr spc="-114" dirty="0"/>
              <a:t> </a:t>
            </a:r>
            <a:r>
              <a:rPr spc="55" dirty="0"/>
              <a:t>IL</a:t>
            </a:r>
            <a:r>
              <a:rPr spc="-110" dirty="0"/>
              <a:t> </a:t>
            </a:r>
            <a:r>
              <a:rPr spc="190" dirty="0"/>
              <a:t>CONSOLIDAMENTO</a:t>
            </a:r>
          </a:p>
        </p:txBody>
      </p:sp>
      <p:sp>
        <p:nvSpPr>
          <p:cNvPr id="7" name="object 7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19163" y="1887601"/>
            <a:ext cx="726440" cy="718820"/>
            <a:chOff x="319163" y="1887601"/>
            <a:chExt cx="726440" cy="718820"/>
          </a:xfrm>
        </p:grpSpPr>
        <p:sp>
          <p:nvSpPr>
            <p:cNvPr id="9" name="object 9"/>
            <p:cNvSpPr/>
            <p:nvPr/>
          </p:nvSpPr>
          <p:spPr>
            <a:xfrm>
              <a:off x="331863" y="1900301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1"/>
                  </a:lnTo>
                  <a:lnTo>
                    <a:pt x="214082" y="27239"/>
                  </a:lnTo>
                  <a:lnTo>
                    <a:pt x="173606" y="47323"/>
                  </a:lnTo>
                  <a:lnTo>
                    <a:pt x="136327" y="72222"/>
                  </a:lnTo>
                  <a:lnTo>
                    <a:pt x="102665" y="101520"/>
                  </a:lnTo>
                  <a:lnTo>
                    <a:pt x="73035" y="134806"/>
                  </a:lnTo>
                  <a:lnTo>
                    <a:pt x="47856" y="171666"/>
                  </a:lnTo>
                  <a:lnTo>
                    <a:pt x="27545" y="211687"/>
                  </a:lnTo>
                  <a:lnTo>
                    <a:pt x="12520" y="254455"/>
                  </a:lnTo>
                  <a:lnTo>
                    <a:pt x="3199" y="299558"/>
                  </a:lnTo>
                  <a:lnTo>
                    <a:pt x="0" y="346583"/>
                  </a:lnTo>
                  <a:lnTo>
                    <a:pt x="3199" y="393636"/>
                  </a:lnTo>
                  <a:lnTo>
                    <a:pt x="12520" y="438763"/>
                  </a:lnTo>
                  <a:lnTo>
                    <a:pt x="27545" y="481552"/>
                  </a:lnTo>
                  <a:lnTo>
                    <a:pt x="47856" y="521589"/>
                  </a:lnTo>
                  <a:lnTo>
                    <a:pt x="73035" y="558461"/>
                  </a:lnTo>
                  <a:lnTo>
                    <a:pt x="102665" y="591756"/>
                  </a:lnTo>
                  <a:lnTo>
                    <a:pt x="136327" y="621061"/>
                  </a:lnTo>
                  <a:lnTo>
                    <a:pt x="173606" y="645964"/>
                  </a:lnTo>
                  <a:lnTo>
                    <a:pt x="214082" y="666051"/>
                  </a:lnTo>
                  <a:lnTo>
                    <a:pt x="257338" y="680910"/>
                  </a:lnTo>
                  <a:lnTo>
                    <a:pt x="302956" y="690128"/>
                  </a:lnTo>
                  <a:lnTo>
                    <a:pt x="350520" y="693293"/>
                  </a:lnTo>
                  <a:lnTo>
                    <a:pt x="398083" y="690128"/>
                  </a:lnTo>
                  <a:lnTo>
                    <a:pt x="443701" y="680910"/>
                  </a:lnTo>
                  <a:lnTo>
                    <a:pt x="486957" y="666051"/>
                  </a:lnTo>
                  <a:lnTo>
                    <a:pt x="527433" y="645964"/>
                  </a:lnTo>
                  <a:lnTo>
                    <a:pt x="564712" y="621061"/>
                  </a:lnTo>
                  <a:lnTo>
                    <a:pt x="598374" y="591756"/>
                  </a:lnTo>
                  <a:lnTo>
                    <a:pt x="628004" y="558461"/>
                  </a:lnTo>
                  <a:lnTo>
                    <a:pt x="653183" y="521588"/>
                  </a:lnTo>
                  <a:lnTo>
                    <a:pt x="673494" y="481552"/>
                  </a:lnTo>
                  <a:lnTo>
                    <a:pt x="688519" y="438763"/>
                  </a:lnTo>
                  <a:lnTo>
                    <a:pt x="697840" y="393636"/>
                  </a:lnTo>
                  <a:lnTo>
                    <a:pt x="701040" y="346583"/>
                  </a:lnTo>
                  <a:lnTo>
                    <a:pt x="697840" y="299558"/>
                  </a:lnTo>
                  <a:lnTo>
                    <a:pt x="688519" y="254455"/>
                  </a:lnTo>
                  <a:lnTo>
                    <a:pt x="673494" y="211687"/>
                  </a:lnTo>
                  <a:lnTo>
                    <a:pt x="653183" y="171666"/>
                  </a:lnTo>
                  <a:lnTo>
                    <a:pt x="628004" y="134806"/>
                  </a:lnTo>
                  <a:lnTo>
                    <a:pt x="598374" y="101520"/>
                  </a:lnTo>
                  <a:lnTo>
                    <a:pt x="564712" y="72222"/>
                  </a:lnTo>
                  <a:lnTo>
                    <a:pt x="527433" y="47323"/>
                  </a:lnTo>
                  <a:lnTo>
                    <a:pt x="486957" y="27239"/>
                  </a:lnTo>
                  <a:lnTo>
                    <a:pt x="443701" y="12381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1863" y="1900301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583"/>
                  </a:moveTo>
                  <a:lnTo>
                    <a:pt x="3199" y="299558"/>
                  </a:lnTo>
                  <a:lnTo>
                    <a:pt x="12520" y="254455"/>
                  </a:lnTo>
                  <a:lnTo>
                    <a:pt x="27545" y="211687"/>
                  </a:lnTo>
                  <a:lnTo>
                    <a:pt x="47856" y="171666"/>
                  </a:lnTo>
                  <a:lnTo>
                    <a:pt x="73035" y="134806"/>
                  </a:lnTo>
                  <a:lnTo>
                    <a:pt x="102665" y="101520"/>
                  </a:lnTo>
                  <a:lnTo>
                    <a:pt x="136327" y="72222"/>
                  </a:lnTo>
                  <a:lnTo>
                    <a:pt x="173606" y="47323"/>
                  </a:lnTo>
                  <a:lnTo>
                    <a:pt x="214082" y="27239"/>
                  </a:lnTo>
                  <a:lnTo>
                    <a:pt x="257338" y="12381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1"/>
                  </a:lnTo>
                  <a:lnTo>
                    <a:pt x="486957" y="27239"/>
                  </a:lnTo>
                  <a:lnTo>
                    <a:pt x="527433" y="47323"/>
                  </a:lnTo>
                  <a:lnTo>
                    <a:pt x="564712" y="72222"/>
                  </a:lnTo>
                  <a:lnTo>
                    <a:pt x="598374" y="101520"/>
                  </a:lnTo>
                  <a:lnTo>
                    <a:pt x="628004" y="134806"/>
                  </a:lnTo>
                  <a:lnTo>
                    <a:pt x="653183" y="171666"/>
                  </a:lnTo>
                  <a:lnTo>
                    <a:pt x="673494" y="211687"/>
                  </a:lnTo>
                  <a:lnTo>
                    <a:pt x="688519" y="254455"/>
                  </a:lnTo>
                  <a:lnTo>
                    <a:pt x="697840" y="299558"/>
                  </a:lnTo>
                  <a:lnTo>
                    <a:pt x="701040" y="346583"/>
                  </a:lnTo>
                  <a:lnTo>
                    <a:pt x="697840" y="393636"/>
                  </a:lnTo>
                  <a:lnTo>
                    <a:pt x="688519" y="438763"/>
                  </a:lnTo>
                  <a:lnTo>
                    <a:pt x="673494" y="481552"/>
                  </a:lnTo>
                  <a:lnTo>
                    <a:pt x="653183" y="521588"/>
                  </a:lnTo>
                  <a:lnTo>
                    <a:pt x="628004" y="558461"/>
                  </a:lnTo>
                  <a:lnTo>
                    <a:pt x="598374" y="591756"/>
                  </a:lnTo>
                  <a:lnTo>
                    <a:pt x="564712" y="621061"/>
                  </a:lnTo>
                  <a:lnTo>
                    <a:pt x="527433" y="645964"/>
                  </a:lnTo>
                  <a:lnTo>
                    <a:pt x="486957" y="666051"/>
                  </a:lnTo>
                  <a:lnTo>
                    <a:pt x="443701" y="680910"/>
                  </a:lnTo>
                  <a:lnTo>
                    <a:pt x="398083" y="690128"/>
                  </a:lnTo>
                  <a:lnTo>
                    <a:pt x="350520" y="693293"/>
                  </a:lnTo>
                  <a:lnTo>
                    <a:pt x="302956" y="690128"/>
                  </a:lnTo>
                  <a:lnTo>
                    <a:pt x="257338" y="680910"/>
                  </a:lnTo>
                  <a:lnTo>
                    <a:pt x="214082" y="666051"/>
                  </a:lnTo>
                  <a:lnTo>
                    <a:pt x="173606" y="645964"/>
                  </a:lnTo>
                  <a:lnTo>
                    <a:pt x="136327" y="621061"/>
                  </a:lnTo>
                  <a:lnTo>
                    <a:pt x="102665" y="591756"/>
                  </a:lnTo>
                  <a:lnTo>
                    <a:pt x="73035" y="558461"/>
                  </a:lnTo>
                  <a:lnTo>
                    <a:pt x="47856" y="521589"/>
                  </a:lnTo>
                  <a:lnTo>
                    <a:pt x="27545" y="481552"/>
                  </a:lnTo>
                  <a:lnTo>
                    <a:pt x="12520" y="438763"/>
                  </a:lnTo>
                  <a:lnTo>
                    <a:pt x="3199" y="393636"/>
                  </a:lnTo>
                  <a:lnTo>
                    <a:pt x="0" y="346583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1004" y="2060829"/>
            <a:ext cx="320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13" name="object 13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097346B-DDA0-4D92-B06F-A4544970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461" y="1323744"/>
            <a:ext cx="2209205" cy="1513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585" y="3059048"/>
            <a:ext cx="56407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1355" marR="5080" indent="-669290">
              <a:lnSpc>
                <a:spcPct val="100000"/>
              </a:lnSpc>
              <a:spcBef>
                <a:spcPts val="95"/>
              </a:spcBef>
            </a:pPr>
            <a:r>
              <a:rPr sz="2800" spc="229" dirty="0">
                <a:solidFill>
                  <a:srgbClr val="043462"/>
                </a:solidFill>
              </a:rPr>
              <a:t>LA</a:t>
            </a:r>
            <a:r>
              <a:rPr sz="2800" spc="-100" dirty="0">
                <a:solidFill>
                  <a:srgbClr val="043462"/>
                </a:solidFill>
              </a:rPr>
              <a:t> </a:t>
            </a:r>
            <a:r>
              <a:rPr sz="2800" spc="200" dirty="0">
                <a:solidFill>
                  <a:srgbClr val="043462"/>
                </a:solidFill>
              </a:rPr>
              <a:t>RELAZIONE</a:t>
            </a:r>
            <a:r>
              <a:rPr sz="2800" spc="-130" dirty="0">
                <a:solidFill>
                  <a:srgbClr val="043462"/>
                </a:solidFill>
              </a:rPr>
              <a:t> </a:t>
            </a:r>
            <a:r>
              <a:rPr sz="2800" spc="270" dirty="0">
                <a:solidFill>
                  <a:srgbClr val="043462"/>
                </a:solidFill>
              </a:rPr>
              <a:t>SULLA</a:t>
            </a:r>
            <a:r>
              <a:rPr sz="2800" spc="-135" dirty="0">
                <a:solidFill>
                  <a:srgbClr val="043462"/>
                </a:solidFill>
              </a:rPr>
              <a:t> </a:t>
            </a:r>
            <a:r>
              <a:rPr sz="2800" spc="175" dirty="0">
                <a:solidFill>
                  <a:srgbClr val="043462"/>
                </a:solidFill>
              </a:rPr>
              <a:t>GESTIONE </a:t>
            </a:r>
            <a:r>
              <a:rPr sz="2800" spc="195" dirty="0">
                <a:solidFill>
                  <a:srgbClr val="043462"/>
                </a:solidFill>
              </a:rPr>
              <a:t>E</a:t>
            </a:r>
            <a:r>
              <a:rPr sz="2800" spc="-105" dirty="0">
                <a:solidFill>
                  <a:srgbClr val="043462"/>
                </a:solidFill>
              </a:rPr>
              <a:t> </a:t>
            </a:r>
            <a:r>
              <a:rPr sz="2800" spc="235" dirty="0">
                <a:solidFill>
                  <a:srgbClr val="043462"/>
                </a:solidFill>
              </a:rPr>
              <a:t>LA</a:t>
            </a:r>
            <a:r>
              <a:rPr sz="2800" spc="-114" dirty="0">
                <a:solidFill>
                  <a:srgbClr val="043462"/>
                </a:solidFill>
              </a:rPr>
              <a:t> </a:t>
            </a:r>
            <a:r>
              <a:rPr sz="2800" spc="225" dirty="0">
                <a:solidFill>
                  <a:srgbClr val="043462"/>
                </a:solidFill>
              </a:rPr>
              <a:t>NOTA</a:t>
            </a:r>
            <a:r>
              <a:rPr sz="2800" spc="-130" dirty="0">
                <a:solidFill>
                  <a:srgbClr val="043462"/>
                </a:solidFill>
              </a:rPr>
              <a:t> </a:t>
            </a:r>
            <a:r>
              <a:rPr sz="2800" spc="140" dirty="0">
                <a:solidFill>
                  <a:srgbClr val="043462"/>
                </a:solidFill>
              </a:rPr>
              <a:t>INTEGRATIVA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6304004F-4AD6-429F-B5FE-B121306C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751202"/>
            <a:ext cx="8429625" cy="147764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290"/>
              </a:spcBef>
            </a:pP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800" cap="small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800" cap="small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800" cap="small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espone</a:t>
            </a:r>
            <a:r>
              <a:rPr sz="1800" cap="small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situazione</a:t>
            </a:r>
            <a:r>
              <a:rPr sz="1800" cap="small" spc="4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patrimoniale</a:t>
            </a:r>
            <a:r>
              <a:rPr sz="1800" cap="small" spc="4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cap="small" spc="3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finanziaria</a:t>
            </a:r>
            <a:r>
              <a:rPr sz="1800" cap="small" spc="3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800" cap="small" spc="3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-70" dirty="0">
                <a:solidFill>
                  <a:srgbClr val="FF0000"/>
                </a:solidFill>
                <a:latin typeface="Trebuchet MS"/>
                <a:cs typeface="Trebuchet MS"/>
              </a:rPr>
              <a:t>il </a:t>
            </a:r>
            <a:r>
              <a:rPr sz="18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risultato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economico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«gruppo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amministrazione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pubblica»</a:t>
            </a:r>
            <a:r>
              <a:rPr sz="1800" cap="small" spc="45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FF0000"/>
                </a:solidFill>
                <a:latin typeface="Trebuchet MS"/>
                <a:cs typeface="Trebuchet MS"/>
              </a:rPr>
              <a:t>inteso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come 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un'unica</a:t>
            </a:r>
            <a:r>
              <a:rPr sz="18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entità</a:t>
            </a:r>
            <a:r>
              <a:rPr sz="1800" cap="small" spc="110" dirty="0">
                <a:solidFill>
                  <a:srgbClr val="FF0000"/>
                </a:solidFill>
                <a:latin typeface="Trebuchet MS"/>
                <a:cs typeface="Trebuchet MS"/>
              </a:rPr>
              <a:t> economica</a:t>
            </a:r>
            <a:r>
              <a:rPr sz="18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superando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divisioni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rappresentate </a:t>
            </a:r>
            <a:r>
              <a:rPr sz="18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dalle</a:t>
            </a:r>
            <a:r>
              <a:rPr sz="18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singole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personalità</a:t>
            </a:r>
            <a:r>
              <a:rPr sz="1800" cap="small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giuridiche</a:t>
            </a:r>
            <a:r>
              <a:rPr sz="1800" cap="small" spc="3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3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enti,</a:t>
            </a:r>
            <a:r>
              <a:rPr sz="18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istituzioni,</a:t>
            </a:r>
            <a:r>
              <a:rPr sz="18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r>
              <a:rPr sz="1800" cap="small" spc="3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ecc.,</a:t>
            </a:r>
            <a:r>
              <a:rPr sz="1800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800" cap="small" spc="3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vengono</a:t>
            </a:r>
            <a:r>
              <a:rPr sz="1800" cap="small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800" cap="small" spc="3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fatto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assimilate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8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settori</a:t>
            </a:r>
            <a:r>
              <a:rPr sz="18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operativi</a:t>
            </a:r>
            <a:r>
              <a:rPr sz="18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8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dell’ente</a:t>
            </a:r>
            <a:r>
              <a:rPr sz="1800" cap="small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locale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9163" y="1738502"/>
            <a:ext cx="726440" cy="718820"/>
            <a:chOff x="319163" y="1738502"/>
            <a:chExt cx="726440" cy="718820"/>
          </a:xfrm>
        </p:grpSpPr>
        <p:sp>
          <p:nvSpPr>
            <p:cNvPr id="4" name="object 4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7768" y="1970989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9227" y="287273"/>
            <a:ext cx="8858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DEFINIZIONE</a:t>
            </a:r>
            <a:r>
              <a:rPr spc="-130" dirty="0"/>
              <a:t> </a:t>
            </a:r>
            <a:r>
              <a:rPr spc="200" dirty="0"/>
              <a:t>DEL</a:t>
            </a:r>
            <a:r>
              <a:rPr spc="-195" dirty="0"/>
              <a:t> </a:t>
            </a:r>
            <a:r>
              <a:rPr spc="145" dirty="0"/>
              <a:t>BILANCIO</a:t>
            </a:r>
            <a:r>
              <a:rPr spc="-135" dirty="0"/>
              <a:t> </a:t>
            </a:r>
            <a:r>
              <a:rPr spc="140" dirty="0"/>
              <a:t>CONSOLIDATO</a:t>
            </a:r>
          </a:p>
        </p:txBody>
      </p:sp>
      <p:sp>
        <p:nvSpPr>
          <p:cNvPr id="8" name="object 8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43250" y="1165320"/>
            <a:ext cx="5307331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43462"/>
                </a:solidFill>
                <a:latin typeface="Trebuchet MS"/>
                <a:cs typeface="Trebuchet MS"/>
              </a:rPr>
              <a:t>[principio</a:t>
            </a:r>
            <a:r>
              <a:rPr sz="2000" spc="-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043462"/>
                </a:solidFill>
                <a:latin typeface="Trebuchet MS"/>
                <a:cs typeface="Trebuchet MS"/>
              </a:rPr>
              <a:t>applicato</a:t>
            </a:r>
            <a:r>
              <a:rPr sz="2000" spc="10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043462"/>
                </a:solidFill>
                <a:latin typeface="Trebuchet MS"/>
                <a:cs typeface="Trebuchet MS"/>
              </a:rPr>
              <a:t>4/4]</a:t>
            </a:r>
            <a:r>
              <a:rPr lang="it-IT" sz="2000" spc="-20" dirty="0">
                <a:solidFill>
                  <a:srgbClr val="043462"/>
                </a:solidFill>
                <a:latin typeface="Trebuchet MS"/>
                <a:cs typeface="Trebuchet MS"/>
              </a:rPr>
              <a:t> - DEFINIZIONE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FB19C0DD-1717-4FE0-9614-77F7210FA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30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LA</a:t>
            </a:r>
            <a:r>
              <a:rPr spc="-114" dirty="0"/>
              <a:t> </a:t>
            </a:r>
            <a:r>
              <a:rPr spc="160" dirty="0"/>
              <a:t>RELAZIONE</a:t>
            </a:r>
            <a:r>
              <a:rPr spc="-135" dirty="0"/>
              <a:t> </a:t>
            </a:r>
            <a:r>
              <a:rPr spc="220" dirty="0"/>
              <a:t>SULLA</a:t>
            </a:r>
            <a:r>
              <a:rPr spc="-135" dirty="0"/>
              <a:t> </a:t>
            </a:r>
            <a:r>
              <a:rPr spc="150" dirty="0"/>
              <a:t>GESTIONE</a:t>
            </a:r>
            <a:r>
              <a:rPr spc="-125" dirty="0"/>
              <a:t> </a:t>
            </a:r>
            <a:r>
              <a:rPr spc="165" dirty="0"/>
              <a:t>E</a:t>
            </a:r>
            <a:r>
              <a:rPr spc="-100" dirty="0"/>
              <a:t> </a:t>
            </a:r>
            <a:r>
              <a:rPr spc="190" dirty="0"/>
              <a:t>LA</a:t>
            </a:r>
            <a:r>
              <a:rPr spc="-110" dirty="0"/>
              <a:t> </a:t>
            </a:r>
            <a:r>
              <a:rPr spc="195" dirty="0"/>
              <a:t>NOTA</a:t>
            </a:r>
            <a:r>
              <a:rPr spc="-135" dirty="0"/>
              <a:t> </a:t>
            </a:r>
            <a:r>
              <a:rPr spc="110" dirty="0"/>
              <a:t>INTEGRATIVA</a:t>
            </a:r>
          </a:p>
        </p:txBody>
      </p:sp>
      <p:sp>
        <p:nvSpPr>
          <p:cNvPr id="3" name="object 3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19" y="1166126"/>
            <a:ext cx="8429625" cy="70802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1440" marR="83185">
              <a:lnSpc>
                <a:spcPct val="100000"/>
              </a:lnSpc>
              <a:spcBef>
                <a:spcPts val="280"/>
              </a:spcBef>
            </a:pPr>
            <a:r>
              <a:rPr sz="2000" spc="160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2000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2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2000" spc="1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4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2000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35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2000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30" dirty="0">
                <a:solidFill>
                  <a:srgbClr val="244060"/>
                </a:solidFill>
                <a:latin typeface="Trebuchet MS"/>
                <a:cs typeface="Trebuchet MS"/>
              </a:rPr>
              <a:t>ALLEGATA</a:t>
            </a:r>
            <a:r>
              <a:rPr sz="2000" spc="204" dirty="0">
                <a:solidFill>
                  <a:srgbClr val="244060"/>
                </a:solidFill>
                <a:latin typeface="Trebuchet MS"/>
                <a:cs typeface="Trebuchet MS"/>
              </a:rPr>
              <a:t> UNA</a:t>
            </a:r>
            <a:r>
              <a:rPr sz="2000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30" dirty="0">
                <a:solidFill>
                  <a:srgbClr val="244060"/>
                </a:solidFill>
                <a:latin typeface="Trebuchet MS"/>
                <a:cs typeface="Trebuchet MS"/>
              </a:rPr>
              <a:t>RELAZIONE</a:t>
            </a:r>
            <a:r>
              <a:rPr sz="2000" spc="1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75" dirty="0">
                <a:solidFill>
                  <a:srgbClr val="244060"/>
                </a:solidFill>
                <a:latin typeface="Trebuchet MS"/>
                <a:cs typeface="Trebuchet MS"/>
              </a:rPr>
              <a:t>SULLA </a:t>
            </a:r>
            <a:r>
              <a:rPr sz="2000" spc="130" dirty="0">
                <a:solidFill>
                  <a:srgbClr val="244060"/>
                </a:solidFill>
                <a:latin typeface="Trebuchet MS"/>
                <a:cs typeface="Trebuchet MS"/>
              </a:rPr>
              <a:t>GESTIONE</a:t>
            </a:r>
            <a:r>
              <a:rPr sz="2000" spc="-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6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2000" spc="-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85" dirty="0">
                <a:solidFill>
                  <a:srgbClr val="244060"/>
                </a:solidFill>
                <a:latin typeface="Trebuchet MS"/>
                <a:cs typeface="Trebuchet MS"/>
              </a:rPr>
              <a:t>COMPRENDE</a:t>
            </a:r>
            <a:r>
              <a:rPr sz="2000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6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2000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65" dirty="0">
                <a:solidFill>
                  <a:srgbClr val="244060"/>
                </a:solidFill>
                <a:latin typeface="Trebuchet MS"/>
                <a:cs typeface="Trebuchet MS"/>
              </a:rPr>
              <a:t>NOTA</a:t>
            </a:r>
            <a:r>
              <a:rPr sz="2000" spc="-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244060"/>
                </a:solidFill>
                <a:latin typeface="Trebuchet MS"/>
                <a:cs typeface="Trebuchet MS"/>
              </a:rPr>
              <a:t>INTEGRATIVA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E9E04C2-E369-73A2-369F-96E16D73581B}"/>
              </a:ext>
            </a:extLst>
          </p:cNvPr>
          <p:cNvSpPr txBox="1"/>
          <p:nvPr/>
        </p:nvSpPr>
        <p:spPr>
          <a:xfrm>
            <a:off x="1188719" y="2822285"/>
            <a:ext cx="8429625" cy="36957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"/>
              </a:spcBef>
            </a:pPr>
            <a:r>
              <a:rPr sz="2000" spc="165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2000" spc="-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2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2000" spc="-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5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2000" spc="-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35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2000" spc="-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35" dirty="0">
                <a:solidFill>
                  <a:srgbClr val="244060"/>
                </a:solidFill>
                <a:latin typeface="Trebuchet MS"/>
                <a:cs typeface="Trebuchet MS"/>
              </a:rPr>
              <a:t>ALLEGATA</a:t>
            </a:r>
            <a:r>
              <a:rPr sz="2000" spc="-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22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2000" spc="-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165" dirty="0">
                <a:solidFill>
                  <a:srgbClr val="244060"/>
                </a:solidFill>
                <a:latin typeface="Trebuchet MS"/>
                <a:cs typeface="Trebuchet MS"/>
              </a:rPr>
              <a:t>NOTA</a:t>
            </a:r>
            <a:r>
              <a:rPr sz="2000" spc="-1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244060"/>
                </a:solidFill>
                <a:latin typeface="Trebuchet MS"/>
                <a:cs typeface="Trebuchet MS"/>
              </a:rPr>
              <a:t>INTEGRATIVA</a:t>
            </a:r>
            <a:endParaRPr sz="2000" dirty="0">
              <a:latin typeface="Trebuchet MS"/>
              <a:cs typeface="Trebuchet MS"/>
            </a:endParaRPr>
          </a:p>
        </p:txBody>
      </p:sp>
      <p:grpSp>
        <p:nvGrpSpPr>
          <p:cNvPr id="10" name="object 4">
            <a:extLst>
              <a:ext uri="{FF2B5EF4-FFF2-40B4-BE49-F238E27FC236}">
                <a16:creationId xmlns:a16="http://schemas.microsoft.com/office/drawing/2014/main" id="{D1D3D89A-957C-42AB-F20E-8AB7A6D83D69}"/>
              </a:ext>
            </a:extLst>
          </p:cNvPr>
          <p:cNvGrpSpPr/>
          <p:nvPr/>
        </p:nvGrpSpPr>
        <p:grpSpPr>
          <a:xfrm>
            <a:off x="331863" y="2647660"/>
            <a:ext cx="726440" cy="718820"/>
            <a:chOff x="319163" y="1153413"/>
            <a:chExt cx="726440" cy="718820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F0A6BA29-F9C6-5BF1-A0A6-3FFEEDE74AB6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D43C3CFD-8FE9-14C9-2437-61CB3B5D79E2}"/>
                </a:ext>
              </a:extLst>
            </p:cNvPr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7">
            <a:extLst>
              <a:ext uri="{FF2B5EF4-FFF2-40B4-BE49-F238E27FC236}">
                <a16:creationId xmlns:a16="http://schemas.microsoft.com/office/drawing/2014/main" id="{F87FF2AD-AADE-0447-45B0-7B40CB508A05}"/>
              </a:ext>
            </a:extLst>
          </p:cNvPr>
          <p:cNvSpPr txBox="1"/>
          <p:nvPr/>
        </p:nvSpPr>
        <p:spPr>
          <a:xfrm>
            <a:off x="529983" y="2838000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 dirty="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81E95912-6BDE-4C70-B575-80A84ECE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166113"/>
            <a:ext cx="1974850" cy="118110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60655" rIns="0" bIns="0" rtlCol="0">
            <a:spAutoFit/>
          </a:bodyPr>
          <a:lstStyle/>
          <a:p>
            <a:pPr marL="416559" marR="408940" indent="1905" algn="ctr">
              <a:lnSpc>
                <a:spcPct val="123100"/>
              </a:lnSpc>
              <a:spcBef>
                <a:spcPts val="1265"/>
              </a:spcBef>
            </a:pPr>
            <a:r>
              <a:rPr sz="1600" cap="small" dirty="0">
                <a:solidFill>
                  <a:srgbClr val="FF0000"/>
                </a:solidFill>
                <a:latin typeface="Trebuchet MS"/>
                <a:cs typeface="Trebuchet MS"/>
              </a:rPr>
              <a:t>Criteri</a:t>
            </a:r>
            <a:r>
              <a:rPr sz="1600" cap="small" spc="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5" dirty="0">
                <a:solidFill>
                  <a:srgbClr val="FF0000"/>
                </a:solidFill>
                <a:latin typeface="Trebuchet MS"/>
                <a:cs typeface="Trebuchet MS"/>
              </a:rPr>
              <a:t>di </a:t>
            </a:r>
            <a:r>
              <a:rPr sz="1600" cap="small" spc="55" dirty="0">
                <a:solidFill>
                  <a:srgbClr val="FF0000"/>
                </a:solidFill>
                <a:latin typeface="Trebuchet MS"/>
                <a:cs typeface="Trebuchet MS"/>
              </a:rPr>
              <a:t>valutazione </a:t>
            </a:r>
            <a:r>
              <a:rPr sz="16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applicati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9178" y="1166113"/>
            <a:ext cx="1974850" cy="118110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9220" marR="100965" algn="ctr">
              <a:lnSpc>
                <a:spcPct val="123200"/>
              </a:lnSpc>
              <a:spcBef>
                <a:spcPts val="300"/>
              </a:spcBef>
            </a:pPr>
            <a:r>
              <a:rPr sz="16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Composizione</a:t>
            </a:r>
            <a:r>
              <a:rPr sz="1600" cap="small" spc="-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-40" dirty="0">
                <a:solidFill>
                  <a:srgbClr val="FF0000"/>
                </a:solidFill>
                <a:latin typeface="Trebuchet MS"/>
                <a:cs typeface="Trebuchet MS"/>
              </a:rPr>
              <a:t>ratei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6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risconti</a:t>
            </a:r>
            <a:r>
              <a:rPr sz="1600" cap="small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6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-20" dirty="0">
                <a:solidFill>
                  <a:srgbClr val="FF0000"/>
                </a:solidFill>
                <a:latin typeface="Trebuchet MS"/>
                <a:cs typeface="Trebuchet MS"/>
              </a:rPr>
              <a:t>altri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accantonamenti</a:t>
            </a:r>
            <a:endParaRPr sz="1600">
              <a:latin typeface="Trebuchet MS"/>
              <a:cs typeface="Trebuchet MS"/>
            </a:endParaRPr>
          </a:p>
          <a:p>
            <a:pPr marL="52069" algn="ctr">
              <a:lnSpc>
                <a:spcPct val="100000"/>
              </a:lnSpc>
              <a:spcBef>
                <a:spcPts val="420"/>
              </a:spcBef>
            </a:pPr>
            <a:r>
              <a:rPr sz="1250" spc="145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2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250" spc="65" dirty="0">
                <a:solidFill>
                  <a:srgbClr val="244060"/>
                </a:solidFill>
                <a:latin typeface="Trebuchet MS"/>
                <a:cs typeface="Trebuchet MS"/>
              </a:rPr>
              <a:t>RILEVANTI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2783" y="1166113"/>
            <a:ext cx="1974850" cy="118110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19075" marR="212725" indent="3175" algn="ctr">
              <a:lnSpc>
                <a:spcPct val="124800"/>
              </a:lnSpc>
              <a:spcBef>
                <a:spcPts val="270"/>
              </a:spcBef>
            </a:pPr>
            <a:r>
              <a:rPr sz="1600" cap="small" spc="90" dirty="0">
                <a:solidFill>
                  <a:srgbClr val="FF0000"/>
                </a:solidFill>
                <a:latin typeface="Trebuchet MS"/>
                <a:cs typeface="Trebuchet MS"/>
              </a:rPr>
              <a:t>Emolumenti </a:t>
            </a:r>
            <a:r>
              <a:rPr sz="16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amministratori</a:t>
            </a:r>
            <a:r>
              <a:rPr sz="16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-24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6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 sindaci</a:t>
            </a:r>
            <a:r>
              <a:rPr sz="1600" cap="small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della </a:t>
            </a:r>
            <a:r>
              <a:rPr sz="16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8719" y="2543429"/>
            <a:ext cx="1974850" cy="134302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endParaRPr sz="1250">
              <a:latin typeface="Times New Roman"/>
              <a:cs typeface="Times New Roman"/>
            </a:endParaRPr>
          </a:p>
          <a:p>
            <a:pPr marL="251460" marR="242570" algn="ctr">
              <a:lnSpc>
                <a:spcPct val="109200"/>
              </a:lnSpc>
            </a:pPr>
            <a:r>
              <a:rPr sz="16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Fair</a:t>
            </a:r>
            <a:r>
              <a:rPr sz="16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value</a:t>
            </a:r>
            <a:r>
              <a:rPr sz="1600" cap="small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0" dirty="0">
                <a:solidFill>
                  <a:srgbClr val="244060"/>
                </a:solidFill>
                <a:latin typeface="Trebuchet MS"/>
                <a:cs typeface="Trebuchet MS"/>
              </a:rPr>
              <a:t>degli </a:t>
            </a:r>
            <a:r>
              <a:rPr sz="16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Strumenti </a:t>
            </a:r>
            <a:r>
              <a:rPr sz="16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finanziari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29178" y="2543429"/>
            <a:ext cx="1974850" cy="134302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79070" marR="172720" indent="635" algn="ctr">
              <a:lnSpc>
                <a:spcPct val="109200"/>
              </a:lnSpc>
              <a:spcBef>
                <a:spcPts val="250"/>
              </a:spcBef>
            </a:pPr>
            <a:r>
              <a:rPr sz="16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Variazioni</a:t>
            </a:r>
            <a:r>
              <a:rPr sz="1600" cap="small" spc="-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delle </a:t>
            </a:r>
            <a:r>
              <a:rPr sz="16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voci</a:t>
            </a:r>
            <a:r>
              <a:rPr sz="16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dell’attivo</a:t>
            </a:r>
            <a:r>
              <a:rPr sz="1600" cap="small" spc="1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4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600" cap="small" spc="95" dirty="0">
                <a:solidFill>
                  <a:srgbClr val="FF0000"/>
                </a:solidFill>
                <a:latin typeface="Trebuchet MS"/>
                <a:cs typeface="Trebuchet MS"/>
              </a:rPr>
              <a:t> del</a:t>
            </a:r>
            <a:r>
              <a:rPr sz="1600" cap="small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passivo</a:t>
            </a:r>
            <a:endParaRPr sz="1600">
              <a:latin typeface="Trebuchet MS"/>
              <a:cs typeface="Trebuchet MS"/>
            </a:endParaRPr>
          </a:p>
          <a:p>
            <a:pPr marL="167005" marR="158115" algn="ctr">
              <a:lnSpc>
                <a:spcPct val="128000"/>
              </a:lnSpc>
            </a:pPr>
            <a:r>
              <a:rPr sz="1250" spc="85" dirty="0">
                <a:solidFill>
                  <a:srgbClr val="244060"/>
                </a:solidFill>
                <a:latin typeface="Trebuchet MS"/>
                <a:cs typeface="Trebuchet MS"/>
              </a:rPr>
              <a:t>RISPETTO</a:t>
            </a:r>
            <a:r>
              <a:rPr sz="12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250" spc="75" dirty="0">
                <a:solidFill>
                  <a:srgbClr val="244060"/>
                </a:solidFill>
                <a:latin typeface="Trebuchet MS"/>
                <a:cs typeface="Trebuchet MS"/>
              </a:rPr>
              <a:t>ESERCIZIO </a:t>
            </a:r>
            <a:r>
              <a:rPr sz="1250" spc="100" dirty="0">
                <a:solidFill>
                  <a:srgbClr val="244060"/>
                </a:solidFill>
                <a:latin typeface="Trebuchet MS"/>
                <a:cs typeface="Trebuchet MS"/>
              </a:rPr>
              <a:t>PRECEDENTE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3241" y="1166113"/>
            <a:ext cx="1974850" cy="1181100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sz="1250">
              <a:latin typeface="Times New Roman"/>
              <a:cs typeface="Times New Roman"/>
            </a:endParaRPr>
          </a:p>
          <a:p>
            <a:pPr marL="124460" marR="117475" indent="1905" algn="ctr">
              <a:lnSpc>
                <a:spcPct val="109100"/>
              </a:lnSpc>
            </a:pPr>
            <a:r>
              <a:rPr sz="1600" cap="small" dirty="0">
                <a:solidFill>
                  <a:srgbClr val="FF0000"/>
                </a:solidFill>
                <a:latin typeface="Trebuchet MS"/>
                <a:cs typeface="Trebuchet MS"/>
              </a:rPr>
              <a:t>Crediti</a:t>
            </a:r>
            <a:r>
              <a:rPr sz="1600" cap="small" spc="1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600" cap="small" spc="2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dirty="0">
                <a:solidFill>
                  <a:srgbClr val="FF0000"/>
                </a:solidFill>
                <a:latin typeface="Trebuchet MS"/>
                <a:cs typeface="Trebuchet MS"/>
              </a:rPr>
              <a:t>debiti</a:t>
            </a:r>
            <a:r>
              <a:rPr sz="1600" cap="small" spc="1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6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durata</a:t>
            </a:r>
            <a:r>
              <a:rPr sz="16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residua</a:t>
            </a:r>
            <a:r>
              <a:rPr sz="1600" cap="small" spc="-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-40" dirty="0">
                <a:solidFill>
                  <a:srgbClr val="FF0000"/>
                </a:solidFill>
                <a:latin typeface="Trebuchet MS"/>
                <a:cs typeface="Trebuchet MS"/>
              </a:rPr>
              <a:t>&gt;</a:t>
            </a:r>
            <a:r>
              <a:rPr sz="1600" cap="small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04" dirty="0">
                <a:solidFill>
                  <a:srgbClr val="FF0000"/>
                </a:solidFill>
                <a:latin typeface="Trebuchet MS"/>
                <a:cs typeface="Trebuchet MS"/>
              </a:rPr>
              <a:t>5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 anni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719" y="4082415"/>
            <a:ext cx="1969135" cy="185864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0"/>
              </a:spcBef>
            </a:pPr>
            <a:endParaRPr sz="1250">
              <a:latin typeface="Times New Roman"/>
              <a:cs typeface="Times New Roman"/>
            </a:endParaRPr>
          </a:p>
          <a:p>
            <a:pPr marL="147955" marR="140335" algn="ctr">
              <a:lnSpc>
                <a:spcPct val="125600"/>
              </a:lnSpc>
            </a:pPr>
            <a:r>
              <a:rPr sz="16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Suddivisione</a:t>
            </a:r>
            <a:r>
              <a:rPr sz="1600" cap="small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degli </a:t>
            </a:r>
            <a:r>
              <a:rPr sz="16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interessi</a:t>
            </a:r>
            <a:r>
              <a:rPr sz="1600" cap="small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600" cap="small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0" dirty="0">
                <a:solidFill>
                  <a:srgbClr val="FF0000"/>
                </a:solidFill>
                <a:latin typeface="Trebuchet MS"/>
                <a:cs typeface="Trebuchet MS"/>
              </a:rPr>
              <a:t>altri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oneri</a:t>
            </a:r>
            <a:r>
              <a:rPr sz="1600" cap="small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finanziari </a:t>
            </a:r>
            <a:r>
              <a:rPr sz="16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tra</a:t>
            </a:r>
            <a:r>
              <a:rPr sz="16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6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dirty="0">
                <a:solidFill>
                  <a:srgbClr val="244060"/>
                </a:solidFill>
                <a:latin typeface="Trebuchet MS"/>
                <a:cs typeface="Trebuchet MS"/>
              </a:rPr>
              <a:t>tipologie</a:t>
            </a:r>
            <a:r>
              <a:rPr sz="16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-6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6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finanziamenti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76388" y="2543429"/>
            <a:ext cx="1941830" cy="134302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219075" marR="208915" indent="-1270" algn="ctr">
              <a:lnSpc>
                <a:spcPct val="124800"/>
              </a:lnSpc>
              <a:spcBef>
                <a:spcPts val="910"/>
              </a:spcBef>
            </a:pPr>
            <a:r>
              <a:rPr sz="16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Composizione </a:t>
            </a:r>
            <a:r>
              <a:rPr sz="16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proventi</a:t>
            </a:r>
            <a:r>
              <a:rPr sz="16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600" cap="small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5" dirty="0">
                <a:solidFill>
                  <a:srgbClr val="FF0000"/>
                </a:solidFill>
                <a:latin typeface="Trebuchet MS"/>
                <a:cs typeface="Trebuchet MS"/>
              </a:rPr>
              <a:t>oneri </a:t>
            </a:r>
            <a:r>
              <a:rPr sz="16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straordinari</a:t>
            </a:r>
            <a:r>
              <a:rPr sz="1600" cap="small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se </a:t>
            </a:r>
            <a:r>
              <a:rPr sz="16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rilevanti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2783" y="2543429"/>
            <a:ext cx="1974850" cy="134302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30"/>
              </a:spcBef>
            </a:pPr>
            <a:endParaRPr sz="1250">
              <a:latin typeface="Times New Roman"/>
              <a:cs typeface="Times New Roman"/>
            </a:endParaRPr>
          </a:p>
          <a:p>
            <a:pPr marL="227965" marR="182245" indent="-36830" algn="just">
              <a:lnSpc>
                <a:spcPct val="109200"/>
              </a:lnSpc>
            </a:pPr>
            <a:r>
              <a:rPr sz="1600" cap="small" dirty="0">
                <a:solidFill>
                  <a:srgbClr val="244060"/>
                </a:solidFill>
                <a:latin typeface="Trebuchet MS"/>
                <a:cs typeface="Trebuchet MS"/>
              </a:rPr>
              <a:t>Debiti</a:t>
            </a:r>
            <a:r>
              <a:rPr sz="1600" cap="small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assistiti</a:t>
            </a:r>
            <a:r>
              <a:rPr sz="16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-35" dirty="0">
                <a:solidFill>
                  <a:srgbClr val="244060"/>
                </a:solidFill>
                <a:latin typeface="Trebuchet MS"/>
                <a:cs typeface="Trebuchet MS"/>
              </a:rPr>
              <a:t>da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Garanzie</a:t>
            </a:r>
            <a:r>
              <a:rPr sz="16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Reali</a:t>
            </a:r>
            <a:r>
              <a:rPr sz="1600" cap="small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e </a:t>
            </a:r>
            <a:r>
              <a:rPr sz="16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loro</a:t>
            </a:r>
            <a:r>
              <a:rPr sz="16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 tipologia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9178" y="4078985"/>
            <a:ext cx="1969135" cy="185864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50">
              <a:latin typeface="Times New Roman"/>
              <a:cs typeface="Times New Roman"/>
            </a:endParaRPr>
          </a:p>
          <a:p>
            <a:pPr marL="173990" marR="165100" indent="-1905" algn="ctr">
              <a:lnSpc>
                <a:spcPct val="123200"/>
              </a:lnSpc>
              <a:spcBef>
                <a:spcPts val="5"/>
              </a:spcBef>
            </a:pPr>
            <a:r>
              <a:rPr sz="16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Informazioni</a:t>
            </a:r>
            <a:r>
              <a:rPr sz="1600" cap="small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su </a:t>
            </a:r>
            <a:r>
              <a:rPr sz="1600" cap="small" spc="55" dirty="0">
                <a:solidFill>
                  <a:srgbClr val="FF0000"/>
                </a:solidFill>
                <a:latin typeface="Trebuchet MS"/>
                <a:cs typeface="Trebuchet MS"/>
              </a:rPr>
              <a:t>società</a:t>
            </a:r>
            <a:r>
              <a:rPr sz="1600" cap="small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75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600" cap="small" spc="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enti</a:t>
            </a:r>
            <a:r>
              <a:rPr sz="1600" cap="small" spc="-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600" cap="small" spc="-20" dirty="0">
                <a:solidFill>
                  <a:srgbClr val="244060"/>
                </a:solidFill>
                <a:latin typeface="Trebuchet MS"/>
                <a:cs typeface="Trebuchet MS"/>
              </a:rPr>
              <a:t>che </a:t>
            </a:r>
            <a:r>
              <a:rPr sz="16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compongono</a:t>
            </a:r>
            <a:r>
              <a:rPr sz="1600" cap="small" spc="-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600" spc="70" dirty="0">
                <a:solidFill>
                  <a:srgbClr val="FF0000"/>
                </a:solidFill>
                <a:latin typeface="Trebuchet MS"/>
                <a:cs typeface="Trebuchet MS"/>
              </a:rPr>
              <a:t>GAP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22721" y="4078985"/>
            <a:ext cx="4095115" cy="1858645"/>
          </a:xfrm>
          <a:custGeom>
            <a:avLst/>
            <a:gdLst/>
            <a:ahLst/>
            <a:cxnLst/>
            <a:rect l="l" t="t" r="r" b="b"/>
            <a:pathLst>
              <a:path w="4095115" h="1858645">
                <a:moveTo>
                  <a:pt x="0" y="1858518"/>
                </a:moveTo>
                <a:lnTo>
                  <a:pt x="4095114" y="1858518"/>
                </a:lnTo>
                <a:lnTo>
                  <a:pt x="4095114" y="0"/>
                </a:lnTo>
                <a:lnTo>
                  <a:pt x="0" y="0"/>
                </a:lnTo>
                <a:lnTo>
                  <a:pt x="0" y="1858518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14670" y="4085835"/>
            <a:ext cx="3926204" cy="12858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algn="just">
              <a:lnSpc>
                <a:spcPct val="113799"/>
              </a:lnSpc>
              <a:spcBef>
                <a:spcPts val="220"/>
              </a:spcBef>
            </a:pPr>
            <a:r>
              <a:rPr sz="16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600" cap="small" spc="22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caso</a:t>
            </a:r>
            <a:r>
              <a:rPr sz="1600" cap="small" spc="22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600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variazione</a:t>
            </a:r>
            <a:r>
              <a:rPr sz="1600" cap="small" spc="21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notevole</a:t>
            </a:r>
            <a:r>
              <a:rPr sz="1600" cap="small" spc="21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nella </a:t>
            </a:r>
            <a:r>
              <a:rPr sz="16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composizione</a:t>
            </a:r>
            <a:r>
              <a:rPr sz="1600" cap="small" spc="36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6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600" cap="small" spc="37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6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complesso</a:t>
            </a:r>
            <a:r>
              <a:rPr sz="1600" cap="small" spc="37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6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delle </a:t>
            </a:r>
            <a:r>
              <a:rPr sz="16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imprese</a:t>
            </a:r>
            <a:r>
              <a:rPr sz="1600" cap="small" spc="40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incluse</a:t>
            </a:r>
            <a:r>
              <a:rPr sz="1600" cap="small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nel</a:t>
            </a:r>
            <a:r>
              <a:rPr sz="1600" cap="small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consolidato,</a:t>
            </a:r>
            <a:r>
              <a:rPr sz="1600" cap="small" spc="2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vanno </a:t>
            </a:r>
            <a:r>
              <a:rPr sz="16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fornite</a:t>
            </a:r>
            <a:r>
              <a:rPr sz="1600" cap="small" spc="405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6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informazioni</a:t>
            </a:r>
            <a:r>
              <a:rPr sz="1600" cap="small" spc="420" dirty="0">
                <a:solidFill>
                  <a:srgbClr val="244060"/>
                </a:solidFill>
                <a:latin typeface="Trebuchet MS"/>
                <a:cs typeface="Trebuchet MS"/>
              </a:rPr>
              <a:t>   </a:t>
            </a:r>
            <a:r>
              <a:rPr sz="16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endParaRPr sz="1600">
              <a:latin typeface="Trebuchet MS"/>
              <a:cs typeface="Trebuchet MS"/>
            </a:endParaRPr>
          </a:p>
          <a:p>
            <a:pPr algn="just">
              <a:lnSpc>
                <a:spcPct val="100000"/>
              </a:lnSpc>
              <a:spcBef>
                <a:spcPts val="420"/>
              </a:spcBef>
            </a:pPr>
            <a:r>
              <a:rPr sz="1250" spc="70" dirty="0">
                <a:solidFill>
                  <a:srgbClr val="244060"/>
                </a:solidFill>
                <a:latin typeface="Trebuchet MS"/>
                <a:cs typeface="Trebuchet MS"/>
              </a:rPr>
              <a:t>SIGNIFICATIVO</a:t>
            </a:r>
            <a:r>
              <a:rPr sz="1250" spc="1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2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250" spc="1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250" spc="120" dirty="0">
                <a:solidFill>
                  <a:srgbClr val="244060"/>
                </a:solidFill>
                <a:latin typeface="Trebuchet MS"/>
                <a:cs typeface="Trebuchet MS"/>
              </a:rPr>
              <a:t>CONFRONTO</a:t>
            </a:r>
            <a:r>
              <a:rPr sz="1250" spc="15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250" spc="65" dirty="0">
                <a:solidFill>
                  <a:srgbClr val="244060"/>
                </a:solidFill>
                <a:latin typeface="Trebuchet MS"/>
                <a:cs typeface="Trebuchet MS"/>
              </a:rPr>
              <a:t>TRA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4670" y="5354827"/>
            <a:ext cx="3025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464310" algn="l"/>
                <a:tab pos="1767839" algn="l"/>
                <a:tab pos="2545080" algn="l"/>
              </a:tabLst>
            </a:pPr>
            <a:r>
              <a:rPr sz="1250" spc="5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600" spc="5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250" spc="55" dirty="0">
                <a:solidFill>
                  <a:srgbClr val="244060"/>
                </a:solidFill>
                <a:latin typeface="Trebuchet MS"/>
                <a:cs typeface="Trebuchet MS"/>
              </a:rPr>
              <a:t>ESERCIZIO</a:t>
            </a:r>
            <a:r>
              <a:rPr sz="12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250" spc="5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2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250" spc="75" dirty="0">
                <a:solidFill>
                  <a:srgbClr val="244060"/>
                </a:solidFill>
                <a:latin typeface="Trebuchet MS"/>
                <a:cs typeface="Trebuchet MS"/>
              </a:rPr>
              <a:t>QUELLI</a:t>
            </a:r>
            <a:r>
              <a:rPr sz="12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250" spc="55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24265" y="4858613"/>
            <a:ext cx="817880" cy="756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925" marR="5080" indent="-35560" algn="just">
              <a:lnSpc>
                <a:spcPct val="128000"/>
              </a:lnSpc>
              <a:spcBef>
                <a:spcPts val="90"/>
              </a:spcBef>
            </a:pPr>
            <a:r>
              <a:rPr sz="1250" spc="125" dirty="0">
                <a:solidFill>
                  <a:srgbClr val="244060"/>
                </a:solidFill>
                <a:latin typeface="Trebuchet MS"/>
                <a:cs typeface="Trebuchet MS"/>
              </a:rPr>
              <a:t>RENDANO </a:t>
            </a:r>
            <a:r>
              <a:rPr sz="1250" spc="135" dirty="0">
                <a:solidFill>
                  <a:srgbClr val="244060"/>
                </a:solidFill>
                <a:latin typeface="Trebuchet MS"/>
                <a:cs typeface="Trebuchet MS"/>
              </a:rPr>
              <a:t>SP  </a:t>
            </a:r>
            <a:r>
              <a:rPr sz="12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250" spc="12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250" spc="80" dirty="0">
                <a:solidFill>
                  <a:srgbClr val="244060"/>
                </a:solidFill>
                <a:latin typeface="Trebuchet MS"/>
                <a:cs typeface="Trebuchet MS"/>
              </a:rPr>
              <a:t>CE </a:t>
            </a:r>
            <a:r>
              <a:rPr sz="1250" spc="70" dirty="0">
                <a:solidFill>
                  <a:srgbClr val="244060"/>
                </a:solidFill>
                <a:latin typeface="Trebuchet MS"/>
                <a:cs typeface="Trebuchet MS"/>
              </a:rPr>
              <a:t>ESERCIZI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4670" y="5598667"/>
            <a:ext cx="3248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250" spc="95" dirty="0">
                <a:solidFill>
                  <a:srgbClr val="244060"/>
                </a:solidFill>
                <a:latin typeface="Trebuchet MS"/>
                <a:cs typeface="Trebuchet MS"/>
              </a:rPr>
              <a:t>PRECEDENTI</a:t>
            </a:r>
            <a:r>
              <a:rPr sz="12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244060"/>
                </a:solidFill>
                <a:latin typeface="Trebuchet MS"/>
                <a:cs typeface="Trebuchet MS"/>
              </a:rPr>
              <a:t>(</a:t>
            </a:r>
            <a:r>
              <a:rPr sz="1250" spc="95" dirty="0">
                <a:solidFill>
                  <a:srgbClr val="244060"/>
                </a:solidFill>
                <a:latin typeface="Trebuchet MS"/>
                <a:cs typeface="Trebuchet MS"/>
              </a:rPr>
              <a:t>ESCLUSO</a:t>
            </a:r>
            <a:r>
              <a:rPr sz="12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2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2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250" spc="110" dirty="0">
                <a:solidFill>
                  <a:srgbClr val="244060"/>
                </a:solidFill>
                <a:latin typeface="Trebuchet MS"/>
                <a:cs typeface="Trebuchet MS"/>
              </a:rPr>
              <a:t>PRIMO</a:t>
            </a:r>
            <a:r>
              <a:rPr sz="12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250" spc="-10" dirty="0">
                <a:solidFill>
                  <a:srgbClr val="244060"/>
                </a:solidFill>
                <a:latin typeface="Trebuchet MS"/>
                <a:cs typeface="Trebuchet MS"/>
              </a:rPr>
              <a:t>ANNO</a:t>
            </a:r>
            <a:r>
              <a:rPr sz="1600" spc="-10" dirty="0">
                <a:solidFill>
                  <a:srgbClr val="244060"/>
                </a:solidFill>
                <a:latin typeface="Trebuchet MS"/>
                <a:cs typeface="Trebuchet MS"/>
              </a:rPr>
              <a:t>).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LA</a:t>
            </a:r>
            <a:r>
              <a:rPr spc="-190" dirty="0"/>
              <a:t> </a:t>
            </a:r>
            <a:r>
              <a:rPr spc="160" dirty="0"/>
              <a:t>RELAZIONE</a:t>
            </a:r>
            <a:r>
              <a:rPr spc="-140" dirty="0"/>
              <a:t> </a:t>
            </a:r>
            <a:r>
              <a:rPr spc="220" dirty="0"/>
              <a:t>SULLA</a:t>
            </a:r>
            <a:r>
              <a:rPr spc="-190" dirty="0"/>
              <a:t> </a:t>
            </a:r>
            <a:r>
              <a:rPr spc="155" dirty="0"/>
              <a:t>GESTIONE</a:t>
            </a:r>
            <a:r>
              <a:rPr spc="-140" dirty="0"/>
              <a:t> </a:t>
            </a:r>
            <a:r>
              <a:rPr spc="165" dirty="0"/>
              <a:t>E</a:t>
            </a:r>
            <a:r>
              <a:rPr spc="-100" dirty="0"/>
              <a:t> </a:t>
            </a:r>
            <a:r>
              <a:rPr spc="190" dirty="0"/>
              <a:t>LA</a:t>
            </a:r>
            <a:r>
              <a:rPr spc="-190" dirty="0"/>
              <a:t> </a:t>
            </a:r>
            <a:r>
              <a:rPr spc="140" dirty="0"/>
              <a:t>NOTA</a:t>
            </a:r>
            <a:r>
              <a:rPr spc="-195" dirty="0"/>
              <a:t> </a:t>
            </a:r>
            <a:r>
              <a:rPr spc="80" dirty="0"/>
              <a:t>INTEGRATIVA</a:t>
            </a:r>
          </a:p>
        </p:txBody>
      </p:sp>
      <p:sp>
        <p:nvSpPr>
          <p:cNvPr id="18" name="object 18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20" name="object 20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7768" y="1385773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B67DA76D-4581-4862-9087-57A9011F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1166152"/>
            <a:ext cx="8429625" cy="928369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1175"/>
              </a:spcBef>
            </a:pPr>
            <a:r>
              <a:rPr sz="20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2000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prevede</a:t>
            </a:r>
            <a:r>
              <a:rPr sz="2000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2000" cap="small" spc="2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2000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2000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2000" cap="small" spc="2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20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siano</a:t>
            </a:r>
            <a:r>
              <a:rPr sz="2000" cap="small" spc="2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riportate</a:t>
            </a:r>
            <a:r>
              <a:rPr sz="2000" cap="small" spc="22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tutte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20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informazioni</a:t>
            </a:r>
            <a:r>
              <a:rPr sz="20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previste</a:t>
            </a:r>
            <a:r>
              <a:rPr sz="20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20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20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20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d’esercizio</a:t>
            </a:r>
            <a:r>
              <a:rPr sz="20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indicate</a:t>
            </a:r>
            <a:r>
              <a:rPr sz="20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20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80" dirty="0">
                <a:solidFill>
                  <a:srgbClr val="FF0000"/>
                </a:solidFill>
                <a:latin typeface="Trebuchet MS"/>
                <a:cs typeface="Trebuchet MS"/>
              </a:rPr>
              <a:t>itas</a:t>
            </a:r>
            <a:r>
              <a:rPr sz="2000" cap="small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cap="small" spc="-305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2000" cap="small" spc="-305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LA</a:t>
            </a:r>
            <a:r>
              <a:rPr spc="-125" dirty="0"/>
              <a:t> </a:t>
            </a:r>
            <a:r>
              <a:rPr spc="195" dirty="0"/>
              <a:t>NOTA</a:t>
            </a:r>
            <a:r>
              <a:rPr spc="-130" dirty="0"/>
              <a:t> </a:t>
            </a:r>
            <a:r>
              <a:rPr spc="114" dirty="0"/>
              <a:t>INTEGRATIVA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1004" y="1326641"/>
            <a:ext cx="320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A05AE4AA-3413-4436-8388-1E1381AC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88719" y="2252344"/>
            <a:ext cx="8429625" cy="353758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494030" marR="84455" indent="-402590" algn="just">
              <a:lnSpc>
                <a:spcPts val="2400"/>
              </a:lnSpc>
              <a:spcBef>
                <a:spcPts val="130"/>
              </a:spcBef>
              <a:buClr>
                <a:srgbClr val="FF0000"/>
              </a:buClr>
              <a:buFont typeface="Trebuchet MS"/>
              <a:buAutoNum type="alphaUcParenR"/>
              <a:tabLst>
                <a:tab pos="548640" algn="l"/>
              </a:tabLst>
            </a:pPr>
            <a:r>
              <a:rPr sz="1600" spc="6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20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600" spc="65" dirty="0">
                <a:solidFill>
                  <a:srgbClr val="244060"/>
                </a:solidFill>
                <a:latin typeface="Trebuchet MS"/>
                <a:cs typeface="Trebuchet MS"/>
              </a:rPr>
              <a:t>ELENCO</a:t>
            </a:r>
            <a:r>
              <a:rPr sz="1600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600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05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600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600" spc="3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40" dirty="0">
                <a:solidFill>
                  <a:srgbClr val="244060"/>
                </a:solidFill>
                <a:latin typeface="Trebuchet MS"/>
                <a:cs typeface="Trebuchet MS"/>
              </a:rPr>
              <a:t>COMPONGONO</a:t>
            </a:r>
            <a:r>
              <a:rPr sz="1600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600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00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600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2000" spc="70" dirty="0">
                <a:solidFill>
                  <a:srgbClr val="244060"/>
                </a:solidFill>
                <a:latin typeface="Trebuchet MS"/>
                <a:cs typeface="Trebuchet MS"/>
              </a:rPr>
              <a:t>, 	</a:t>
            </a:r>
            <a:r>
              <a:rPr sz="1600" spc="145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600" spc="1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90" dirty="0">
                <a:solidFill>
                  <a:srgbClr val="244060"/>
                </a:solidFill>
                <a:latin typeface="Trebuchet MS"/>
                <a:cs typeface="Trebuchet MS"/>
              </a:rPr>
              <a:t>INDICAZIONE</a:t>
            </a:r>
            <a:r>
              <a:rPr sz="1600" spc="1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0" dirty="0">
                <a:solidFill>
                  <a:srgbClr val="244060"/>
                </a:solidFill>
                <a:latin typeface="Trebuchet MS"/>
                <a:cs typeface="Trebuchet MS"/>
              </a:rPr>
              <a:t>DELLE</a:t>
            </a:r>
            <a:r>
              <a:rPr sz="1600" spc="1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05" dirty="0">
                <a:solidFill>
                  <a:srgbClr val="244060"/>
                </a:solidFill>
                <a:latin typeface="Trebuchet MS"/>
                <a:cs typeface="Trebuchet MS"/>
              </a:rPr>
              <a:t>QUOTE</a:t>
            </a:r>
            <a:r>
              <a:rPr sz="1600" spc="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30" dirty="0">
                <a:solidFill>
                  <a:srgbClr val="244060"/>
                </a:solidFill>
                <a:latin typeface="Trebuchet MS"/>
                <a:cs typeface="Trebuchet MS"/>
              </a:rPr>
              <a:t>POSSEDUTE</a:t>
            </a:r>
            <a:r>
              <a:rPr sz="1600" spc="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00" dirty="0">
                <a:solidFill>
                  <a:srgbClr val="244060"/>
                </a:solidFill>
                <a:latin typeface="Trebuchet MS"/>
                <a:cs typeface="Trebuchet MS"/>
              </a:rPr>
              <a:t>DIRETTAMENTE</a:t>
            </a:r>
            <a:r>
              <a:rPr sz="1600" spc="1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DALLA</a:t>
            </a:r>
            <a:r>
              <a:rPr sz="1600" spc="1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30" dirty="0">
                <a:solidFill>
                  <a:srgbClr val="244060"/>
                </a:solidFill>
                <a:latin typeface="Trebuchet MS"/>
                <a:cs typeface="Trebuchet MS"/>
              </a:rPr>
              <a:t>STESSA 	</a:t>
            </a:r>
            <a:r>
              <a:rPr sz="160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40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60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30" dirty="0">
                <a:solidFill>
                  <a:srgbClr val="244060"/>
                </a:solidFill>
                <a:latin typeface="Trebuchet MS"/>
                <a:cs typeface="Trebuchet MS"/>
              </a:rPr>
              <a:t>CIASCUNO</a:t>
            </a:r>
            <a:r>
              <a:rPr sz="160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DEGLI</a:t>
            </a:r>
            <a:r>
              <a:rPr sz="160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60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60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2000" spc="7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2000" dirty="0">
              <a:latin typeface="Trebuchet MS"/>
              <a:cs typeface="Trebuchet MS"/>
            </a:endParaRPr>
          </a:p>
          <a:p>
            <a:pPr marL="513715" marR="83820" indent="-422275" algn="just">
              <a:lnSpc>
                <a:spcPct val="100000"/>
              </a:lnSpc>
              <a:spcBef>
                <a:spcPts val="1120"/>
              </a:spcBef>
              <a:buClr>
                <a:srgbClr val="FF0000"/>
              </a:buClr>
              <a:buAutoNum type="alphaUcParenR"/>
              <a:tabLst>
                <a:tab pos="548640" algn="l"/>
              </a:tabLst>
            </a:pP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60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MOTIVAZIONI</a:t>
            </a:r>
            <a:r>
              <a:rPr sz="1600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60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40" dirty="0">
                <a:solidFill>
                  <a:srgbClr val="244060"/>
                </a:solidFill>
                <a:latin typeface="Trebuchet MS"/>
                <a:cs typeface="Trebuchet MS"/>
              </a:rPr>
              <a:t>BASE</a:t>
            </a:r>
            <a:r>
              <a:rPr sz="1600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600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SCELTA</a:t>
            </a:r>
            <a:r>
              <a:rPr sz="1600" spc="4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600" spc="4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0" dirty="0">
                <a:solidFill>
                  <a:srgbClr val="244060"/>
                </a:solidFill>
                <a:latin typeface="Trebuchet MS"/>
                <a:cs typeface="Trebuchet MS"/>
              </a:rPr>
              <a:t>CONSOLIDARE</a:t>
            </a:r>
            <a:r>
              <a:rPr sz="1600" spc="40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60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70" dirty="0">
                <a:solidFill>
                  <a:srgbClr val="244060"/>
                </a:solidFill>
                <a:latin typeface="Trebuchet MS"/>
                <a:cs typeface="Trebuchet MS"/>
              </a:rPr>
              <a:t>MENO</a:t>
            </a:r>
            <a:r>
              <a:rPr sz="160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244060"/>
                </a:solidFill>
                <a:latin typeface="Trebuchet MS"/>
                <a:cs typeface="Trebuchet MS"/>
              </a:rPr>
              <a:t>GLI 	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160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60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2000" spc="7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2000" dirty="0">
              <a:latin typeface="Trebuchet MS"/>
              <a:cs typeface="Trebuchet MS"/>
            </a:endParaRPr>
          </a:p>
          <a:p>
            <a:pPr marL="548640" marR="82550" indent="-457200" algn="just">
              <a:lnSpc>
                <a:spcPct val="100000"/>
              </a:lnSpc>
              <a:spcBef>
                <a:spcPts val="1200"/>
              </a:spcBef>
              <a:buAutoNum type="alphaUcParenR"/>
              <a:tabLst>
                <a:tab pos="548640" algn="l"/>
                <a:tab pos="556260" algn="l"/>
              </a:tabLst>
            </a:pP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600" spc="145" dirty="0">
                <a:solidFill>
                  <a:srgbClr val="244060"/>
                </a:solidFill>
                <a:latin typeface="Trebuchet MS"/>
                <a:cs typeface="Trebuchet MS"/>
              </a:rPr>
              <a:t>SE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55" dirty="0">
                <a:solidFill>
                  <a:srgbClr val="244060"/>
                </a:solidFill>
                <a:latin typeface="Trebuchet MS"/>
                <a:cs typeface="Trebuchet MS"/>
              </a:rPr>
              <a:t>DIVERSA</a:t>
            </a:r>
            <a:r>
              <a:rPr sz="20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2000" spc="4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120" dirty="0">
                <a:solidFill>
                  <a:srgbClr val="244060"/>
                </a:solidFill>
                <a:latin typeface="Trebuchet MS"/>
                <a:cs typeface="Trebuchet MS"/>
              </a:rPr>
              <a:t>PERCENTUALE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65" dirty="0">
                <a:solidFill>
                  <a:srgbClr val="244060"/>
                </a:solidFill>
                <a:latin typeface="Trebuchet MS"/>
                <a:cs typeface="Trebuchet MS"/>
              </a:rPr>
              <a:t>DEI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60" dirty="0">
                <a:solidFill>
                  <a:srgbClr val="244060"/>
                </a:solidFill>
                <a:latin typeface="Trebuchet MS"/>
                <a:cs typeface="Trebuchet MS"/>
              </a:rPr>
              <a:t>VOTI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130" dirty="0">
                <a:solidFill>
                  <a:srgbClr val="244060"/>
                </a:solidFill>
                <a:latin typeface="Trebuchet MS"/>
                <a:cs typeface="Trebuchet MS"/>
              </a:rPr>
              <a:t>COMPLESSIVAMENTE</a:t>
            </a:r>
            <a:r>
              <a:rPr sz="1600" spc="4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80" dirty="0">
                <a:solidFill>
                  <a:srgbClr val="244060"/>
                </a:solidFill>
                <a:latin typeface="Trebuchet MS"/>
                <a:cs typeface="Trebuchet MS"/>
              </a:rPr>
              <a:t>SPETTANTI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NELL</a:t>
            </a:r>
            <a:r>
              <a:rPr sz="2000" spc="114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ASSEMBLEA</a:t>
            </a:r>
            <a:r>
              <a:rPr sz="160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95" dirty="0">
                <a:solidFill>
                  <a:srgbClr val="244060"/>
                </a:solidFill>
                <a:latin typeface="Trebuchet MS"/>
                <a:cs typeface="Trebuchet MS"/>
              </a:rPr>
              <a:t>ORDINARIA</a:t>
            </a:r>
            <a:r>
              <a:rPr sz="160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60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ORGANO</a:t>
            </a:r>
            <a:r>
              <a:rPr sz="160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244060"/>
                </a:solidFill>
                <a:latin typeface="Trebuchet MS"/>
                <a:cs typeface="Trebuchet MS"/>
              </a:rPr>
              <a:t>EQUIVALENTE</a:t>
            </a:r>
            <a:r>
              <a:rPr sz="2000" spc="6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2000" dirty="0">
              <a:latin typeface="Trebuchet MS"/>
              <a:cs typeface="Trebuchet MS"/>
            </a:endParaRPr>
          </a:p>
          <a:p>
            <a:pPr marL="548640" marR="83820" indent="-457200" algn="just">
              <a:lnSpc>
                <a:spcPct val="100000"/>
              </a:lnSpc>
              <a:spcBef>
                <a:spcPts val="1200"/>
              </a:spcBef>
              <a:buAutoNum type="alphaUcParenR"/>
              <a:tabLst>
                <a:tab pos="548640" algn="l"/>
                <a:tab pos="587375" algn="l"/>
              </a:tabLst>
            </a:pPr>
            <a:r>
              <a:rPr sz="16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600" spc="12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600" spc="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105" dirty="0">
                <a:solidFill>
                  <a:srgbClr val="244060"/>
                </a:solidFill>
                <a:latin typeface="Trebuchet MS"/>
                <a:cs typeface="Trebuchet MS"/>
              </a:rPr>
              <a:t>METODOLOGIA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13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600" spc="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CIASCUN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ORGANISMO</a:t>
            </a:r>
            <a:r>
              <a:rPr sz="1600" spc="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600" spc="95" dirty="0">
                <a:solidFill>
                  <a:srgbClr val="244060"/>
                </a:solidFill>
                <a:latin typeface="Trebuchet MS"/>
                <a:cs typeface="Trebuchet MS"/>
              </a:rPr>
              <a:t>DEL </a:t>
            </a:r>
            <a:r>
              <a:rPr sz="1600" spc="105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600" spc="4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8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2000" spc="8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2000" spc="2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EVIDENZIANDO</a:t>
            </a:r>
            <a:r>
              <a:rPr sz="1600" spc="4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600" spc="40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0" dirty="0">
                <a:solidFill>
                  <a:srgbClr val="244060"/>
                </a:solidFill>
                <a:latin typeface="Trebuchet MS"/>
                <a:cs typeface="Trebuchet MS"/>
              </a:rPr>
              <a:t>PERCENTUALE</a:t>
            </a:r>
            <a:r>
              <a:rPr sz="1600" spc="4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UTILIZZATA</a:t>
            </a:r>
            <a:r>
              <a:rPr sz="1600" spc="4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PER </a:t>
            </a:r>
            <a:r>
              <a:rPr sz="1600" spc="120" dirty="0">
                <a:solidFill>
                  <a:srgbClr val="244060"/>
                </a:solidFill>
                <a:latin typeface="Trebuchet MS"/>
                <a:cs typeface="Trebuchet MS"/>
              </a:rPr>
              <a:t>CONSOLIDARE</a:t>
            </a:r>
            <a:r>
              <a:rPr sz="160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50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60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60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35" dirty="0">
                <a:solidFill>
                  <a:srgbClr val="244060"/>
                </a:solidFill>
                <a:latin typeface="Trebuchet MS"/>
                <a:cs typeface="Trebuchet MS"/>
              </a:rPr>
              <a:t>METODO</a:t>
            </a:r>
            <a:r>
              <a:rPr sz="160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244060"/>
                </a:solidFill>
                <a:latin typeface="Trebuchet MS"/>
                <a:cs typeface="Trebuchet MS"/>
              </a:rPr>
              <a:t>PROPORZIONALE</a:t>
            </a:r>
            <a:r>
              <a:rPr sz="2000" spc="65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LA</a:t>
            </a:r>
            <a:r>
              <a:rPr spc="-195" dirty="0"/>
              <a:t> </a:t>
            </a:r>
            <a:r>
              <a:rPr spc="140" dirty="0"/>
              <a:t>NOTA</a:t>
            </a:r>
            <a:r>
              <a:rPr spc="-200" dirty="0"/>
              <a:t> </a:t>
            </a:r>
            <a:r>
              <a:rPr spc="80" dirty="0"/>
              <a:t>INTEGRATIVA</a:t>
            </a:r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8719" y="1166152"/>
            <a:ext cx="8429625" cy="928369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149225" rIns="0" bIns="0" rtlCol="0">
            <a:spAutoFit/>
          </a:bodyPr>
          <a:lstStyle/>
          <a:p>
            <a:pPr marL="91440" marR="83185">
              <a:lnSpc>
                <a:spcPct val="100000"/>
              </a:lnSpc>
              <a:spcBef>
                <a:spcPts val="1175"/>
              </a:spcBef>
              <a:tabLst>
                <a:tab pos="912494" algn="l"/>
                <a:tab pos="1578610" algn="l"/>
                <a:tab pos="3215640" algn="l"/>
                <a:tab pos="4328160" algn="l"/>
                <a:tab pos="4703445" algn="l"/>
                <a:tab pos="5308600" algn="l"/>
                <a:tab pos="5584190" algn="l"/>
                <a:tab pos="7806690" algn="l"/>
              </a:tabLst>
            </a:pP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OLTRE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95" dirty="0">
                <a:solidFill>
                  <a:srgbClr val="244060"/>
                </a:solidFill>
                <a:latin typeface="Trebuchet MS"/>
                <a:cs typeface="Trebuchet MS"/>
              </a:rPr>
              <a:t>ALLE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INFORMAZIONI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80" dirty="0">
                <a:solidFill>
                  <a:srgbClr val="244060"/>
                </a:solidFill>
                <a:latin typeface="Trebuchet MS"/>
                <a:cs typeface="Trebuchet MS"/>
              </a:rPr>
              <a:t>PREVISTE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4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55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2000" spc="-50" dirty="0">
                <a:solidFill>
                  <a:srgbClr val="244060"/>
                </a:solidFill>
                <a:latin typeface="Trebuchet MS"/>
                <a:cs typeface="Trebuchet MS"/>
              </a:rPr>
              <a:t>1</a:t>
            </a:r>
            <a:r>
              <a:rPr sz="20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20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105" dirty="0">
                <a:solidFill>
                  <a:srgbClr val="244060"/>
                </a:solidFill>
                <a:latin typeface="Trebuchet MS"/>
                <a:cs typeface="Trebuchet MS"/>
              </a:rPr>
              <a:t>DEVE </a:t>
            </a:r>
            <a:r>
              <a:rPr sz="1600" spc="-10" dirty="0">
                <a:solidFill>
                  <a:srgbClr val="244060"/>
                </a:solidFill>
                <a:latin typeface="Trebuchet MS"/>
                <a:cs typeface="Trebuchet MS"/>
              </a:rPr>
              <a:t>INDICARE</a:t>
            </a:r>
            <a:r>
              <a:rPr sz="2000" spc="-10" dirty="0">
                <a:solidFill>
                  <a:srgbClr val="244060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7175A9B-CA3A-497D-BE3F-8F520FEC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5461" y="1323744"/>
            <a:ext cx="2209205" cy="1513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5805" y="3272409"/>
            <a:ext cx="4406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40" dirty="0">
                <a:solidFill>
                  <a:srgbClr val="043462"/>
                </a:solidFill>
              </a:rPr>
              <a:t>ULTERIORI</a:t>
            </a:r>
            <a:r>
              <a:rPr sz="2800" spc="-125" dirty="0">
                <a:solidFill>
                  <a:srgbClr val="043462"/>
                </a:solidFill>
              </a:rPr>
              <a:t> </a:t>
            </a:r>
            <a:r>
              <a:rPr sz="2800" spc="204" dirty="0">
                <a:solidFill>
                  <a:srgbClr val="043462"/>
                </a:solidFill>
              </a:rPr>
              <a:t>ADEMPIMENTI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6DAB7DB-02DA-45B9-9E89-7227EC10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88340" y="1059941"/>
            <a:ext cx="8574405" cy="156527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117400"/>
              </a:lnSpc>
              <a:spcBef>
                <a:spcPts val="195"/>
              </a:spcBef>
            </a:pPr>
            <a:r>
              <a:rPr sz="24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Vigilare</a:t>
            </a:r>
            <a:r>
              <a:rPr sz="2400" cap="small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sulle</a:t>
            </a:r>
            <a:r>
              <a:rPr sz="24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85" dirty="0">
                <a:solidFill>
                  <a:srgbClr val="244060"/>
                </a:solidFill>
                <a:latin typeface="Trebuchet MS"/>
                <a:cs typeface="Trebuchet MS"/>
              </a:rPr>
              <a:t>conseguenze</a:t>
            </a:r>
            <a:r>
              <a:rPr sz="24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24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90" dirty="0">
                <a:solidFill>
                  <a:srgbClr val="FF0000"/>
                </a:solidFill>
                <a:latin typeface="Trebuchet MS"/>
                <a:cs typeface="Trebuchet MS"/>
              </a:rPr>
              <a:t>mancata</a:t>
            </a:r>
            <a:r>
              <a:rPr sz="24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40" dirty="0">
                <a:solidFill>
                  <a:srgbClr val="FF0000"/>
                </a:solidFill>
                <a:latin typeface="Trebuchet MS"/>
                <a:cs typeface="Trebuchet MS"/>
              </a:rPr>
              <a:t>deliberazione</a:t>
            </a:r>
            <a:r>
              <a:rPr sz="2400" cap="small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del </a:t>
            </a:r>
            <a:r>
              <a:rPr sz="2400" cap="small" spc="125" dirty="0">
                <a:solidFill>
                  <a:srgbClr val="FF0000"/>
                </a:solidFill>
                <a:latin typeface="Trebuchet MS"/>
                <a:cs typeface="Trebuchet MS"/>
              </a:rPr>
              <a:t>bilancio</a:t>
            </a:r>
            <a:r>
              <a:rPr sz="2400" cap="small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60" dirty="0">
                <a:solidFill>
                  <a:srgbClr val="FF0000"/>
                </a:solidFill>
                <a:latin typeface="Trebuchet MS"/>
                <a:cs typeface="Trebuchet MS"/>
              </a:rPr>
              <a:t>consolidato</a:t>
            </a:r>
            <a:r>
              <a:rPr sz="2400" cap="small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95" dirty="0">
                <a:solidFill>
                  <a:srgbClr val="FF0000"/>
                </a:solidFill>
                <a:latin typeface="Trebuchet MS"/>
                <a:cs typeface="Trebuchet MS"/>
              </a:rPr>
              <a:t>nel</a:t>
            </a:r>
            <a:r>
              <a:rPr sz="24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55" dirty="0">
                <a:solidFill>
                  <a:srgbClr val="FF0000"/>
                </a:solidFill>
                <a:latin typeface="Trebuchet MS"/>
                <a:cs typeface="Trebuchet MS"/>
              </a:rPr>
              <a:t>termine</a:t>
            </a:r>
            <a:r>
              <a:rPr sz="2400" cap="small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perentorio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900" spc="170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9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spc="110" dirty="0">
                <a:solidFill>
                  <a:srgbClr val="FF0000"/>
                </a:solidFill>
                <a:latin typeface="Trebuchet MS"/>
                <a:cs typeface="Trebuchet MS"/>
              </a:rPr>
              <a:t>30</a:t>
            </a:r>
            <a:r>
              <a:rPr sz="2400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165" dirty="0">
                <a:solidFill>
                  <a:srgbClr val="FF0000"/>
                </a:solidFill>
                <a:latin typeface="Trebuchet MS"/>
                <a:cs typeface="Trebuchet MS"/>
              </a:rPr>
              <a:t>SETTEMBRE</a:t>
            </a:r>
            <a:r>
              <a:rPr sz="1900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75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900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170" dirty="0">
                <a:solidFill>
                  <a:srgbClr val="FF0000"/>
                </a:solidFill>
                <a:latin typeface="Trebuchet MS"/>
                <a:cs typeface="Trebuchet MS"/>
              </a:rPr>
              <a:t>CIASCUN</a:t>
            </a:r>
            <a:r>
              <a:rPr sz="1900" spc="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900" spc="204" dirty="0">
                <a:solidFill>
                  <a:srgbClr val="FF0000"/>
                </a:solidFill>
                <a:latin typeface="Trebuchet MS"/>
                <a:cs typeface="Trebuchet MS"/>
              </a:rPr>
              <a:t>ANNO</a:t>
            </a:r>
            <a:endParaRPr sz="1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900" spc="185" dirty="0">
                <a:solidFill>
                  <a:srgbClr val="244060"/>
                </a:solidFill>
                <a:latin typeface="Trebuchet MS"/>
                <a:cs typeface="Trebuchet MS"/>
              </a:rPr>
              <a:t>DA</a:t>
            </a:r>
            <a:r>
              <a:rPr sz="190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spc="130" dirty="0">
                <a:solidFill>
                  <a:srgbClr val="244060"/>
                </a:solidFill>
                <a:latin typeface="Trebuchet MS"/>
                <a:cs typeface="Trebuchet MS"/>
              </a:rPr>
              <a:t>PARTE</a:t>
            </a:r>
            <a:r>
              <a:rPr sz="190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spc="17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90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spc="125" dirty="0">
                <a:solidFill>
                  <a:srgbClr val="244060"/>
                </a:solidFill>
                <a:latin typeface="Trebuchet MS"/>
                <a:cs typeface="Trebuchet MS"/>
              </a:rPr>
              <a:t>CONSIGLIO</a:t>
            </a:r>
            <a:r>
              <a:rPr sz="190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spc="10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2400" spc="1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900" spc="100" dirty="0">
                <a:solidFill>
                  <a:srgbClr val="244060"/>
                </a:solidFill>
                <a:latin typeface="Trebuchet MS"/>
                <a:cs typeface="Trebuchet MS"/>
              </a:rPr>
              <a:t>ENTE</a:t>
            </a:r>
            <a:r>
              <a:rPr sz="190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900" spc="140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1863" y="3493134"/>
            <a:ext cx="9286240" cy="2247265"/>
          </a:xfrm>
          <a:custGeom>
            <a:avLst/>
            <a:gdLst/>
            <a:ahLst/>
            <a:cxnLst/>
            <a:rect l="l" t="t" r="r" b="b"/>
            <a:pathLst>
              <a:path w="9286240" h="2247265">
                <a:moveTo>
                  <a:pt x="0" y="2246757"/>
                </a:moveTo>
                <a:lnTo>
                  <a:pt x="9285986" y="2246757"/>
                </a:lnTo>
                <a:lnTo>
                  <a:pt x="9285986" y="0"/>
                </a:lnTo>
                <a:lnTo>
                  <a:pt x="0" y="0"/>
                </a:lnTo>
                <a:lnTo>
                  <a:pt x="0" y="2246757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367" y="3516248"/>
            <a:ext cx="91166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0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Gli</a:t>
            </a:r>
            <a:r>
              <a:rPr sz="2000" cap="small" spc="4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2000" cap="small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inadempienti</a:t>
            </a:r>
            <a:r>
              <a:rPr sz="2000" cap="small" spc="4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non</a:t>
            </a:r>
            <a:r>
              <a:rPr sz="2000" cap="small" spc="4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possono</a:t>
            </a:r>
            <a:r>
              <a:rPr sz="2000" cap="small" spc="4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procedere</a:t>
            </a:r>
            <a:r>
              <a:rPr sz="2000" cap="small" spc="459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ad</a:t>
            </a:r>
            <a:r>
              <a:rPr sz="2000" cap="small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assunzioni</a:t>
            </a:r>
            <a:r>
              <a:rPr sz="2000" cap="small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2000" cap="small" spc="4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personale</a:t>
            </a:r>
            <a:r>
              <a:rPr sz="2000" cap="small" spc="4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-150" dirty="0">
                <a:solidFill>
                  <a:srgbClr val="244060"/>
                </a:solidFill>
                <a:latin typeface="Trebuchet MS"/>
                <a:cs typeface="Trebuchet MS"/>
              </a:rPr>
              <a:t>a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qualsiasi</a:t>
            </a:r>
            <a:r>
              <a:rPr sz="20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titolo,</a:t>
            </a:r>
            <a:r>
              <a:rPr sz="2000" cap="small" spc="4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 qualsivoglia  </a:t>
            </a:r>
            <a:r>
              <a:rPr sz="20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tipologia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20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contrattuale,</a:t>
            </a:r>
            <a:r>
              <a:rPr sz="2000" cap="small" spc="41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ivi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compresi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2000" cap="small" spc="-50" dirty="0">
                <a:solidFill>
                  <a:srgbClr val="244060"/>
                </a:solidFill>
                <a:latin typeface="Trebuchet MS"/>
                <a:cs typeface="Trebuchet MS"/>
              </a:rPr>
              <a:t>i </a:t>
            </a:r>
            <a:r>
              <a:rPr sz="20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rapporti</a:t>
            </a:r>
            <a:r>
              <a:rPr sz="20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20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collaborazione</a:t>
            </a:r>
            <a:r>
              <a:rPr sz="20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coordinata</a:t>
            </a:r>
            <a:r>
              <a:rPr sz="2000" cap="small" spc="1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20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continuativa</a:t>
            </a:r>
            <a:r>
              <a:rPr sz="20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20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20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somministrazione, </a:t>
            </a:r>
            <a:r>
              <a:rPr sz="2000" cap="small" spc="140" dirty="0">
                <a:solidFill>
                  <a:srgbClr val="244060"/>
                </a:solidFill>
                <a:latin typeface="Trebuchet MS"/>
                <a:cs typeface="Trebuchet MS"/>
              </a:rPr>
              <a:t>anche</a:t>
            </a:r>
            <a:r>
              <a:rPr sz="2000" cap="small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2000" cap="small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r>
              <a:rPr sz="2000" cap="small" spc="3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ai</a:t>
            </a:r>
            <a:r>
              <a:rPr sz="2000" cap="small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processi</a:t>
            </a:r>
            <a:r>
              <a:rPr sz="2000" cap="small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2000" cap="small" spc="3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stabilizzazione</a:t>
            </a:r>
            <a:r>
              <a:rPr sz="2000" cap="small" spc="4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2000" cap="small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atto,</a:t>
            </a:r>
            <a:r>
              <a:rPr sz="2000" cap="small" spc="2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fino</a:t>
            </a:r>
            <a:r>
              <a:rPr sz="2000" cap="small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2000" cap="small" spc="3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quando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115" y="4735829"/>
            <a:ext cx="35223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087755" algn="l"/>
                <a:tab pos="2511425" algn="l"/>
                <a:tab pos="2851150" algn="l"/>
              </a:tabLst>
            </a:pPr>
            <a:r>
              <a:rPr sz="20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abbiano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20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adempiuto.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20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2000" cap="small" spc="-5" dirty="0">
                <a:solidFill>
                  <a:srgbClr val="244060"/>
                </a:solidFill>
                <a:latin typeface="Trebuchet MS"/>
                <a:cs typeface="Trebuchet MS"/>
              </a:rPr>
              <a:t>fatto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367" y="4726076"/>
            <a:ext cx="3977004" cy="635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1600" spc="145" dirty="0">
                <a:solidFill>
                  <a:srgbClr val="244060"/>
                </a:solidFill>
                <a:latin typeface="Trebuchet MS"/>
                <a:cs typeface="Trebuchet MS"/>
              </a:rPr>
              <a:t>NON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tabLst>
                <a:tab pos="909319" algn="l"/>
                <a:tab pos="2168525" algn="l"/>
                <a:tab pos="2973070" algn="l"/>
              </a:tabLst>
            </a:pPr>
            <a:r>
              <a:rPr sz="160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SERVIZIO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60" dirty="0">
                <a:solidFill>
                  <a:srgbClr val="244060"/>
                </a:solidFill>
                <a:latin typeface="Trebuchet MS"/>
                <a:cs typeface="Trebuchet MS"/>
              </a:rPr>
              <a:t>SOGGETTI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4465" y="4726076"/>
            <a:ext cx="4796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0955">
              <a:lnSpc>
                <a:spcPct val="125000"/>
              </a:lnSpc>
              <a:spcBef>
                <a:spcPts val="100"/>
              </a:spcBef>
              <a:tabLst>
                <a:tab pos="1016000" algn="l"/>
                <a:tab pos="1118235" algn="l"/>
                <a:tab pos="1888489" algn="l"/>
                <a:tab pos="1984375" algn="l"/>
                <a:tab pos="2363470" algn="l"/>
                <a:tab pos="2419985" algn="l"/>
                <a:tab pos="3639185" algn="l"/>
                <a:tab pos="4189729" algn="l"/>
              </a:tabLst>
            </a:pPr>
            <a:r>
              <a:rPr sz="1600" spc="80" dirty="0">
                <a:solidFill>
                  <a:srgbClr val="244060"/>
                </a:solidFill>
                <a:latin typeface="Trebuchet MS"/>
                <a:cs typeface="Trebuchet MS"/>
              </a:rPr>
              <a:t>ALTRESÌ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50" dirty="0">
                <a:solidFill>
                  <a:srgbClr val="244060"/>
                </a:solidFill>
                <a:latin typeface="Trebuchet MS"/>
                <a:cs typeface="Trebuchet MS"/>
              </a:rPr>
              <a:t>DIVIETO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	</a:t>
            </a:r>
            <a:r>
              <a:rPr sz="1600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90" dirty="0">
                <a:solidFill>
                  <a:srgbClr val="244060"/>
                </a:solidFill>
                <a:latin typeface="Trebuchet MS"/>
                <a:cs typeface="Trebuchet MS"/>
              </a:rPr>
              <a:t>STIPULARE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CONTRATTI </a:t>
            </a:r>
            <a:r>
              <a:rPr sz="1600" spc="45" dirty="0">
                <a:solidFill>
                  <a:srgbClr val="244060"/>
                </a:solidFill>
                <a:latin typeface="Trebuchet MS"/>
                <a:cs typeface="Trebuchet MS"/>
              </a:rPr>
              <a:t>PRIVATI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	</a:t>
            </a:r>
            <a:r>
              <a:rPr sz="1600" spc="9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40" dirty="0">
                <a:solidFill>
                  <a:srgbClr val="244060"/>
                </a:solidFill>
                <a:latin typeface="Trebuchet MS"/>
                <a:cs typeface="Trebuchet MS"/>
              </a:rPr>
              <a:t>SI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	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CONFIGURINO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130" dirty="0">
                <a:solidFill>
                  <a:srgbClr val="244060"/>
                </a:solidFill>
                <a:latin typeface="Trebuchet MS"/>
                <a:cs typeface="Trebuchet MS"/>
              </a:rPr>
              <a:t>COME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367" y="5397246"/>
            <a:ext cx="5863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892810" algn="l"/>
                <a:tab pos="1668780" algn="l"/>
              </a:tabLst>
            </a:pPr>
            <a:r>
              <a:rPr sz="1600" spc="80" dirty="0">
                <a:solidFill>
                  <a:srgbClr val="244060"/>
                </a:solidFill>
                <a:latin typeface="Trebuchet MS"/>
                <a:cs typeface="Trebuchet MS"/>
              </a:rPr>
              <a:t>ELUSIVI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105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95" dirty="0">
                <a:solidFill>
                  <a:srgbClr val="244060"/>
                </a:solidFill>
                <a:latin typeface="Trebuchet MS"/>
                <a:cs typeface="Trebuchet MS"/>
              </a:rPr>
              <a:t>DISPOSIZIONE</a:t>
            </a:r>
            <a:r>
              <a:rPr sz="160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2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60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PRECEDENTE</a:t>
            </a:r>
            <a:r>
              <a:rPr sz="160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PERIODO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54879" y="2793491"/>
            <a:ext cx="440055" cy="525145"/>
          </a:xfrm>
          <a:custGeom>
            <a:avLst/>
            <a:gdLst/>
            <a:ahLst/>
            <a:cxnLst/>
            <a:rect l="l" t="t" r="r" b="b"/>
            <a:pathLst>
              <a:path w="440054" h="525145">
                <a:moveTo>
                  <a:pt x="315341" y="0"/>
                </a:moveTo>
                <a:lnTo>
                  <a:pt x="124587" y="0"/>
                </a:lnTo>
                <a:lnTo>
                  <a:pt x="124587" y="203962"/>
                </a:lnTo>
                <a:lnTo>
                  <a:pt x="0" y="203962"/>
                </a:lnTo>
                <a:lnTo>
                  <a:pt x="219964" y="524891"/>
                </a:lnTo>
                <a:lnTo>
                  <a:pt x="439928" y="203962"/>
                </a:lnTo>
                <a:lnTo>
                  <a:pt x="315341" y="203962"/>
                </a:lnTo>
                <a:lnTo>
                  <a:pt x="315341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ULTERIORI</a:t>
            </a:r>
            <a:r>
              <a:rPr spc="-145" dirty="0"/>
              <a:t> </a:t>
            </a:r>
            <a:r>
              <a:rPr spc="170" dirty="0"/>
              <a:t>ADEMPIMENTI</a:t>
            </a:r>
          </a:p>
        </p:txBody>
      </p:sp>
      <p:sp>
        <p:nvSpPr>
          <p:cNvPr id="11" name="object 11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188289E-F297-4E55-8C17-58DCFFC6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2048" y="1145540"/>
            <a:ext cx="901001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Vigilare</a:t>
            </a:r>
            <a:r>
              <a:rPr sz="24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204" dirty="0">
                <a:solidFill>
                  <a:srgbClr val="244060"/>
                </a:solidFill>
                <a:latin typeface="Trebuchet MS"/>
                <a:cs typeface="Trebuchet MS"/>
              </a:rPr>
              <a:t>sul</a:t>
            </a:r>
            <a:r>
              <a:rPr sz="24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14" dirty="0">
                <a:solidFill>
                  <a:srgbClr val="FF0000"/>
                </a:solidFill>
                <a:latin typeface="Trebuchet MS"/>
                <a:cs typeface="Trebuchet MS"/>
              </a:rPr>
              <a:t>rispetto</a:t>
            </a:r>
            <a:r>
              <a:rPr sz="24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70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2400" cap="small" spc="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55" dirty="0">
                <a:solidFill>
                  <a:srgbClr val="FF0000"/>
                </a:solidFill>
                <a:latin typeface="Trebuchet MS"/>
                <a:cs typeface="Trebuchet MS"/>
              </a:rPr>
              <a:t>termine</a:t>
            </a:r>
            <a:r>
              <a:rPr sz="24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45" dirty="0">
                <a:solidFill>
                  <a:srgbClr val="FF0000"/>
                </a:solidFill>
                <a:latin typeface="Trebuchet MS"/>
                <a:cs typeface="Trebuchet MS"/>
              </a:rPr>
              <a:t>per</a:t>
            </a:r>
            <a:r>
              <a:rPr sz="24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dirty="0">
                <a:solidFill>
                  <a:srgbClr val="FF0000"/>
                </a:solidFill>
                <a:latin typeface="Trebuchet MS"/>
                <a:cs typeface="Trebuchet MS"/>
              </a:rPr>
              <a:t>l’invio</a:t>
            </a:r>
            <a:r>
              <a:rPr sz="24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dei</a:t>
            </a:r>
            <a:r>
              <a:rPr sz="2400" cap="small" spc="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95" dirty="0">
                <a:solidFill>
                  <a:srgbClr val="FF0000"/>
                </a:solidFill>
                <a:latin typeface="Trebuchet MS"/>
                <a:cs typeface="Trebuchet MS"/>
              </a:rPr>
              <a:t>relativi</a:t>
            </a:r>
            <a:r>
              <a:rPr sz="2400" cap="small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dati</a:t>
            </a:r>
            <a:r>
              <a:rPr sz="2400" cap="small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20" dirty="0">
                <a:solidFill>
                  <a:srgbClr val="FF0000"/>
                </a:solidFill>
                <a:latin typeface="Trebuchet MS"/>
                <a:cs typeface="Trebuchet MS"/>
              </a:rPr>
              <a:t>alla </a:t>
            </a:r>
            <a:r>
              <a:rPr sz="2400" cap="small" spc="200" dirty="0">
                <a:solidFill>
                  <a:srgbClr val="FF0000"/>
                </a:solidFill>
                <a:latin typeface="Trebuchet MS"/>
                <a:cs typeface="Trebuchet MS"/>
              </a:rPr>
              <a:t>banca</a:t>
            </a:r>
            <a:r>
              <a:rPr sz="2400" cap="small" spc="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00" dirty="0">
                <a:solidFill>
                  <a:srgbClr val="FF0000"/>
                </a:solidFill>
                <a:latin typeface="Trebuchet MS"/>
                <a:cs typeface="Trebuchet MS"/>
              </a:rPr>
              <a:t>dati</a:t>
            </a:r>
            <a:r>
              <a:rPr sz="2400" cap="small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65" dirty="0">
                <a:solidFill>
                  <a:srgbClr val="FF0000"/>
                </a:solidFill>
                <a:latin typeface="Trebuchet MS"/>
                <a:cs typeface="Trebuchet MS"/>
              </a:rPr>
              <a:t>delle</a:t>
            </a:r>
            <a:r>
              <a:rPr sz="2400" cap="small" spc="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35" dirty="0">
                <a:solidFill>
                  <a:srgbClr val="FF0000"/>
                </a:solidFill>
                <a:latin typeface="Trebuchet MS"/>
                <a:cs typeface="Trebuchet MS"/>
              </a:rPr>
              <a:t>amministrazioni</a:t>
            </a:r>
            <a:r>
              <a:rPr sz="2400" cap="small" spc="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150" dirty="0">
                <a:solidFill>
                  <a:srgbClr val="FF0000"/>
                </a:solidFill>
                <a:latin typeface="Trebuchet MS"/>
                <a:cs typeface="Trebuchet MS"/>
              </a:rPr>
              <a:t>pubbliche</a:t>
            </a:r>
            <a:r>
              <a:rPr sz="2400" cap="small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24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cui</a:t>
            </a:r>
            <a:r>
              <a:rPr sz="24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dirty="0">
                <a:solidFill>
                  <a:srgbClr val="244060"/>
                </a:solidFill>
                <a:latin typeface="Trebuchet MS"/>
                <a:cs typeface="Trebuchet MS"/>
              </a:rPr>
              <a:t>all’art.</a:t>
            </a:r>
            <a:r>
              <a:rPr sz="2400" cap="small" spc="-1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13 </a:t>
            </a:r>
            <a:r>
              <a:rPr sz="24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della</a:t>
            </a:r>
            <a:r>
              <a:rPr sz="24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legge</a:t>
            </a:r>
            <a:r>
              <a:rPr sz="24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-114" dirty="0">
                <a:solidFill>
                  <a:srgbClr val="244060"/>
                </a:solidFill>
                <a:latin typeface="Trebuchet MS"/>
                <a:cs typeface="Trebuchet MS"/>
              </a:rPr>
              <a:t>31</a:t>
            </a:r>
            <a:r>
              <a:rPr sz="2400" cap="small" spc="-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65" dirty="0">
                <a:solidFill>
                  <a:srgbClr val="244060"/>
                </a:solidFill>
                <a:latin typeface="Trebuchet MS"/>
                <a:cs typeface="Trebuchet MS"/>
              </a:rPr>
              <a:t>dicembre</a:t>
            </a:r>
            <a:r>
              <a:rPr sz="24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dirty="0">
                <a:solidFill>
                  <a:srgbClr val="244060"/>
                </a:solidFill>
                <a:latin typeface="Trebuchet MS"/>
                <a:cs typeface="Trebuchet MS"/>
              </a:rPr>
              <a:t>2009,</a:t>
            </a:r>
            <a:r>
              <a:rPr sz="2400" cap="small" spc="-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-80" dirty="0">
                <a:solidFill>
                  <a:srgbClr val="244060"/>
                </a:solidFill>
                <a:latin typeface="Trebuchet MS"/>
                <a:cs typeface="Trebuchet MS"/>
              </a:rPr>
              <a:t>n.</a:t>
            </a:r>
            <a:r>
              <a:rPr sz="2400" cap="small" spc="-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dirty="0">
                <a:solidFill>
                  <a:srgbClr val="244060"/>
                </a:solidFill>
                <a:latin typeface="Trebuchet MS"/>
                <a:cs typeface="Trebuchet MS"/>
              </a:rPr>
              <a:t>196</a:t>
            </a:r>
            <a:r>
              <a:rPr sz="2400" cap="small" spc="-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-</a:t>
            </a:r>
            <a:r>
              <a:rPr sz="2400" cap="small" spc="-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60" dirty="0">
                <a:solidFill>
                  <a:srgbClr val="244060"/>
                </a:solidFill>
                <a:latin typeface="Trebuchet MS"/>
                <a:cs typeface="Trebuchet MS"/>
              </a:rPr>
              <a:t>entro</a:t>
            </a:r>
            <a:r>
              <a:rPr sz="24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trenta</a:t>
            </a:r>
            <a:r>
              <a:rPr sz="2400" cap="small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giorni</a:t>
            </a:r>
            <a:r>
              <a:rPr sz="24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55" dirty="0">
                <a:solidFill>
                  <a:srgbClr val="244060"/>
                </a:solidFill>
                <a:latin typeface="Trebuchet MS"/>
                <a:cs typeface="Trebuchet MS"/>
              </a:rPr>
              <a:t>dal </a:t>
            </a:r>
            <a:r>
              <a:rPr sz="24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termine</a:t>
            </a:r>
            <a:r>
              <a:rPr sz="24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previsto</a:t>
            </a:r>
            <a:r>
              <a:rPr sz="24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24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05" dirty="0">
                <a:solidFill>
                  <a:srgbClr val="244060"/>
                </a:solidFill>
                <a:latin typeface="Trebuchet MS"/>
                <a:cs typeface="Trebuchet MS"/>
              </a:rPr>
              <a:t>l’approvazione</a:t>
            </a:r>
            <a:r>
              <a:rPr sz="24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7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24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24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400" cap="small" spc="15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863" y="3675011"/>
            <a:ext cx="9286240" cy="708025"/>
          </a:xfrm>
          <a:prstGeom prst="rect">
            <a:avLst/>
          </a:prstGeom>
          <a:ln w="25400">
            <a:solidFill>
              <a:srgbClr val="24406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005455" marR="457834" indent="-2542540">
              <a:lnSpc>
                <a:spcPct val="100000"/>
              </a:lnSpc>
              <a:spcBef>
                <a:spcPts val="285"/>
              </a:spcBef>
            </a:pPr>
            <a:r>
              <a:rPr sz="20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20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45" dirty="0">
                <a:solidFill>
                  <a:srgbClr val="244060"/>
                </a:solidFill>
                <a:latin typeface="Trebuchet MS"/>
                <a:cs typeface="Trebuchet MS"/>
              </a:rPr>
              <a:t>caso</a:t>
            </a:r>
            <a:r>
              <a:rPr sz="2000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20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ritardo</a:t>
            </a:r>
            <a:r>
              <a:rPr sz="2000" cap="small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70" dirty="0">
                <a:solidFill>
                  <a:srgbClr val="244060"/>
                </a:solidFill>
                <a:latin typeface="Trebuchet MS"/>
                <a:cs typeface="Trebuchet MS"/>
              </a:rPr>
              <a:t>si</a:t>
            </a:r>
            <a:r>
              <a:rPr sz="20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95" dirty="0">
                <a:solidFill>
                  <a:srgbClr val="244060"/>
                </a:solidFill>
                <a:latin typeface="Trebuchet MS"/>
                <a:cs typeface="Trebuchet MS"/>
              </a:rPr>
              <a:t>applica</a:t>
            </a:r>
            <a:r>
              <a:rPr sz="2000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2000" cap="small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sanzione</a:t>
            </a:r>
            <a:r>
              <a:rPr sz="20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prevista</a:t>
            </a:r>
            <a:r>
              <a:rPr sz="2000" cap="small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30" dirty="0">
                <a:solidFill>
                  <a:srgbClr val="244060"/>
                </a:solidFill>
                <a:latin typeface="Trebuchet MS"/>
                <a:cs typeface="Trebuchet MS"/>
              </a:rPr>
              <a:t>dal</a:t>
            </a:r>
            <a:r>
              <a:rPr sz="20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80" dirty="0">
                <a:solidFill>
                  <a:srgbClr val="244060"/>
                </a:solidFill>
                <a:latin typeface="Trebuchet MS"/>
                <a:cs typeface="Trebuchet MS"/>
              </a:rPr>
              <a:t>comma</a:t>
            </a:r>
            <a:r>
              <a:rPr sz="2000" cap="small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-50" dirty="0">
                <a:solidFill>
                  <a:srgbClr val="244060"/>
                </a:solidFill>
                <a:latin typeface="Trebuchet MS"/>
                <a:cs typeface="Trebuchet MS"/>
              </a:rPr>
              <a:t>1-</a:t>
            </a:r>
            <a:r>
              <a:rPr sz="20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quinquies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dell’art.</a:t>
            </a:r>
            <a:r>
              <a:rPr sz="2000" cap="small" spc="-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9</a:t>
            </a:r>
            <a:r>
              <a:rPr sz="2000" cap="small" spc="-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2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20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-114" dirty="0">
                <a:solidFill>
                  <a:srgbClr val="244060"/>
                </a:solidFill>
                <a:latin typeface="Trebuchet MS"/>
                <a:cs typeface="Trebuchet MS"/>
              </a:rPr>
              <a:t>d.l.</a:t>
            </a:r>
            <a:r>
              <a:rPr sz="2000" cap="small" spc="-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113/2016.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3685" y="3098799"/>
            <a:ext cx="523165" cy="561697"/>
          </a:xfrm>
          <a:custGeom>
            <a:avLst/>
            <a:gdLst/>
            <a:ahLst/>
            <a:cxnLst/>
            <a:rect l="l" t="t" r="r" b="b"/>
            <a:pathLst>
              <a:path w="442595" h="697229">
                <a:moveTo>
                  <a:pt x="317118" y="0"/>
                </a:moveTo>
                <a:lnTo>
                  <a:pt x="125349" y="0"/>
                </a:lnTo>
                <a:lnTo>
                  <a:pt x="125349" y="374395"/>
                </a:lnTo>
                <a:lnTo>
                  <a:pt x="0" y="374395"/>
                </a:lnTo>
                <a:lnTo>
                  <a:pt x="221234" y="696976"/>
                </a:lnTo>
                <a:lnTo>
                  <a:pt x="442467" y="374395"/>
                </a:lnTo>
                <a:lnTo>
                  <a:pt x="317118" y="374395"/>
                </a:lnTo>
                <a:lnTo>
                  <a:pt x="317118" y="0"/>
                </a:lnTo>
                <a:close/>
              </a:path>
            </a:pathLst>
          </a:custGeom>
          <a:solidFill>
            <a:srgbClr val="0E69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ULTERIORI</a:t>
            </a:r>
            <a:r>
              <a:rPr spc="-145" dirty="0"/>
              <a:t> </a:t>
            </a:r>
            <a:r>
              <a:rPr spc="170" dirty="0"/>
              <a:t>ADEMPIMENTI</a:t>
            </a:r>
          </a:p>
        </p:txBody>
      </p:sp>
      <p:sp>
        <p:nvSpPr>
          <p:cNvPr id="6" name="object 6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82DC4BB5-DC1B-4EAC-BF4A-F9DD554C5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88719" y="1751202"/>
            <a:ext cx="8429625" cy="2339340"/>
          </a:xfrm>
          <a:custGeom>
            <a:avLst/>
            <a:gdLst/>
            <a:ahLst/>
            <a:cxnLst/>
            <a:rect l="l" t="t" r="r" b="b"/>
            <a:pathLst>
              <a:path w="8429625" h="2339340">
                <a:moveTo>
                  <a:pt x="0" y="2339086"/>
                </a:moveTo>
                <a:lnTo>
                  <a:pt x="8429117" y="2339086"/>
                </a:lnTo>
                <a:lnTo>
                  <a:pt x="8429117" y="0"/>
                </a:lnTo>
                <a:lnTo>
                  <a:pt x="0" y="0"/>
                </a:lnTo>
                <a:lnTo>
                  <a:pt x="0" y="2339086"/>
                </a:lnTo>
                <a:close/>
              </a:path>
            </a:pathLst>
          </a:custGeom>
          <a:ln w="25399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0413" y="1775586"/>
            <a:ext cx="8259445" cy="224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7620" indent="-3429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900" algn="l"/>
              </a:tabLst>
            </a:pP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DARE</a:t>
            </a:r>
            <a:r>
              <a:rPr sz="1450" spc="3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450" spc="3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RAPPRESENTAZIONE</a:t>
            </a:r>
            <a:r>
              <a:rPr sz="1800" spc="75" dirty="0">
                <a:latin typeface="Trebuchet MS"/>
                <a:cs typeface="Trebuchet MS"/>
              </a:rPr>
              <a:t>,</a:t>
            </a:r>
            <a:r>
              <a:rPr sz="1800" spc="240" dirty="0"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ANCHE</a:t>
            </a:r>
            <a:r>
              <a:rPr sz="1450" spc="3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CONTABILE</a:t>
            </a:r>
            <a:r>
              <a:rPr sz="1800" spc="55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2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DELLE</a:t>
            </a:r>
            <a:r>
              <a:rPr sz="1450" spc="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SCELTE</a:t>
            </a:r>
            <a:r>
              <a:rPr sz="1450" spc="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3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-10" dirty="0">
                <a:solidFill>
                  <a:srgbClr val="FF0000"/>
                </a:solidFill>
                <a:latin typeface="Trebuchet MS"/>
                <a:cs typeface="Trebuchet MS"/>
              </a:rPr>
              <a:t>INDIRIZZO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PIANIFICAZIONE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CONTROLLO</a:t>
            </a:r>
            <a:r>
              <a:rPr sz="1450" spc="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ENTE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endParaRPr sz="1450">
              <a:latin typeface="Trebuchet MS"/>
              <a:cs typeface="Trebuchet MS"/>
            </a:endParaRPr>
          </a:p>
          <a:p>
            <a:pPr marL="342900" marR="5080" indent="-342900" algn="just">
              <a:lnSpc>
                <a:spcPct val="120200"/>
              </a:lnSpc>
              <a:spcBef>
                <a:spcPts val="76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900" algn="l"/>
              </a:tabLst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FORNIRE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ALL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ENTE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65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NUOVO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STRUMENTO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PER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PROGRAMMARE</a:t>
            </a:r>
            <a:r>
              <a:rPr sz="1450" spc="7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E 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GESTIRE</a:t>
            </a:r>
            <a:r>
              <a:rPr sz="1450" spc="484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CON</a:t>
            </a:r>
            <a:r>
              <a:rPr sz="1450" spc="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MAGGIORE</a:t>
            </a:r>
            <a:r>
              <a:rPr sz="1450" spc="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EFFICACIA</a:t>
            </a:r>
            <a:r>
              <a:rPr sz="1450" spc="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4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PROPRIO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COMPRENSIVO</a:t>
            </a:r>
            <a:r>
              <a:rPr sz="1450" spc="4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ENTI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E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SOCIETÀ</a:t>
            </a:r>
            <a:endParaRPr sz="1450">
              <a:latin typeface="Trebuchet MS"/>
              <a:cs typeface="Trebuchet MS"/>
            </a:endParaRPr>
          </a:p>
          <a:p>
            <a:pPr marL="342900" marR="5080" indent="-342900" algn="just">
              <a:lnSpc>
                <a:spcPct val="116199"/>
              </a:lnSpc>
              <a:spcBef>
                <a:spcPts val="919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900" algn="l"/>
              </a:tabLst>
            </a:pP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OTTENERE</a:t>
            </a:r>
            <a:r>
              <a:rPr sz="1450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4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450" spc="1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VISIONE</a:t>
            </a:r>
            <a:r>
              <a:rPr sz="1450" spc="2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COMPLETA</a:t>
            </a:r>
            <a:r>
              <a:rPr sz="1450" spc="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DELLE</a:t>
            </a:r>
            <a:r>
              <a:rPr sz="1450" spc="2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CONSISTENZE</a:t>
            </a:r>
            <a:r>
              <a:rPr sz="1450" spc="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PATRIMONIALI</a:t>
            </a:r>
            <a:r>
              <a:rPr sz="1800" spc="5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800" spc="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FINANZIARIE 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ED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ECONOMICHE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-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GRUPPO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9163" y="1738502"/>
            <a:ext cx="726440" cy="718820"/>
            <a:chOff x="319163" y="1738502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7768" y="1970989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9227" y="287273"/>
            <a:ext cx="8858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 </a:t>
            </a:r>
            <a:r>
              <a:rPr spc="175" dirty="0"/>
              <a:t>FUNZIONE</a:t>
            </a:r>
            <a:r>
              <a:rPr spc="-130" dirty="0"/>
              <a:t> </a:t>
            </a:r>
            <a:r>
              <a:rPr spc="200" dirty="0"/>
              <a:t>DEL</a:t>
            </a:r>
            <a:r>
              <a:rPr spc="-135" dirty="0"/>
              <a:t> </a:t>
            </a:r>
            <a:r>
              <a:rPr spc="145" dirty="0"/>
              <a:t>BILANCIO</a:t>
            </a:r>
            <a:r>
              <a:rPr spc="-135" dirty="0"/>
              <a:t> </a:t>
            </a:r>
            <a:r>
              <a:rPr spc="170" dirty="0"/>
              <a:t>CONSOLIDATO</a:t>
            </a:r>
          </a:p>
        </p:txBody>
      </p:sp>
      <p:sp>
        <p:nvSpPr>
          <p:cNvPr id="9" name="object 9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1419" y="1143126"/>
            <a:ext cx="5822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43462"/>
                </a:solidFill>
                <a:latin typeface="Trebuchet MS"/>
                <a:cs typeface="Trebuchet MS"/>
              </a:rPr>
              <a:t>IL</a:t>
            </a:r>
            <a:r>
              <a:rPr sz="2000" spc="-7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25" dirty="0">
                <a:solidFill>
                  <a:srgbClr val="043462"/>
                </a:solidFill>
                <a:latin typeface="Trebuchet MS"/>
                <a:cs typeface="Trebuchet MS"/>
              </a:rPr>
              <a:t>BILANCIO</a:t>
            </a:r>
            <a:r>
              <a:rPr sz="2000" spc="-8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45" dirty="0">
                <a:solidFill>
                  <a:srgbClr val="043462"/>
                </a:solidFill>
                <a:latin typeface="Trebuchet MS"/>
                <a:cs typeface="Trebuchet MS"/>
              </a:rPr>
              <a:t>CONSOLIDATO</a:t>
            </a:r>
            <a:r>
              <a:rPr sz="2000" spc="-100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65" dirty="0">
                <a:solidFill>
                  <a:srgbClr val="043462"/>
                </a:solidFill>
                <a:latin typeface="Trebuchet MS"/>
                <a:cs typeface="Trebuchet MS"/>
              </a:rPr>
              <a:t>DEVE</a:t>
            </a:r>
            <a:r>
              <a:rPr sz="2000" spc="-5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043462"/>
                </a:solidFill>
                <a:latin typeface="Trebuchet MS"/>
                <a:cs typeface="Trebuchet MS"/>
              </a:rPr>
              <a:t>CONSENTIRE: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3F285BEE-FF6D-484B-B12E-5330A4BFA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267713" y="1743582"/>
            <a:ext cx="827150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9660" algn="l"/>
                <a:tab pos="2397760" algn="l"/>
                <a:tab pos="2652395" algn="l"/>
                <a:tab pos="3694429" algn="l"/>
                <a:tab pos="4283075" algn="l"/>
                <a:tab pos="4744720" algn="l"/>
                <a:tab pos="6723380" algn="l"/>
                <a:tab pos="7316470" algn="l"/>
              </a:tabLst>
            </a:pPr>
            <a:r>
              <a:rPr sz="2000" spc="65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r>
              <a:rPr sz="2000" spc="2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r>
              <a:rPr sz="20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DISCIPLINA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-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45" dirty="0">
                <a:solidFill>
                  <a:srgbClr val="244060"/>
                </a:solidFill>
                <a:latin typeface="Trebuchet MS"/>
                <a:cs typeface="Trebuchet MS"/>
              </a:rPr>
              <a:t>PRINCIPI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10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PREDISPOSIZIONE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9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7713" y="2017902"/>
            <a:ext cx="8272780" cy="1006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1571625" algn="l"/>
              </a:tabLst>
            </a:pPr>
            <a:r>
              <a:rPr sz="1600" spc="85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60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600" spc="135" dirty="0">
                <a:solidFill>
                  <a:srgbClr val="244060"/>
                </a:solidFill>
                <a:latin typeface="Trebuchet MS"/>
                <a:cs typeface="Trebuchet MS"/>
              </a:rPr>
              <a:t>QUANDO</a:t>
            </a:r>
            <a:r>
              <a:rPr sz="160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2000" spc="110" dirty="0">
                <a:solidFill>
                  <a:srgbClr val="244060"/>
                </a:solidFill>
                <a:latin typeface="Trebuchet MS"/>
                <a:cs typeface="Trebuchet MS"/>
              </a:rPr>
              <a:t>'</a:t>
            </a:r>
            <a:r>
              <a:rPr sz="1600" spc="110" dirty="0">
                <a:solidFill>
                  <a:srgbClr val="244060"/>
                </a:solidFill>
                <a:latin typeface="Trebuchet MS"/>
                <a:cs typeface="Trebuchet MS"/>
              </a:rPr>
              <a:t>AMMINISTRAZIONE</a:t>
            </a: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CONTROLLA</a:t>
            </a:r>
            <a:r>
              <a:rPr sz="160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14" dirty="0">
                <a:solidFill>
                  <a:srgbClr val="244060"/>
                </a:solidFill>
                <a:latin typeface="Trebuchet MS"/>
                <a:cs typeface="Trebuchet MS"/>
              </a:rPr>
              <a:t>O</a:t>
            </a:r>
            <a:r>
              <a:rPr sz="160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244060"/>
                </a:solidFill>
                <a:latin typeface="Trebuchet MS"/>
                <a:cs typeface="Trebuchet MS"/>
              </a:rPr>
              <a:t>PARTECIPA</a:t>
            </a:r>
            <a:r>
              <a:rPr sz="160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70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600" spc="6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155" dirty="0">
                <a:solidFill>
                  <a:srgbClr val="244060"/>
                </a:solidFill>
                <a:latin typeface="Trebuchet MS"/>
                <a:cs typeface="Trebuchet MS"/>
              </a:rPr>
              <a:t>UNO</a:t>
            </a:r>
            <a:r>
              <a:rPr sz="160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65" dirty="0">
                <a:solidFill>
                  <a:srgbClr val="244060"/>
                </a:solidFill>
                <a:latin typeface="Trebuchet MS"/>
                <a:cs typeface="Trebuchet MS"/>
              </a:rPr>
              <a:t>O </a:t>
            </a:r>
            <a:r>
              <a:rPr sz="1600" spc="75" dirty="0">
                <a:solidFill>
                  <a:srgbClr val="244060"/>
                </a:solidFill>
                <a:latin typeface="Trebuchet MS"/>
                <a:cs typeface="Trebuchet MS"/>
              </a:rPr>
              <a:t>PIÙ</a:t>
            </a:r>
            <a:r>
              <a:rPr sz="160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600" spc="50" dirty="0">
                <a:solidFill>
                  <a:srgbClr val="244060"/>
                </a:solidFill>
                <a:latin typeface="Trebuchet MS"/>
                <a:cs typeface="Trebuchet MS"/>
              </a:rPr>
              <a:t>ORGANISMI</a:t>
            </a:r>
            <a:r>
              <a:rPr sz="2000" spc="5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000" cap="small" spc="114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2000" cap="small" spc="90" dirty="0">
                <a:solidFill>
                  <a:srgbClr val="244060"/>
                </a:solidFill>
                <a:latin typeface="Trebuchet MS"/>
                <a:cs typeface="Trebuchet MS"/>
              </a:rPr>
              <a:t> raggiungere</a:t>
            </a:r>
            <a:r>
              <a:rPr sz="20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 tale</a:t>
            </a:r>
            <a:r>
              <a:rPr sz="2000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finalità,</a:t>
            </a:r>
            <a:r>
              <a:rPr sz="2000" cap="small" spc="-8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2000" cap="small" spc="1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120" dirty="0">
                <a:solidFill>
                  <a:srgbClr val="244060"/>
                </a:solidFill>
                <a:latin typeface="Trebuchet MS"/>
                <a:cs typeface="Trebuchet MS"/>
              </a:rPr>
              <a:t>presente</a:t>
            </a:r>
            <a:r>
              <a:rPr sz="20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20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standard: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9163" y="1738502"/>
            <a:ext cx="726440" cy="718820"/>
            <a:chOff x="319163" y="1738502"/>
            <a:chExt cx="726440" cy="718820"/>
          </a:xfrm>
        </p:grpSpPr>
        <p:sp>
          <p:nvSpPr>
            <p:cNvPr id="5" name="object 5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1004" y="1911857"/>
            <a:ext cx="3200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93345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DEFINIZIONE</a:t>
            </a:r>
            <a:r>
              <a:rPr spc="-130" dirty="0"/>
              <a:t> </a:t>
            </a:r>
            <a:r>
              <a:rPr spc="165" dirty="0"/>
              <a:t>E</a:t>
            </a:r>
            <a:r>
              <a:rPr spc="-105" dirty="0"/>
              <a:t> </a:t>
            </a:r>
            <a:r>
              <a:rPr spc="175" dirty="0"/>
              <a:t>FUNZIONE</a:t>
            </a:r>
            <a:r>
              <a:rPr spc="-130" dirty="0"/>
              <a:t> </a:t>
            </a:r>
            <a:r>
              <a:rPr spc="200" dirty="0"/>
              <a:t>DEL</a:t>
            </a:r>
            <a:r>
              <a:rPr spc="-135" dirty="0"/>
              <a:t> </a:t>
            </a:r>
            <a:r>
              <a:rPr spc="145" dirty="0"/>
              <a:t>BILANCIO</a:t>
            </a:r>
            <a:r>
              <a:rPr spc="-135" dirty="0"/>
              <a:t> </a:t>
            </a:r>
            <a:r>
              <a:rPr spc="170" dirty="0"/>
              <a:t>CONSOLIDATO</a:t>
            </a:r>
          </a:p>
        </p:txBody>
      </p:sp>
      <p:sp>
        <p:nvSpPr>
          <p:cNvPr id="9" name="object 9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1419" y="1143126"/>
            <a:ext cx="866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solidFill>
                  <a:srgbClr val="043462"/>
                </a:solidFill>
                <a:latin typeface="Trebuchet MS"/>
                <a:cs typeface="Trebuchet MS"/>
              </a:rPr>
              <a:t>[itas</a:t>
            </a:r>
            <a:r>
              <a:rPr sz="2000" spc="-10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043462"/>
                </a:solidFill>
                <a:latin typeface="Trebuchet MS"/>
                <a:cs typeface="Trebuchet MS"/>
              </a:rPr>
              <a:t>12]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88719" y="3357245"/>
            <a:ext cx="8429625" cy="1646555"/>
          </a:xfrm>
          <a:custGeom>
            <a:avLst/>
            <a:gdLst/>
            <a:ahLst/>
            <a:cxnLst/>
            <a:rect l="l" t="t" r="r" b="b"/>
            <a:pathLst>
              <a:path w="8429625" h="1646554">
                <a:moveTo>
                  <a:pt x="0" y="1646555"/>
                </a:moveTo>
                <a:lnTo>
                  <a:pt x="8429117" y="1646555"/>
                </a:lnTo>
                <a:lnTo>
                  <a:pt x="8429117" y="0"/>
                </a:lnTo>
                <a:lnTo>
                  <a:pt x="0" y="0"/>
                </a:lnTo>
                <a:lnTo>
                  <a:pt x="0" y="1646555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80413" y="3229483"/>
            <a:ext cx="8259445" cy="171767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85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265" algn="l"/>
              </a:tabLst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STABILISCE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LE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CONDIZIONI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DETERMINARE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L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AREA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800" spc="8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42900" marR="5080" indent="-342900">
              <a:lnSpc>
                <a:spcPts val="1939"/>
              </a:lnSpc>
              <a:spcBef>
                <a:spcPts val="123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900" algn="l"/>
              </a:tabLst>
            </a:pP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DEFINISCE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NOZIONE</a:t>
            </a:r>
            <a:r>
              <a:rPr sz="1450" spc="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CONTROLLO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244060"/>
                </a:solidFill>
                <a:latin typeface="Trebuchet MS"/>
                <a:cs typeface="Trebuchet MS"/>
              </a:rPr>
              <a:t>E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PARTECIPAZIONE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RAPPRESENTANO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IL 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CRITERIO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BASE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4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244060"/>
                </a:solidFill>
                <a:latin typeface="Trebuchet MS"/>
                <a:cs typeface="Trebuchet MS"/>
              </a:rPr>
              <a:t>CONSOLIDAMENTO</a:t>
            </a:r>
            <a:r>
              <a:rPr sz="1800" spc="80" dirty="0">
                <a:solidFill>
                  <a:srgbClr val="244060"/>
                </a:solidFill>
                <a:latin typeface="Trebuchet MS"/>
                <a:cs typeface="Trebuchet MS"/>
              </a:rPr>
              <a:t>;</a:t>
            </a:r>
            <a:endParaRPr sz="1800">
              <a:latin typeface="Trebuchet MS"/>
              <a:cs typeface="Trebuchet MS"/>
            </a:endParaRPr>
          </a:p>
          <a:p>
            <a:pPr marL="342900" marR="5080" indent="-342900">
              <a:lnSpc>
                <a:spcPts val="1950"/>
              </a:lnSpc>
              <a:spcBef>
                <a:spcPts val="1200"/>
              </a:spcBef>
              <a:buClr>
                <a:srgbClr val="FF0000"/>
              </a:buClr>
              <a:buFont typeface="Arial MT"/>
              <a:buChar char="•"/>
              <a:tabLst>
                <a:tab pos="342900" algn="l"/>
                <a:tab pos="1589405" algn="l"/>
                <a:tab pos="1837689" algn="l"/>
                <a:tab pos="2906395" algn="l"/>
                <a:tab pos="4069079" algn="l"/>
                <a:tab pos="4616450" algn="l"/>
                <a:tab pos="5049520" algn="l"/>
                <a:tab pos="6845934" algn="l"/>
                <a:tab pos="7396480" algn="l"/>
              </a:tabLst>
            </a:pPr>
            <a:r>
              <a:rPr sz="1800" cap="small" spc="80" dirty="0">
                <a:solidFill>
                  <a:srgbClr val="244060"/>
                </a:solidFill>
                <a:latin typeface="Trebuchet MS"/>
                <a:cs typeface="Trebuchet MS"/>
              </a:rPr>
              <a:t>Stabilisce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-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45" dirty="0">
                <a:solidFill>
                  <a:srgbClr val="244060"/>
                </a:solidFill>
                <a:latin typeface="Trebuchet MS"/>
                <a:cs typeface="Trebuchet MS"/>
              </a:rPr>
              <a:t>requisiti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contabili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la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75" dirty="0">
                <a:solidFill>
                  <a:srgbClr val="244060"/>
                </a:solidFill>
                <a:latin typeface="Trebuchet MS"/>
                <a:cs typeface="Trebuchet MS"/>
              </a:rPr>
              <a:t>predisposizione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85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800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800" cap="small" spc="15" dirty="0">
                <a:solidFill>
                  <a:srgbClr val="244060"/>
                </a:solidFill>
                <a:latin typeface="Trebuchet MS"/>
                <a:cs typeface="Trebuchet MS"/>
              </a:rPr>
              <a:t>bilancio </a:t>
            </a:r>
            <a:r>
              <a:rPr sz="1800" cap="small" spc="60" dirty="0">
                <a:solidFill>
                  <a:srgbClr val="244060"/>
                </a:solidFill>
                <a:latin typeface="Trebuchet MS"/>
                <a:cs typeface="Trebuchet MS"/>
              </a:rPr>
              <a:t>consolidato.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A4BF1EF1-AF57-4DE8-9AFE-B5E5432F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19163" y="1153413"/>
            <a:ext cx="726440" cy="718820"/>
            <a:chOff x="319163" y="1153413"/>
            <a:chExt cx="726440" cy="718820"/>
          </a:xfrm>
        </p:grpSpPr>
        <p:sp>
          <p:nvSpPr>
            <p:cNvPr id="3" name="object 3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1863" y="1166113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16432" y="1326641"/>
            <a:ext cx="33020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40" dirty="0">
                <a:solidFill>
                  <a:srgbClr val="244060"/>
                </a:solidFill>
                <a:latin typeface="Trebuchet MS"/>
                <a:cs typeface="Trebuchet MS"/>
              </a:rPr>
              <a:t>ITAS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1100" spc="-25" dirty="0">
                <a:solidFill>
                  <a:srgbClr val="244060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DEFINIZIONE</a:t>
            </a:r>
            <a:r>
              <a:rPr spc="-130" dirty="0"/>
              <a:t> </a:t>
            </a:r>
            <a:r>
              <a:rPr spc="165" dirty="0"/>
              <a:t>E</a:t>
            </a:r>
            <a:r>
              <a:rPr spc="-105" dirty="0"/>
              <a:t> </a:t>
            </a:r>
            <a:r>
              <a:rPr spc="175" dirty="0"/>
              <a:t>FUNZIONE</a:t>
            </a:r>
            <a:r>
              <a:rPr spc="-130" dirty="0"/>
              <a:t> </a:t>
            </a:r>
            <a:r>
              <a:rPr spc="200" dirty="0"/>
              <a:t>DEL</a:t>
            </a:r>
            <a:r>
              <a:rPr spc="-195" dirty="0"/>
              <a:t> </a:t>
            </a:r>
            <a:r>
              <a:rPr spc="145" dirty="0"/>
              <a:t>BILANCIO</a:t>
            </a:r>
            <a:r>
              <a:rPr spc="-135" dirty="0"/>
              <a:t> </a:t>
            </a:r>
            <a:r>
              <a:rPr spc="140" dirty="0"/>
              <a:t>CONSOLIDATO</a:t>
            </a:r>
          </a:p>
        </p:txBody>
      </p:sp>
      <p:sp>
        <p:nvSpPr>
          <p:cNvPr id="7" name="object 7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8719" y="1166112"/>
            <a:ext cx="8507731" cy="1287411"/>
          </a:xfrm>
          <a:custGeom>
            <a:avLst/>
            <a:gdLst/>
            <a:ahLst/>
            <a:cxnLst/>
            <a:rect l="l" t="t" r="r" b="b"/>
            <a:pathLst>
              <a:path w="8429625" h="1089660">
                <a:moveTo>
                  <a:pt x="0" y="1089533"/>
                </a:moveTo>
                <a:lnTo>
                  <a:pt x="8429117" y="1089533"/>
                </a:lnTo>
                <a:lnTo>
                  <a:pt x="8429117" y="0"/>
                </a:lnTo>
                <a:lnTo>
                  <a:pt x="0" y="0"/>
                </a:lnTo>
                <a:lnTo>
                  <a:pt x="0" y="1089533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0413" y="1150575"/>
            <a:ext cx="82588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32434" algn="l"/>
                <a:tab pos="1581785" algn="l"/>
                <a:tab pos="3139440" algn="l"/>
                <a:tab pos="3520440" algn="l"/>
                <a:tab pos="4069079" algn="l"/>
                <a:tab pos="5529580" algn="l"/>
                <a:tab pos="6811009" algn="l"/>
                <a:tab pos="7204709" algn="l"/>
              </a:tabLst>
            </a:pPr>
            <a:r>
              <a:rPr sz="1900" i="1" cap="small" spc="-25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900" i="1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Bilancio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900" i="1" cap="small" spc="40" dirty="0">
                <a:solidFill>
                  <a:srgbClr val="244060"/>
                </a:solidFill>
                <a:latin typeface="Trebuchet MS"/>
                <a:cs typeface="Trebuchet MS"/>
              </a:rPr>
              <a:t>consolidato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900" i="1" cap="small" spc="20" dirty="0">
                <a:solidFill>
                  <a:srgbClr val="244060"/>
                </a:solidFill>
                <a:latin typeface="Trebuchet MS"/>
                <a:cs typeface="Trebuchet MS"/>
              </a:rPr>
              <a:t>è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900" i="1" cap="small" spc="100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900" i="1" cap="small" spc="65" dirty="0">
                <a:solidFill>
                  <a:srgbClr val="244060"/>
                </a:solidFill>
                <a:latin typeface="Trebuchet MS"/>
                <a:cs typeface="Trebuchet MS"/>
              </a:rPr>
              <a:t>documento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900" i="1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contabile</a:t>
            </a:r>
            <a:r>
              <a:rPr sz="1900" i="1" cap="small" dirty="0">
                <a:solidFill>
                  <a:srgbClr val="244060"/>
                </a:solidFill>
                <a:latin typeface="Trebuchet MS"/>
                <a:cs typeface="Trebuchet MS"/>
              </a:rPr>
              <a:t>	a	</a:t>
            </a:r>
            <a:r>
              <a:rPr sz="1900" i="1" cap="small" spc="-10" dirty="0">
                <a:solidFill>
                  <a:srgbClr val="244060"/>
                </a:solidFill>
                <a:latin typeface="Trebuchet MS"/>
                <a:cs typeface="Trebuchet MS"/>
              </a:rPr>
              <a:t>carattere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0413" y="1445656"/>
            <a:ext cx="8260080" cy="5137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R="5080">
              <a:lnSpc>
                <a:spcPts val="1939"/>
              </a:lnSpc>
              <a:spcBef>
                <a:spcPts val="65"/>
              </a:spcBef>
              <a:tabLst>
                <a:tab pos="1214120" algn="l"/>
                <a:tab pos="1337945" algn="l"/>
                <a:tab pos="1838960" algn="l"/>
                <a:tab pos="2721610" algn="l"/>
                <a:tab pos="2866390" algn="l"/>
                <a:tab pos="3992879" algn="l"/>
                <a:tab pos="4241165" algn="l"/>
                <a:tab pos="4724400" algn="l"/>
                <a:tab pos="5308600" algn="l"/>
                <a:tab pos="6349365" algn="l"/>
                <a:tab pos="6591300" algn="l"/>
                <a:tab pos="7005955" algn="l"/>
                <a:tab pos="7489825" algn="l"/>
                <a:tab pos="7667625" algn="l"/>
              </a:tabLst>
            </a:pPr>
            <a:r>
              <a:rPr sz="1500" i="1" spc="60" dirty="0">
                <a:solidFill>
                  <a:srgbClr val="244060"/>
                </a:solidFill>
                <a:latin typeface="Trebuchet MS"/>
                <a:cs typeface="Trebuchet MS"/>
              </a:rPr>
              <a:t>CONSUNTIVO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	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CHE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FORNISCE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	</a:t>
            </a:r>
            <a:r>
              <a:rPr sz="1500" i="1" spc="100" dirty="0">
                <a:solidFill>
                  <a:srgbClr val="244060"/>
                </a:solidFill>
                <a:latin typeface="Trebuchet MS"/>
                <a:cs typeface="Trebuchet MS"/>
              </a:rPr>
              <a:t>UNA</a:t>
            </a:r>
            <a:r>
              <a:rPr sz="1500" i="1" spc="7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500" i="1" spc="50" dirty="0">
                <a:solidFill>
                  <a:srgbClr val="FF0000"/>
                </a:solidFill>
                <a:latin typeface="Trebuchet MS"/>
                <a:cs typeface="Trebuchet MS"/>
              </a:rPr>
              <a:t>RAPPRESENTAZIONE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-10" dirty="0">
                <a:solidFill>
                  <a:srgbClr val="FF0000"/>
                </a:solidFill>
                <a:latin typeface="Trebuchet MS"/>
                <a:cs typeface="Trebuchet MS"/>
              </a:rPr>
              <a:t>VERITIERA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2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-10" dirty="0">
                <a:solidFill>
                  <a:srgbClr val="FF0000"/>
                </a:solidFill>
                <a:latin typeface="Trebuchet MS"/>
                <a:cs typeface="Trebuchet MS"/>
              </a:rPr>
              <a:t>CORRETTA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	</a:t>
            </a:r>
            <a:r>
              <a:rPr sz="1500" i="1" spc="60" dirty="0">
                <a:solidFill>
                  <a:srgbClr val="FF0000"/>
                </a:solidFill>
                <a:latin typeface="Trebuchet MS"/>
                <a:cs typeface="Trebuchet MS"/>
              </a:rPr>
              <a:t>DELLA </a:t>
            </a:r>
            <a:r>
              <a:rPr sz="1500" i="1" spc="40" dirty="0">
                <a:solidFill>
                  <a:srgbClr val="FF0000"/>
                </a:solidFill>
                <a:latin typeface="Trebuchet MS"/>
                <a:cs typeface="Trebuchet MS"/>
              </a:rPr>
              <a:t>SITUAZIONE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-10" dirty="0">
                <a:solidFill>
                  <a:srgbClr val="FF0000"/>
                </a:solidFill>
                <a:latin typeface="Trebuchet MS"/>
                <a:cs typeface="Trebuchet MS"/>
              </a:rPr>
              <a:t>PATRIMONIALE</a:t>
            </a:r>
            <a:r>
              <a:rPr sz="1900" i="1" spc="-10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9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-10" dirty="0">
                <a:solidFill>
                  <a:srgbClr val="FF0000"/>
                </a:solidFill>
                <a:latin typeface="Trebuchet MS"/>
                <a:cs typeface="Trebuchet MS"/>
              </a:rPr>
              <a:t>FINANZIARIA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2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50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RISULTATO</a:t>
            </a:r>
            <a:r>
              <a:rPr sz="1500" i="1" spc="1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500" i="1" spc="55" dirty="0">
                <a:solidFill>
                  <a:srgbClr val="FF0000"/>
                </a:solidFill>
                <a:latin typeface="Trebuchet MS"/>
                <a:cs typeface="Trebuchet MS"/>
              </a:rPr>
              <a:t>ECONOMICO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55" dirty="0">
                <a:solidFill>
                  <a:srgbClr val="FF0000"/>
                </a:solidFill>
                <a:latin typeface="Trebuchet MS"/>
                <a:cs typeface="Trebuchet MS"/>
              </a:rPr>
              <a:t>DEL</a:t>
            </a:r>
            <a:r>
              <a:rPr sz="1500" i="1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500" i="1" spc="55" dirty="0">
                <a:solidFill>
                  <a:srgbClr val="FF0000"/>
                </a:solidFill>
                <a:latin typeface="Trebuchet MS"/>
                <a:cs typeface="Trebuchet MS"/>
              </a:rPr>
              <a:t>GRUPPO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7713" y="1890918"/>
            <a:ext cx="827341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  <a:tabLst>
                <a:tab pos="1507490" algn="l"/>
                <a:tab pos="2320290" algn="l"/>
                <a:tab pos="3006090" algn="l"/>
                <a:tab pos="3438525" algn="l"/>
                <a:tab pos="4177665" algn="l"/>
                <a:tab pos="5365115" algn="l"/>
                <a:tab pos="5748020" algn="l"/>
                <a:tab pos="6700520" algn="l"/>
                <a:tab pos="7029450" algn="l"/>
                <a:tab pos="7462520" algn="l"/>
              </a:tabLst>
            </a:pPr>
            <a:r>
              <a:rPr sz="1500" i="1" spc="-10" dirty="0">
                <a:solidFill>
                  <a:srgbClr val="FF0000"/>
                </a:solidFill>
                <a:latin typeface="Trebuchet MS"/>
                <a:cs typeface="Trebuchet MS"/>
              </a:rPr>
              <a:t>CONSOLIDATO</a:t>
            </a:r>
            <a:r>
              <a:rPr sz="1900" i="1" spc="-1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9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INTESO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55" dirty="0">
                <a:solidFill>
                  <a:srgbClr val="244060"/>
                </a:solidFill>
                <a:latin typeface="Trebuchet MS"/>
                <a:cs typeface="Trebuchet MS"/>
              </a:rPr>
              <a:t>COME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100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50" dirty="0">
                <a:solidFill>
                  <a:srgbClr val="244060"/>
                </a:solidFill>
                <a:latin typeface="Trebuchet MS"/>
                <a:cs typeface="Trebuchet MS"/>
              </a:rPr>
              <a:t>UNICO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-10" dirty="0">
                <a:solidFill>
                  <a:srgbClr val="244060"/>
                </a:solidFill>
                <a:latin typeface="Trebuchet MS"/>
                <a:cs typeface="Trebuchet MS"/>
              </a:rPr>
              <a:t>SOGGETTO</a:t>
            </a:r>
            <a:r>
              <a:rPr sz="1900" i="1" spc="-10" dirty="0">
                <a:solidFill>
                  <a:srgbClr val="244060"/>
                </a:solidFill>
                <a:latin typeface="Trebuchet MS"/>
                <a:cs typeface="Trebuchet MS"/>
              </a:rPr>
              <a:t>,</a:t>
            </a:r>
            <a:r>
              <a:rPr sz="19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35" dirty="0">
                <a:solidFill>
                  <a:srgbClr val="244060"/>
                </a:solidFill>
                <a:latin typeface="Trebuchet MS"/>
                <a:cs typeface="Trebuchet MS"/>
              </a:rPr>
              <a:t>AL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TERMINE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-25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100" dirty="0">
                <a:solidFill>
                  <a:srgbClr val="244060"/>
                </a:solidFill>
                <a:latin typeface="Trebuchet MS"/>
                <a:cs typeface="Trebuchet MS"/>
              </a:rPr>
              <a:t>UN</a:t>
            </a:r>
            <a:r>
              <a:rPr sz="1500" i="1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500" i="1" spc="45" dirty="0">
                <a:solidFill>
                  <a:srgbClr val="244060"/>
                </a:solidFill>
                <a:latin typeface="Trebuchet MS"/>
                <a:cs typeface="Trebuchet MS"/>
              </a:rPr>
              <a:t>PERIODO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ts val="2115"/>
              </a:lnSpc>
            </a:pPr>
            <a:r>
              <a:rPr sz="1500" i="1" spc="-10" dirty="0">
                <a:solidFill>
                  <a:srgbClr val="244060"/>
                </a:solidFill>
                <a:latin typeface="Trebuchet MS"/>
                <a:cs typeface="Trebuchet MS"/>
              </a:rPr>
              <a:t>AMMINISTRATIVO</a:t>
            </a:r>
            <a:r>
              <a:rPr sz="1900" i="1" spc="-10" dirty="0">
                <a:solidFill>
                  <a:srgbClr val="244060"/>
                </a:solidFill>
                <a:latin typeface="Trebuchet MS"/>
                <a:cs typeface="Trebuchet MS"/>
              </a:rPr>
              <a:t>.</a:t>
            </a:r>
            <a:endParaRPr sz="19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812FFA5C-8E01-4AC0-962A-CBC5FBB0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" y="0"/>
            <a:ext cx="13444168" cy="75692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188719" y="1751202"/>
            <a:ext cx="8429625" cy="3047365"/>
          </a:xfrm>
          <a:custGeom>
            <a:avLst/>
            <a:gdLst/>
            <a:ahLst/>
            <a:cxnLst/>
            <a:rect l="l" t="t" r="r" b="b"/>
            <a:pathLst>
              <a:path w="8429625" h="3047365">
                <a:moveTo>
                  <a:pt x="0" y="3046983"/>
                </a:moveTo>
                <a:lnTo>
                  <a:pt x="8429117" y="3046983"/>
                </a:lnTo>
                <a:lnTo>
                  <a:pt x="8429117" y="0"/>
                </a:lnTo>
                <a:lnTo>
                  <a:pt x="0" y="0"/>
                </a:lnTo>
                <a:lnTo>
                  <a:pt x="0" y="3046983"/>
                </a:lnTo>
                <a:close/>
              </a:path>
            </a:pathLst>
          </a:custGeom>
          <a:ln w="254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80413" y="1623186"/>
            <a:ext cx="8258809" cy="239395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42265" indent="-342265" algn="just">
              <a:lnSpc>
                <a:spcPct val="100000"/>
              </a:lnSpc>
              <a:spcBef>
                <a:spcPts val="13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265" algn="l"/>
              </a:tabLst>
            </a:pP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FACOLTATIVO</a:t>
            </a:r>
            <a:r>
              <a:rPr sz="145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PER</a:t>
            </a:r>
            <a:r>
              <a:rPr sz="1450" spc="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5" dirty="0">
                <a:solidFill>
                  <a:srgbClr val="244060"/>
                </a:solidFill>
                <a:latin typeface="Trebuchet MS"/>
                <a:cs typeface="Trebuchet MS"/>
              </a:rPr>
              <a:t>COMUNI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5" dirty="0">
                <a:solidFill>
                  <a:srgbClr val="244060"/>
                </a:solidFill>
                <a:latin typeface="Trebuchet MS"/>
                <a:cs typeface="Trebuchet MS"/>
              </a:rPr>
              <a:t>CON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POPOLAZIONE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INFERIORE</a:t>
            </a:r>
            <a:r>
              <a:rPr sz="1450" spc="2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5.000</a:t>
            </a:r>
            <a:r>
              <a:rPr sz="1800" spc="-8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ABITANTI</a:t>
            </a:r>
            <a:endParaRPr sz="1450">
              <a:latin typeface="Trebuchet MS"/>
              <a:cs typeface="Trebuchet MS"/>
            </a:endParaRPr>
          </a:p>
          <a:p>
            <a:pPr marL="342265" indent="-342265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265" algn="l"/>
              </a:tabLst>
            </a:pP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RIFERITO</a:t>
            </a:r>
            <a:r>
              <a:rPr sz="1450" spc="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ALLA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DATA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DEL</a:t>
            </a:r>
            <a:r>
              <a:rPr sz="1450" spc="-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244060"/>
                </a:solidFill>
                <a:latin typeface="Trebuchet MS"/>
                <a:cs typeface="Trebuchet MS"/>
              </a:rPr>
              <a:t>31</a:t>
            </a:r>
            <a:r>
              <a:rPr sz="1800" spc="-6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244060"/>
                </a:solidFill>
                <a:latin typeface="Trebuchet MS"/>
                <a:cs typeface="Trebuchet MS"/>
              </a:rPr>
              <a:t>DICEMBRE</a:t>
            </a:r>
            <a:r>
              <a:rPr sz="1450" spc="-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3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CIASCUN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ANNO</a:t>
            </a:r>
            <a:endParaRPr sz="1450">
              <a:latin typeface="Trebuchet MS"/>
              <a:cs typeface="Trebuchet MS"/>
            </a:endParaRPr>
          </a:p>
          <a:p>
            <a:pPr marL="342900" marR="5080" indent="-342900" algn="just">
              <a:lnSpc>
                <a:spcPct val="109100"/>
              </a:lnSpc>
              <a:spcBef>
                <a:spcPts val="1005"/>
              </a:spcBef>
              <a:buClr>
                <a:srgbClr val="FF0000"/>
              </a:buClr>
              <a:buSzPct val="124137"/>
              <a:buFont typeface="Arial MT"/>
              <a:buChar char="•"/>
              <a:tabLst>
                <a:tab pos="342900" algn="l"/>
              </a:tabLst>
            </a:pPr>
            <a:r>
              <a:rPr sz="1450" spc="120" dirty="0">
                <a:solidFill>
                  <a:srgbClr val="244060"/>
                </a:solidFill>
                <a:latin typeface="Trebuchet MS"/>
                <a:cs typeface="Trebuchet MS"/>
              </a:rPr>
              <a:t>COMPOSTO</a:t>
            </a:r>
            <a:r>
              <a:rPr sz="1450" spc="5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14" dirty="0">
                <a:solidFill>
                  <a:srgbClr val="244060"/>
                </a:solidFill>
                <a:latin typeface="Trebuchet MS"/>
                <a:cs typeface="Trebuchet MS"/>
              </a:rPr>
              <a:t>DAL</a:t>
            </a:r>
            <a:r>
              <a:rPr sz="1450" spc="4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CONTO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FF0000"/>
                </a:solidFill>
                <a:latin typeface="Trebuchet MS"/>
                <a:cs typeface="Trebuchet MS"/>
              </a:rPr>
              <a:t>ECONOMICO</a:t>
            </a:r>
            <a:r>
              <a:rPr sz="1800" spc="70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8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DALLO</a:t>
            </a:r>
            <a:r>
              <a:rPr sz="1450" spc="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Trebuchet MS"/>
                <a:cs typeface="Trebuchet MS"/>
              </a:rPr>
              <a:t>STATO</a:t>
            </a:r>
            <a:r>
              <a:rPr sz="1450" spc="60" dirty="0">
                <a:solidFill>
                  <a:srgbClr val="FF0000"/>
                </a:solidFill>
                <a:latin typeface="Trebuchet MS"/>
                <a:cs typeface="Trebuchet MS"/>
              </a:rPr>
              <a:t> PATRIMONIALE</a:t>
            </a:r>
            <a:r>
              <a:rPr sz="1800" spc="60" dirty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sz="1800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FF0000"/>
                </a:solidFill>
                <a:latin typeface="Trebuchet MS"/>
                <a:cs typeface="Trebuchet MS"/>
              </a:rPr>
              <a:t>RELAZIONE</a:t>
            </a:r>
            <a:r>
              <a:rPr sz="1450" spc="5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SULLA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GESTIONE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CONSOLIDATA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COMPRENSIVA</a:t>
            </a:r>
            <a:r>
              <a:rPr sz="1450" spc="13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10" dirty="0">
                <a:solidFill>
                  <a:srgbClr val="FF0000"/>
                </a:solidFill>
                <a:latin typeface="Trebuchet MS"/>
                <a:cs typeface="Trebuchet MS"/>
              </a:rPr>
              <a:t>DELLA</a:t>
            </a:r>
            <a:r>
              <a:rPr sz="1450" spc="120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14" dirty="0">
                <a:solidFill>
                  <a:srgbClr val="FF0000"/>
                </a:solidFill>
                <a:latin typeface="Trebuchet MS"/>
                <a:cs typeface="Trebuchet MS"/>
              </a:rPr>
              <a:t>NOTA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INTEGRATIVA</a:t>
            </a:r>
            <a:r>
              <a:rPr sz="1450" spc="12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sz="1450" spc="135" dirty="0">
                <a:solidFill>
                  <a:srgbClr val="FF0000"/>
                </a:solidFill>
                <a:latin typeface="Trebuchet MS"/>
                <a:cs typeface="Trebuchet MS"/>
              </a:rPr>
              <a:t> 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RELAZIONE 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DELL</a:t>
            </a:r>
            <a:r>
              <a:rPr sz="1800" spc="65" dirty="0">
                <a:solidFill>
                  <a:srgbClr val="FF000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FF0000"/>
                </a:solidFill>
                <a:latin typeface="Trebuchet MS"/>
                <a:cs typeface="Trebuchet MS"/>
              </a:rPr>
              <a:t>ORGANO</a:t>
            </a:r>
            <a:r>
              <a:rPr sz="1450" spc="3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REVISIONE</a:t>
            </a:r>
            <a:r>
              <a:rPr sz="1450" spc="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90" dirty="0">
                <a:solidFill>
                  <a:srgbClr val="244060"/>
                </a:solidFill>
                <a:latin typeface="Trebuchet MS"/>
                <a:cs typeface="Trebuchet MS"/>
              </a:rPr>
              <a:t>PREDISPOSTO</a:t>
            </a:r>
            <a:r>
              <a:rPr sz="1450" spc="31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IN</a:t>
            </a:r>
            <a:r>
              <a:rPr sz="1450" spc="33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30" dirty="0">
                <a:solidFill>
                  <a:srgbClr val="244060"/>
                </a:solidFill>
                <a:latin typeface="Trebuchet MS"/>
                <a:cs typeface="Trebuchet MS"/>
              </a:rPr>
              <a:t>BASE</a:t>
            </a:r>
            <a:r>
              <a:rPr sz="1450" spc="3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ALL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800" spc="2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0" dirty="0">
                <a:solidFill>
                  <a:srgbClr val="FF0000"/>
                </a:solidFill>
                <a:latin typeface="Trebuchet MS"/>
                <a:cs typeface="Trebuchet MS"/>
              </a:rPr>
              <a:t>AREA</a:t>
            </a:r>
            <a:r>
              <a:rPr sz="1450" spc="3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DI</a:t>
            </a:r>
            <a:r>
              <a:rPr sz="1450" spc="3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FF0000"/>
                </a:solidFill>
                <a:latin typeface="Trebuchet MS"/>
                <a:cs typeface="Trebuchet MS"/>
              </a:rPr>
              <a:t>CONSOLIDAMENTO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INDIVIDUATA</a:t>
            </a:r>
            <a:r>
              <a:rPr sz="1450" spc="29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DALL</a:t>
            </a:r>
            <a:r>
              <a:rPr sz="1800" spc="60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0" dirty="0">
                <a:solidFill>
                  <a:srgbClr val="244060"/>
                </a:solidFill>
                <a:latin typeface="Trebuchet MS"/>
                <a:cs typeface="Trebuchet MS"/>
              </a:rPr>
              <a:t>ENTE</a:t>
            </a:r>
            <a:r>
              <a:rPr sz="1450" spc="3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CAPOGRUPPO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IL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244060"/>
                </a:solidFill>
                <a:latin typeface="Trebuchet MS"/>
                <a:cs typeface="Trebuchet MS"/>
              </a:rPr>
              <a:t>31</a:t>
            </a:r>
            <a:r>
              <a:rPr sz="1800" spc="20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DICEMBRE</a:t>
            </a:r>
            <a:r>
              <a:rPr sz="1450" spc="29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7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75" dirty="0">
                <a:solidFill>
                  <a:srgbClr val="244060"/>
                </a:solidFill>
                <a:latin typeface="Trebuchet MS"/>
                <a:cs typeface="Trebuchet MS"/>
              </a:rPr>
              <a:t>ANNO</a:t>
            </a:r>
            <a:r>
              <a:rPr sz="1450" spc="31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PRECEDENTE</a:t>
            </a:r>
            <a:r>
              <a:rPr sz="1450" spc="305" dirty="0">
                <a:solidFill>
                  <a:srgbClr val="244060"/>
                </a:solidFill>
                <a:latin typeface="Trebuchet MS"/>
                <a:cs typeface="Trebuchet MS"/>
              </a:rPr>
              <a:t>  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A 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QUELLO</a:t>
            </a:r>
            <a:r>
              <a:rPr sz="1450" spc="5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50" dirty="0">
                <a:solidFill>
                  <a:srgbClr val="244060"/>
                </a:solidFill>
                <a:latin typeface="Trebuchet MS"/>
                <a:cs typeface="Trebuchet MS"/>
              </a:rPr>
              <a:t>DI</a:t>
            </a:r>
            <a:r>
              <a:rPr sz="1450" spc="20" dirty="0">
                <a:solidFill>
                  <a:srgbClr val="244060"/>
                </a:solidFill>
                <a:latin typeface="Trebuchet MS"/>
                <a:cs typeface="Trebuchet MS"/>
              </a:rPr>
              <a:t>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0413" y="4096511"/>
            <a:ext cx="8258809" cy="6223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2900" marR="5080" indent="-342900">
              <a:lnSpc>
                <a:spcPct val="116199"/>
              </a:lnSpc>
              <a:spcBef>
                <a:spcPts val="200"/>
              </a:spcBef>
              <a:buSzPct val="124137"/>
              <a:buFont typeface="Arial MT"/>
              <a:buChar char="•"/>
              <a:tabLst>
                <a:tab pos="342900" algn="l"/>
                <a:tab pos="1612265" algn="l"/>
                <a:tab pos="2397125" algn="l"/>
                <a:tab pos="2712720" algn="l"/>
                <a:tab pos="3138170" algn="l"/>
                <a:tab pos="4369435" algn="l"/>
                <a:tab pos="5577840" algn="l"/>
                <a:tab pos="6882765" algn="l"/>
                <a:tab pos="7169784" algn="l"/>
                <a:tab pos="8068945" algn="l"/>
              </a:tabLst>
            </a:pPr>
            <a:r>
              <a:rPr sz="1450" spc="80" dirty="0">
                <a:solidFill>
                  <a:srgbClr val="FF0000"/>
                </a:solidFill>
                <a:latin typeface="Trebuchet MS"/>
                <a:cs typeface="Trebuchet MS"/>
              </a:rPr>
              <a:t>APPROVATO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90" dirty="0">
                <a:solidFill>
                  <a:srgbClr val="FF0000"/>
                </a:solidFill>
                <a:latin typeface="Trebuchet MS"/>
                <a:cs typeface="Trebuchet MS"/>
              </a:rPr>
              <a:t>ENTRO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FF0000"/>
                </a:solidFill>
                <a:latin typeface="Trebuchet MS"/>
                <a:cs typeface="Trebuchet MS"/>
              </a:rPr>
              <a:t>IL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800" spc="45" dirty="0">
                <a:solidFill>
                  <a:srgbClr val="FF0000"/>
                </a:solidFill>
                <a:latin typeface="Trebuchet MS"/>
                <a:cs typeface="Trebuchet MS"/>
              </a:rPr>
              <a:t>30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95" dirty="0">
                <a:solidFill>
                  <a:srgbClr val="FF0000"/>
                </a:solidFill>
                <a:latin typeface="Trebuchet MS"/>
                <a:cs typeface="Trebuchet MS"/>
              </a:rPr>
              <a:t>SETTEMBRE</a:t>
            </a:r>
            <a:r>
              <a:rPr sz="1450" dirty="0">
                <a:solidFill>
                  <a:srgbClr val="FF000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DELL</a:t>
            </a:r>
            <a:r>
              <a:rPr sz="1800" spc="65" dirty="0">
                <a:solidFill>
                  <a:srgbClr val="244060"/>
                </a:solidFill>
                <a:latin typeface="Trebuchet MS"/>
                <a:cs typeface="Trebuchet MS"/>
              </a:rPr>
              <a:t>’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ANNO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105" dirty="0">
                <a:solidFill>
                  <a:srgbClr val="244060"/>
                </a:solidFill>
                <a:latin typeface="Trebuchet MS"/>
                <a:cs typeface="Trebuchet MS"/>
              </a:rPr>
              <a:t>SUCCESSIVO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65" dirty="0">
                <a:solidFill>
                  <a:srgbClr val="244060"/>
                </a:solidFill>
                <a:latin typeface="Trebuchet MS"/>
                <a:cs typeface="Trebuchet MS"/>
              </a:rPr>
              <a:t>A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95" dirty="0">
                <a:solidFill>
                  <a:srgbClr val="244060"/>
                </a:solidFill>
                <a:latin typeface="Trebuchet MS"/>
                <a:cs typeface="Trebuchet MS"/>
              </a:rPr>
              <a:t>QUELLO</a:t>
            </a:r>
            <a:r>
              <a:rPr sz="1450" dirty="0">
                <a:solidFill>
                  <a:srgbClr val="244060"/>
                </a:solidFill>
                <a:latin typeface="Trebuchet MS"/>
                <a:cs typeface="Trebuchet MS"/>
              </a:rPr>
              <a:t>	</a:t>
            </a:r>
            <a:r>
              <a:rPr sz="1450" spc="-25" dirty="0">
                <a:solidFill>
                  <a:srgbClr val="244060"/>
                </a:solidFill>
                <a:latin typeface="Trebuchet MS"/>
                <a:cs typeface="Trebuchet MS"/>
              </a:rPr>
              <a:t>DI </a:t>
            </a:r>
            <a:r>
              <a:rPr sz="1450" spc="70" dirty="0">
                <a:solidFill>
                  <a:srgbClr val="244060"/>
                </a:solidFill>
                <a:latin typeface="Trebuchet MS"/>
                <a:cs typeface="Trebuchet MS"/>
              </a:rPr>
              <a:t>RIFERIMENTO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9163" y="1738502"/>
            <a:ext cx="726440" cy="718820"/>
            <a:chOff x="319163" y="1738502"/>
            <a:chExt cx="726440" cy="718820"/>
          </a:xfrm>
        </p:grpSpPr>
        <p:sp>
          <p:nvSpPr>
            <p:cNvPr id="6" name="object 6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350520" y="0"/>
                  </a:moveTo>
                  <a:lnTo>
                    <a:pt x="302956" y="3164"/>
                  </a:lnTo>
                  <a:lnTo>
                    <a:pt x="257338" y="12382"/>
                  </a:lnTo>
                  <a:lnTo>
                    <a:pt x="214082" y="27241"/>
                  </a:lnTo>
                  <a:lnTo>
                    <a:pt x="173606" y="47328"/>
                  </a:lnTo>
                  <a:lnTo>
                    <a:pt x="136327" y="72231"/>
                  </a:lnTo>
                  <a:lnTo>
                    <a:pt x="102665" y="101536"/>
                  </a:lnTo>
                  <a:lnTo>
                    <a:pt x="73035" y="134831"/>
                  </a:lnTo>
                  <a:lnTo>
                    <a:pt x="47856" y="171704"/>
                  </a:lnTo>
                  <a:lnTo>
                    <a:pt x="27545" y="211740"/>
                  </a:lnTo>
                  <a:lnTo>
                    <a:pt x="12520" y="254529"/>
                  </a:lnTo>
                  <a:lnTo>
                    <a:pt x="3199" y="299656"/>
                  </a:lnTo>
                  <a:lnTo>
                    <a:pt x="0" y="346710"/>
                  </a:lnTo>
                  <a:lnTo>
                    <a:pt x="3199" y="393763"/>
                  </a:lnTo>
                  <a:lnTo>
                    <a:pt x="12520" y="438890"/>
                  </a:lnTo>
                  <a:lnTo>
                    <a:pt x="27545" y="481679"/>
                  </a:lnTo>
                  <a:lnTo>
                    <a:pt x="47856" y="521716"/>
                  </a:lnTo>
                  <a:lnTo>
                    <a:pt x="73035" y="558588"/>
                  </a:lnTo>
                  <a:lnTo>
                    <a:pt x="102665" y="591883"/>
                  </a:lnTo>
                  <a:lnTo>
                    <a:pt x="136327" y="621188"/>
                  </a:lnTo>
                  <a:lnTo>
                    <a:pt x="173606" y="646091"/>
                  </a:lnTo>
                  <a:lnTo>
                    <a:pt x="214082" y="666178"/>
                  </a:lnTo>
                  <a:lnTo>
                    <a:pt x="257338" y="681037"/>
                  </a:lnTo>
                  <a:lnTo>
                    <a:pt x="302956" y="690255"/>
                  </a:lnTo>
                  <a:lnTo>
                    <a:pt x="350520" y="693420"/>
                  </a:lnTo>
                  <a:lnTo>
                    <a:pt x="398083" y="690255"/>
                  </a:lnTo>
                  <a:lnTo>
                    <a:pt x="443701" y="681037"/>
                  </a:lnTo>
                  <a:lnTo>
                    <a:pt x="486957" y="666178"/>
                  </a:lnTo>
                  <a:lnTo>
                    <a:pt x="527433" y="646091"/>
                  </a:lnTo>
                  <a:lnTo>
                    <a:pt x="564712" y="621188"/>
                  </a:lnTo>
                  <a:lnTo>
                    <a:pt x="598374" y="591883"/>
                  </a:lnTo>
                  <a:lnTo>
                    <a:pt x="628004" y="558588"/>
                  </a:lnTo>
                  <a:lnTo>
                    <a:pt x="653183" y="521715"/>
                  </a:lnTo>
                  <a:lnTo>
                    <a:pt x="673494" y="481679"/>
                  </a:lnTo>
                  <a:lnTo>
                    <a:pt x="688519" y="438890"/>
                  </a:lnTo>
                  <a:lnTo>
                    <a:pt x="697840" y="393763"/>
                  </a:lnTo>
                  <a:lnTo>
                    <a:pt x="701040" y="346710"/>
                  </a:lnTo>
                  <a:lnTo>
                    <a:pt x="697840" y="299656"/>
                  </a:lnTo>
                  <a:lnTo>
                    <a:pt x="688519" y="254529"/>
                  </a:lnTo>
                  <a:lnTo>
                    <a:pt x="673494" y="211740"/>
                  </a:lnTo>
                  <a:lnTo>
                    <a:pt x="653183" y="171703"/>
                  </a:lnTo>
                  <a:lnTo>
                    <a:pt x="628004" y="134831"/>
                  </a:lnTo>
                  <a:lnTo>
                    <a:pt x="598374" y="101536"/>
                  </a:lnTo>
                  <a:lnTo>
                    <a:pt x="564712" y="72231"/>
                  </a:lnTo>
                  <a:lnTo>
                    <a:pt x="527433" y="47328"/>
                  </a:lnTo>
                  <a:lnTo>
                    <a:pt x="486957" y="27241"/>
                  </a:lnTo>
                  <a:lnTo>
                    <a:pt x="443701" y="12382"/>
                  </a:lnTo>
                  <a:lnTo>
                    <a:pt x="398083" y="3164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1863" y="1751202"/>
              <a:ext cx="701040" cy="693420"/>
            </a:xfrm>
            <a:custGeom>
              <a:avLst/>
              <a:gdLst/>
              <a:ahLst/>
              <a:cxnLst/>
              <a:rect l="l" t="t" r="r" b="b"/>
              <a:pathLst>
                <a:path w="701040" h="693419">
                  <a:moveTo>
                    <a:pt x="0" y="346710"/>
                  </a:moveTo>
                  <a:lnTo>
                    <a:pt x="3199" y="299656"/>
                  </a:lnTo>
                  <a:lnTo>
                    <a:pt x="12520" y="254529"/>
                  </a:lnTo>
                  <a:lnTo>
                    <a:pt x="27545" y="211740"/>
                  </a:lnTo>
                  <a:lnTo>
                    <a:pt x="47856" y="171704"/>
                  </a:lnTo>
                  <a:lnTo>
                    <a:pt x="73035" y="134831"/>
                  </a:lnTo>
                  <a:lnTo>
                    <a:pt x="102665" y="101536"/>
                  </a:lnTo>
                  <a:lnTo>
                    <a:pt x="136327" y="72231"/>
                  </a:lnTo>
                  <a:lnTo>
                    <a:pt x="173606" y="47328"/>
                  </a:lnTo>
                  <a:lnTo>
                    <a:pt x="214082" y="27241"/>
                  </a:lnTo>
                  <a:lnTo>
                    <a:pt x="257338" y="12382"/>
                  </a:lnTo>
                  <a:lnTo>
                    <a:pt x="302956" y="3164"/>
                  </a:lnTo>
                  <a:lnTo>
                    <a:pt x="350520" y="0"/>
                  </a:lnTo>
                  <a:lnTo>
                    <a:pt x="398083" y="3164"/>
                  </a:lnTo>
                  <a:lnTo>
                    <a:pt x="443701" y="12382"/>
                  </a:lnTo>
                  <a:lnTo>
                    <a:pt x="486957" y="27241"/>
                  </a:lnTo>
                  <a:lnTo>
                    <a:pt x="527433" y="47328"/>
                  </a:lnTo>
                  <a:lnTo>
                    <a:pt x="564712" y="72231"/>
                  </a:lnTo>
                  <a:lnTo>
                    <a:pt x="598374" y="101536"/>
                  </a:lnTo>
                  <a:lnTo>
                    <a:pt x="628004" y="134831"/>
                  </a:lnTo>
                  <a:lnTo>
                    <a:pt x="653183" y="171703"/>
                  </a:lnTo>
                  <a:lnTo>
                    <a:pt x="673494" y="211740"/>
                  </a:lnTo>
                  <a:lnTo>
                    <a:pt x="688519" y="254529"/>
                  </a:lnTo>
                  <a:lnTo>
                    <a:pt x="697840" y="299656"/>
                  </a:lnTo>
                  <a:lnTo>
                    <a:pt x="701040" y="346710"/>
                  </a:lnTo>
                  <a:lnTo>
                    <a:pt x="697840" y="393763"/>
                  </a:lnTo>
                  <a:lnTo>
                    <a:pt x="688519" y="438890"/>
                  </a:lnTo>
                  <a:lnTo>
                    <a:pt x="673494" y="481679"/>
                  </a:lnTo>
                  <a:lnTo>
                    <a:pt x="653183" y="521715"/>
                  </a:lnTo>
                  <a:lnTo>
                    <a:pt x="628004" y="558588"/>
                  </a:lnTo>
                  <a:lnTo>
                    <a:pt x="598374" y="591883"/>
                  </a:lnTo>
                  <a:lnTo>
                    <a:pt x="564712" y="621188"/>
                  </a:lnTo>
                  <a:lnTo>
                    <a:pt x="527433" y="646091"/>
                  </a:lnTo>
                  <a:lnTo>
                    <a:pt x="486957" y="666178"/>
                  </a:lnTo>
                  <a:lnTo>
                    <a:pt x="443701" y="681037"/>
                  </a:lnTo>
                  <a:lnTo>
                    <a:pt x="398083" y="690255"/>
                  </a:lnTo>
                  <a:lnTo>
                    <a:pt x="350520" y="693420"/>
                  </a:lnTo>
                  <a:lnTo>
                    <a:pt x="302956" y="690255"/>
                  </a:lnTo>
                  <a:lnTo>
                    <a:pt x="257338" y="681037"/>
                  </a:lnTo>
                  <a:lnTo>
                    <a:pt x="214082" y="666178"/>
                  </a:lnTo>
                  <a:lnTo>
                    <a:pt x="173606" y="646091"/>
                  </a:lnTo>
                  <a:lnTo>
                    <a:pt x="136327" y="621188"/>
                  </a:lnTo>
                  <a:lnTo>
                    <a:pt x="102665" y="591883"/>
                  </a:lnTo>
                  <a:lnTo>
                    <a:pt x="73035" y="558588"/>
                  </a:lnTo>
                  <a:lnTo>
                    <a:pt x="47856" y="521716"/>
                  </a:lnTo>
                  <a:lnTo>
                    <a:pt x="27545" y="481679"/>
                  </a:lnTo>
                  <a:lnTo>
                    <a:pt x="12520" y="438890"/>
                  </a:lnTo>
                  <a:lnTo>
                    <a:pt x="3199" y="393763"/>
                  </a:lnTo>
                  <a:lnTo>
                    <a:pt x="0" y="346710"/>
                  </a:lnTo>
                  <a:close/>
                </a:path>
              </a:pathLst>
            </a:custGeom>
            <a:ln w="25400">
              <a:solidFill>
                <a:srgbClr val="3E4D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7768" y="1970989"/>
            <a:ext cx="2882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244060"/>
                </a:solidFill>
                <a:latin typeface="Trebuchet MS"/>
                <a:cs typeface="Trebuchet MS"/>
              </a:rPr>
              <a:t>118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DEFINIZIONE</a:t>
            </a:r>
            <a:r>
              <a:rPr spc="-130" dirty="0"/>
              <a:t> </a:t>
            </a:r>
            <a:r>
              <a:rPr spc="165" dirty="0"/>
              <a:t>E</a:t>
            </a:r>
            <a:r>
              <a:rPr spc="-105" dirty="0"/>
              <a:t> </a:t>
            </a:r>
            <a:r>
              <a:rPr spc="175" dirty="0"/>
              <a:t>FUNZIONE</a:t>
            </a:r>
            <a:r>
              <a:rPr spc="-130" dirty="0"/>
              <a:t> </a:t>
            </a:r>
            <a:r>
              <a:rPr spc="200" dirty="0"/>
              <a:t>DEL</a:t>
            </a:r>
            <a:r>
              <a:rPr spc="-135" dirty="0"/>
              <a:t> </a:t>
            </a:r>
            <a:r>
              <a:rPr spc="145" dirty="0"/>
              <a:t>BILANCIO</a:t>
            </a:r>
            <a:r>
              <a:rPr spc="-135" dirty="0"/>
              <a:t> </a:t>
            </a:r>
            <a:r>
              <a:rPr spc="170" dirty="0"/>
              <a:t>CONSOLIDATO</a:t>
            </a:r>
          </a:p>
        </p:txBody>
      </p:sp>
      <p:sp>
        <p:nvSpPr>
          <p:cNvPr id="10" name="object 10"/>
          <p:cNvSpPr/>
          <p:nvPr/>
        </p:nvSpPr>
        <p:spPr>
          <a:xfrm>
            <a:off x="331863" y="962025"/>
            <a:ext cx="9286240" cy="0"/>
          </a:xfrm>
          <a:custGeom>
            <a:avLst/>
            <a:gdLst/>
            <a:ahLst/>
            <a:cxnLst/>
            <a:rect l="l" t="t" r="r" b="b"/>
            <a:pathLst>
              <a:path w="9286240">
                <a:moveTo>
                  <a:pt x="0" y="0"/>
                </a:moveTo>
                <a:lnTo>
                  <a:pt x="9285846" y="0"/>
                </a:lnTo>
              </a:path>
            </a:pathLst>
          </a:custGeom>
          <a:ln w="38100">
            <a:solidFill>
              <a:srgbClr val="0E69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1419" y="1143126"/>
            <a:ext cx="9031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43462"/>
                </a:solidFill>
                <a:latin typeface="Trebuchet MS"/>
                <a:cs typeface="Trebuchet MS"/>
              </a:rPr>
              <a:t>IL</a:t>
            </a:r>
            <a:r>
              <a:rPr sz="2000" spc="-80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25" dirty="0">
                <a:solidFill>
                  <a:srgbClr val="043462"/>
                </a:solidFill>
                <a:latin typeface="Trebuchet MS"/>
                <a:cs typeface="Trebuchet MS"/>
              </a:rPr>
              <a:t>BILANCIO</a:t>
            </a:r>
            <a:r>
              <a:rPr sz="2000" spc="-9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45" dirty="0">
                <a:solidFill>
                  <a:srgbClr val="043462"/>
                </a:solidFill>
                <a:latin typeface="Trebuchet MS"/>
                <a:cs typeface="Trebuchet MS"/>
              </a:rPr>
              <a:t>CONSOLIDATO</a:t>
            </a:r>
            <a:r>
              <a:rPr sz="2000" spc="-10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65" dirty="0">
                <a:solidFill>
                  <a:srgbClr val="043462"/>
                </a:solidFill>
                <a:latin typeface="Trebuchet MS"/>
                <a:cs typeface="Trebuchet MS"/>
              </a:rPr>
              <a:t>DEL</a:t>
            </a:r>
            <a:r>
              <a:rPr sz="2000" spc="-7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40" dirty="0">
                <a:solidFill>
                  <a:srgbClr val="043462"/>
                </a:solidFill>
                <a:latin typeface="Trebuchet MS"/>
                <a:cs typeface="Trebuchet MS"/>
              </a:rPr>
              <a:t>GRUPPO</a:t>
            </a:r>
            <a:r>
              <a:rPr sz="2000" spc="-9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50" dirty="0">
                <a:solidFill>
                  <a:srgbClr val="043462"/>
                </a:solidFill>
                <a:latin typeface="Trebuchet MS"/>
                <a:cs typeface="Trebuchet MS"/>
              </a:rPr>
              <a:t>AMMINISTRAZIONE</a:t>
            </a:r>
            <a:r>
              <a:rPr sz="2000" spc="-90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140" dirty="0">
                <a:solidFill>
                  <a:srgbClr val="043462"/>
                </a:solidFill>
                <a:latin typeface="Trebuchet MS"/>
                <a:cs typeface="Trebuchet MS"/>
              </a:rPr>
              <a:t>PUBBLICA</a:t>
            </a:r>
            <a:r>
              <a:rPr sz="2000" spc="-95" dirty="0">
                <a:solidFill>
                  <a:srgbClr val="04346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043462"/>
                </a:solidFill>
                <a:latin typeface="Trebuchet MS"/>
                <a:cs typeface="Trebuchet MS"/>
              </a:rPr>
              <a:t>È: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3940</Words>
  <Application>Microsoft Office PowerPoint</Application>
  <PresentationFormat>Personalizzato</PresentationFormat>
  <Paragraphs>429</Paragraphs>
  <Slides>56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65" baseType="lpstr">
      <vt:lpstr>Arial</vt:lpstr>
      <vt:lpstr>Arial MT</vt:lpstr>
      <vt:lpstr>Calibri</vt:lpstr>
      <vt:lpstr>Frutiger LT 45 Light</vt:lpstr>
      <vt:lpstr>Georgia</vt:lpstr>
      <vt:lpstr>Tahoma</vt:lpstr>
      <vt:lpstr>Times New Roman</vt:lpstr>
      <vt:lpstr>Trebuchet MS</vt:lpstr>
      <vt:lpstr>Office Theme</vt:lpstr>
      <vt:lpstr>BILANCIO CONSOLIDATO</vt:lpstr>
      <vt:lpstr>IL BILANCIO CONSOLIDATO TRA D.LGS. N. 118/2011 (ALLEGATO 4/4) E ITAS 12</vt:lpstr>
      <vt:lpstr>FONTI NORMATIVE</vt:lpstr>
      <vt:lpstr>DEFINIZIONE E FUNZIONE DEL BILANCIO CONSOLIDATO</vt:lpstr>
      <vt:lpstr>DEFINIZIONE DEL BILANCIO CONSOLIDATO</vt:lpstr>
      <vt:lpstr> FUNZIONE DEL BILANCIO CONSOLIDATO</vt:lpstr>
      <vt:lpstr>DEFINIZIONE E FUNZIONE DEL BILANCIO CONSOLIDATO</vt:lpstr>
      <vt:lpstr>DEFINIZIONE E FUNZIONE DEL BILANCIO CONSOLIDATO</vt:lpstr>
      <vt:lpstr>DEFINIZIONE E FUNZIONE DEL BILANCIO CONSOLIDATO</vt:lpstr>
      <vt:lpstr>DEFINIZIONE E FUNZIONE DEL BILANCIO CONSOLIDATO</vt:lpstr>
      <vt:lpstr>IL GRUPPO AMMINISTRAZIONE PUBBLICA</vt:lpstr>
      <vt:lpstr>IL GRUPPO AMMINISTRAZIONE PUBBLICA</vt:lpstr>
      <vt:lpstr>IL GRUPPO AMMINISTRAZIONE PUBBLICA</vt:lpstr>
      <vt:lpstr>NEL BILANCIO CONSOLIDATO (GAP) SONO INCLUSI (AMBITO DI APPLICAZIONE)</vt:lpstr>
      <vt:lpstr>Presentazione standard di PowerPoint</vt:lpstr>
      <vt:lpstr>Presentazione standard di PowerPoint</vt:lpstr>
      <vt:lpstr>IL GRUPPO AMMINISTRAZIONE PUBBLICA</vt:lpstr>
      <vt:lpstr>SONO INVECE ESCLUSI</vt:lpstr>
      <vt:lpstr>IL GRUPPO AMMINISTRAZIONE PUBBLICA</vt:lpstr>
      <vt:lpstr>ENTE STRUMENTALE CONTROLLATO</vt:lpstr>
      <vt:lpstr>Presentazione standard di PowerPoint</vt:lpstr>
      <vt:lpstr>Presentazione standard di PowerPoint</vt:lpstr>
      <vt:lpstr>IL CONTROLLO</vt:lpstr>
      <vt:lpstr>Presentazione standard di PowerPoint</vt:lpstr>
      <vt:lpstr>Il  controllo  congiunto  è  la  situazione  in  cui  l’amministrazione  detiene in  un  organismo  una partecipazione di controllo congiuntamente con altre amministrazioni o con altri organismi, tramite accordi o patti vincolanti o disposizioni normative.</vt:lpstr>
      <vt:lpstr>Presentazione standard di PowerPoint</vt:lpstr>
      <vt:lpstr>La partecipazione indiretta è una partecipazione detenuta</vt:lpstr>
      <vt:lpstr>L’ENTE CAPOGRUPPO DEVE PREDISPORRE DUE ELENCHI PER:</vt:lpstr>
      <vt:lpstr>Presentazione standard di PowerPoint</vt:lpstr>
      <vt:lpstr>[IN CONSIDERAZIONE CHE ITAS 12 NON CONTEMPLA, A LIVELLO DI PRINCIPIO CONTABILE, L’INDIVIDUAZIONE DI UN GRUPPO AMMINISTRAZIONE PUBBLICA (GAP), NÉ LA PREDISPOSIZIONE DI ELENCHI, L’ESCLUSIONE PUÒ RIGUARDARE SOLO IL GRUPPO CONSOLIDATO/L’AREA DI CONSOLIDAMENTO]</vt:lpstr>
      <vt:lpstr>L’AREA DI CONSOLIDAMENTO</vt:lpstr>
      <vt:lpstr>L’AREA DI CONSOLIDAMENTO</vt:lpstr>
      <vt:lpstr>L’AREA DI CONSOLIDAMENTO</vt:lpstr>
      <vt:lpstr>L’AREA DI CONSOLIDAMENTO</vt:lpstr>
      <vt:lpstr>L’AREA DI CONSOLIDAMENTO</vt:lpstr>
      <vt:lpstr>L’AREA DI CONSOLIDAMENTO</vt:lpstr>
      <vt:lpstr>L’AREA DI CONSOLIDAMENTO</vt:lpstr>
      <vt:lpstr>L’AREA DI CONSOLIDAMENTO</vt:lpstr>
      <vt:lpstr>L’AREA DI CONSOLIDAMENTO</vt:lpstr>
      <vt:lpstr>TEST DI RILEVANZA</vt:lpstr>
      <vt:lpstr>COMUNICAZIONI AI COMPONENTI DELL’AREA DI CONSOLIDAMENTO E UNIFORMITÀ</vt:lpstr>
      <vt:lpstr>COMUNICAZIONI AI COMPONENTI DELL’AREA DI CONSOLIDAMENTO E UNIFORMITÀ</vt:lpstr>
      <vt:lpstr>COMUNICAZIONI AI COMPONENTI DELL’AREA DI CONSOLIDAMENTO E UNIFORMITÀ</vt:lpstr>
      <vt:lpstr>COMUNICAZIONI AI COMPONENTI DELL’AREA DI CONSOLIDAMENTO E UNIFORMITÀ</vt:lpstr>
      <vt:lpstr>COMUNICAZIONI AI COMPONENTI DELL’AREA DI CONSOLIDAMENTO E UNIFORMITÀ</vt:lpstr>
      <vt:lpstr>COMUNICAZIONI AI COMPONENTI DELL’AREA DI CONSOLIDAMENTO E UNIFORMITÀ</vt:lpstr>
      <vt:lpstr>I PRINCIPI PER IL CONSOLIDAMENTO</vt:lpstr>
      <vt:lpstr>I PRINCIPI PER IL CONSOLIDAMENTO</vt:lpstr>
      <vt:lpstr>LA RELAZIONE SULLA GESTIONE E LA NOTA INTEGRATIVA</vt:lpstr>
      <vt:lpstr>LA RELAZIONE SULLA GESTIONE E LA NOTA INTEGRATIVA</vt:lpstr>
      <vt:lpstr>LA RELAZIONE SULLA GESTIONE E LA NOTA INTEGRATIVA</vt:lpstr>
      <vt:lpstr>LA NOTA INTEGRATIVA</vt:lpstr>
      <vt:lpstr>LA NOTA INTEGRATIVA</vt:lpstr>
      <vt:lpstr>ULTERIORI ADEMPIMENTI</vt:lpstr>
      <vt:lpstr>ULTERIORI ADEMPIMENTI</vt:lpstr>
      <vt:lpstr>ULTERIORI ADEMPIMENTI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Colle</dc:creator>
  <cp:lastModifiedBy>dott.natale.office@gmail.com</cp:lastModifiedBy>
  <cp:revision>18</cp:revision>
  <cp:lastPrinted>2024-11-26T15:59:33Z</cp:lastPrinted>
  <dcterms:created xsi:type="dcterms:W3CDTF">2024-11-13T17:28:38Z</dcterms:created>
  <dcterms:modified xsi:type="dcterms:W3CDTF">2024-11-26T17:32:38Z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2024-10-31T00:00:00Z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2024-11-13T00:00:00Z</vt:filetime>
  </property>
  <property fmtid="{D5CDD505-2E9C-101B-9397-08002B2CF9AE}" pid="5" name="Producer">
    <vt:lpwstr>Microsoft® PowerPoint® per Microsoft 365</vt:lpwstr>
  </property>
</Properties>
</file>