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57" r:id="rId4"/>
    <p:sldId id="258" r:id="rId5"/>
    <p:sldId id="259" r:id="rId6"/>
    <p:sldId id="260" r:id="rId7"/>
    <p:sldId id="261" r:id="rId8"/>
    <p:sldId id="262" r:id="rId9"/>
    <p:sldId id="263"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79BC17B-850B-4291-AA02-D5C94004E13B}" type="datetimeFigureOut">
              <a:rPr lang="it-IT" smtClean="0"/>
              <a:t>22/11/2024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229839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9BC17B-850B-4291-AA02-D5C94004E13B}" type="datetimeFigureOut">
              <a:rPr lang="it-IT" smtClean="0"/>
              <a:t>22/11/2024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284352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9BC17B-850B-4291-AA02-D5C94004E13B}" type="datetimeFigureOut">
              <a:rPr lang="it-IT" smtClean="0"/>
              <a:t>22/11/2024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147414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9BC17B-850B-4291-AA02-D5C94004E13B}" type="datetimeFigureOut">
              <a:rPr lang="it-IT" smtClean="0"/>
              <a:t>22/11/2024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1340727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79BC17B-850B-4291-AA02-D5C94004E13B}" type="datetimeFigureOut">
              <a:rPr lang="it-IT" smtClean="0"/>
              <a:t>22/11/2024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3457999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79BC17B-850B-4291-AA02-D5C94004E13B}" type="datetimeFigureOut">
              <a:rPr lang="it-IT" smtClean="0"/>
              <a:t>22/11/2024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3709075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79BC17B-850B-4291-AA02-D5C94004E13B}" type="datetimeFigureOut">
              <a:rPr lang="it-IT" smtClean="0"/>
              <a:t>22/11/2024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47999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79BC17B-850B-4291-AA02-D5C94004E13B}" type="datetimeFigureOut">
              <a:rPr lang="it-IT" smtClean="0"/>
              <a:t>22/11/2024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2460589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79BC17B-850B-4291-AA02-D5C94004E13B}" type="datetimeFigureOut">
              <a:rPr lang="it-IT" smtClean="0"/>
              <a:t>22/11/2024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19399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79BC17B-850B-4291-AA02-D5C94004E13B}" type="datetimeFigureOut">
              <a:rPr lang="it-IT" smtClean="0"/>
              <a:t>22/11/2024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398665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79BC17B-850B-4291-AA02-D5C94004E13B}" type="datetimeFigureOut">
              <a:rPr lang="it-IT" smtClean="0"/>
              <a:t>22/11/2024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75A2868-E374-412C-84DD-2E482AEE586B}" type="slidenum">
              <a:rPr lang="it-IT" smtClean="0"/>
              <a:t>‹N›</a:t>
            </a:fld>
            <a:endParaRPr lang="it-IT"/>
          </a:p>
        </p:txBody>
      </p:sp>
    </p:spTree>
    <p:extLst>
      <p:ext uri="{BB962C8B-B14F-4D97-AF65-F5344CB8AC3E}">
        <p14:creationId xmlns:p14="http://schemas.microsoft.com/office/powerpoint/2010/main" val="1480498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9BC17B-850B-4291-AA02-D5C94004E13B}" type="datetimeFigureOut">
              <a:rPr lang="it-IT" smtClean="0"/>
              <a:t>22/11/2024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5A2868-E374-412C-84DD-2E482AEE586B}" type="slidenum">
              <a:rPr lang="it-IT" smtClean="0"/>
              <a:t>‹N›</a:t>
            </a:fld>
            <a:endParaRPr lang="it-IT"/>
          </a:p>
        </p:txBody>
      </p:sp>
    </p:spTree>
    <p:extLst>
      <p:ext uri="{BB962C8B-B14F-4D97-AF65-F5344CB8AC3E}">
        <p14:creationId xmlns:p14="http://schemas.microsoft.com/office/powerpoint/2010/main" val="1668454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dirty="0" smtClean="0"/>
              <a:t>IL PARERE SUL BILANCIO CONSOLIDATO</a:t>
            </a:r>
          </a:p>
          <a:p>
            <a:pPr algn="ctr"/>
            <a:endParaRPr lang="it-IT" dirty="0"/>
          </a:p>
          <a:p>
            <a:endParaRPr lang="it-IT" dirty="0" smtClean="0"/>
          </a:p>
          <a:p>
            <a:endParaRPr lang="it-IT" dirty="0"/>
          </a:p>
          <a:p>
            <a:endParaRPr lang="it-IT" dirty="0" smtClean="0"/>
          </a:p>
          <a:p>
            <a:endParaRPr lang="it-IT" dirty="0"/>
          </a:p>
          <a:p>
            <a:endParaRPr lang="it-IT" dirty="0" smtClean="0"/>
          </a:p>
          <a:p>
            <a:pPr marL="0" indent="0" algn="r">
              <a:buNone/>
            </a:pPr>
            <a:r>
              <a:rPr lang="it-IT" dirty="0"/>
              <a:t>Dott. Rosario Del Piano</a:t>
            </a:r>
          </a:p>
          <a:p>
            <a:endParaRPr lang="it-IT" dirty="0"/>
          </a:p>
          <a:p>
            <a:endParaRPr lang="it-IT" dirty="0"/>
          </a:p>
        </p:txBody>
      </p:sp>
      <p:pic>
        <p:nvPicPr>
          <p:cNvPr id="4" name="Immagine 3"/>
          <p:cNvPicPr>
            <a:picLocks noChangeAspect="1"/>
          </p:cNvPicPr>
          <p:nvPr/>
        </p:nvPicPr>
        <p:blipFill>
          <a:blip r:embed="rId2"/>
          <a:stretch>
            <a:fillRect/>
          </a:stretch>
        </p:blipFill>
        <p:spPr>
          <a:xfrm>
            <a:off x="5522926" y="538444"/>
            <a:ext cx="1146147" cy="1152244"/>
          </a:xfrm>
          <a:prstGeom prst="rect">
            <a:avLst/>
          </a:prstGeom>
        </p:spPr>
      </p:pic>
    </p:spTree>
    <p:extLst>
      <p:ext uri="{BB962C8B-B14F-4D97-AF65-F5344CB8AC3E}">
        <p14:creationId xmlns:p14="http://schemas.microsoft.com/office/powerpoint/2010/main" val="4249148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p:cNvPicPr>
            <a:picLocks noGrp="1" noChangeAspect="1"/>
          </p:cNvPicPr>
          <p:nvPr>
            <p:ph idx="1"/>
          </p:nvPr>
        </p:nvPicPr>
        <p:blipFill>
          <a:blip r:embed="rId2"/>
          <a:stretch>
            <a:fillRect/>
          </a:stretch>
        </p:blipFill>
        <p:spPr>
          <a:xfrm>
            <a:off x="419987" y="2727380"/>
            <a:ext cx="9391278" cy="971844"/>
          </a:xfrm>
          <a:prstGeom prst="rect">
            <a:avLst/>
          </a:prstGeom>
        </p:spPr>
      </p:pic>
    </p:spTree>
    <p:extLst>
      <p:ext uri="{BB962C8B-B14F-4D97-AF65-F5344CB8AC3E}">
        <p14:creationId xmlns:p14="http://schemas.microsoft.com/office/powerpoint/2010/main" val="571342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35459"/>
            <a:ext cx="10515600" cy="5641504"/>
          </a:xfrm>
        </p:spPr>
        <p:txBody>
          <a:bodyPr/>
          <a:lstStyle/>
          <a:p>
            <a:pPr marL="0" indent="0">
              <a:buNone/>
            </a:pPr>
            <a:r>
              <a:rPr lang="it-IT" dirty="0"/>
              <a:t>Ai fini dell’esclusione per irrilevanza, a decorrere dall’esercizio 2018, la sommatoria delle percentuali dei bilanci singolarmente considerati irrilevanti deve presentare, per ciascuno dei parametri sopra indicati, un’incidenza inferiore al 10 per cento rispetto alla posizione patrimoniale, economica e finanziaria della capogruppo. Se tali sommatorie presentano un valore pari o superiore al 10 per cento, la capogruppo individua i bilanci degli enti singolarmente irrilevanti da inserire nel bilancio consolidato, fino a ricondurre la sommatoria delle percentuali dei bilanci esclusi per irrilevanza ad una incidenza inferiore al 10 per cento. A decorrere dall’esercizio 2017 sono considerati rilevanti gli enti e le società totalmente partecipati dalla capogruppo, le società in </a:t>
            </a:r>
            <a:r>
              <a:rPr lang="it-IT" dirty="0" err="1"/>
              <a:t>house</a:t>
            </a:r>
            <a:r>
              <a:rPr lang="it-IT" dirty="0"/>
              <a:t> e gli enti partecipati titolari di affidamento diretto da parte dei componenti del gruppo, </a:t>
            </a:r>
            <a:r>
              <a:rPr lang="it-IT" b="1" u="sng" dirty="0"/>
              <a:t>a prescindere dalla quota di partecipazione.</a:t>
            </a:r>
          </a:p>
          <a:p>
            <a:endParaRPr lang="it-IT" dirty="0"/>
          </a:p>
        </p:txBody>
      </p:sp>
    </p:spTree>
    <p:extLst>
      <p:ext uri="{BB962C8B-B14F-4D97-AF65-F5344CB8AC3E}">
        <p14:creationId xmlns:p14="http://schemas.microsoft.com/office/powerpoint/2010/main" val="4240264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a:stretch>
            <a:fillRect/>
          </a:stretch>
        </p:blipFill>
        <p:spPr>
          <a:xfrm>
            <a:off x="1060447" y="2487827"/>
            <a:ext cx="10639986" cy="1101065"/>
          </a:xfrm>
          <a:prstGeom prst="rect">
            <a:avLst/>
          </a:prstGeom>
        </p:spPr>
      </p:pic>
    </p:spTree>
    <p:extLst>
      <p:ext uri="{BB962C8B-B14F-4D97-AF65-F5344CB8AC3E}">
        <p14:creationId xmlns:p14="http://schemas.microsoft.com/office/powerpoint/2010/main" val="2387565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395416"/>
            <a:ext cx="10515600" cy="5781547"/>
          </a:xfrm>
        </p:spPr>
        <p:txBody>
          <a:bodyPr/>
          <a:lstStyle/>
          <a:p>
            <a:pPr marL="0" indent="0">
              <a:buNone/>
            </a:pPr>
            <a:r>
              <a:rPr lang="it-IT" dirty="0" smtClean="0"/>
              <a:t>che </a:t>
            </a:r>
            <a:r>
              <a:rPr lang="it-IT" dirty="0"/>
              <a:t>l’Organo di revisione ha/non ha rilevato delle osservazioni in merito alla eventuale mancata corrispondenza del perimetro di consolidamento con le disposizioni del Principio contabile applicato concernente il bilancio consolidato (Allegato 4/4 al d.lgs. n. 118/2011);</a:t>
            </a:r>
          </a:p>
          <a:p>
            <a:pPr marL="0" indent="0">
              <a:buNone/>
            </a:pPr>
            <a:r>
              <a:rPr lang="it-IT" dirty="0"/>
              <a:t>(N.B. Nel caso in cui, in fase di individuazione del GAP e del perimetro di consolidamento sia emersa l’assenza di enti o società controllate o partecipate per le quali procedere al consolidamento, specificare se nella deliberazione di approvazione del rendiconto dell’Ente è stato/non è stato formalmente dichiarato in sede di rendiconto che, alla luce del principio applicato 4/4 del bilancio consolidato, non si è proceduto alla approvazione del bilancio consolidato dell’anno precedente)</a:t>
            </a:r>
          </a:p>
        </p:txBody>
      </p:sp>
    </p:spTree>
    <p:extLst>
      <p:ext uri="{BB962C8B-B14F-4D97-AF65-F5344CB8AC3E}">
        <p14:creationId xmlns:p14="http://schemas.microsoft.com/office/powerpoint/2010/main" val="4067630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403654"/>
            <a:ext cx="10515600" cy="5773309"/>
          </a:xfrm>
        </p:spPr>
        <p:txBody>
          <a:bodyPr/>
          <a:lstStyle/>
          <a:p>
            <a:pPr marL="0" indent="0">
              <a:buNone/>
            </a:pPr>
            <a:r>
              <a:rPr lang="it-IT" dirty="0" smtClean="0"/>
              <a:t>che </a:t>
            </a:r>
            <a:r>
              <a:rPr lang="it-IT" dirty="0"/>
              <a:t>l’Ente capogruppo con appositi atti ha comunicato agli organismi, alle aziende e alle società l’inclusione delle stesse nel perimetro di consolidamento, ha trasmesso a ciascuno di tali enti l’elenco degli enti compresi nel consolidato e ha preventivamente impartito le direttive necessarie al fine di rendere possibile la predisposizione del bilancio consolidato</a:t>
            </a:r>
          </a:p>
        </p:txBody>
      </p:sp>
    </p:spTree>
    <p:extLst>
      <p:ext uri="{BB962C8B-B14F-4D97-AF65-F5344CB8AC3E}">
        <p14:creationId xmlns:p14="http://schemas.microsoft.com/office/powerpoint/2010/main" val="1591738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96562"/>
            <a:ext cx="10515600" cy="5880401"/>
          </a:xfrm>
        </p:spPr>
        <p:txBody>
          <a:bodyPr/>
          <a:lstStyle/>
          <a:p>
            <a:pPr marL="0" indent="0">
              <a:buNone/>
            </a:pPr>
            <a:r>
              <a:rPr lang="it-IT" dirty="0" smtClean="0"/>
              <a:t>che </a:t>
            </a:r>
            <a:r>
              <a:rPr lang="it-IT" dirty="0"/>
              <a:t>l’Ente capogruppo ha ricevuto/non ha ricevuto la documentazione contabile da parte dei propri componenti del gruppo entro i termini previsti </a:t>
            </a:r>
            <a:r>
              <a:rPr lang="it-IT" dirty="0" smtClean="0"/>
              <a:t>dal </a:t>
            </a:r>
            <a:r>
              <a:rPr lang="it-IT" dirty="0"/>
              <a:t>principio contabile 4/4 </a:t>
            </a:r>
            <a:endParaRPr lang="it-IT" dirty="0" smtClean="0"/>
          </a:p>
          <a:p>
            <a:pPr marL="0" indent="0">
              <a:buNone/>
            </a:pPr>
            <a:endParaRPr lang="it-IT" dirty="0" smtClean="0"/>
          </a:p>
          <a:p>
            <a:pPr marL="0" indent="0">
              <a:buNone/>
            </a:pPr>
            <a:r>
              <a:rPr lang="it-IT" dirty="0"/>
              <a:t>i componenti del gruppo devono trasmettere all’ente capogruppo i dati contabili necessari per il consolidamento entro il termine stabilito dall’ente capogruppo nel Regolamento di contabilità ovvero con altro proprio atto o, in mancanza, entro il termine previsto al paragrafo 3.2 del presente principio .</a:t>
            </a:r>
          </a:p>
        </p:txBody>
      </p:sp>
      <p:sp>
        <p:nvSpPr>
          <p:cNvPr id="12" name="Freccia in giù 11"/>
          <p:cNvSpPr/>
          <p:nvPr/>
        </p:nvSpPr>
        <p:spPr>
          <a:xfrm>
            <a:off x="6001264" y="1268628"/>
            <a:ext cx="189471" cy="76611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13" name="Freccia in giù 12"/>
          <p:cNvSpPr/>
          <p:nvPr/>
        </p:nvSpPr>
        <p:spPr>
          <a:xfrm>
            <a:off x="5651156" y="3785287"/>
            <a:ext cx="189471" cy="76611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15" name="Rettangolo 14"/>
          <p:cNvSpPr/>
          <p:nvPr/>
        </p:nvSpPr>
        <p:spPr>
          <a:xfrm>
            <a:off x="1013254" y="4655898"/>
            <a:ext cx="9572368" cy="1477328"/>
          </a:xfrm>
          <a:prstGeom prst="rect">
            <a:avLst/>
          </a:prstGeom>
        </p:spPr>
        <p:txBody>
          <a:bodyPr wrap="square">
            <a:spAutoFit/>
          </a:bodyPr>
          <a:lstStyle/>
          <a:p>
            <a:r>
              <a:rPr lang="it-IT" dirty="0"/>
              <a:t>I bilanci di esercizio e la documentazione integrativa sono trasmessi alla capogruppo entro 10 giorni dall’approvazione dei bilanci e, in ogni caso, entro il 20 luglio  dell’anno successivo a quello di riferimento. I bilanci consolidati delle sub-holding sono trasmessi entro il 20 luglio dell’anno successivo a quello di riferimento per </a:t>
            </a:r>
            <a:r>
              <a:rPr lang="it-IT" dirty="0" smtClean="0"/>
              <a:t>consentire di approvare il consolidato  </a:t>
            </a:r>
            <a:r>
              <a:rPr lang="it-IT" dirty="0"/>
              <a:t>entro il 30 settembre dell’anno successivo a quello di </a:t>
            </a:r>
            <a:r>
              <a:rPr lang="it-IT" dirty="0" smtClean="0"/>
              <a:t>riferimento</a:t>
            </a:r>
            <a:endParaRPr lang="it-IT" dirty="0"/>
          </a:p>
        </p:txBody>
      </p:sp>
    </p:spTree>
    <p:extLst>
      <p:ext uri="{BB962C8B-B14F-4D97-AF65-F5344CB8AC3E}">
        <p14:creationId xmlns:p14="http://schemas.microsoft.com/office/powerpoint/2010/main" val="614084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sz="3600" b="1" dirty="0"/>
              <a:t>Rettifiche di </a:t>
            </a:r>
            <a:r>
              <a:rPr lang="it-IT" sz="3600" b="1" dirty="0" err="1"/>
              <a:t>pre</a:t>
            </a:r>
            <a:r>
              <a:rPr lang="it-IT" sz="3600" b="1" dirty="0"/>
              <a:t>-consolidamento ed elisioni delle operazioni infragruppo</a:t>
            </a:r>
            <a:r>
              <a:rPr lang="it-IT" b="1" dirty="0"/>
              <a:t/>
            </a:r>
            <a:br>
              <a:rPr lang="it-IT" b="1" dirty="0"/>
            </a:br>
            <a:endParaRPr lang="it-IT" dirty="0"/>
          </a:p>
        </p:txBody>
      </p:sp>
      <p:sp>
        <p:nvSpPr>
          <p:cNvPr id="3" name="Segnaposto contenuto 2"/>
          <p:cNvSpPr>
            <a:spLocks noGrp="1"/>
          </p:cNvSpPr>
          <p:nvPr>
            <p:ph idx="1"/>
          </p:nvPr>
        </p:nvSpPr>
        <p:spPr>
          <a:xfrm>
            <a:off x="838200" y="1268627"/>
            <a:ext cx="10515600" cy="4908336"/>
          </a:xfrm>
        </p:spPr>
        <p:txBody>
          <a:bodyPr/>
          <a:lstStyle/>
          <a:p>
            <a:pPr>
              <a:buFontTx/>
              <a:buChar char="-"/>
            </a:pPr>
            <a:r>
              <a:rPr lang="it-IT" b="1" i="1" dirty="0" smtClean="0"/>
              <a:t>sono </a:t>
            </a:r>
            <a:r>
              <a:rPr lang="it-IT" b="1" i="1" dirty="0"/>
              <a:t>state/non sono state</a:t>
            </a:r>
            <a:r>
              <a:rPr lang="it-IT" dirty="0"/>
              <a:t> contabilizzate le rettifiche di </a:t>
            </a:r>
            <a:r>
              <a:rPr lang="it-IT" dirty="0" err="1"/>
              <a:t>pre</a:t>
            </a:r>
            <a:r>
              <a:rPr lang="it-IT" dirty="0"/>
              <a:t>-consolidamento indispensabili a rendere uniformi i bilanci da </a:t>
            </a:r>
            <a:r>
              <a:rPr lang="it-IT" dirty="0" smtClean="0"/>
              <a:t>consolidare</a:t>
            </a:r>
          </a:p>
          <a:p>
            <a:pPr lvl="0">
              <a:buFontTx/>
              <a:buChar char="-"/>
            </a:pPr>
            <a:r>
              <a:rPr lang="it-IT" dirty="0" smtClean="0"/>
              <a:t>in </a:t>
            </a:r>
            <a:r>
              <a:rPr lang="it-IT" dirty="0"/>
              <a:t>caso di rettifiche effettuate direttamente dall’Ente capogruppo, dovute al mancato rispetto delle direttive di consolidamento impartite dall’Ente stesso, sono stati riportati/non sono stati riportati in nota integrativa i componenti del gruppo che hanno disatteso le </a:t>
            </a:r>
            <a:r>
              <a:rPr lang="it-IT" dirty="0" smtClean="0"/>
              <a:t>Direttive e le </a:t>
            </a:r>
            <a:r>
              <a:rPr lang="it-IT" dirty="0"/>
              <a:t>procedure e le ipotesi di lavoro adottate per l’elaborazione del bilancio consolidato;</a:t>
            </a:r>
          </a:p>
          <a:p>
            <a:pPr>
              <a:buFontTx/>
              <a:buChar char="-"/>
            </a:pPr>
            <a:endParaRPr lang="it-IT" dirty="0"/>
          </a:p>
        </p:txBody>
      </p:sp>
    </p:spTree>
    <p:extLst>
      <p:ext uri="{BB962C8B-B14F-4D97-AF65-F5344CB8AC3E}">
        <p14:creationId xmlns:p14="http://schemas.microsoft.com/office/powerpoint/2010/main" val="241671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lvl="0"/>
            <a:r>
              <a:rPr lang="it-IT" sz="3200" b="1" dirty="0"/>
              <a:t>Verifiche dei saldi reciproci tra i componenti del gruppo</a:t>
            </a:r>
            <a:br>
              <a:rPr lang="it-IT" sz="3200" b="1" dirty="0"/>
            </a:br>
            <a:endParaRPr lang="it-IT" sz="3200" dirty="0"/>
          </a:p>
        </p:txBody>
      </p:sp>
      <p:sp>
        <p:nvSpPr>
          <p:cNvPr id="3" name="Segnaposto contenuto 2"/>
          <p:cNvSpPr>
            <a:spLocks noGrp="1"/>
          </p:cNvSpPr>
          <p:nvPr>
            <p:ph idx="1"/>
          </p:nvPr>
        </p:nvSpPr>
        <p:spPr/>
        <p:txBody>
          <a:bodyPr/>
          <a:lstStyle/>
          <a:p>
            <a:pPr marL="0" indent="0">
              <a:buNone/>
            </a:pPr>
            <a:r>
              <a:rPr lang="it-IT" dirty="0"/>
              <a:t>L’Organo di Revisione dell’Ente e gli organi di controllo dei rispettivi componenti del GAP e del perimetro di consolidamento, </a:t>
            </a:r>
            <a:r>
              <a:rPr lang="it-IT" b="1" i="1" dirty="0"/>
              <a:t>hanno/non hanno asseverato</a:t>
            </a:r>
            <a:r>
              <a:rPr lang="it-IT" dirty="0"/>
              <a:t> i crediti e i debiti reciproci di cui all’art.11, comma 6, </a:t>
            </a:r>
            <a:r>
              <a:rPr lang="it-IT" dirty="0" err="1"/>
              <a:t>lett</a:t>
            </a:r>
            <a:r>
              <a:rPr lang="it-IT" dirty="0"/>
              <a:t>. j), del d.lgs. n. 118/2011 in sede di chiusura del Rendiconto 2023 (Deliberazione Sezione delle autonomie n. 2/2016).</a:t>
            </a:r>
          </a:p>
          <a:p>
            <a:pPr marL="0" indent="0">
              <a:buNone/>
            </a:pPr>
            <a:r>
              <a:rPr lang="it-IT" dirty="0"/>
              <a:t>In sede di asseverazione sono state rilevate/non sono state rilevate delle difformità tra le reciproche posizioni contabili</a:t>
            </a:r>
          </a:p>
        </p:txBody>
      </p:sp>
    </p:spTree>
    <p:extLst>
      <p:ext uri="{BB962C8B-B14F-4D97-AF65-F5344CB8AC3E}">
        <p14:creationId xmlns:p14="http://schemas.microsoft.com/office/powerpoint/2010/main" val="5953682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370703"/>
            <a:ext cx="10515600" cy="5806260"/>
          </a:xfrm>
        </p:spPr>
        <p:txBody>
          <a:bodyPr/>
          <a:lstStyle/>
          <a:p>
            <a:pPr marL="0" indent="0">
              <a:buNone/>
            </a:pPr>
            <a:r>
              <a:rPr lang="it-IT" dirty="0"/>
              <a:t>•	è stata/non è stata data esaustiva dettagliata spiegazione; </a:t>
            </a:r>
          </a:p>
          <a:p>
            <a:pPr marL="0" indent="0">
              <a:buNone/>
            </a:pPr>
            <a:r>
              <a:rPr lang="it-IT" dirty="0"/>
              <a:t>•	sono state/non sono state indicate le modalità tecnico-contabili con le quali sono state riallineate le differenze riscontrate in merito alle partite reciproche; </a:t>
            </a:r>
          </a:p>
          <a:p>
            <a:pPr marL="0" indent="0">
              <a:buNone/>
            </a:pPr>
            <a:r>
              <a:rPr lang="it-IT" dirty="0"/>
              <a:t>•	sono stati adottati/non sono stati adottati i provvedimenti necessari a definire le posizioni di debito e credito tra l’Ente Capogruppo e i suoi componenti finalizzati al riallineamento delle partite reciproche entro la chiusura del corrente esercizio finanziario (2024);</a:t>
            </a:r>
          </a:p>
          <a:p>
            <a:pPr marL="0" indent="0">
              <a:buNone/>
            </a:pPr>
            <a:r>
              <a:rPr lang="it-IT" dirty="0"/>
              <a:t>•	sono state/non sono state riportate nel bilancio consolidato le rettifiche di consolidamento di cui al punto precedente. </a:t>
            </a:r>
          </a:p>
          <a:p>
            <a:pPr marL="0" indent="0">
              <a:buNone/>
            </a:pPr>
            <a:endParaRPr lang="it-IT" dirty="0"/>
          </a:p>
        </p:txBody>
      </p:sp>
    </p:spTree>
    <p:extLst>
      <p:ext uri="{BB962C8B-B14F-4D97-AF65-F5344CB8AC3E}">
        <p14:creationId xmlns:p14="http://schemas.microsoft.com/office/powerpoint/2010/main" val="804682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Verifiche </a:t>
            </a:r>
            <a:r>
              <a:rPr lang="it-IT" sz="3200" dirty="0"/>
              <a:t>sul valore delle partecipazioni e del patrimonio netto</a:t>
            </a:r>
          </a:p>
        </p:txBody>
      </p:sp>
      <p:sp>
        <p:nvSpPr>
          <p:cNvPr id="3" name="Segnaposto contenuto 2"/>
          <p:cNvSpPr>
            <a:spLocks noGrp="1"/>
          </p:cNvSpPr>
          <p:nvPr>
            <p:ph idx="1"/>
          </p:nvPr>
        </p:nvSpPr>
        <p:spPr>
          <a:xfrm>
            <a:off x="838200" y="1359243"/>
            <a:ext cx="10515600" cy="4817720"/>
          </a:xfrm>
        </p:spPr>
        <p:txBody>
          <a:bodyPr/>
          <a:lstStyle/>
          <a:p>
            <a:pPr marL="0" indent="0">
              <a:buNone/>
            </a:pPr>
            <a:r>
              <a:rPr lang="it-IT" dirty="0"/>
              <a:t>il valore delle partecipazioni iscritte nel patrimonio dell’Ente capogruppo </a:t>
            </a:r>
            <a:r>
              <a:rPr lang="it-IT" b="1" i="1" dirty="0"/>
              <a:t>è stato rilevato/non è stato rilevato</a:t>
            </a:r>
            <a:r>
              <a:rPr lang="it-IT" dirty="0"/>
              <a:t> con il metodo del patrimonio netto, nel rispetto di quanto previsto dal principio contabile applicato 4/3 punto 6.1.3 già alla data del rendiconto dell’esercizio 2023</a:t>
            </a:r>
            <a:endParaRPr lang="it-IT" dirty="0"/>
          </a:p>
        </p:txBody>
      </p:sp>
      <p:sp>
        <p:nvSpPr>
          <p:cNvPr id="4" name="Freccia in giù 3"/>
          <p:cNvSpPr/>
          <p:nvPr/>
        </p:nvSpPr>
        <p:spPr>
          <a:xfrm>
            <a:off x="5609968" y="3253946"/>
            <a:ext cx="164756" cy="63431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p:cNvSpPr/>
          <p:nvPr/>
        </p:nvSpPr>
        <p:spPr>
          <a:xfrm>
            <a:off x="2265405" y="4016948"/>
            <a:ext cx="6096000" cy="2031325"/>
          </a:xfrm>
          <a:prstGeom prst="rect">
            <a:avLst/>
          </a:prstGeom>
        </p:spPr>
        <p:txBody>
          <a:bodyPr>
            <a:spAutoFit/>
          </a:bodyPr>
          <a:lstStyle/>
          <a:p>
            <a:r>
              <a:rPr lang="it-IT" dirty="0"/>
              <a:t>Per le amministrazioni pubbliche, che, fino ad oggi, rappresentano il patrimonio netto all’interno di un’unica posta di bilancio, il patrimonio netto, alla data di chiusura del bilancio, dovrà essere articolato nelle seguenti poste:</a:t>
            </a:r>
          </a:p>
          <a:p>
            <a:r>
              <a:rPr lang="it-IT" dirty="0"/>
              <a:t>a)	fondo di dotazione;</a:t>
            </a:r>
          </a:p>
          <a:p>
            <a:r>
              <a:rPr lang="it-IT" dirty="0"/>
              <a:t>b)	riserve; </a:t>
            </a:r>
          </a:p>
          <a:p>
            <a:r>
              <a:rPr lang="it-IT" dirty="0"/>
              <a:t>c)	risultati economici positivi o (negativi) di esercizio.</a:t>
            </a:r>
          </a:p>
        </p:txBody>
      </p:sp>
    </p:spTree>
    <p:extLst>
      <p:ext uri="{BB962C8B-B14F-4D97-AF65-F5344CB8AC3E}">
        <p14:creationId xmlns:p14="http://schemas.microsoft.com/office/powerpoint/2010/main" val="3129876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650789" y="683741"/>
            <a:ext cx="10000735" cy="1477328"/>
          </a:xfrm>
          <a:prstGeom prst="rect">
            <a:avLst/>
          </a:prstGeom>
          <a:noFill/>
        </p:spPr>
        <p:txBody>
          <a:bodyPr wrap="square" rtlCol="0">
            <a:spAutoFit/>
          </a:bodyPr>
          <a:lstStyle/>
          <a:p>
            <a:r>
              <a:rPr lang="it-IT" dirty="0" smtClean="0"/>
              <a:t>Operazioni preliminari al rilascio del parere</a:t>
            </a:r>
          </a:p>
          <a:p>
            <a:pPr marL="285750" indent="-285750">
              <a:buFontTx/>
              <a:buChar char="-"/>
            </a:pPr>
            <a:r>
              <a:rPr lang="it-IT" dirty="0" smtClean="0"/>
              <a:t>Proposta deliberazione</a:t>
            </a:r>
          </a:p>
          <a:p>
            <a:pPr marL="285750" indent="-285750">
              <a:buFontTx/>
              <a:buChar char="-"/>
            </a:pPr>
            <a:r>
              <a:rPr lang="it-IT" dirty="0" smtClean="0"/>
              <a:t>Conto economico consolidato </a:t>
            </a:r>
          </a:p>
          <a:p>
            <a:pPr marL="285750" indent="-285750">
              <a:buFontTx/>
              <a:buChar char="-"/>
            </a:pPr>
            <a:r>
              <a:rPr lang="it-IT" dirty="0" smtClean="0"/>
              <a:t>Stato patrimoniale consolidato </a:t>
            </a:r>
          </a:p>
          <a:p>
            <a:pPr marL="285750" indent="-285750">
              <a:buFontTx/>
              <a:buChar char="-"/>
            </a:pPr>
            <a:endParaRPr lang="it-IT" dirty="0"/>
          </a:p>
        </p:txBody>
      </p:sp>
    </p:spTree>
    <p:extLst>
      <p:ext uri="{BB962C8B-B14F-4D97-AF65-F5344CB8AC3E}">
        <p14:creationId xmlns:p14="http://schemas.microsoft.com/office/powerpoint/2010/main" val="4294094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Stato </a:t>
            </a:r>
            <a:r>
              <a:rPr lang="it-IT" sz="3200" dirty="0"/>
              <a:t>patrimoniale consolidato</a:t>
            </a:r>
          </a:p>
        </p:txBody>
      </p:sp>
      <p:pic>
        <p:nvPicPr>
          <p:cNvPr id="4" name="Segnaposto contenuto 3"/>
          <p:cNvPicPr>
            <a:picLocks noGrp="1" noChangeAspect="1"/>
          </p:cNvPicPr>
          <p:nvPr>
            <p:ph idx="1"/>
          </p:nvPr>
        </p:nvPicPr>
        <p:blipFill>
          <a:blip r:embed="rId2"/>
          <a:stretch>
            <a:fillRect/>
          </a:stretch>
        </p:blipFill>
        <p:spPr>
          <a:xfrm>
            <a:off x="3998573" y="1268413"/>
            <a:ext cx="4194854" cy="4908550"/>
          </a:xfrm>
          <a:prstGeom prst="rect">
            <a:avLst/>
          </a:prstGeom>
        </p:spPr>
      </p:pic>
    </p:spTree>
    <p:extLst>
      <p:ext uri="{BB962C8B-B14F-4D97-AF65-F5344CB8AC3E}">
        <p14:creationId xmlns:p14="http://schemas.microsoft.com/office/powerpoint/2010/main" val="10831395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469557"/>
            <a:ext cx="10515600" cy="5707406"/>
          </a:xfrm>
        </p:spPr>
        <p:txBody>
          <a:bodyPr/>
          <a:lstStyle/>
          <a:p>
            <a:pPr marL="0" indent="0">
              <a:buNone/>
            </a:pPr>
            <a:r>
              <a:rPr lang="it-IT" dirty="0" smtClean="0"/>
              <a:t>Trattandosi di una tabella riepilogativa occorre evidenziare gli importi </a:t>
            </a:r>
            <a:r>
              <a:rPr lang="it-IT" dirty="0" err="1" smtClean="0"/>
              <a:t>piu</a:t>
            </a:r>
            <a:r>
              <a:rPr lang="it-IT" dirty="0" smtClean="0"/>
              <a:t> significativi e le eventuali osservazioni, nonché su alcune voci come i crediti ed i debiti occorre indicare le elisioni infragruppo effettuate </a:t>
            </a:r>
            <a:endParaRPr lang="it-IT" dirty="0"/>
          </a:p>
        </p:txBody>
      </p:sp>
    </p:spTree>
    <p:extLst>
      <p:ext uri="{BB962C8B-B14F-4D97-AF65-F5344CB8AC3E}">
        <p14:creationId xmlns:p14="http://schemas.microsoft.com/office/powerpoint/2010/main" val="2059756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a:stretch>
            <a:fillRect/>
          </a:stretch>
        </p:blipFill>
        <p:spPr>
          <a:xfrm>
            <a:off x="3233756" y="539483"/>
            <a:ext cx="5724488" cy="5410734"/>
          </a:xfrm>
          <a:prstGeom prst="rect">
            <a:avLst/>
          </a:prstGeom>
        </p:spPr>
      </p:pic>
    </p:spTree>
    <p:extLst>
      <p:ext uri="{BB962C8B-B14F-4D97-AF65-F5344CB8AC3E}">
        <p14:creationId xmlns:p14="http://schemas.microsoft.com/office/powerpoint/2010/main" val="35316622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a:stretch>
            <a:fillRect/>
          </a:stretch>
        </p:blipFill>
        <p:spPr>
          <a:xfrm>
            <a:off x="3311906" y="462800"/>
            <a:ext cx="5568188" cy="5449800"/>
          </a:xfrm>
          <a:prstGeom prst="rect">
            <a:avLst/>
          </a:prstGeom>
        </p:spPr>
      </p:pic>
    </p:spTree>
    <p:extLst>
      <p:ext uri="{BB962C8B-B14F-4D97-AF65-F5344CB8AC3E}">
        <p14:creationId xmlns:p14="http://schemas.microsoft.com/office/powerpoint/2010/main" val="10932216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a:stretch>
            <a:fillRect/>
          </a:stretch>
        </p:blipFill>
        <p:spPr>
          <a:xfrm>
            <a:off x="531161" y="510975"/>
            <a:ext cx="4522932" cy="2676067"/>
          </a:xfrm>
          <a:prstGeom prst="rect">
            <a:avLst/>
          </a:prstGeom>
        </p:spPr>
      </p:pic>
      <p:pic>
        <p:nvPicPr>
          <p:cNvPr id="5" name="Immagine 4"/>
          <p:cNvPicPr>
            <a:picLocks noChangeAspect="1"/>
          </p:cNvPicPr>
          <p:nvPr/>
        </p:nvPicPr>
        <p:blipFill>
          <a:blip r:embed="rId3"/>
          <a:stretch>
            <a:fillRect/>
          </a:stretch>
        </p:blipFill>
        <p:spPr>
          <a:xfrm>
            <a:off x="813070" y="3591441"/>
            <a:ext cx="4552238" cy="2871400"/>
          </a:xfrm>
          <a:prstGeom prst="rect">
            <a:avLst/>
          </a:prstGeom>
        </p:spPr>
      </p:pic>
    </p:spTree>
    <p:extLst>
      <p:ext uri="{BB962C8B-B14F-4D97-AF65-F5344CB8AC3E}">
        <p14:creationId xmlns:p14="http://schemas.microsoft.com/office/powerpoint/2010/main" val="10916333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81601"/>
            <a:ext cx="10515600" cy="1325563"/>
          </a:xfrm>
        </p:spPr>
        <p:txBody>
          <a:bodyPr>
            <a:normAutofit/>
          </a:bodyPr>
          <a:lstStyle/>
          <a:p>
            <a:r>
              <a:rPr lang="it-IT" sz="3200" dirty="0" smtClean="0"/>
              <a:t>Relazione </a:t>
            </a:r>
            <a:r>
              <a:rPr lang="it-IT" sz="3200" dirty="0"/>
              <a:t>sulla gestione consolidata e nota integrativa</a:t>
            </a:r>
          </a:p>
        </p:txBody>
      </p:sp>
      <p:sp>
        <p:nvSpPr>
          <p:cNvPr id="3" name="Segnaposto contenuto 2"/>
          <p:cNvSpPr>
            <a:spLocks noGrp="1"/>
          </p:cNvSpPr>
          <p:nvPr>
            <p:ph idx="1"/>
          </p:nvPr>
        </p:nvSpPr>
        <p:spPr/>
        <p:txBody>
          <a:bodyPr/>
          <a:lstStyle/>
          <a:p>
            <a:pPr marL="0" indent="0">
              <a:buNone/>
            </a:pPr>
            <a:r>
              <a:rPr lang="it-IT" dirty="0" smtClean="0"/>
              <a:t>che </a:t>
            </a:r>
            <a:r>
              <a:rPr lang="it-IT" dirty="0"/>
              <a:t>la relazione sulla gestione e nota integrativa presenta/non presenta tutti i contenuti minimi indicati del par. 5 del Principio contabile 4/4 d.lgs. n. 118/2011;</a:t>
            </a:r>
          </a:p>
        </p:txBody>
      </p:sp>
    </p:spTree>
    <p:extLst>
      <p:ext uri="{BB962C8B-B14F-4D97-AF65-F5344CB8AC3E}">
        <p14:creationId xmlns:p14="http://schemas.microsoft.com/office/powerpoint/2010/main" val="14138707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428368"/>
            <a:ext cx="10515600" cy="5748595"/>
          </a:xfrm>
        </p:spPr>
        <p:txBody>
          <a:bodyPr>
            <a:normAutofit fontScale="77500" lnSpcReduction="20000"/>
          </a:bodyPr>
          <a:lstStyle/>
          <a:p>
            <a:pPr marL="0" indent="0">
              <a:buNone/>
            </a:pPr>
            <a:r>
              <a:rPr lang="it-IT" dirty="0"/>
              <a:t>Al bilancio consolidato è allegata una relazione sulla gestione che comprende la nota integrativa.</a:t>
            </a:r>
          </a:p>
          <a:p>
            <a:pPr marL="0" indent="0">
              <a:buNone/>
            </a:pPr>
            <a:r>
              <a:rPr lang="it-IT" dirty="0"/>
              <a:t>La nota integrativa indica:</a:t>
            </a:r>
          </a:p>
          <a:p>
            <a:pPr marL="0" indent="0">
              <a:buNone/>
            </a:pPr>
            <a:r>
              <a:rPr lang="it-IT" dirty="0"/>
              <a:t>- i criteri di valutazione applicati;</a:t>
            </a:r>
          </a:p>
          <a:p>
            <a:pPr marL="0" indent="0">
              <a:buNone/>
            </a:pPr>
            <a:r>
              <a:rPr lang="it-IT" dirty="0"/>
              <a:t>- le ragioni delle più significative variazioni intervenute nella consistenza delle voci dell’attivo e del passivo rispetto all’esercizio precedente (escluso il primo anno di elaborazione del bilancio consolidato);</a:t>
            </a:r>
          </a:p>
          <a:p>
            <a:pPr marL="0" indent="0">
              <a:buNone/>
            </a:pPr>
            <a:r>
              <a:rPr lang="it-IT" dirty="0"/>
              <a:t>- distintamente per ciascuna voce, l’ammontare dei crediti e dei debiti di durata residua superiore a cinque anni, e dei debiti assistiti da garanzie reali su beni di imprese incluse nel consolidamento, con specifica indicazione della natura delle garanzie;</a:t>
            </a:r>
          </a:p>
          <a:p>
            <a:pPr marL="0" indent="0">
              <a:buNone/>
            </a:pPr>
            <a:r>
              <a:rPr lang="it-IT" dirty="0"/>
              <a:t>- la composizione delle voci “ratei e risconti” e della voce “altri accantonamenti” dello stato patrimoniale, quando il loro ammontare è significativo;</a:t>
            </a:r>
          </a:p>
          <a:p>
            <a:pPr marL="0" indent="0">
              <a:buNone/>
            </a:pPr>
            <a:r>
              <a:rPr lang="it-IT" dirty="0"/>
              <a:t>- la suddivisione degli interessi e degli altri oneri finanziari tra le diverse tipologie di finanziamento;</a:t>
            </a:r>
          </a:p>
          <a:p>
            <a:pPr marL="0" indent="0">
              <a:buNone/>
            </a:pPr>
            <a:r>
              <a:rPr lang="it-IT" dirty="0"/>
              <a:t>- la composizione delle voci “proventi straordinari” e “oneri straordinari”, quando il loro ammontare è significativo;</a:t>
            </a:r>
          </a:p>
          <a:p>
            <a:pPr marL="0" indent="0">
              <a:buNone/>
            </a:pPr>
            <a:r>
              <a:rPr lang="it-IT" dirty="0"/>
              <a:t>- cumulativamente per ciascuna categoria, l’ammontare dei compensi spettanti agli amministratori e ai sindaci dell’impresa capogruppo per lo svolgimento di tali funzioni anche in altre imprese incluse nel consolidamento;</a:t>
            </a:r>
          </a:p>
          <a:p>
            <a:pPr marL="0" indent="0">
              <a:buNone/>
            </a:pPr>
            <a:endParaRPr lang="it-IT" dirty="0"/>
          </a:p>
        </p:txBody>
      </p:sp>
    </p:spTree>
    <p:extLst>
      <p:ext uri="{BB962C8B-B14F-4D97-AF65-F5344CB8AC3E}">
        <p14:creationId xmlns:p14="http://schemas.microsoft.com/office/powerpoint/2010/main" val="37565663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64757"/>
            <a:ext cx="10515600" cy="6012206"/>
          </a:xfrm>
        </p:spPr>
        <p:txBody>
          <a:bodyPr>
            <a:normAutofit fontScale="62500" lnSpcReduction="20000"/>
          </a:bodyPr>
          <a:lstStyle/>
          <a:p>
            <a:r>
              <a:rPr lang="it-IT" dirty="0"/>
              <a:t>- per ciascuna categoria di strumenti finanziari derivati il loro fair </a:t>
            </a:r>
            <a:r>
              <a:rPr lang="it-IT" dirty="0" err="1"/>
              <a:t>value</a:t>
            </a:r>
            <a:r>
              <a:rPr lang="it-IT" dirty="0"/>
              <a:t> ed informazioni sulla loro entità e sulla loro natura.</a:t>
            </a:r>
            <a:endParaRPr lang="it-IT" sz="2400" dirty="0"/>
          </a:p>
          <a:p>
            <a:r>
              <a:rPr lang="it-IT" dirty="0"/>
              <a:t>- l’elenco degli enti e delle società che compongono il gruppo con l’indicazione per ciascun componente del gruppo amministrazione pubblica:</a:t>
            </a:r>
            <a:endParaRPr lang="it-IT" sz="2400" dirty="0"/>
          </a:p>
          <a:p>
            <a:pPr lvl="0"/>
            <a:r>
              <a:rPr lang="it-IT" dirty="0"/>
              <a:t>- della denominazione, della sede e del capitale e se trattasi di una capogruppo intermedia;</a:t>
            </a:r>
            <a:endParaRPr lang="it-IT" sz="5400" dirty="0"/>
          </a:p>
          <a:p>
            <a:pPr lvl="0"/>
            <a:r>
              <a:rPr lang="it-IT" dirty="0"/>
              <a:t>- delle quote possedute, direttamente o indirettamente, dalla capogruppo e da ciascuno dei componenti del gruppo;</a:t>
            </a:r>
            <a:endParaRPr lang="it-IT" sz="5400" dirty="0"/>
          </a:p>
          <a:p>
            <a:pPr lvl="0"/>
            <a:r>
              <a:rPr lang="it-IT" dirty="0"/>
              <a:t>- se diversa, la percentuale dei voti complessivamente spettanti nell’assemblea ordinaria.</a:t>
            </a:r>
            <a:endParaRPr lang="it-IT" sz="5400" dirty="0"/>
          </a:p>
          <a:p>
            <a:pPr lvl="0"/>
            <a:r>
              <a:rPr lang="it-IT" dirty="0"/>
              <a:t>- della ragione dell’inclusione nel consolidato degli enti o delle società se già non risulta dalle indicazioni richieste dalle lettere b) e c) del comma 1;</a:t>
            </a:r>
            <a:endParaRPr lang="it-IT" sz="5400" dirty="0"/>
          </a:p>
          <a:p>
            <a:pPr lvl="0"/>
            <a:r>
              <a:rPr lang="it-IT" dirty="0"/>
              <a:t>della ragione dell’eventuale esclusione dal consolidato di enti strumentali o società controllate e partecipante dalla capogruppo;</a:t>
            </a:r>
            <a:endParaRPr lang="it-IT" sz="5400" dirty="0"/>
          </a:p>
          <a:p>
            <a:pPr lvl="0"/>
            <a:r>
              <a:rPr lang="it-IT" dirty="0"/>
              <a:t>qualora si sia verificata una variazione notevole nella composizione del complesso delle imprese incluse nel consolidamento, devono essere fornite le informazioni che rendano significativo il confronto fra lo stato patrimoniale e il conto economico dell’esercizio e quelli dell’esercizio precedente (ad esclusione del primo esercizio di redazione del bilancio consolidato);</a:t>
            </a:r>
            <a:endParaRPr lang="it-IT" sz="5400" dirty="0"/>
          </a:p>
          <a:p>
            <a:pPr lvl="0"/>
            <a:r>
              <a:rPr lang="it-IT" dirty="0"/>
              <a:t>l’elenco degli enti, le aziende e le società componenti del gruppo comprese nel bilancio consolidato con l’indicazione per ciascun componente:</a:t>
            </a:r>
            <a:endParaRPr lang="it-IT" sz="5400" dirty="0"/>
          </a:p>
          <a:p>
            <a:pPr lvl="1"/>
            <a:r>
              <a:rPr lang="it-IT" dirty="0"/>
              <a:t> della percentuale utilizzata per consolidare il bilancio e, al fine di valutare l’effetto delle esternalizzazioni, dell’incidenza dei ricavi imputabili alla controllante rispetto al totale dei ricavi propri, compresivi delle entrate esternalizzate;</a:t>
            </a:r>
            <a:endParaRPr lang="it-IT" sz="4400" dirty="0"/>
          </a:p>
          <a:p>
            <a:pPr lvl="1"/>
            <a:r>
              <a:rPr lang="it-IT" dirty="0"/>
              <a:t>delle spese di personale utilizzato a qualsiasi titolo, e con qualsivoglia tipologia contrattuale; </a:t>
            </a:r>
            <a:endParaRPr lang="it-IT" sz="4400" dirty="0"/>
          </a:p>
          <a:p>
            <a:pPr lvl="1"/>
            <a:r>
              <a:rPr lang="it-IT" dirty="0"/>
              <a:t>delle perdite ripianate dall’ente, attraverso conferimenti o altre operazioni finanziarie, negli ultimi tre anni</a:t>
            </a:r>
            <a:endParaRPr lang="it-IT" sz="4400" dirty="0"/>
          </a:p>
          <a:p>
            <a:pPr marL="0" indent="0">
              <a:buNone/>
            </a:pPr>
            <a:endParaRPr lang="it-IT" dirty="0"/>
          </a:p>
        </p:txBody>
      </p:sp>
    </p:spTree>
    <p:extLst>
      <p:ext uri="{BB962C8B-B14F-4D97-AF65-F5344CB8AC3E}">
        <p14:creationId xmlns:p14="http://schemas.microsoft.com/office/powerpoint/2010/main" val="2342032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796410"/>
          </a:xfrm>
        </p:spPr>
        <p:txBody>
          <a:bodyPr>
            <a:normAutofit/>
          </a:bodyPr>
          <a:lstStyle/>
          <a:p>
            <a:r>
              <a:rPr lang="it-IT" sz="2800" dirty="0" smtClean="0"/>
              <a:t>Osservazioni </a:t>
            </a:r>
            <a:r>
              <a:rPr lang="it-IT" sz="2800" dirty="0"/>
              <a:t>e considerazioni</a:t>
            </a:r>
          </a:p>
        </p:txBody>
      </p:sp>
      <p:sp>
        <p:nvSpPr>
          <p:cNvPr id="3" name="Segnaposto contenuto 2"/>
          <p:cNvSpPr>
            <a:spLocks noGrp="1"/>
          </p:cNvSpPr>
          <p:nvPr>
            <p:ph idx="1"/>
          </p:nvPr>
        </p:nvSpPr>
        <p:spPr>
          <a:xfrm>
            <a:off x="838200" y="996778"/>
            <a:ext cx="10515600" cy="5180185"/>
          </a:xfrm>
        </p:spPr>
        <p:txBody>
          <a:bodyPr>
            <a:normAutofit fontScale="92500" lnSpcReduction="20000"/>
          </a:bodyPr>
          <a:lstStyle/>
          <a:p>
            <a:pPr lvl="0"/>
            <a:r>
              <a:rPr lang="it-IT" dirty="0"/>
              <a:t>il bilancio consolidato 2023 dell’Ente_______ </a:t>
            </a:r>
            <a:r>
              <a:rPr lang="it-IT" b="1" i="1" dirty="0"/>
              <a:t>è stato /non è stato</a:t>
            </a:r>
            <a:r>
              <a:rPr lang="it-IT" dirty="0"/>
              <a:t> redatto secondo gli schemi previsti dall’allegato n. 11 al d.lgs. n. 118/2011 e la Relazione sulla gestione consolidata comprensiva della Nota integrativa </a:t>
            </a:r>
            <a:r>
              <a:rPr lang="it-IT" b="1" i="1" dirty="0"/>
              <a:t>contiene/ non contiene</a:t>
            </a:r>
            <a:r>
              <a:rPr lang="it-IT" dirty="0"/>
              <a:t> le informazioni richieste dalla legge;</a:t>
            </a:r>
          </a:p>
          <a:p>
            <a:pPr lvl="0"/>
            <a:r>
              <a:rPr lang="it-IT" dirty="0"/>
              <a:t>l’area di consolidamento </a:t>
            </a:r>
            <a:r>
              <a:rPr lang="it-IT" b="1" i="1" dirty="0"/>
              <a:t>risulta/non risulta</a:t>
            </a:r>
            <a:r>
              <a:rPr lang="it-IT" dirty="0"/>
              <a:t> correttamente determinata;</a:t>
            </a:r>
          </a:p>
          <a:p>
            <a:pPr lvl="0"/>
            <a:r>
              <a:rPr lang="it-IT" dirty="0"/>
              <a:t>la procedura di consolidamento </a:t>
            </a:r>
            <a:r>
              <a:rPr lang="it-IT" b="1" i="1" dirty="0"/>
              <a:t>risulta complessivamente conforme/non risulta</a:t>
            </a:r>
            <a:r>
              <a:rPr lang="it-IT" dirty="0"/>
              <a:t> </a:t>
            </a:r>
            <a:r>
              <a:rPr lang="it-IT" b="1" i="1" dirty="0"/>
              <a:t>conforme</a:t>
            </a:r>
            <a:r>
              <a:rPr lang="it-IT" dirty="0"/>
              <a:t> al principio contabile applicato di cui all’allegato 4/4 al d.lgs. n.118/2011, ai principi contabili generali civilistici ed a quelli emanati dall’Organismo Nazionale di Contabilità (OIC);</a:t>
            </a:r>
          </a:p>
          <a:p>
            <a:pPr lvl="0"/>
            <a:r>
              <a:rPr lang="it-IT" dirty="0"/>
              <a:t>il bilancio consolidato 2023 dell’Ente  ______­­­­­­___</a:t>
            </a:r>
            <a:r>
              <a:rPr lang="it-IT" b="1" i="1" dirty="0"/>
              <a:t>rappresenta/ non rappresenta</a:t>
            </a:r>
            <a:r>
              <a:rPr lang="it-IT" dirty="0"/>
              <a:t> in modo veritiero e corretto la reale consistenza economica, patrimoniale e finanziaria del perimetro di consolidamento;</a:t>
            </a:r>
          </a:p>
          <a:p>
            <a:pPr lvl="0"/>
            <a:r>
              <a:rPr lang="it-IT" dirty="0"/>
              <a:t>la relazione sulla gestione consolidata </a:t>
            </a:r>
            <a:r>
              <a:rPr lang="it-IT" b="1" i="1" dirty="0"/>
              <a:t>contiene/non contiene</a:t>
            </a:r>
            <a:r>
              <a:rPr lang="it-IT" dirty="0"/>
              <a:t> la nota integrativa e </a:t>
            </a:r>
            <a:r>
              <a:rPr lang="it-IT" b="1" i="1" dirty="0"/>
              <a:t>risulta/non risulta</a:t>
            </a:r>
            <a:r>
              <a:rPr lang="it-IT" dirty="0"/>
              <a:t> essere congruente con le risultanze del Bilancio Consolidato.</a:t>
            </a:r>
          </a:p>
          <a:p>
            <a:pPr marL="0" indent="0">
              <a:buNone/>
            </a:pPr>
            <a:endParaRPr lang="it-IT" dirty="0"/>
          </a:p>
        </p:txBody>
      </p:sp>
    </p:spTree>
    <p:extLst>
      <p:ext uri="{BB962C8B-B14F-4D97-AF65-F5344CB8AC3E}">
        <p14:creationId xmlns:p14="http://schemas.microsoft.com/office/powerpoint/2010/main" val="4068830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337751"/>
            <a:ext cx="10515600" cy="5839212"/>
          </a:xfrm>
        </p:spPr>
        <p:txBody>
          <a:bodyPr>
            <a:normAutofit/>
          </a:bodyPr>
          <a:lstStyle/>
          <a:p>
            <a:r>
              <a:rPr lang="it-IT" dirty="0" smtClean="0"/>
              <a:t>Linee guida allegato 4/4 </a:t>
            </a:r>
            <a:r>
              <a:rPr lang="it-IT" dirty="0" err="1" smtClean="0"/>
              <a:t>D.Lgs</a:t>
            </a:r>
            <a:r>
              <a:rPr lang="it-IT" dirty="0" smtClean="0"/>
              <a:t> 118/2011</a:t>
            </a:r>
          </a:p>
          <a:p>
            <a:pPr marL="0" indent="0" algn="just">
              <a:buNone/>
              <a:tabLst>
                <a:tab pos="180340" algn="l"/>
              </a:tabLst>
            </a:pPr>
            <a:r>
              <a:rPr lang="it-IT" dirty="0" smtClean="0">
                <a:effectLst/>
                <a:latin typeface="Times New Roman" panose="02020603050405020304" pitchFamily="18" charset="0"/>
                <a:ea typeface="Times New Roman" panose="02020603050405020304" pitchFamily="18" charset="0"/>
              </a:rPr>
              <a:t>In particolare, il bilancio consolidato deve consentire di:</a:t>
            </a:r>
            <a:endParaRPr lang="it-IT" dirty="0" smtClean="0">
              <a:effectLst/>
            </a:endParaRPr>
          </a:p>
          <a:p>
            <a:pPr marL="342900" lvl="0" indent="-342900" algn="just">
              <a:buFont typeface="+mj-lt"/>
              <a:buAutoNum type="alphaLcParenR"/>
              <a:tabLst>
                <a:tab pos="180340" algn="l"/>
              </a:tabLst>
            </a:pPr>
            <a:r>
              <a:rPr lang="it-IT" dirty="0" smtClean="0">
                <a:effectLst/>
                <a:latin typeface="Times New Roman" panose="02020603050405020304" pitchFamily="18" charset="0"/>
                <a:ea typeface="Times New Roman" panose="02020603050405020304" pitchFamily="18" charset="0"/>
                <a:cs typeface="Times New Roman" panose="02020603050405020304" pitchFamily="18" charset="0"/>
              </a:rPr>
              <a:t> sopperire alle carenze informative e valutative dei bilanci degli enti che perseguono le proprie funzioni anche attraverso enti strumentali e detengono rilevanti partecipazioni in società, dando una rappresentazione, anche di natura contabile, delle proprie scelte di indirizzo, pianificazione e controllo;</a:t>
            </a:r>
            <a:endParaRPr lang="it-IT" dirty="0" smtClean="0">
              <a:effectLst/>
              <a:cs typeface="Times New Roman" panose="02020603050405020304" pitchFamily="18" charset="0"/>
            </a:endParaRPr>
          </a:p>
          <a:p>
            <a:pPr marL="342900" lvl="0" indent="-342900" algn="just">
              <a:buFont typeface="+mj-lt"/>
              <a:buAutoNum type="alphaLcParenR"/>
              <a:tabLst>
                <a:tab pos="180340" algn="l"/>
              </a:tabLst>
            </a:pPr>
            <a:r>
              <a:rPr lang="it-IT" dirty="0" smtClean="0">
                <a:effectLst/>
                <a:latin typeface="Times New Roman" panose="02020603050405020304" pitchFamily="18" charset="0"/>
                <a:ea typeface="Times New Roman" panose="02020603050405020304" pitchFamily="18" charset="0"/>
                <a:cs typeface="Times New Roman" panose="02020603050405020304" pitchFamily="18" charset="0"/>
              </a:rPr>
              <a:t>attribuire alla amministrazione capogruppo un nuovo strumento per programmare, gestire e controllare con maggiore efficacia il proprio gruppo comprensivo di enti e società;</a:t>
            </a:r>
            <a:endParaRPr lang="it-IT" dirty="0" smtClean="0">
              <a:effectLst/>
              <a:cs typeface="Times New Roman" panose="02020603050405020304" pitchFamily="18" charset="0"/>
            </a:endParaRPr>
          </a:p>
          <a:p>
            <a:pPr marL="342900" lvl="0" indent="-342900" algn="just">
              <a:buFont typeface="+mj-lt"/>
              <a:buAutoNum type="alphaLcParenR"/>
              <a:tabLst>
                <a:tab pos="180340" algn="l"/>
              </a:tabLst>
            </a:pPr>
            <a:r>
              <a:rPr lang="it-IT" dirty="0" smtClean="0">
                <a:effectLst/>
                <a:latin typeface="Times New Roman" panose="02020603050405020304" pitchFamily="18" charset="0"/>
                <a:ea typeface="Times New Roman" panose="02020603050405020304" pitchFamily="18" charset="0"/>
                <a:cs typeface="Times New Roman" panose="02020603050405020304" pitchFamily="18" charset="0"/>
              </a:rPr>
              <a:t>ottenere una visione completa delle consistenze patrimoniali e finanziarie di un gruppo di enti e società che fa capo ad un’amministrazione pubblica,  incluso il risultato economico.</a:t>
            </a:r>
            <a:endParaRPr lang="it-IT" dirty="0" smtClean="0">
              <a:effectLst/>
              <a:cs typeface="Times New Roman" panose="02020603050405020304" pitchFamily="18" charset="0"/>
            </a:endParaRPr>
          </a:p>
          <a:p>
            <a:pPr marL="0" indent="0" algn="just">
              <a:buNone/>
              <a:tabLst>
                <a:tab pos="180340" algn="l"/>
              </a:tabLst>
            </a:pPr>
            <a:endParaRPr lang="it-IT" dirty="0" smtClean="0">
              <a:effectLst/>
            </a:endParaRPr>
          </a:p>
          <a:p>
            <a:pPr marL="0" indent="0">
              <a:buNone/>
            </a:pPr>
            <a:endParaRPr lang="it-IT" dirty="0"/>
          </a:p>
          <a:p>
            <a:endParaRPr lang="it-IT" dirty="0"/>
          </a:p>
        </p:txBody>
      </p:sp>
    </p:spTree>
    <p:extLst>
      <p:ext uri="{BB962C8B-B14F-4D97-AF65-F5344CB8AC3E}">
        <p14:creationId xmlns:p14="http://schemas.microsoft.com/office/powerpoint/2010/main" val="2429754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444843"/>
            <a:ext cx="10515600" cy="5732120"/>
          </a:xfrm>
        </p:spPr>
        <p:txBody>
          <a:bodyPr/>
          <a:lstStyle/>
          <a:p>
            <a:pPr marL="0" indent="0">
              <a:buNone/>
            </a:pPr>
            <a:r>
              <a:rPr lang="it-IT" dirty="0" smtClean="0"/>
              <a:t>Delibera con cui si individua il Gruppo di amministrazione pubblica ed il perimetro di consolidamento </a:t>
            </a:r>
            <a:endParaRPr lang="it-IT" dirty="0"/>
          </a:p>
        </p:txBody>
      </p:sp>
    </p:spTree>
    <p:extLst>
      <p:ext uri="{BB962C8B-B14F-4D97-AF65-F5344CB8AC3E}">
        <p14:creationId xmlns:p14="http://schemas.microsoft.com/office/powerpoint/2010/main" val="2295368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475134"/>
          </a:xfrm>
        </p:spPr>
        <p:txBody>
          <a:bodyPr>
            <a:normAutofit fontScale="90000"/>
          </a:bodyPr>
          <a:lstStyle/>
          <a:p>
            <a:r>
              <a:rPr lang="it-IT" dirty="0" smtClean="0"/>
              <a:t>Tabella gap</a:t>
            </a:r>
            <a:endParaRPr lang="it-IT" dirty="0"/>
          </a:p>
        </p:txBody>
      </p:sp>
      <p:pic>
        <p:nvPicPr>
          <p:cNvPr id="6" name="Segnaposto contenuto 5"/>
          <p:cNvPicPr>
            <a:picLocks noGrp="1" noChangeAspect="1"/>
          </p:cNvPicPr>
          <p:nvPr>
            <p:ph idx="1"/>
          </p:nvPr>
        </p:nvPicPr>
        <p:blipFill>
          <a:blip r:embed="rId2"/>
          <a:stretch>
            <a:fillRect/>
          </a:stretch>
        </p:blipFill>
        <p:spPr>
          <a:xfrm>
            <a:off x="1626796" y="2077260"/>
            <a:ext cx="8938407" cy="3848067"/>
          </a:xfrm>
          <a:prstGeom prst="rect">
            <a:avLst/>
          </a:prstGeom>
        </p:spPr>
      </p:pic>
    </p:spTree>
    <p:extLst>
      <p:ext uri="{BB962C8B-B14F-4D97-AF65-F5344CB8AC3E}">
        <p14:creationId xmlns:p14="http://schemas.microsoft.com/office/powerpoint/2010/main" val="307314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Tabella perimetro consolidamento </a:t>
            </a:r>
            <a:endParaRPr lang="it-IT" dirty="0"/>
          </a:p>
        </p:txBody>
      </p:sp>
      <p:pic>
        <p:nvPicPr>
          <p:cNvPr id="4" name="Segnaposto contenuto 3"/>
          <p:cNvPicPr>
            <a:picLocks noGrp="1" noChangeAspect="1"/>
          </p:cNvPicPr>
          <p:nvPr>
            <p:ph idx="1"/>
          </p:nvPr>
        </p:nvPicPr>
        <p:blipFill>
          <a:blip r:embed="rId2"/>
          <a:stretch>
            <a:fillRect/>
          </a:stretch>
        </p:blipFill>
        <p:spPr>
          <a:xfrm>
            <a:off x="2056621" y="1979594"/>
            <a:ext cx="8078757" cy="4043400"/>
          </a:xfrm>
          <a:prstGeom prst="rect">
            <a:avLst/>
          </a:prstGeom>
        </p:spPr>
      </p:pic>
    </p:spTree>
    <p:extLst>
      <p:ext uri="{BB962C8B-B14F-4D97-AF65-F5344CB8AC3E}">
        <p14:creationId xmlns:p14="http://schemas.microsoft.com/office/powerpoint/2010/main" val="3874987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pnrr</a:t>
            </a:r>
            <a:endParaRPr lang="it-IT" dirty="0"/>
          </a:p>
        </p:txBody>
      </p:sp>
      <p:sp>
        <p:nvSpPr>
          <p:cNvPr id="3" name="Segnaposto contenuto 2"/>
          <p:cNvSpPr>
            <a:spLocks noGrp="1"/>
          </p:cNvSpPr>
          <p:nvPr>
            <p:ph idx="1"/>
          </p:nvPr>
        </p:nvSpPr>
        <p:spPr/>
        <p:txBody>
          <a:bodyPr/>
          <a:lstStyle/>
          <a:p>
            <a:pPr marL="0" indent="0">
              <a:buNone/>
            </a:pPr>
            <a:r>
              <a:rPr lang="it-IT" dirty="0" smtClean="0"/>
              <a:t>Verificare se  </a:t>
            </a:r>
            <a:r>
              <a:rPr lang="it-IT" dirty="0"/>
              <a:t>tra gli organismi rientranti nel perimetro di consolidamento (vedi tabella 2) </a:t>
            </a:r>
            <a:r>
              <a:rPr lang="it-IT" b="1" i="1" dirty="0"/>
              <a:t>figurano/non figurano</a:t>
            </a:r>
            <a:r>
              <a:rPr lang="it-IT" dirty="0"/>
              <a:t> soggetti interessati (a titolo di soggetto attuatore o di supporto tecnico-operativo, ai sensi dell’art. 9, </a:t>
            </a:r>
            <a:r>
              <a:rPr lang="it-IT" dirty="0" err="1"/>
              <a:t>d.l.</a:t>
            </a:r>
            <a:r>
              <a:rPr lang="it-IT" dirty="0"/>
              <a:t> n. 77/2021) alla realizzazione di interventi finanziati con le risorse del P.N.R.R./P.N.C.;</a:t>
            </a:r>
          </a:p>
        </p:txBody>
      </p:sp>
    </p:spTree>
    <p:extLst>
      <p:ext uri="{BB962C8B-B14F-4D97-AF65-F5344CB8AC3E}">
        <p14:creationId xmlns:p14="http://schemas.microsoft.com/office/powerpoint/2010/main" val="1462331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508086"/>
          </a:xfrm>
        </p:spPr>
        <p:txBody>
          <a:bodyPr>
            <a:normAutofit fontScale="90000"/>
          </a:bodyPr>
          <a:lstStyle/>
          <a:p>
            <a:r>
              <a:rPr lang="it-IT" dirty="0" smtClean="0"/>
              <a:t>Soglie di rilevanza</a:t>
            </a:r>
            <a:endParaRPr lang="it-IT" dirty="0"/>
          </a:p>
        </p:txBody>
      </p:sp>
      <p:sp>
        <p:nvSpPr>
          <p:cNvPr id="3" name="Segnaposto contenuto 2"/>
          <p:cNvSpPr>
            <a:spLocks noGrp="1"/>
          </p:cNvSpPr>
          <p:nvPr>
            <p:ph idx="1"/>
          </p:nvPr>
        </p:nvSpPr>
        <p:spPr/>
        <p:txBody>
          <a:bodyPr/>
          <a:lstStyle/>
          <a:p>
            <a:r>
              <a:rPr lang="it-IT" dirty="0" smtClean="0"/>
              <a:t>Non tutte le partecipate che sono state inserite nel Gruppo di Amministrazione Pubblica debbono essere inserite nel bilancio consolidato infatti possono non essere inseriti nel perimetro di consolidamento e quindi nel bilancio consolidato in caso di</a:t>
            </a:r>
          </a:p>
          <a:p>
            <a:r>
              <a:rPr lang="it-IT" dirty="0" smtClean="0"/>
              <a:t>Irrilevanza </a:t>
            </a:r>
          </a:p>
          <a:p>
            <a:r>
              <a:rPr lang="it-IT" dirty="0" smtClean="0"/>
              <a:t> Impossibilità di reperire le informazioni necessarie al consolidamento</a:t>
            </a:r>
          </a:p>
          <a:p>
            <a:r>
              <a:rPr lang="it-IT" dirty="0" smtClean="0"/>
              <a:t>partecipazione inferiori all’1% del capitale della società partecipata fatto salvo il caso di affidamento diretto</a:t>
            </a:r>
          </a:p>
          <a:p>
            <a:endParaRPr lang="it-IT" dirty="0"/>
          </a:p>
        </p:txBody>
      </p:sp>
    </p:spTree>
    <p:extLst>
      <p:ext uri="{BB962C8B-B14F-4D97-AF65-F5344CB8AC3E}">
        <p14:creationId xmlns:p14="http://schemas.microsoft.com/office/powerpoint/2010/main" val="1511511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Irrilevanza </a:t>
            </a:r>
            <a:endParaRPr lang="it-IT" dirty="0"/>
          </a:p>
        </p:txBody>
      </p:sp>
      <p:sp>
        <p:nvSpPr>
          <p:cNvPr id="3" name="Segnaposto contenuto 2"/>
          <p:cNvSpPr>
            <a:spLocks noGrp="1"/>
          </p:cNvSpPr>
          <p:nvPr>
            <p:ph idx="1"/>
          </p:nvPr>
        </p:nvSpPr>
        <p:spPr>
          <a:xfrm>
            <a:off x="838200" y="1334530"/>
            <a:ext cx="10515600" cy="4842433"/>
          </a:xfrm>
        </p:spPr>
        <p:txBody>
          <a:bodyPr>
            <a:normAutofit/>
          </a:bodyPr>
          <a:lstStyle/>
          <a:p>
            <a:r>
              <a:rPr lang="it-IT" dirty="0" smtClean="0"/>
              <a:t>Sono considerati irrilevanti i bilanci che presentano, per ciascuno dei seguenti parametri, una incidenza inferiore al 3 per cento per gli enti locali e al 5 per cento per le Regioni e le Province autonome rispetto alla posizione patrimoniale, economico e finanziaria della capogruppo:</a:t>
            </a:r>
          </a:p>
          <a:p>
            <a:r>
              <a:rPr lang="it-IT" dirty="0" smtClean="0"/>
              <a:t>- totale dell’attivo,</a:t>
            </a:r>
          </a:p>
          <a:p>
            <a:r>
              <a:rPr lang="it-IT" dirty="0" smtClean="0"/>
              <a:t>- patrimonio netto,</a:t>
            </a:r>
          </a:p>
          <a:p>
            <a:r>
              <a:rPr lang="it-IT" dirty="0" smtClean="0"/>
              <a:t>- totale dei ricavi caratteristici.</a:t>
            </a:r>
          </a:p>
          <a:p>
            <a:r>
              <a:rPr lang="it-IT" dirty="0" smtClean="0"/>
              <a:t>In presenza di patrimonio netto negativo, l’irrilevanza è determinata con riferimento ai soli due parametri restanti.</a:t>
            </a:r>
          </a:p>
          <a:p>
            <a:endParaRPr lang="it-IT" dirty="0"/>
          </a:p>
        </p:txBody>
      </p:sp>
    </p:spTree>
    <p:extLst>
      <p:ext uri="{BB962C8B-B14F-4D97-AF65-F5344CB8AC3E}">
        <p14:creationId xmlns:p14="http://schemas.microsoft.com/office/powerpoint/2010/main" val="343414710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1766</Words>
  <Application>Microsoft Office PowerPoint</Application>
  <PresentationFormat>Widescreen</PresentationFormat>
  <Paragraphs>89</Paragraphs>
  <Slides>28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28</vt:i4>
      </vt:variant>
    </vt:vector>
  </HeadingPairs>
  <TitlesOfParts>
    <vt:vector size="33" baseType="lpstr">
      <vt:lpstr>Arial</vt:lpstr>
      <vt:lpstr>Calibri</vt:lpstr>
      <vt:lpstr>Calibri Light</vt:lpstr>
      <vt:lpstr>Times New Roman</vt:lpstr>
      <vt:lpstr>Tema di Office</vt:lpstr>
      <vt:lpstr>Presentazione standard di PowerPoint</vt:lpstr>
      <vt:lpstr>Presentazione standard di PowerPoint</vt:lpstr>
      <vt:lpstr>Presentazione standard di PowerPoint</vt:lpstr>
      <vt:lpstr>Presentazione standard di PowerPoint</vt:lpstr>
      <vt:lpstr>Tabella gap</vt:lpstr>
      <vt:lpstr>Tabella perimetro consolidamento </vt:lpstr>
      <vt:lpstr>pnrr</vt:lpstr>
      <vt:lpstr>Soglie di rilevanza</vt:lpstr>
      <vt:lpstr>Irrilevanza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Rettifiche di pre-consolidamento ed elisioni delle operazioni infragruppo </vt:lpstr>
      <vt:lpstr>Verifiche dei saldi reciproci tra i componenti del gruppo </vt:lpstr>
      <vt:lpstr>Presentazione standard di PowerPoint</vt:lpstr>
      <vt:lpstr>Verifiche sul valore delle partecipazioni e del patrimonio netto</vt:lpstr>
      <vt:lpstr>Stato patrimoniale consolidato</vt:lpstr>
      <vt:lpstr>Presentazione standard di PowerPoint</vt:lpstr>
      <vt:lpstr>Presentazione standard di PowerPoint</vt:lpstr>
      <vt:lpstr>Presentazione standard di PowerPoint</vt:lpstr>
      <vt:lpstr>Presentazione standard di PowerPoint</vt:lpstr>
      <vt:lpstr>Relazione sulla gestione consolidata e nota integrativa</vt:lpstr>
      <vt:lpstr>Presentazione standard di PowerPoint</vt:lpstr>
      <vt:lpstr>Presentazione standard di PowerPoint</vt:lpstr>
      <vt:lpstr>Osservazioni e considerazioni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rosario</dc:creator>
  <cp:lastModifiedBy>rosario</cp:lastModifiedBy>
  <cp:revision>29</cp:revision>
  <dcterms:created xsi:type="dcterms:W3CDTF">2024-11-21T16:18:27Z</dcterms:created>
  <dcterms:modified xsi:type="dcterms:W3CDTF">2024-11-22T11:18:52Z</dcterms:modified>
</cp:coreProperties>
</file>