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58" r:id="rId4"/>
    <p:sldId id="259" r:id="rId5"/>
    <p:sldId id="262" r:id="rId6"/>
    <p:sldId id="266" r:id="rId7"/>
    <p:sldId id="267" r:id="rId8"/>
    <p:sldId id="268" r:id="rId9"/>
    <p:sldId id="270" r:id="rId10"/>
    <p:sldId id="271" r:id="rId11"/>
    <p:sldId id="272" r:id="rId12"/>
    <p:sldId id="273" r:id="rId13"/>
    <p:sldId id="274" r:id="rId14"/>
    <p:sldId id="275"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Lst>
  <p:sldSz cx="9144000" cy="5145088"/>
  <p:notesSz cx="6858000" cy="9144000"/>
  <p:defaultTextStyle>
    <a:defPPr>
      <a:defRPr lang="en-US"/>
    </a:defPPr>
    <a:lvl1pPr algn="l" defTabSz="685800" rtl="0" eaLnBrk="0" fontAlgn="base" hangingPunct="0">
      <a:spcBef>
        <a:spcPct val="0"/>
      </a:spcBef>
      <a:spcAft>
        <a:spcPct val="0"/>
      </a:spcAft>
      <a:defRPr sz="1300" kern="1200">
        <a:solidFill>
          <a:schemeClr val="tx1"/>
        </a:solidFill>
        <a:latin typeface="Calibri" panose="020F0502020204030204" pitchFamily="34" charset="0"/>
        <a:ea typeface="+mn-ea"/>
        <a:cs typeface="+mn-cs"/>
      </a:defRPr>
    </a:lvl1pPr>
    <a:lvl2pPr marL="342900" indent="114300" algn="l" defTabSz="685800" rtl="0" eaLnBrk="0" fontAlgn="base" hangingPunct="0">
      <a:spcBef>
        <a:spcPct val="0"/>
      </a:spcBef>
      <a:spcAft>
        <a:spcPct val="0"/>
      </a:spcAft>
      <a:defRPr sz="1300" kern="1200">
        <a:solidFill>
          <a:schemeClr val="tx1"/>
        </a:solidFill>
        <a:latin typeface="Calibri" panose="020F0502020204030204" pitchFamily="34" charset="0"/>
        <a:ea typeface="+mn-ea"/>
        <a:cs typeface="+mn-cs"/>
      </a:defRPr>
    </a:lvl2pPr>
    <a:lvl3pPr marL="685800" indent="228600" algn="l" defTabSz="685800" rtl="0" eaLnBrk="0" fontAlgn="base" hangingPunct="0">
      <a:spcBef>
        <a:spcPct val="0"/>
      </a:spcBef>
      <a:spcAft>
        <a:spcPct val="0"/>
      </a:spcAft>
      <a:defRPr sz="1300" kern="1200">
        <a:solidFill>
          <a:schemeClr val="tx1"/>
        </a:solidFill>
        <a:latin typeface="Calibri" panose="020F0502020204030204" pitchFamily="34" charset="0"/>
        <a:ea typeface="+mn-ea"/>
        <a:cs typeface="+mn-cs"/>
      </a:defRPr>
    </a:lvl3pPr>
    <a:lvl4pPr marL="1028700" indent="342900" algn="l" defTabSz="685800" rtl="0" eaLnBrk="0" fontAlgn="base" hangingPunct="0">
      <a:spcBef>
        <a:spcPct val="0"/>
      </a:spcBef>
      <a:spcAft>
        <a:spcPct val="0"/>
      </a:spcAft>
      <a:defRPr sz="1300" kern="1200">
        <a:solidFill>
          <a:schemeClr val="tx1"/>
        </a:solidFill>
        <a:latin typeface="Calibri" panose="020F0502020204030204" pitchFamily="34" charset="0"/>
        <a:ea typeface="+mn-ea"/>
        <a:cs typeface="+mn-cs"/>
      </a:defRPr>
    </a:lvl4pPr>
    <a:lvl5pPr marL="1371600" indent="457200" algn="l" defTabSz="685800" rtl="0" eaLnBrk="0" fontAlgn="base" hangingPunct="0">
      <a:spcBef>
        <a:spcPct val="0"/>
      </a:spcBef>
      <a:spcAft>
        <a:spcPct val="0"/>
      </a:spcAft>
      <a:defRPr sz="1300" kern="1200">
        <a:solidFill>
          <a:schemeClr val="tx1"/>
        </a:solidFill>
        <a:latin typeface="Calibri" panose="020F0502020204030204" pitchFamily="34" charset="0"/>
        <a:ea typeface="+mn-ea"/>
        <a:cs typeface="+mn-cs"/>
      </a:defRPr>
    </a:lvl5pPr>
    <a:lvl6pPr marL="2286000" algn="l" defTabSz="914400" rtl="0" eaLnBrk="1" latinLnBrk="0" hangingPunct="1">
      <a:defRPr sz="1300" kern="1200">
        <a:solidFill>
          <a:schemeClr val="tx1"/>
        </a:solidFill>
        <a:latin typeface="Calibri" panose="020F0502020204030204" pitchFamily="34" charset="0"/>
        <a:ea typeface="+mn-ea"/>
        <a:cs typeface="+mn-cs"/>
      </a:defRPr>
    </a:lvl6pPr>
    <a:lvl7pPr marL="2743200" algn="l" defTabSz="914400" rtl="0" eaLnBrk="1" latinLnBrk="0" hangingPunct="1">
      <a:defRPr sz="1300" kern="1200">
        <a:solidFill>
          <a:schemeClr val="tx1"/>
        </a:solidFill>
        <a:latin typeface="Calibri" panose="020F0502020204030204" pitchFamily="34" charset="0"/>
        <a:ea typeface="+mn-ea"/>
        <a:cs typeface="+mn-cs"/>
      </a:defRPr>
    </a:lvl7pPr>
    <a:lvl8pPr marL="3200400" algn="l" defTabSz="914400" rtl="0" eaLnBrk="1" latinLnBrk="0" hangingPunct="1">
      <a:defRPr sz="1300" kern="1200">
        <a:solidFill>
          <a:schemeClr val="tx1"/>
        </a:solidFill>
        <a:latin typeface="Calibri" panose="020F0502020204030204" pitchFamily="34" charset="0"/>
        <a:ea typeface="+mn-ea"/>
        <a:cs typeface="+mn-cs"/>
      </a:defRPr>
    </a:lvl8pPr>
    <a:lvl9pPr marL="3657600" algn="l" defTabSz="914400" rtl="0" eaLnBrk="1" latinLnBrk="0" hangingPunct="1">
      <a:defRPr sz="1300"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289178-AA3A-48CF-87CF-0DE684BFB2BE}" v="12" dt="2021-03-16T14:11:53.104"/>
    <p1510:client id="{CE415F59-037F-4D37-B548-E569FEC39762}" v="30" dt="2021-03-16T14:17:57.895"/>
    <p1510:client id="{FBD09EC2-980B-4F8A-9935-48FE0A01A9FF}" v="368" dt="2021-03-16T14:48:57.6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65472" autoAdjust="0"/>
  </p:normalViewPr>
  <p:slideViewPr>
    <p:cSldViewPr snapToGrid="0">
      <p:cViewPr varScale="1">
        <p:scale>
          <a:sx n="62" d="100"/>
          <a:sy n="62" d="100"/>
        </p:scale>
        <p:origin x="1608"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8A747ED4-0AAB-4B32-AF1B-3A7CE7FA603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GB"/>
          </a:p>
        </p:txBody>
      </p:sp>
      <p:sp>
        <p:nvSpPr>
          <p:cNvPr id="3" name="Segnaposto data 2">
            <a:extLst>
              <a:ext uri="{FF2B5EF4-FFF2-40B4-BE49-F238E27FC236}">
                <a16:creationId xmlns:a16="http://schemas.microsoft.com/office/drawing/2014/main" id="{00D6E505-9E38-4436-AB6D-04C489E732E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9485E376-8A5F-4E27-A6BC-04186CD06EBD}" type="datetimeFigureOut">
              <a:rPr lang="en-GB"/>
              <a:pPr>
                <a:defRPr/>
              </a:pPr>
              <a:t>25/11/2024</a:t>
            </a:fld>
            <a:endParaRPr lang="en-GB"/>
          </a:p>
        </p:txBody>
      </p:sp>
      <p:sp>
        <p:nvSpPr>
          <p:cNvPr id="4" name="Segnaposto immagine diapositiva 3">
            <a:extLst>
              <a:ext uri="{FF2B5EF4-FFF2-40B4-BE49-F238E27FC236}">
                <a16:creationId xmlns:a16="http://schemas.microsoft.com/office/drawing/2014/main" id="{6DD62BD1-90AC-46E3-84C5-C6A8A9A6E2E5}"/>
              </a:ext>
            </a:extLst>
          </p:cNvPr>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Segnaposto note 4">
            <a:extLst>
              <a:ext uri="{FF2B5EF4-FFF2-40B4-BE49-F238E27FC236}">
                <a16:creationId xmlns:a16="http://schemas.microsoft.com/office/drawing/2014/main" id="{1DD6755D-6DC4-4DE2-A217-1EEA639C8A7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endParaRPr lang="en-GB" noProof="0"/>
          </a:p>
        </p:txBody>
      </p:sp>
      <p:sp>
        <p:nvSpPr>
          <p:cNvPr id="6" name="Segnaposto piè di pagina 5">
            <a:extLst>
              <a:ext uri="{FF2B5EF4-FFF2-40B4-BE49-F238E27FC236}">
                <a16:creationId xmlns:a16="http://schemas.microsoft.com/office/drawing/2014/main" id="{F57A0869-412B-452B-B880-2818E08D5DCF}"/>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egnaposto numero diapositiva 6">
            <a:extLst>
              <a:ext uri="{FF2B5EF4-FFF2-40B4-BE49-F238E27FC236}">
                <a16:creationId xmlns:a16="http://schemas.microsoft.com/office/drawing/2014/main" id="{6E1EED51-F83C-40EC-9AEB-2960C457F3F4}"/>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CDA0289-4E41-427D-BA21-7F28202294AC}" type="slidenum">
              <a:rPr lang="en-GB" altLang="it-IT"/>
              <a:pPr/>
              <a:t>‹N›</a:t>
            </a:fld>
            <a:endParaRPr lang="en-GB" altLang="it-IT"/>
          </a:p>
        </p:txBody>
      </p:sp>
    </p:spTree>
    <p:extLst>
      <p:ext uri="{BB962C8B-B14F-4D97-AF65-F5344CB8AC3E}">
        <p14:creationId xmlns:p14="http://schemas.microsoft.com/office/powerpoint/2010/main" val="20603098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CDA0289-4E41-427D-BA21-7F28202294AC}" type="slidenum">
              <a:rPr lang="en-GB" altLang="it-IT" smtClean="0"/>
              <a:pPr/>
              <a:t>10</a:t>
            </a:fld>
            <a:endParaRPr lang="en-GB" altLang="it-IT"/>
          </a:p>
        </p:txBody>
      </p:sp>
    </p:spTree>
    <p:extLst>
      <p:ext uri="{BB962C8B-B14F-4D97-AF65-F5344CB8AC3E}">
        <p14:creationId xmlns:p14="http://schemas.microsoft.com/office/powerpoint/2010/main" val="469593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CDA0289-4E41-427D-BA21-7F28202294AC}" type="slidenum">
              <a:rPr lang="en-GB" altLang="it-IT" smtClean="0"/>
              <a:pPr/>
              <a:t>15</a:t>
            </a:fld>
            <a:endParaRPr lang="en-GB" altLang="it-IT"/>
          </a:p>
        </p:txBody>
      </p:sp>
    </p:spTree>
    <p:extLst>
      <p:ext uri="{BB962C8B-B14F-4D97-AF65-F5344CB8AC3E}">
        <p14:creationId xmlns:p14="http://schemas.microsoft.com/office/powerpoint/2010/main" val="697757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immagine diapositiva 1">
            <a:extLst>
              <a:ext uri="{FF2B5EF4-FFF2-40B4-BE49-F238E27FC236}">
                <a16:creationId xmlns:a16="http://schemas.microsoft.com/office/drawing/2014/main" id="{2C1B0CBA-821F-48F8-98EA-20C38A0273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Segnaposto note 2">
            <a:extLst>
              <a:ext uri="{FF2B5EF4-FFF2-40B4-BE49-F238E27FC236}">
                <a16:creationId xmlns:a16="http://schemas.microsoft.com/office/drawing/2014/main" id="{9A82BA1C-B8E1-4BA9-8D65-5EE42BF5B4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it-IT" dirty="0"/>
          </a:p>
        </p:txBody>
      </p:sp>
      <p:sp>
        <p:nvSpPr>
          <p:cNvPr id="31748" name="Segnaposto numero diapositiva 3">
            <a:extLst>
              <a:ext uri="{FF2B5EF4-FFF2-40B4-BE49-F238E27FC236}">
                <a16:creationId xmlns:a16="http://schemas.microsoft.com/office/drawing/2014/main" id="{77AC4545-2F47-4E0F-9B2C-C10E02E9DC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FABBED-4196-43B9-93EA-F0B7046987D1}" type="slidenum">
              <a:rPr lang="en-GB" altLang="it-IT"/>
              <a:pPr/>
              <a:t>21</a:t>
            </a:fld>
            <a:endParaRPr lang="en-GB"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2032"/>
            <a:ext cx="6858000" cy="1791253"/>
          </a:xfrm>
        </p:spPr>
        <p:txBody>
          <a:bodyPr anchor="b"/>
          <a:lstStyle>
            <a:lvl1pPr algn="ctr">
              <a:defRPr sz="4500"/>
            </a:lvl1pPr>
          </a:lstStyle>
          <a:p>
            <a:r>
              <a:rPr lang="it-IT"/>
              <a:t>Fare clic per modificare lo stile del titolo</a:t>
            </a:r>
            <a:endParaRPr lang="en-US" dirty="0"/>
          </a:p>
        </p:txBody>
      </p:sp>
      <p:sp>
        <p:nvSpPr>
          <p:cNvPr id="3" name="Subtitle 2"/>
          <p:cNvSpPr>
            <a:spLocks noGrp="1"/>
          </p:cNvSpPr>
          <p:nvPr>
            <p:ph type="subTitle" idx="1"/>
          </p:nvPr>
        </p:nvSpPr>
        <p:spPr>
          <a:xfrm>
            <a:off x="1143000" y="2702363"/>
            <a:ext cx="6858000" cy="1242205"/>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a:extLst>
              <a:ext uri="{FF2B5EF4-FFF2-40B4-BE49-F238E27FC236}">
                <a16:creationId xmlns:a16="http://schemas.microsoft.com/office/drawing/2014/main" id="{AB558348-AE8C-4D28-9176-E7A906FC90EB}"/>
              </a:ext>
            </a:extLst>
          </p:cNvPr>
          <p:cNvSpPr>
            <a:spLocks noGrp="1"/>
          </p:cNvSpPr>
          <p:nvPr>
            <p:ph type="dt" sz="half" idx="10"/>
          </p:nvPr>
        </p:nvSpPr>
        <p:spPr/>
        <p:txBody>
          <a:bodyPr/>
          <a:lstStyle>
            <a:lvl1pPr>
              <a:defRPr/>
            </a:lvl1pPr>
          </a:lstStyle>
          <a:p>
            <a:pPr>
              <a:defRPr/>
            </a:pPr>
            <a:fld id="{5240CD57-D140-4A3E-9455-F834A9139B4C}" type="datetimeFigureOut">
              <a:rPr lang="en-GB"/>
              <a:pPr>
                <a:defRPr/>
              </a:pPr>
              <a:t>25/11/2024</a:t>
            </a:fld>
            <a:endParaRPr lang="en-GB"/>
          </a:p>
        </p:txBody>
      </p:sp>
      <p:sp>
        <p:nvSpPr>
          <p:cNvPr id="5" name="Footer Placeholder 4">
            <a:extLst>
              <a:ext uri="{FF2B5EF4-FFF2-40B4-BE49-F238E27FC236}">
                <a16:creationId xmlns:a16="http://schemas.microsoft.com/office/drawing/2014/main" id="{54231131-C01E-4536-BA74-53F4D140FAEA}"/>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D16B306-F490-462A-836F-09E20D85C9F4}"/>
              </a:ext>
            </a:extLst>
          </p:cNvPr>
          <p:cNvSpPr>
            <a:spLocks noGrp="1"/>
          </p:cNvSpPr>
          <p:nvPr>
            <p:ph type="sldNum" sz="quarter" idx="12"/>
          </p:nvPr>
        </p:nvSpPr>
        <p:spPr/>
        <p:txBody>
          <a:bodyPr/>
          <a:lstStyle>
            <a:lvl1pPr>
              <a:defRPr/>
            </a:lvl1pPr>
          </a:lstStyle>
          <a:p>
            <a:fld id="{93664292-3962-4685-B82A-C8B377EF5CDE}" type="slidenum">
              <a:rPr lang="en-GB" altLang="it-IT"/>
              <a:pPr/>
              <a:t>‹N›</a:t>
            </a:fld>
            <a:endParaRPr lang="en-GB" altLang="it-IT"/>
          </a:p>
        </p:txBody>
      </p:sp>
    </p:spTree>
    <p:extLst>
      <p:ext uri="{BB962C8B-B14F-4D97-AF65-F5344CB8AC3E}">
        <p14:creationId xmlns:p14="http://schemas.microsoft.com/office/powerpoint/2010/main" val="1045223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E7CC5915-787E-45F8-B6FA-F6595DF8281B}"/>
              </a:ext>
            </a:extLst>
          </p:cNvPr>
          <p:cNvSpPr>
            <a:spLocks noGrp="1"/>
          </p:cNvSpPr>
          <p:nvPr>
            <p:ph type="dt" sz="half" idx="10"/>
          </p:nvPr>
        </p:nvSpPr>
        <p:spPr/>
        <p:txBody>
          <a:bodyPr/>
          <a:lstStyle>
            <a:lvl1pPr>
              <a:defRPr/>
            </a:lvl1pPr>
          </a:lstStyle>
          <a:p>
            <a:pPr>
              <a:defRPr/>
            </a:pPr>
            <a:fld id="{24FC4288-8E09-4BF6-AD7B-C7530066EA20}" type="datetimeFigureOut">
              <a:rPr lang="en-GB"/>
              <a:pPr>
                <a:defRPr/>
              </a:pPr>
              <a:t>25/11/2024</a:t>
            </a:fld>
            <a:endParaRPr lang="en-GB"/>
          </a:p>
        </p:txBody>
      </p:sp>
      <p:sp>
        <p:nvSpPr>
          <p:cNvPr id="5" name="Footer Placeholder 4">
            <a:extLst>
              <a:ext uri="{FF2B5EF4-FFF2-40B4-BE49-F238E27FC236}">
                <a16:creationId xmlns:a16="http://schemas.microsoft.com/office/drawing/2014/main" id="{51A1C3F7-6716-485B-937F-2178AD7D5EF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D295377D-2797-4190-8C60-EA7C14A8C7F3}"/>
              </a:ext>
            </a:extLst>
          </p:cNvPr>
          <p:cNvSpPr>
            <a:spLocks noGrp="1"/>
          </p:cNvSpPr>
          <p:nvPr>
            <p:ph type="sldNum" sz="quarter" idx="12"/>
          </p:nvPr>
        </p:nvSpPr>
        <p:spPr/>
        <p:txBody>
          <a:bodyPr/>
          <a:lstStyle>
            <a:lvl1pPr>
              <a:defRPr/>
            </a:lvl1pPr>
          </a:lstStyle>
          <a:p>
            <a:fld id="{8F9C5F2A-F50F-4EDC-B5C1-F10421D7F1B2}" type="slidenum">
              <a:rPr lang="en-GB" altLang="it-IT"/>
              <a:pPr/>
              <a:t>‹N›</a:t>
            </a:fld>
            <a:endParaRPr lang="en-GB" altLang="it-IT"/>
          </a:p>
        </p:txBody>
      </p:sp>
    </p:spTree>
    <p:extLst>
      <p:ext uri="{BB962C8B-B14F-4D97-AF65-F5344CB8AC3E}">
        <p14:creationId xmlns:p14="http://schemas.microsoft.com/office/powerpoint/2010/main" val="776604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928"/>
            <a:ext cx="1971675" cy="4360224"/>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28650" y="273928"/>
            <a:ext cx="5800725" cy="436022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E30DE466-E58E-4677-A0C7-879037BAED44}"/>
              </a:ext>
            </a:extLst>
          </p:cNvPr>
          <p:cNvSpPr>
            <a:spLocks noGrp="1"/>
          </p:cNvSpPr>
          <p:nvPr>
            <p:ph type="dt" sz="half" idx="10"/>
          </p:nvPr>
        </p:nvSpPr>
        <p:spPr/>
        <p:txBody>
          <a:bodyPr/>
          <a:lstStyle>
            <a:lvl1pPr>
              <a:defRPr/>
            </a:lvl1pPr>
          </a:lstStyle>
          <a:p>
            <a:pPr>
              <a:defRPr/>
            </a:pPr>
            <a:fld id="{220A8443-3B7C-4061-BAED-5C0A37FD7AA5}" type="datetimeFigureOut">
              <a:rPr lang="en-GB"/>
              <a:pPr>
                <a:defRPr/>
              </a:pPr>
              <a:t>25/11/2024</a:t>
            </a:fld>
            <a:endParaRPr lang="en-GB"/>
          </a:p>
        </p:txBody>
      </p:sp>
      <p:sp>
        <p:nvSpPr>
          <p:cNvPr id="5" name="Footer Placeholder 4">
            <a:extLst>
              <a:ext uri="{FF2B5EF4-FFF2-40B4-BE49-F238E27FC236}">
                <a16:creationId xmlns:a16="http://schemas.microsoft.com/office/drawing/2014/main" id="{05C758CA-8C0A-41E4-89C9-C90B5E447BF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2859A74-5B99-44E1-B63E-79C4271AD8A8}"/>
              </a:ext>
            </a:extLst>
          </p:cNvPr>
          <p:cNvSpPr>
            <a:spLocks noGrp="1"/>
          </p:cNvSpPr>
          <p:nvPr>
            <p:ph type="sldNum" sz="quarter" idx="12"/>
          </p:nvPr>
        </p:nvSpPr>
        <p:spPr/>
        <p:txBody>
          <a:bodyPr/>
          <a:lstStyle>
            <a:lvl1pPr>
              <a:defRPr/>
            </a:lvl1pPr>
          </a:lstStyle>
          <a:p>
            <a:fld id="{E05C621C-DA61-4171-9388-AD6804922F8E}" type="slidenum">
              <a:rPr lang="en-GB" altLang="it-IT"/>
              <a:pPr/>
              <a:t>‹N›</a:t>
            </a:fld>
            <a:endParaRPr lang="en-GB" altLang="it-IT"/>
          </a:p>
        </p:txBody>
      </p:sp>
    </p:spTree>
    <p:extLst>
      <p:ext uri="{BB962C8B-B14F-4D97-AF65-F5344CB8AC3E}">
        <p14:creationId xmlns:p14="http://schemas.microsoft.com/office/powerpoint/2010/main" val="3279254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4A0DB236-498C-474C-98F4-8A132913F240}"/>
              </a:ext>
            </a:extLst>
          </p:cNvPr>
          <p:cNvSpPr>
            <a:spLocks noGrp="1"/>
          </p:cNvSpPr>
          <p:nvPr>
            <p:ph type="dt" sz="half" idx="10"/>
          </p:nvPr>
        </p:nvSpPr>
        <p:spPr/>
        <p:txBody>
          <a:bodyPr/>
          <a:lstStyle>
            <a:lvl1pPr>
              <a:defRPr/>
            </a:lvl1pPr>
          </a:lstStyle>
          <a:p>
            <a:pPr>
              <a:defRPr/>
            </a:pPr>
            <a:fld id="{EF08B966-31CA-4E6A-B351-6B6F488B12DB}" type="datetimeFigureOut">
              <a:rPr lang="en-GB"/>
              <a:pPr>
                <a:defRPr/>
              </a:pPr>
              <a:t>25/11/2024</a:t>
            </a:fld>
            <a:endParaRPr lang="en-GB"/>
          </a:p>
        </p:txBody>
      </p:sp>
      <p:sp>
        <p:nvSpPr>
          <p:cNvPr id="5" name="Footer Placeholder 4">
            <a:extLst>
              <a:ext uri="{FF2B5EF4-FFF2-40B4-BE49-F238E27FC236}">
                <a16:creationId xmlns:a16="http://schemas.microsoft.com/office/drawing/2014/main" id="{E768AA97-2561-4A7A-9635-9982CA60CD1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44E4F1E-7016-461B-8785-246A2FAB4732}"/>
              </a:ext>
            </a:extLst>
          </p:cNvPr>
          <p:cNvSpPr>
            <a:spLocks noGrp="1"/>
          </p:cNvSpPr>
          <p:nvPr>
            <p:ph type="sldNum" sz="quarter" idx="12"/>
          </p:nvPr>
        </p:nvSpPr>
        <p:spPr/>
        <p:txBody>
          <a:bodyPr/>
          <a:lstStyle>
            <a:lvl1pPr>
              <a:defRPr/>
            </a:lvl1pPr>
          </a:lstStyle>
          <a:p>
            <a:fld id="{ED01E531-39AC-42B5-9398-028A368E7C7D}" type="slidenum">
              <a:rPr lang="en-GB" altLang="it-IT"/>
              <a:pPr/>
              <a:t>‹N›</a:t>
            </a:fld>
            <a:endParaRPr lang="en-GB" altLang="it-IT"/>
          </a:p>
        </p:txBody>
      </p:sp>
    </p:spTree>
    <p:extLst>
      <p:ext uri="{BB962C8B-B14F-4D97-AF65-F5344CB8AC3E}">
        <p14:creationId xmlns:p14="http://schemas.microsoft.com/office/powerpoint/2010/main" val="2479413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700"/>
            <a:ext cx="7886700" cy="2140213"/>
          </a:xfrm>
        </p:spPr>
        <p:txBody>
          <a:bodyPr anchor="b"/>
          <a:lstStyle>
            <a:lvl1pPr>
              <a:defRPr sz="4500"/>
            </a:lvl1pPr>
          </a:lstStyle>
          <a:p>
            <a:r>
              <a:rPr lang="it-IT"/>
              <a:t>Fare clic per modificare lo stile del titolo</a:t>
            </a:r>
            <a:endParaRPr lang="en-US" dirty="0"/>
          </a:p>
        </p:txBody>
      </p:sp>
      <p:sp>
        <p:nvSpPr>
          <p:cNvPr id="3" name="Text Placeholder 2"/>
          <p:cNvSpPr>
            <a:spLocks noGrp="1"/>
          </p:cNvSpPr>
          <p:nvPr>
            <p:ph type="body" idx="1"/>
          </p:nvPr>
        </p:nvSpPr>
        <p:spPr>
          <a:xfrm>
            <a:off x="623888" y="3443160"/>
            <a:ext cx="7886700" cy="1125488"/>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stili del testo dello schema</a:t>
            </a:r>
          </a:p>
        </p:txBody>
      </p:sp>
      <p:sp>
        <p:nvSpPr>
          <p:cNvPr id="4" name="Date Placeholder 3">
            <a:extLst>
              <a:ext uri="{FF2B5EF4-FFF2-40B4-BE49-F238E27FC236}">
                <a16:creationId xmlns:a16="http://schemas.microsoft.com/office/drawing/2014/main" id="{8F7520F0-4D3C-4807-BDCA-1A3735F3C849}"/>
              </a:ext>
            </a:extLst>
          </p:cNvPr>
          <p:cNvSpPr>
            <a:spLocks noGrp="1"/>
          </p:cNvSpPr>
          <p:nvPr>
            <p:ph type="dt" sz="half" idx="10"/>
          </p:nvPr>
        </p:nvSpPr>
        <p:spPr/>
        <p:txBody>
          <a:bodyPr/>
          <a:lstStyle>
            <a:lvl1pPr>
              <a:defRPr/>
            </a:lvl1pPr>
          </a:lstStyle>
          <a:p>
            <a:pPr>
              <a:defRPr/>
            </a:pPr>
            <a:fld id="{F27C5D6B-49F0-4D7A-BE62-C01A7A5D8246}" type="datetimeFigureOut">
              <a:rPr lang="en-GB"/>
              <a:pPr>
                <a:defRPr/>
              </a:pPr>
              <a:t>25/11/2024</a:t>
            </a:fld>
            <a:endParaRPr lang="en-GB"/>
          </a:p>
        </p:txBody>
      </p:sp>
      <p:sp>
        <p:nvSpPr>
          <p:cNvPr id="5" name="Footer Placeholder 4">
            <a:extLst>
              <a:ext uri="{FF2B5EF4-FFF2-40B4-BE49-F238E27FC236}">
                <a16:creationId xmlns:a16="http://schemas.microsoft.com/office/drawing/2014/main" id="{158A4681-6661-48AE-8036-17C7DDFB98A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52BF5339-E7E9-44BF-A806-62A4023751F4}"/>
              </a:ext>
            </a:extLst>
          </p:cNvPr>
          <p:cNvSpPr>
            <a:spLocks noGrp="1"/>
          </p:cNvSpPr>
          <p:nvPr>
            <p:ph type="sldNum" sz="quarter" idx="12"/>
          </p:nvPr>
        </p:nvSpPr>
        <p:spPr/>
        <p:txBody>
          <a:bodyPr/>
          <a:lstStyle>
            <a:lvl1pPr>
              <a:defRPr/>
            </a:lvl1pPr>
          </a:lstStyle>
          <a:p>
            <a:fld id="{8B77F80B-4EE6-442C-AEC9-CA9F161001BC}" type="slidenum">
              <a:rPr lang="en-GB" altLang="it-IT"/>
              <a:pPr/>
              <a:t>‹N›</a:t>
            </a:fld>
            <a:endParaRPr lang="en-GB" altLang="it-IT"/>
          </a:p>
        </p:txBody>
      </p:sp>
    </p:spTree>
    <p:extLst>
      <p:ext uri="{BB962C8B-B14F-4D97-AF65-F5344CB8AC3E}">
        <p14:creationId xmlns:p14="http://schemas.microsoft.com/office/powerpoint/2010/main" val="2604002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28650" y="1369642"/>
            <a:ext cx="3886200" cy="3264511"/>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369642"/>
            <a:ext cx="3886200" cy="3264511"/>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a:extLst>
              <a:ext uri="{FF2B5EF4-FFF2-40B4-BE49-F238E27FC236}">
                <a16:creationId xmlns:a16="http://schemas.microsoft.com/office/drawing/2014/main" id="{4E21B6DA-C3E7-4E77-B60F-9E8FA1442B0D}"/>
              </a:ext>
            </a:extLst>
          </p:cNvPr>
          <p:cNvSpPr>
            <a:spLocks noGrp="1"/>
          </p:cNvSpPr>
          <p:nvPr>
            <p:ph type="dt" sz="half" idx="10"/>
          </p:nvPr>
        </p:nvSpPr>
        <p:spPr/>
        <p:txBody>
          <a:bodyPr/>
          <a:lstStyle>
            <a:lvl1pPr>
              <a:defRPr/>
            </a:lvl1pPr>
          </a:lstStyle>
          <a:p>
            <a:pPr>
              <a:defRPr/>
            </a:pPr>
            <a:fld id="{A993602A-8016-48E5-B54A-D0143AB707A5}" type="datetimeFigureOut">
              <a:rPr lang="en-GB"/>
              <a:pPr>
                <a:defRPr/>
              </a:pPr>
              <a:t>25/11/2024</a:t>
            </a:fld>
            <a:endParaRPr lang="en-GB"/>
          </a:p>
        </p:txBody>
      </p:sp>
      <p:sp>
        <p:nvSpPr>
          <p:cNvPr id="6" name="Footer Placeholder 4">
            <a:extLst>
              <a:ext uri="{FF2B5EF4-FFF2-40B4-BE49-F238E27FC236}">
                <a16:creationId xmlns:a16="http://schemas.microsoft.com/office/drawing/2014/main" id="{16E4CAED-049C-413A-8ACD-84B9112CF5E3}"/>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C29CFB9C-C1E3-425C-BC47-0D58F74E07AF}"/>
              </a:ext>
            </a:extLst>
          </p:cNvPr>
          <p:cNvSpPr>
            <a:spLocks noGrp="1"/>
          </p:cNvSpPr>
          <p:nvPr>
            <p:ph type="sldNum" sz="quarter" idx="12"/>
          </p:nvPr>
        </p:nvSpPr>
        <p:spPr/>
        <p:txBody>
          <a:bodyPr/>
          <a:lstStyle>
            <a:lvl1pPr>
              <a:defRPr/>
            </a:lvl1pPr>
          </a:lstStyle>
          <a:p>
            <a:fld id="{5C2D6210-DB49-4B48-B8D6-ECAA6D9723BD}" type="slidenum">
              <a:rPr lang="en-GB" altLang="it-IT"/>
              <a:pPr/>
              <a:t>‹N›</a:t>
            </a:fld>
            <a:endParaRPr lang="en-GB" altLang="it-IT"/>
          </a:p>
        </p:txBody>
      </p:sp>
    </p:spTree>
    <p:extLst>
      <p:ext uri="{BB962C8B-B14F-4D97-AF65-F5344CB8AC3E}">
        <p14:creationId xmlns:p14="http://schemas.microsoft.com/office/powerpoint/2010/main" val="2452350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273929"/>
            <a:ext cx="7886700" cy="994479"/>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629842" y="1261261"/>
            <a:ext cx="3868340"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4" name="Content Placeholder 3"/>
          <p:cNvSpPr>
            <a:spLocks noGrp="1"/>
          </p:cNvSpPr>
          <p:nvPr>
            <p:ph sz="half" idx="2"/>
          </p:nvPr>
        </p:nvSpPr>
        <p:spPr>
          <a:xfrm>
            <a:off x="629842" y="1879386"/>
            <a:ext cx="3868340" cy="2764294"/>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261261"/>
            <a:ext cx="3887391"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6" name="Content Placeholder 5"/>
          <p:cNvSpPr>
            <a:spLocks noGrp="1"/>
          </p:cNvSpPr>
          <p:nvPr>
            <p:ph sz="quarter" idx="4"/>
          </p:nvPr>
        </p:nvSpPr>
        <p:spPr>
          <a:xfrm>
            <a:off x="4629150" y="1879386"/>
            <a:ext cx="3887391" cy="2764294"/>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a:extLst>
              <a:ext uri="{FF2B5EF4-FFF2-40B4-BE49-F238E27FC236}">
                <a16:creationId xmlns:a16="http://schemas.microsoft.com/office/drawing/2014/main" id="{9A02D2EC-F721-437F-8C57-ABB8E068C2BE}"/>
              </a:ext>
            </a:extLst>
          </p:cNvPr>
          <p:cNvSpPr>
            <a:spLocks noGrp="1"/>
          </p:cNvSpPr>
          <p:nvPr>
            <p:ph type="dt" sz="half" idx="10"/>
          </p:nvPr>
        </p:nvSpPr>
        <p:spPr/>
        <p:txBody>
          <a:bodyPr/>
          <a:lstStyle>
            <a:lvl1pPr>
              <a:defRPr/>
            </a:lvl1pPr>
          </a:lstStyle>
          <a:p>
            <a:pPr>
              <a:defRPr/>
            </a:pPr>
            <a:fld id="{924DF15C-187D-4273-8233-336A522DE041}" type="datetimeFigureOut">
              <a:rPr lang="en-GB"/>
              <a:pPr>
                <a:defRPr/>
              </a:pPr>
              <a:t>25/11/2024</a:t>
            </a:fld>
            <a:endParaRPr lang="en-GB"/>
          </a:p>
        </p:txBody>
      </p:sp>
      <p:sp>
        <p:nvSpPr>
          <p:cNvPr id="8" name="Footer Placeholder 4">
            <a:extLst>
              <a:ext uri="{FF2B5EF4-FFF2-40B4-BE49-F238E27FC236}">
                <a16:creationId xmlns:a16="http://schemas.microsoft.com/office/drawing/2014/main" id="{5AD56636-D7CD-4603-9FE1-20798DCBB181}"/>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0428D9DE-22E2-4740-96EB-69D4AE421381}"/>
              </a:ext>
            </a:extLst>
          </p:cNvPr>
          <p:cNvSpPr>
            <a:spLocks noGrp="1"/>
          </p:cNvSpPr>
          <p:nvPr>
            <p:ph type="sldNum" sz="quarter" idx="12"/>
          </p:nvPr>
        </p:nvSpPr>
        <p:spPr/>
        <p:txBody>
          <a:bodyPr/>
          <a:lstStyle>
            <a:lvl1pPr>
              <a:defRPr/>
            </a:lvl1pPr>
          </a:lstStyle>
          <a:p>
            <a:fld id="{1CDB7A76-5A23-4C01-A4A7-DD594E61B890}" type="slidenum">
              <a:rPr lang="en-GB" altLang="it-IT"/>
              <a:pPr/>
              <a:t>‹N›</a:t>
            </a:fld>
            <a:endParaRPr lang="en-GB" altLang="it-IT"/>
          </a:p>
        </p:txBody>
      </p:sp>
    </p:spTree>
    <p:extLst>
      <p:ext uri="{BB962C8B-B14F-4D97-AF65-F5344CB8AC3E}">
        <p14:creationId xmlns:p14="http://schemas.microsoft.com/office/powerpoint/2010/main" val="3687556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3">
            <a:extLst>
              <a:ext uri="{FF2B5EF4-FFF2-40B4-BE49-F238E27FC236}">
                <a16:creationId xmlns:a16="http://schemas.microsoft.com/office/drawing/2014/main" id="{61A52B89-E327-46AA-A7D1-13BBF1AC91C3}"/>
              </a:ext>
            </a:extLst>
          </p:cNvPr>
          <p:cNvSpPr>
            <a:spLocks noGrp="1"/>
          </p:cNvSpPr>
          <p:nvPr>
            <p:ph type="dt" sz="half" idx="10"/>
          </p:nvPr>
        </p:nvSpPr>
        <p:spPr/>
        <p:txBody>
          <a:bodyPr/>
          <a:lstStyle>
            <a:lvl1pPr>
              <a:defRPr/>
            </a:lvl1pPr>
          </a:lstStyle>
          <a:p>
            <a:pPr>
              <a:defRPr/>
            </a:pPr>
            <a:fld id="{520408DD-7451-4FC3-AED9-1557FFBD3A15}" type="datetimeFigureOut">
              <a:rPr lang="en-GB"/>
              <a:pPr>
                <a:defRPr/>
              </a:pPr>
              <a:t>25/11/2024</a:t>
            </a:fld>
            <a:endParaRPr lang="en-GB"/>
          </a:p>
        </p:txBody>
      </p:sp>
      <p:sp>
        <p:nvSpPr>
          <p:cNvPr id="4" name="Footer Placeholder 4">
            <a:extLst>
              <a:ext uri="{FF2B5EF4-FFF2-40B4-BE49-F238E27FC236}">
                <a16:creationId xmlns:a16="http://schemas.microsoft.com/office/drawing/2014/main" id="{7F3B7B9F-C51B-487A-8764-6AB7FD4CA603}"/>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A57B8402-5A64-425A-AEC8-EF7BFDFB459C}"/>
              </a:ext>
            </a:extLst>
          </p:cNvPr>
          <p:cNvSpPr>
            <a:spLocks noGrp="1"/>
          </p:cNvSpPr>
          <p:nvPr>
            <p:ph type="sldNum" sz="quarter" idx="12"/>
          </p:nvPr>
        </p:nvSpPr>
        <p:spPr/>
        <p:txBody>
          <a:bodyPr/>
          <a:lstStyle>
            <a:lvl1pPr>
              <a:defRPr/>
            </a:lvl1pPr>
          </a:lstStyle>
          <a:p>
            <a:fld id="{C1C481DE-ACEA-4B18-B9EE-B5BF0F37330E}" type="slidenum">
              <a:rPr lang="en-GB" altLang="it-IT"/>
              <a:pPr/>
              <a:t>‹N›</a:t>
            </a:fld>
            <a:endParaRPr lang="en-GB" altLang="it-IT"/>
          </a:p>
        </p:txBody>
      </p:sp>
    </p:spTree>
    <p:extLst>
      <p:ext uri="{BB962C8B-B14F-4D97-AF65-F5344CB8AC3E}">
        <p14:creationId xmlns:p14="http://schemas.microsoft.com/office/powerpoint/2010/main" val="295536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EE82BD2-1038-46D3-844A-ED36898C769D}"/>
              </a:ext>
            </a:extLst>
          </p:cNvPr>
          <p:cNvSpPr>
            <a:spLocks noGrp="1"/>
          </p:cNvSpPr>
          <p:nvPr>
            <p:ph type="dt" sz="half" idx="10"/>
          </p:nvPr>
        </p:nvSpPr>
        <p:spPr/>
        <p:txBody>
          <a:bodyPr/>
          <a:lstStyle>
            <a:lvl1pPr>
              <a:defRPr/>
            </a:lvl1pPr>
          </a:lstStyle>
          <a:p>
            <a:pPr>
              <a:defRPr/>
            </a:pPr>
            <a:fld id="{56A646BE-4CEE-4349-B5EE-D967E7FCA3F3}" type="datetimeFigureOut">
              <a:rPr lang="en-GB"/>
              <a:pPr>
                <a:defRPr/>
              </a:pPr>
              <a:t>25/11/2024</a:t>
            </a:fld>
            <a:endParaRPr lang="en-GB"/>
          </a:p>
        </p:txBody>
      </p:sp>
      <p:sp>
        <p:nvSpPr>
          <p:cNvPr id="3" name="Footer Placeholder 4">
            <a:extLst>
              <a:ext uri="{FF2B5EF4-FFF2-40B4-BE49-F238E27FC236}">
                <a16:creationId xmlns:a16="http://schemas.microsoft.com/office/drawing/2014/main" id="{B96A7542-282B-496B-AE38-C34260DEF381}"/>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3DE2F67C-63CA-4AA3-B5F7-F74CF8D55B58}"/>
              </a:ext>
            </a:extLst>
          </p:cNvPr>
          <p:cNvSpPr>
            <a:spLocks noGrp="1"/>
          </p:cNvSpPr>
          <p:nvPr>
            <p:ph type="sldNum" sz="quarter" idx="12"/>
          </p:nvPr>
        </p:nvSpPr>
        <p:spPr/>
        <p:txBody>
          <a:bodyPr/>
          <a:lstStyle>
            <a:lvl1pPr>
              <a:defRPr/>
            </a:lvl1pPr>
          </a:lstStyle>
          <a:p>
            <a:fld id="{437FC6EF-862E-4199-AB5D-21FBFEBAC0D0}" type="slidenum">
              <a:rPr lang="en-GB" altLang="it-IT"/>
              <a:pPr/>
              <a:t>‹N›</a:t>
            </a:fld>
            <a:endParaRPr lang="en-GB" altLang="it-IT"/>
          </a:p>
        </p:txBody>
      </p:sp>
    </p:spTree>
    <p:extLst>
      <p:ext uri="{BB962C8B-B14F-4D97-AF65-F5344CB8AC3E}">
        <p14:creationId xmlns:p14="http://schemas.microsoft.com/office/powerpoint/2010/main" val="361316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343006"/>
            <a:ext cx="2949178" cy="1200521"/>
          </a:xfrm>
        </p:spPr>
        <p:txBody>
          <a:bodyPr anchor="b"/>
          <a:lstStyle>
            <a:lvl1pPr>
              <a:defRPr sz="2400"/>
            </a:lvl1pPr>
          </a:lstStyle>
          <a:p>
            <a:r>
              <a:rPr lang="it-IT"/>
              <a:t>Fare clic per modificare lo stile del titolo</a:t>
            </a:r>
            <a:endParaRPr lang="en-US" dirty="0"/>
          </a:p>
        </p:txBody>
      </p:sp>
      <p:sp>
        <p:nvSpPr>
          <p:cNvPr id="3" name="Content Placeholder 2"/>
          <p:cNvSpPr>
            <a:spLocks noGrp="1"/>
          </p:cNvSpPr>
          <p:nvPr>
            <p:ph idx="1"/>
          </p:nvPr>
        </p:nvSpPr>
        <p:spPr>
          <a:xfrm>
            <a:off x="3887391" y="740798"/>
            <a:ext cx="4629150" cy="365634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1543526"/>
            <a:ext cx="2949178"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stili del testo dello schema</a:t>
            </a:r>
          </a:p>
        </p:txBody>
      </p:sp>
      <p:sp>
        <p:nvSpPr>
          <p:cNvPr id="5" name="Date Placeholder 3">
            <a:extLst>
              <a:ext uri="{FF2B5EF4-FFF2-40B4-BE49-F238E27FC236}">
                <a16:creationId xmlns:a16="http://schemas.microsoft.com/office/drawing/2014/main" id="{5AF59A99-6F92-41AF-B926-D68972472B45}"/>
              </a:ext>
            </a:extLst>
          </p:cNvPr>
          <p:cNvSpPr>
            <a:spLocks noGrp="1"/>
          </p:cNvSpPr>
          <p:nvPr>
            <p:ph type="dt" sz="half" idx="10"/>
          </p:nvPr>
        </p:nvSpPr>
        <p:spPr/>
        <p:txBody>
          <a:bodyPr/>
          <a:lstStyle>
            <a:lvl1pPr>
              <a:defRPr/>
            </a:lvl1pPr>
          </a:lstStyle>
          <a:p>
            <a:pPr>
              <a:defRPr/>
            </a:pPr>
            <a:fld id="{3175A030-BF56-4EB7-A46E-0C41FC5E7D85}" type="datetimeFigureOut">
              <a:rPr lang="en-GB"/>
              <a:pPr>
                <a:defRPr/>
              </a:pPr>
              <a:t>25/11/2024</a:t>
            </a:fld>
            <a:endParaRPr lang="en-GB"/>
          </a:p>
        </p:txBody>
      </p:sp>
      <p:sp>
        <p:nvSpPr>
          <p:cNvPr id="6" name="Footer Placeholder 4">
            <a:extLst>
              <a:ext uri="{FF2B5EF4-FFF2-40B4-BE49-F238E27FC236}">
                <a16:creationId xmlns:a16="http://schemas.microsoft.com/office/drawing/2014/main" id="{01665AFD-BBD1-4A44-97CE-CA00698490C9}"/>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81E7AF9-7094-457E-96B4-233F7D040EAC}"/>
              </a:ext>
            </a:extLst>
          </p:cNvPr>
          <p:cNvSpPr>
            <a:spLocks noGrp="1"/>
          </p:cNvSpPr>
          <p:nvPr>
            <p:ph type="sldNum" sz="quarter" idx="12"/>
          </p:nvPr>
        </p:nvSpPr>
        <p:spPr/>
        <p:txBody>
          <a:bodyPr/>
          <a:lstStyle>
            <a:lvl1pPr>
              <a:defRPr/>
            </a:lvl1pPr>
          </a:lstStyle>
          <a:p>
            <a:fld id="{F00E3504-2CE1-43B2-AB54-E641CFCACA2B}" type="slidenum">
              <a:rPr lang="en-GB" altLang="it-IT"/>
              <a:pPr/>
              <a:t>‹N›</a:t>
            </a:fld>
            <a:endParaRPr lang="en-GB" altLang="it-IT"/>
          </a:p>
        </p:txBody>
      </p:sp>
    </p:spTree>
    <p:extLst>
      <p:ext uri="{BB962C8B-B14F-4D97-AF65-F5344CB8AC3E}">
        <p14:creationId xmlns:p14="http://schemas.microsoft.com/office/powerpoint/2010/main" val="2175006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343006"/>
            <a:ext cx="2949178" cy="1200521"/>
          </a:xfrm>
        </p:spPr>
        <p:txBody>
          <a:bodyPr anchor="b"/>
          <a:lstStyle>
            <a:lvl1pPr>
              <a:defRPr sz="24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3887391" y="740798"/>
            <a:ext cx="4629150" cy="3656347"/>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629841" y="1543526"/>
            <a:ext cx="2949178"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stili del testo dello schema</a:t>
            </a:r>
          </a:p>
        </p:txBody>
      </p:sp>
      <p:sp>
        <p:nvSpPr>
          <p:cNvPr id="5" name="Date Placeholder 3">
            <a:extLst>
              <a:ext uri="{FF2B5EF4-FFF2-40B4-BE49-F238E27FC236}">
                <a16:creationId xmlns:a16="http://schemas.microsoft.com/office/drawing/2014/main" id="{795025CA-D5E2-4261-90CB-E0D09757D7A3}"/>
              </a:ext>
            </a:extLst>
          </p:cNvPr>
          <p:cNvSpPr>
            <a:spLocks noGrp="1"/>
          </p:cNvSpPr>
          <p:nvPr>
            <p:ph type="dt" sz="half" idx="10"/>
          </p:nvPr>
        </p:nvSpPr>
        <p:spPr/>
        <p:txBody>
          <a:bodyPr/>
          <a:lstStyle>
            <a:lvl1pPr>
              <a:defRPr/>
            </a:lvl1pPr>
          </a:lstStyle>
          <a:p>
            <a:pPr>
              <a:defRPr/>
            </a:pPr>
            <a:fld id="{64058EAD-5684-4C83-AE17-0F7BD17FFED3}" type="datetimeFigureOut">
              <a:rPr lang="en-GB"/>
              <a:pPr>
                <a:defRPr/>
              </a:pPr>
              <a:t>25/11/2024</a:t>
            </a:fld>
            <a:endParaRPr lang="en-GB"/>
          </a:p>
        </p:txBody>
      </p:sp>
      <p:sp>
        <p:nvSpPr>
          <p:cNvPr id="6" name="Footer Placeholder 4">
            <a:extLst>
              <a:ext uri="{FF2B5EF4-FFF2-40B4-BE49-F238E27FC236}">
                <a16:creationId xmlns:a16="http://schemas.microsoft.com/office/drawing/2014/main" id="{97405D31-F2C5-49DB-A853-8E2D9E9262D5}"/>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6DCCA83F-2E86-4A12-8AED-19F039E94040}"/>
              </a:ext>
            </a:extLst>
          </p:cNvPr>
          <p:cNvSpPr>
            <a:spLocks noGrp="1"/>
          </p:cNvSpPr>
          <p:nvPr>
            <p:ph type="sldNum" sz="quarter" idx="12"/>
          </p:nvPr>
        </p:nvSpPr>
        <p:spPr/>
        <p:txBody>
          <a:bodyPr/>
          <a:lstStyle>
            <a:lvl1pPr>
              <a:defRPr/>
            </a:lvl1pPr>
          </a:lstStyle>
          <a:p>
            <a:fld id="{F7965973-E4B5-44D3-974D-112B36F1F65A}" type="slidenum">
              <a:rPr lang="en-GB" altLang="it-IT"/>
              <a:pPr/>
              <a:t>‹N›</a:t>
            </a:fld>
            <a:endParaRPr lang="en-GB" altLang="it-IT"/>
          </a:p>
        </p:txBody>
      </p:sp>
    </p:spTree>
    <p:extLst>
      <p:ext uri="{BB962C8B-B14F-4D97-AF65-F5344CB8AC3E}">
        <p14:creationId xmlns:p14="http://schemas.microsoft.com/office/powerpoint/2010/main" val="3850011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48A38F9-9E66-4069-9ACC-1234F0F2C9B8}"/>
              </a:ext>
            </a:extLst>
          </p:cNvPr>
          <p:cNvSpPr>
            <a:spLocks noGrp="1"/>
          </p:cNvSpPr>
          <p:nvPr>
            <p:ph type="title"/>
          </p:nvPr>
        </p:nvSpPr>
        <p:spPr bwMode="auto">
          <a:xfrm>
            <a:off x="628650" y="2746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a:t>
            </a:r>
            <a:endParaRPr lang="en-US" altLang="en-US"/>
          </a:p>
        </p:txBody>
      </p:sp>
      <p:sp>
        <p:nvSpPr>
          <p:cNvPr id="1027" name="Text Placeholder 2">
            <a:extLst>
              <a:ext uri="{FF2B5EF4-FFF2-40B4-BE49-F238E27FC236}">
                <a16:creationId xmlns:a16="http://schemas.microsoft.com/office/drawing/2014/main" id="{BCCAF60B-028C-4C78-8B0E-DDEFE3567A1B}"/>
              </a:ext>
            </a:extLst>
          </p:cNvPr>
          <p:cNvSpPr>
            <a:spLocks noGrp="1"/>
          </p:cNvSpPr>
          <p:nvPr>
            <p:ph type="body" idx="1"/>
          </p:nvPr>
        </p:nvSpPr>
        <p:spPr bwMode="auto">
          <a:xfrm>
            <a:off x="628650" y="1370013"/>
            <a:ext cx="7886700"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4" name="Date Placeholder 3">
            <a:extLst>
              <a:ext uri="{FF2B5EF4-FFF2-40B4-BE49-F238E27FC236}">
                <a16:creationId xmlns:a16="http://schemas.microsoft.com/office/drawing/2014/main" id="{7501EF0C-6FBB-4CD7-B203-2D19E851C8D7}"/>
              </a:ext>
            </a:extLst>
          </p:cNvPr>
          <p:cNvSpPr>
            <a:spLocks noGrp="1"/>
          </p:cNvSpPr>
          <p:nvPr>
            <p:ph type="dt" sz="half" idx="2"/>
          </p:nvPr>
        </p:nvSpPr>
        <p:spPr>
          <a:xfrm>
            <a:off x="628650" y="4768850"/>
            <a:ext cx="2057400" cy="273050"/>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fld id="{87648D9C-75DC-4D9A-ACE5-F12FCE42F9B4}" type="datetimeFigureOut">
              <a:rPr lang="en-GB"/>
              <a:pPr>
                <a:defRPr/>
              </a:pPr>
              <a:t>25/11/2024</a:t>
            </a:fld>
            <a:endParaRPr lang="en-GB"/>
          </a:p>
        </p:txBody>
      </p:sp>
      <p:sp>
        <p:nvSpPr>
          <p:cNvPr id="5" name="Footer Placeholder 4">
            <a:extLst>
              <a:ext uri="{FF2B5EF4-FFF2-40B4-BE49-F238E27FC236}">
                <a16:creationId xmlns:a16="http://schemas.microsoft.com/office/drawing/2014/main" id="{3FDFFAAC-955E-4B78-A043-E4906B20C73B}"/>
              </a:ext>
            </a:extLst>
          </p:cNvPr>
          <p:cNvSpPr>
            <a:spLocks noGrp="1"/>
          </p:cNvSpPr>
          <p:nvPr>
            <p:ph type="ftr" sz="quarter" idx="3"/>
          </p:nvPr>
        </p:nvSpPr>
        <p:spPr>
          <a:xfrm>
            <a:off x="3028950" y="4768850"/>
            <a:ext cx="3086100" cy="273050"/>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C5E42472-1F9D-4F77-BE42-D0A3D8D85EFC}"/>
              </a:ext>
            </a:extLst>
          </p:cNvPr>
          <p:cNvSpPr>
            <a:spLocks noGrp="1"/>
          </p:cNvSpPr>
          <p:nvPr>
            <p:ph type="sldNum" sz="quarter" idx="4"/>
          </p:nvPr>
        </p:nvSpPr>
        <p:spPr>
          <a:xfrm>
            <a:off x="6457950" y="4768850"/>
            <a:ext cx="2057400" cy="273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3B7F4FEC-6119-4662-AE70-0F508CAE397C}" type="slidenum">
              <a:rPr lang="en-GB" altLang="it-IT"/>
              <a:pPr/>
              <a:t>‹N›</a:t>
            </a:fld>
            <a:endParaRPr lang="en-GB" alt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a:extLst>
              <a:ext uri="{FF2B5EF4-FFF2-40B4-BE49-F238E27FC236}">
                <a16:creationId xmlns:a16="http://schemas.microsoft.com/office/drawing/2014/main" id="{A19418C1-198F-4642-871C-2B15D0799FEC}"/>
              </a:ext>
            </a:extLst>
          </p:cNvPr>
          <p:cNvSpPr>
            <a:spLocks noGrp="1"/>
          </p:cNvSpPr>
          <p:nvPr>
            <p:ph type="ctrTitle"/>
          </p:nvPr>
        </p:nvSpPr>
        <p:spPr>
          <a:xfrm>
            <a:off x="852407" y="841374"/>
            <a:ext cx="7148593" cy="1808835"/>
          </a:xfrm>
        </p:spPr>
        <p:txBody>
          <a:bodyPr/>
          <a:lstStyle/>
          <a:p>
            <a:pPr eaLnBrk="1" hangingPunct="1"/>
            <a:r>
              <a:rPr lang="it-IT" altLang="en-US" sz="2800" b="1" dirty="0" smtClean="0"/>
              <a:t>Dott. Ezio Micillo  </a:t>
            </a:r>
            <a:br>
              <a:rPr lang="it-IT" altLang="en-US" sz="2800" b="1" dirty="0" smtClean="0"/>
            </a:br>
            <a:r>
              <a:rPr lang="it-IT" altLang="en-US" sz="4400" b="1" dirty="0" smtClean="0"/>
              <a:t>L‘esercizio </a:t>
            </a:r>
            <a:r>
              <a:rPr lang="it-IT" altLang="en-US" sz="4400" b="1" dirty="0"/>
              <a:t>del controllo analogo nelle società in house</a:t>
            </a:r>
            <a:endParaRPr lang="en-GB" altLang="en-US" sz="4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ottotitolo 2">
            <a:extLst>
              <a:ext uri="{FF2B5EF4-FFF2-40B4-BE49-F238E27FC236}">
                <a16:creationId xmlns:a16="http://schemas.microsoft.com/office/drawing/2014/main" id="{8E7A2FA2-3FD1-47B4-8088-71E7208A5D3A}"/>
              </a:ext>
            </a:extLst>
          </p:cNvPr>
          <p:cNvSpPr>
            <a:spLocks noGrp="1"/>
          </p:cNvSpPr>
          <p:nvPr>
            <p:ph type="subTitle" idx="1"/>
          </p:nvPr>
        </p:nvSpPr>
        <p:spPr>
          <a:xfrm>
            <a:off x="808521" y="1028700"/>
            <a:ext cx="7700211" cy="3822700"/>
          </a:xfrm>
        </p:spPr>
        <p:txBody>
          <a:bodyPr rtlCol="0">
            <a:normAutofit lnSpcReduction="10000"/>
          </a:bodyPr>
          <a:lstStyle/>
          <a:p>
            <a:pPr marL="285750" indent="-285750" algn="just" eaLnBrk="1" hangingPunct="1">
              <a:buFont typeface="Wingdings" panose="05000000000000000000" pitchFamily="2" charset="2"/>
              <a:buChar char="§"/>
              <a:defRPr/>
            </a:pPr>
            <a:r>
              <a:rPr lang="it-IT" sz="2000" dirty="0"/>
              <a:t>nelle linee guida l’Autorità individua varie forme di controllo </a:t>
            </a:r>
            <a:r>
              <a:rPr lang="it-IT" sz="2000" b="1" dirty="0"/>
              <a:t>“ex ante”, “contestuale” ed “ex post” </a:t>
            </a:r>
            <a:r>
              <a:rPr lang="it-IT" sz="2000" dirty="0"/>
              <a:t>sull’attività e gli atti della società </a:t>
            </a:r>
            <a:r>
              <a:rPr lang="it-IT" sz="2000" i="1" dirty="0"/>
              <a:t>in house </a:t>
            </a:r>
            <a:r>
              <a:rPr lang="it-IT" sz="2000" dirty="0"/>
              <a:t>e suggerisce</a:t>
            </a:r>
            <a:r>
              <a:rPr lang="en-GB" sz="2000" dirty="0"/>
              <a:t> </a:t>
            </a:r>
            <a:r>
              <a:rPr lang="it-IT" sz="2000" dirty="0"/>
              <a:t>che vi sia “una disciplina precisa e puntuale dell’esercizio del controllo da parte</a:t>
            </a:r>
            <a:r>
              <a:rPr lang="en-GB" sz="2000" dirty="0"/>
              <a:t> </a:t>
            </a:r>
            <a:r>
              <a:rPr lang="it-IT" sz="2000" dirty="0"/>
              <a:t>del socio pubblico”</a:t>
            </a:r>
          </a:p>
          <a:p>
            <a:pPr marL="285750" indent="-285750" algn="just" eaLnBrk="1" hangingPunct="1">
              <a:buFont typeface="Wingdings" panose="05000000000000000000" pitchFamily="2" charset="2"/>
              <a:buChar char="§"/>
              <a:defRPr/>
            </a:pPr>
            <a:r>
              <a:rPr lang="it-IT" sz="2000" b="1" dirty="0"/>
              <a:t>tra gli obblighi in capo all’amministrazione aggiudicatrice vi è quello di individuare gli</a:t>
            </a:r>
            <a:r>
              <a:rPr lang="en-GB" sz="2000" b="1" dirty="0"/>
              <a:t> </a:t>
            </a:r>
            <a:r>
              <a:rPr lang="it-IT" sz="2000" b="1" dirty="0"/>
              <a:t>obiettivi da perseguire con </a:t>
            </a:r>
            <a:r>
              <a:rPr lang="it-IT" sz="2000" b="1" dirty="0" err="1"/>
              <a:t>l’</a:t>
            </a:r>
            <a:r>
              <a:rPr lang="it-IT" sz="2000" b="1" i="1" dirty="0" err="1"/>
              <a:t>in</a:t>
            </a:r>
            <a:r>
              <a:rPr lang="it-IT" sz="2000" b="1" i="1" dirty="0"/>
              <a:t> house providing</a:t>
            </a:r>
            <a:r>
              <a:rPr lang="it-IT" sz="2000" i="1" dirty="0"/>
              <a:t>, </a:t>
            </a:r>
            <a:r>
              <a:rPr lang="it-IT" sz="2000" dirty="0"/>
              <a:t>anche mediante l’utilizzo di indicatori qualitativi e quantitativi obblighi che sono adempiuti dal</a:t>
            </a:r>
            <a:r>
              <a:rPr lang="en-GB" sz="2000" dirty="0"/>
              <a:t> </a:t>
            </a:r>
            <a:r>
              <a:rPr lang="it-IT" sz="2000" dirty="0"/>
              <a:t>sistema camerale per le proprie </a:t>
            </a:r>
            <a:r>
              <a:rPr lang="it-IT" sz="2000" i="1" dirty="0"/>
              <a:t>società in house </a:t>
            </a:r>
            <a:r>
              <a:rPr lang="it-IT" sz="2000" dirty="0"/>
              <a:t>al momento dell’approvazione delle linee programmatiche e pluriennali e della relazione annuale prevista dal d.p.r. n. 254/05</a:t>
            </a:r>
            <a:endParaRPr lang="en-GB" sz="2000" dirty="0"/>
          </a:p>
          <a:p>
            <a:pPr algn="just" eaLnBrk="1" hangingPunct="1">
              <a:defRPr/>
            </a:pPr>
            <a:r>
              <a:rPr lang="en-GB" dirty="0" smtClean="0"/>
              <a:t>                                                                                                                                              </a:t>
            </a:r>
          </a:p>
          <a:p>
            <a:pPr algn="just" eaLnBrk="1" hangingPunct="1">
              <a:defRPr/>
            </a:pPr>
            <a:r>
              <a:rPr lang="en-GB" dirty="0" smtClean="0"/>
              <a:t>                                                                                                                                             9</a:t>
            </a:r>
          </a:p>
          <a:p>
            <a:pPr marL="285750" indent="-285750" algn="just" eaLnBrk="1" hangingPunct="1">
              <a:buFont typeface="Wingdings" panose="05000000000000000000" pitchFamily="2" charset="2"/>
              <a:buChar char="§"/>
              <a:defRPr/>
            </a:pPr>
            <a:endParaRPr lang="en-GB" dirty="0"/>
          </a:p>
          <a:p>
            <a:pPr eaLnBrk="1" hangingPunct="1">
              <a:defRPr/>
            </a:pPr>
            <a:endParaRPr lang="en-GB" altLang="en-US" dirty="0"/>
          </a:p>
        </p:txBody>
      </p:sp>
      <p:sp>
        <p:nvSpPr>
          <p:cNvPr id="18435" name="Titolo 1">
            <a:extLst>
              <a:ext uri="{FF2B5EF4-FFF2-40B4-BE49-F238E27FC236}">
                <a16:creationId xmlns:a16="http://schemas.microsoft.com/office/drawing/2014/main" id="{A3F5B9A1-94BA-453F-A9EC-9254CA6373B7}"/>
              </a:ext>
            </a:extLst>
          </p:cNvPr>
          <p:cNvSpPr>
            <a:spLocks noGrp="1"/>
          </p:cNvSpPr>
          <p:nvPr>
            <p:ph type="ctrTitle"/>
          </p:nvPr>
        </p:nvSpPr>
        <p:spPr>
          <a:xfrm>
            <a:off x="496888" y="-479425"/>
            <a:ext cx="8150225" cy="1673225"/>
          </a:xfrm>
        </p:spPr>
        <p:txBody>
          <a:bodyPr/>
          <a:lstStyle/>
          <a:p>
            <a:pPr eaLnBrk="1" hangingPunct="1"/>
            <a:r>
              <a:rPr lang="it-IT" altLang="it-IT" sz="1800" b="1" dirty="0" smtClean="0"/>
              <a:t/>
            </a:r>
            <a:br>
              <a:rPr lang="it-IT" altLang="it-IT" sz="1800" b="1" dirty="0" smtClean="0"/>
            </a:br>
            <a:r>
              <a:rPr lang="it-IT" altLang="it-IT" sz="3200" b="1" dirty="0" smtClean="0"/>
              <a:t>L’ESERCIZIO </a:t>
            </a:r>
            <a:r>
              <a:rPr lang="it-IT" altLang="it-IT" sz="3200" b="1" dirty="0"/>
              <a:t>DEL CONTROLLO ANALOGO </a:t>
            </a:r>
            <a:r>
              <a:rPr lang="en-GB" altLang="it-IT" sz="3200" b="1" dirty="0"/>
              <a:t/>
            </a:r>
            <a:br>
              <a:rPr lang="en-GB" altLang="it-IT" sz="3200" b="1" dirty="0"/>
            </a:br>
            <a:endParaRPr lang="en-GB" altLang="en-US" sz="3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ottotitolo 2">
            <a:extLst>
              <a:ext uri="{FF2B5EF4-FFF2-40B4-BE49-F238E27FC236}">
                <a16:creationId xmlns:a16="http://schemas.microsoft.com/office/drawing/2014/main" id="{FFF081CB-474C-4E0C-A72C-9C2B6E752B73}"/>
              </a:ext>
            </a:extLst>
          </p:cNvPr>
          <p:cNvSpPr>
            <a:spLocks noGrp="1"/>
          </p:cNvSpPr>
          <p:nvPr>
            <p:ph type="subTitle" idx="1"/>
          </p:nvPr>
        </p:nvSpPr>
        <p:spPr>
          <a:xfrm>
            <a:off x="496887" y="976313"/>
            <a:ext cx="8319853" cy="4029640"/>
          </a:xfrm>
        </p:spPr>
        <p:txBody>
          <a:bodyPr/>
          <a:lstStyle/>
          <a:p>
            <a:pPr algn="just" eaLnBrk="1" hangingPunct="1"/>
            <a:r>
              <a:rPr lang="it-IT" altLang="it-IT" sz="2000" dirty="0"/>
              <a:t>Il controllo analogo, nel rispetto del diritto societario e tenendo      conto di quanto riportato nelle linee guida </a:t>
            </a:r>
            <a:r>
              <a:rPr lang="it-IT" altLang="it-IT" sz="2000" dirty="0" err="1"/>
              <a:t>Anac</a:t>
            </a:r>
            <a:r>
              <a:rPr lang="it-IT" altLang="it-IT" sz="2000" dirty="0"/>
              <a:t> può essere riassunto nelle seguenti attività:</a:t>
            </a:r>
          </a:p>
          <a:p>
            <a:pPr algn="just" eaLnBrk="1" hangingPunct="1"/>
            <a:endParaRPr lang="it-IT" altLang="it-IT" sz="2000" dirty="0">
              <a:cs typeface="Calibri"/>
            </a:endParaRPr>
          </a:p>
          <a:p>
            <a:pPr marL="285750" indent="-285750" algn="just" eaLnBrk="1" hangingPunct="1">
              <a:buFont typeface="Wingdings" panose="05000000000000000000" pitchFamily="2" charset="2"/>
              <a:buChar char="§"/>
            </a:pPr>
            <a:r>
              <a:rPr lang="it-IT" altLang="it-IT" sz="2000" b="1" dirty="0"/>
              <a:t>controllo sugli atti e provvedimenti societari a carattere strategico e programmatici pluriennali</a:t>
            </a:r>
            <a:r>
              <a:rPr lang="it-IT" altLang="it-IT" sz="2000" dirty="0"/>
              <a:t> (statuti, approvazione piano industriale, piano di sviluppo, relazione programmatica pluriennale, atti di amministrazione)</a:t>
            </a:r>
            <a:endParaRPr lang="it-IT" altLang="it-IT" sz="2000" dirty="0">
              <a:cs typeface="Calibri"/>
            </a:endParaRPr>
          </a:p>
          <a:p>
            <a:pPr marL="285750" indent="-285750" algn="just" eaLnBrk="1" hangingPunct="1">
              <a:buFont typeface="Wingdings" panose="05000000000000000000" pitchFamily="2" charset="2"/>
              <a:buChar char="§"/>
            </a:pPr>
            <a:r>
              <a:rPr lang="it-IT" altLang="it-IT" sz="2000" b="1" dirty="0"/>
              <a:t>controllo sugli atti e provvedimenti societari di pianificazione</a:t>
            </a:r>
            <a:r>
              <a:rPr lang="en-GB" altLang="it-IT" sz="2000" b="1" dirty="0"/>
              <a:t> </a:t>
            </a:r>
            <a:r>
              <a:rPr lang="it-IT" altLang="it-IT" sz="2000" dirty="0"/>
              <a:t>(relazione programmatica annuale, piano degli investimenti e disinvestimenti, piano occupazionale, budget economico e finanziario, programma degli acquisti e dei lavori); </a:t>
            </a:r>
            <a:endParaRPr lang="it-IT" altLang="it-IT" sz="2000" dirty="0">
              <a:cs typeface="Calibri"/>
            </a:endParaRPr>
          </a:p>
          <a:p>
            <a:pPr algn="just" eaLnBrk="1" hangingPunct="1"/>
            <a:r>
              <a:rPr lang="it-IT" altLang="it-IT" dirty="0" smtClean="0"/>
              <a:t>                                                                                                                                                      10</a:t>
            </a:r>
            <a:endParaRPr lang="it-IT" altLang="it-IT" dirty="0"/>
          </a:p>
          <a:p>
            <a:pPr marL="285750" indent="-285750" algn="just" eaLnBrk="1" hangingPunct="1">
              <a:buFont typeface="Wingdings" panose="05000000000000000000" pitchFamily="2" charset="2"/>
              <a:buChar char="§"/>
            </a:pPr>
            <a:endParaRPr lang="en-GB" altLang="it-IT" dirty="0"/>
          </a:p>
          <a:p>
            <a:pPr marL="285750" indent="-285750" algn="just" eaLnBrk="1" hangingPunct="1">
              <a:buFont typeface="Wingdings" panose="05000000000000000000" pitchFamily="2" charset="2"/>
              <a:buChar char="§"/>
            </a:pPr>
            <a:endParaRPr lang="en-GB" altLang="en-US" dirty="0"/>
          </a:p>
        </p:txBody>
      </p:sp>
      <p:sp>
        <p:nvSpPr>
          <p:cNvPr id="19459" name="Titolo 1">
            <a:extLst>
              <a:ext uri="{FF2B5EF4-FFF2-40B4-BE49-F238E27FC236}">
                <a16:creationId xmlns:a16="http://schemas.microsoft.com/office/drawing/2014/main" id="{520FCB80-5C54-4137-8CCE-8CD1FED957C1}"/>
              </a:ext>
            </a:extLst>
          </p:cNvPr>
          <p:cNvSpPr>
            <a:spLocks noGrp="1"/>
          </p:cNvSpPr>
          <p:nvPr>
            <p:ph type="ctrTitle"/>
          </p:nvPr>
        </p:nvSpPr>
        <p:spPr>
          <a:xfrm>
            <a:off x="496888" y="-1"/>
            <a:ext cx="8166666" cy="1472339"/>
          </a:xfrm>
        </p:spPr>
        <p:txBody>
          <a:bodyPr/>
          <a:lstStyle/>
          <a:p>
            <a:pPr eaLnBrk="1" hangingPunct="1"/>
            <a:r>
              <a:rPr lang="it-IT" altLang="it-IT" sz="1800" b="1" dirty="0" smtClean="0"/>
              <a:t/>
            </a:r>
            <a:br>
              <a:rPr lang="it-IT" altLang="it-IT" sz="1800" b="1" dirty="0" smtClean="0"/>
            </a:br>
            <a:r>
              <a:rPr lang="it-IT" altLang="it-IT" sz="1800" b="1" dirty="0"/>
              <a:t/>
            </a:r>
            <a:br>
              <a:rPr lang="it-IT" altLang="it-IT" sz="1800" b="1" dirty="0"/>
            </a:br>
            <a:r>
              <a:rPr lang="it-IT" altLang="it-IT" sz="1800" b="1" dirty="0" smtClean="0"/>
              <a:t> </a:t>
            </a:r>
            <a:r>
              <a:rPr lang="it-IT" altLang="it-IT" sz="3200" b="1" dirty="0" smtClean="0"/>
              <a:t>L’ESERCIZIO </a:t>
            </a:r>
            <a:r>
              <a:rPr lang="it-IT" altLang="it-IT" sz="3200" b="1" dirty="0"/>
              <a:t>DEL CONTROLLO ANALOGO </a:t>
            </a:r>
            <a:r>
              <a:rPr lang="en-GB" altLang="it-IT" sz="3200" b="1" dirty="0"/>
              <a:t/>
            </a:r>
            <a:br>
              <a:rPr lang="en-GB" altLang="it-IT" sz="3200" b="1" dirty="0"/>
            </a:br>
            <a:endParaRPr lang="en-GB" altLang="en-US" sz="32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ottotitolo 2">
            <a:extLst>
              <a:ext uri="{FF2B5EF4-FFF2-40B4-BE49-F238E27FC236}">
                <a16:creationId xmlns:a16="http://schemas.microsoft.com/office/drawing/2014/main" id="{AD393211-381C-4C8D-9EF9-C7F6B5BB085B}"/>
              </a:ext>
            </a:extLst>
          </p:cNvPr>
          <p:cNvSpPr>
            <a:spLocks noGrp="1"/>
          </p:cNvSpPr>
          <p:nvPr>
            <p:ph type="subTitle" idx="1"/>
          </p:nvPr>
        </p:nvSpPr>
        <p:spPr>
          <a:xfrm>
            <a:off x="1143000" y="858838"/>
            <a:ext cx="6858000" cy="4192587"/>
          </a:xfrm>
        </p:spPr>
        <p:txBody>
          <a:bodyPr/>
          <a:lstStyle/>
          <a:p>
            <a:pPr marL="285750" indent="-285750" algn="just" eaLnBrk="1" hangingPunct="1">
              <a:buFont typeface="Wingdings" panose="05000000000000000000" pitchFamily="2" charset="2"/>
              <a:buChar char="§"/>
            </a:pPr>
            <a:r>
              <a:rPr lang="it-IT" altLang="it-IT" b="1" dirty="0"/>
              <a:t>controllo sul bilancio </a:t>
            </a:r>
            <a:r>
              <a:rPr lang="it-IT" altLang="it-IT" dirty="0"/>
              <a:t>e sui </a:t>
            </a:r>
            <a:r>
              <a:rPr lang="it-IT" altLang="it-IT" b="1" dirty="0"/>
              <a:t>regolamenti digestione</a:t>
            </a:r>
            <a:r>
              <a:rPr lang="it-IT" altLang="it-IT" dirty="0"/>
              <a:t> orientato ad indirizzare l’attività della</a:t>
            </a:r>
            <a:r>
              <a:rPr lang="en-GB" altLang="it-IT" dirty="0"/>
              <a:t> </a:t>
            </a:r>
            <a:r>
              <a:rPr lang="it-IT" altLang="it-IT" dirty="0"/>
              <a:t>società in </a:t>
            </a:r>
            <a:r>
              <a:rPr lang="it-IT" altLang="it-IT" dirty="0" err="1"/>
              <a:t>house</a:t>
            </a:r>
            <a:r>
              <a:rPr lang="it-IT" altLang="it-IT" dirty="0"/>
              <a:t> verso il perseguimento dell’interesse pubblico attraverso una gestione</a:t>
            </a:r>
            <a:r>
              <a:rPr lang="en-GB" altLang="it-IT" dirty="0"/>
              <a:t> </a:t>
            </a:r>
            <a:r>
              <a:rPr lang="it-IT" altLang="it-IT" dirty="0"/>
              <a:t>efficiente, efficace ed economica e garantendo il socio sull’economicità e qualità del servizio offerto</a:t>
            </a:r>
          </a:p>
          <a:p>
            <a:pPr marL="285750" indent="-285750" algn="just" eaLnBrk="1" hangingPunct="1">
              <a:buFont typeface="Wingdings" panose="05000000000000000000" pitchFamily="2" charset="2"/>
              <a:buChar char="§"/>
            </a:pPr>
            <a:r>
              <a:rPr lang="it-IT" altLang="it-IT" b="1" dirty="0"/>
              <a:t>controllo sulla gestione e sui risultati intermedi </a:t>
            </a:r>
            <a:r>
              <a:rPr lang="it-IT" altLang="it-IT" dirty="0"/>
              <a:t>orientati alla verifica</a:t>
            </a:r>
            <a:r>
              <a:rPr lang="en-GB" altLang="it-IT" dirty="0"/>
              <a:t> </a:t>
            </a:r>
            <a:r>
              <a:rPr lang="it-IT" altLang="it-IT" dirty="0"/>
              <a:t>dello stato di attuazione degli obiettivi, con individuazione delle azioni</a:t>
            </a:r>
            <a:r>
              <a:rPr lang="en-GB" altLang="it-IT" dirty="0"/>
              <a:t> </a:t>
            </a:r>
            <a:r>
              <a:rPr lang="it-IT" altLang="it-IT" dirty="0"/>
              <a:t>correttive in caso di scostamento o squilibrio finanziario</a:t>
            </a:r>
          </a:p>
          <a:p>
            <a:pPr marL="285750" indent="-285750" algn="just" eaLnBrk="1" hangingPunct="1">
              <a:buFont typeface="Wingdings" panose="05000000000000000000" pitchFamily="2" charset="2"/>
              <a:buChar char="§"/>
            </a:pPr>
            <a:r>
              <a:rPr lang="it-IT" altLang="it-IT" b="1" dirty="0"/>
              <a:t>esercizio di poteri autorizzativi e di indirizzo </a:t>
            </a:r>
            <a:r>
              <a:rPr lang="it-IT" altLang="it-IT" dirty="0"/>
              <a:t>attraverso l’emanazione da parte del socio di</a:t>
            </a:r>
            <a:r>
              <a:rPr lang="en-GB" altLang="it-IT" dirty="0"/>
              <a:t> </a:t>
            </a:r>
            <a:r>
              <a:rPr lang="it-IT" altLang="it-IT" dirty="0"/>
              <a:t>specifiche direttive generali sul funzionamento</a:t>
            </a:r>
            <a:r>
              <a:rPr lang="en-GB" altLang="it-IT" dirty="0"/>
              <a:t> </a:t>
            </a:r>
            <a:r>
              <a:rPr lang="it-IT" altLang="it-IT" dirty="0"/>
              <a:t>amministrativo delle società</a:t>
            </a:r>
          </a:p>
          <a:p>
            <a:pPr marL="285750" indent="-285750" algn="just" eaLnBrk="1" hangingPunct="1">
              <a:buFont typeface="Wingdings" panose="05000000000000000000" pitchFamily="2" charset="2"/>
              <a:buChar char="§"/>
            </a:pPr>
            <a:r>
              <a:rPr lang="it-IT" altLang="it-IT" b="1" dirty="0"/>
              <a:t>esercizio di poteri ispettivi </a:t>
            </a:r>
            <a:r>
              <a:rPr lang="it-IT" altLang="it-IT" dirty="0"/>
              <a:t>che comportano una diretta attività di vigilanza e controllo presso la sede e/o nei confronti dell'organo amministrativo della società in </a:t>
            </a:r>
            <a:r>
              <a:rPr lang="it-IT" altLang="it-IT" dirty="0" err="1"/>
              <a:t>house</a:t>
            </a:r>
            <a:r>
              <a:rPr lang="it-IT" altLang="it-IT" dirty="0"/>
              <a:t>.</a:t>
            </a:r>
            <a:endParaRPr lang="en-GB" altLang="it-IT" dirty="0"/>
          </a:p>
          <a:p>
            <a:pPr algn="just" eaLnBrk="1" hangingPunct="1"/>
            <a:r>
              <a:rPr lang="it-IT" altLang="it-IT" dirty="0" smtClean="0"/>
              <a:t>                                                                                                                          11</a:t>
            </a:r>
            <a:endParaRPr lang="it-IT" altLang="it-IT" dirty="0"/>
          </a:p>
          <a:p>
            <a:pPr marL="285750" indent="-285750" algn="just" eaLnBrk="1" hangingPunct="1">
              <a:buFont typeface="Wingdings" panose="05000000000000000000" pitchFamily="2" charset="2"/>
              <a:buChar char="§"/>
            </a:pPr>
            <a:endParaRPr lang="en-GB" altLang="it-IT" dirty="0"/>
          </a:p>
          <a:p>
            <a:pPr marL="285750" indent="-285750" algn="just" eaLnBrk="1" hangingPunct="1">
              <a:buFont typeface="Wingdings" panose="05000000000000000000" pitchFamily="2" charset="2"/>
              <a:buChar char="§"/>
            </a:pPr>
            <a:endParaRPr lang="it-IT" altLang="it-IT" dirty="0"/>
          </a:p>
          <a:p>
            <a:pPr marL="285750" indent="-285750" algn="just" eaLnBrk="1" hangingPunct="1">
              <a:buFont typeface="Wingdings" panose="05000000000000000000" pitchFamily="2" charset="2"/>
              <a:buChar char="§"/>
            </a:pPr>
            <a:endParaRPr lang="en-GB" altLang="it-IT" dirty="0"/>
          </a:p>
          <a:p>
            <a:pPr marL="285750" indent="-285750" algn="just" eaLnBrk="1" hangingPunct="1">
              <a:buFont typeface="Wingdings" panose="05000000000000000000" pitchFamily="2" charset="2"/>
              <a:buChar char="§"/>
            </a:pPr>
            <a:endParaRPr lang="it-IT" altLang="it-IT" dirty="0"/>
          </a:p>
          <a:p>
            <a:pPr marL="285750" indent="-285750" algn="just" eaLnBrk="1" hangingPunct="1">
              <a:buFont typeface="Wingdings" panose="05000000000000000000" pitchFamily="2" charset="2"/>
              <a:buChar char="§"/>
            </a:pPr>
            <a:endParaRPr lang="en-GB" altLang="it-IT" dirty="0"/>
          </a:p>
          <a:p>
            <a:pPr marL="285750" indent="-285750" eaLnBrk="1" hangingPunct="1">
              <a:buFont typeface="Wingdings" panose="05000000000000000000" pitchFamily="2" charset="2"/>
              <a:buChar char="§"/>
            </a:pPr>
            <a:endParaRPr lang="en-GB" altLang="en-US" dirty="0"/>
          </a:p>
        </p:txBody>
      </p:sp>
      <p:sp>
        <p:nvSpPr>
          <p:cNvPr id="20483" name="Titolo 1">
            <a:extLst>
              <a:ext uri="{FF2B5EF4-FFF2-40B4-BE49-F238E27FC236}">
                <a16:creationId xmlns:a16="http://schemas.microsoft.com/office/drawing/2014/main" id="{AEA7339F-C87F-44A7-B1CA-B5B5E9E9D97E}"/>
              </a:ext>
            </a:extLst>
          </p:cNvPr>
          <p:cNvSpPr>
            <a:spLocks noGrp="1"/>
          </p:cNvSpPr>
          <p:nvPr>
            <p:ph type="ctrTitle"/>
          </p:nvPr>
        </p:nvSpPr>
        <p:spPr>
          <a:xfrm>
            <a:off x="496888" y="-479425"/>
            <a:ext cx="8150225" cy="1673225"/>
          </a:xfrm>
        </p:spPr>
        <p:txBody>
          <a:bodyPr/>
          <a:lstStyle/>
          <a:p>
            <a:pPr eaLnBrk="1" hangingPunct="1"/>
            <a:r>
              <a:rPr lang="it-IT" altLang="it-IT" sz="1800" b="1" dirty="0" smtClean="0"/>
              <a:t/>
            </a:r>
            <a:br>
              <a:rPr lang="it-IT" altLang="it-IT" sz="1800" b="1" dirty="0" smtClean="0"/>
            </a:br>
            <a:r>
              <a:rPr lang="it-IT" altLang="it-IT" sz="1800" b="1" dirty="0" smtClean="0"/>
              <a:t> </a:t>
            </a:r>
            <a:r>
              <a:rPr lang="it-IT" altLang="it-IT" sz="3200" b="1" dirty="0" smtClean="0"/>
              <a:t>L’ESERCIZIO </a:t>
            </a:r>
            <a:r>
              <a:rPr lang="it-IT" altLang="it-IT" sz="3200" b="1" dirty="0"/>
              <a:t>DEL CONTROLLO ANALOGO </a:t>
            </a:r>
            <a:r>
              <a:rPr lang="en-GB" altLang="it-IT" sz="3200" b="1" dirty="0"/>
              <a:t/>
            </a:r>
            <a:br>
              <a:rPr lang="en-GB" altLang="it-IT" sz="3200" b="1" dirty="0"/>
            </a:br>
            <a:endParaRPr lang="en-GB" altLang="en-US" sz="32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ottotitolo 2">
            <a:extLst>
              <a:ext uri="{FF2B5EF4-FFF2-40B4-BE49-F238E27FC236}">
                <a16:creationId xmlns:a16="http://schemas.microsoft.com/office/drawing/2014/main" id="{AA78996B-532A-44DA-AF9D-4CA163302318}"/>
              </a:ext>
            </a:extLst>
          </p:cNvPr>
          <p:cNvSpPr>
            <a:spLocks noGrp="1"/>
          </p:cNvSpPr>
          <p:nvPr>
            <p:ph type="subTitle" idx="1"/>
          </p:nvPr>
        </p:nvSpPr>
        <p:spPr>
          <a:xfrm>
            <a:off x="1143000" y="984250"/>
            <a:ext cx="6858000" cy="4160838"/>
          </a:xfrm>
        </p:spPr>
        <p:txBody>
          <a:bodyPr rtlCol="0">
            <a:normAutofit fontScale="92500" lnSpcReduction="10000"/>
          </a:bodyPr>
          <a:lstStyle/>
          <a:p>
            <a:pPr algn="just" eaLnBrk="1" hangingPunct="1">
              <a:defRPr/>
            </a:pPr>
            <a:r>
              <a:rPr lang="it-IT" dirty="0"/>
              <a:t>Di seguito vengono riportati gli atti e i documenti legati ai diversi momenti gestionali delle società</a:t>
            </a:r>
            <a:r>
              <a:rPr lang="en-GB" dirty="0"/>
              <a:t> </a:t>
            </a:r>
            <a:r>
              <a:rPr lang="it-IT" dirty="0"/>
              <a:t>attraverso i quali vengono esercitate tali modalità di controllo.</a:t>
            </a:r>
          </a:p>
          <a:p>
            <a:pPr algn="just" eaLnBrk="1" hangingPunct="1">
              <a:defRPr/>
            </a:pPr>
            <a:r>
              <a:rPr lang="it-IT" b="1" dirty="0"/>
              <a:t>Atti e provvedimenti societari a carattere strategico e programmatici pluriennali</a:t>
            </a:r>
            <a:endParaRPr lang="en-GB" dirty="0"/>
          </a:p>
          <a:p>
            <a:pPr marL="285750" indent="-285750" algn="just" eaLnBrk="1" hangingPunct="1">
              <a:buFont typeface="Wingdings" panose="05000000000000000000" pitchFamily="2" charset="2"/>
              <a:buChar char="§"/>
              <a:defRPr/>
            </a:pPr>
            <a:r>
              <a:rPr lang="it-IT" b="1" i="1" dirty="0"/>
              <a:t>piano industriale,</a:t>
            </a:r>
            <a:r>
              <a:rPr lang="it-IT" dirty="0"/>
              <a:t> definito </a:t>
            </a:r>
            <a:r>
              <a:rPr lang="it-IT" i="1" dirty="0"/>
              <a:t>business </a:t>
            </a:r>
            <a:r>
              <a:rPr lang="it-IT" i="1" dirty="0" err="1"/>
              <a:t>plan</a:t>
            </a:r>
            <a:r>
              <a:rPr lang="it-IT" i="1" dirty="0"/>
              <a:t>, che </a:t>
            </a:r>
            <a:r>
              <a:rPr lang="it-IT" dirty="0"/>
              <a:t> al momento della costituzione della società, illustra in termini qualitativi e quantitativi le intenzioni del management relative alle strategie competitive dell’azienda, le azioni che saranno</a:t>
            </a:r>
            <a:r>
              <a:rPr lang="en-GB" dirty="0"/>
              <a:t> </a:t>
            </a:r>
            <a:r>
              <a:rPr lang="it-IT" dirty="0"/>
              <a:t>realizzate per il raggiungimento degli obiettivi strategici  e dei risultati attesi</a:t>
            </a:r>
          </a:p>
          <a:p>
            <a:pPr marL="285750" indent="-285750" algn="just" eaLnBrk="1" hangingPunct="1">
              <a:buFont typeface="Wingdings" panose="05000000000000000000" pitchFamily="2" charset="2"/>
              <a:buChar char="§"/>
              <a:defRPr/>
            </a:pPr>
            <a:r>
              <a:rPr lang="it-IT" b="1" i="1" dirty="0"/>
              <a:t>piano di sviluppo</a:t>
            </a:r>
            <a:r>
              <a:rPr lang="it-IT" b="1" dirty="0"/>
              <a:t> </a:t>
            </a:r>
            <a:r>
              <a:rPr lang="it-IT" dirty="0"/>
              <a:t> che è una declinazione su un orizzonte temporale definito ( di norma triennale) degli obiettivi da raggiungere misurabili  attraverso indicatori di natura quantitativa e qualitativa e degli strumenti e azioni che si</a:t>
            </a:r>
            <a:r>
              <a:rPr lang="en-GB" dirty="0"/>
              <a:t> </a:t>
            </a:r>
            <a:r>
              <a:rPr lang="it-IT" dirty="0"/>
              <a:t>intendono attivare tenendo conto delle indicazioni fornite dall’Ente alle società in sede di approvazione del programma pluriennale.</a:t>
            </a:r>
            <a:endParaRPr lang="en-GB" dirty="0"/>
          </a:p>
          <a:p>
            <a:pPr algn="just" eaLnBrk="1" hangingPunct="1">
              <a:defRPr/>
            </a:pPr>
            <a:r>
              <a:rPr lang="en-GB" dirty="0" smtClean="0"/>
              <a:t>                                                                                                                                   12</a:t>
            </a:r>
            <a:endParaRPr lang="en-GB" dirty="0"/>
          </a:p>
          <a:p>
            <a:pPr eaLnBrk="1" hangingPunct="1">
              <a:defRPr/>
            </a:pPr>
            <a:endParaRPr lang="en-GB" altLang="en-US" dirty="0"/>
          </a:p>
        </p:txBody>
      </p:sp>
      <p:sp>
        <p:nvSpPr>
          <p:cNvPr id="21507" name="Titolo 1">
            <a:extLst>
              <a:ext uri="{FF2B5EF4-FFF2-40B4-BE49-F238E27FC236}">
                <a16:creationId xmlns:a16="http://schemas.microsoft.com/office/drawing/2014/main" id="{98D12C30-D619-460E-B193-CE58A6F47E37}"/>
              </a:ext>
            </a:extLst>
          </p:cNvPr>
          <p:cNvSpPr>
            <a:spLocks noGrp="1"/>
          </p:cNvSpPr>
          <p:nvPr>
            <p:ph type="ctrTitle"/>
          </p:nvPr>
        </p:nvSpPr>
        <p:spPr>
          <a:xfrm>
            <a:off x="496888" y="-479425"/>
            <a:ext cx="8150225" cy="1673225"/>
          </a:xfrm>
        </p:spPr>
        <p:txBody>
          <a:bodyPr/>
          <a:lstStyle/>
          <a:p>
            <a:pPr eaLnBrk="1" hangingPunct="1"/>
            <a:r>
              <a:rPr lang="it-IT" altLang="it-IT" sz="1800" b="1" dirty="0" smtClean="0"/>
              <a:t/>
            </a:r>
            <a:br>
              <a:rPr lang="it-IT" altLang="it-IT" sz="1800" b="1" dirty="0" smtClean="0"/>
            </a:br>
            <a:r>
              <a:rPr lang="it-IT" altLang="it-IT" sz="1800" b="1" dirty="0" smtClean="0"/>
              <a:t> </a:t>
            </a:r>
            <a:r>
              <a:rPr lang="it-IT" altLang="it-IT" sz="3200" b="1" dirty="0" smtClean="0"/>
              <a:t>L’ESERCIZIO </a:t>
            </a:r>
            <a:r>
              <a:rPr lang="it-IT" altLang="it-IT" sz="3200" b="1" dirty="0"/>
              <a:t>DEL CONTROLLO ANALOGO </a:t>
            </a:r>
            <a:r>
              <a:rPr lang="en-GB" altLang="it-IT" sz="3200" b="1" dirty="0"/>
              <a:t/>
            </a:r>
            <a:br>
              <a:rPr lang="en-GB" altLang="it-IT" sz="3200" b="1" dirty="0"/>
            </a:br>
            <a:endParaRPr lang="en-GB" altLang="en-US" sz="32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ottotitolo 2">
            <a:extLst>
              <a:ext uri="{FF2B5EF4-FFF2-40B4-BE49-F238E27FC236}">
                <a16:creationId xmlns:a16="http://schemas.microsoft.com/office/drawing/2014/main" id="{28E97A41-76E4-429C-92AA-0BE8DC692729}"/>
              </a:ext>
            </a:extLst>
          </p:cNvPr>
          <p:cNvSpPr>
            <a:spLocks noGrp="1"/>
          </p:cNvSpPr>
          <p:nvPr>
            <p:ph type="subTitle" idx="1"/>
          </p:nvPr>
        </p:nvSpPr>
        <p:spPr>
          <a:xfrm>
            <a:off x="1147763" y="820738"/>
            <a:ext cx="6787369" cy="4324350"/>
          </a:xfrm>
        </p:spPr>
        <p:txBody>
          <a:bodyPr rtlCol="0">
            <a:normAutofit fontScale="85000" lnSpcReduction="20000"/>
          </a:bodyPr>
          <a:lstStyle/>
          <a:p>
            <a:pPr algn="just" eaLnBrk="1" hangingPunct="1">
              <a:defRPr/>
            </a:pPr>
            <a:r>
              <a:rPr lang="it-IT" sz="2100" b="1" dirty="0"/>
              <a:t>Il piano industriale e il piano di sviluppo devono essere predisposti dal consiglio di  Amministrazione della società e trasmessi ai soci per consentire loro di dare mandato al proprio rappresentante in Assemblea al momento dell’approvazione di tali atti e,  per conoscenza, al comitato per il controllo analogo.</a:t>
            </a:r>
          </a:p>
          <a:p>
            <a:pPr algn="just" eaLnBrk="1" hangingPunct="1">
              <a:defRPr/>
            </a:pPr>
            <a:r>
              <a:rPr lang="it-IT" sz="2100" b="1" dirty="0"/>
              <a:t>Atti e provvedimenti societari di pianificazione, di bilancio e sui regolamenti di gestione. </a:t>
            </a:r>
            <a:endParaRPr lang="en-GB" sz="2100" b="1" dirty="0"/>
          </a:p>
          <a:p>
            <a:pPr algn="just" eaLnBrk="1" hangingPunct="1">
              <a:defRPr/>
            </a:pPr>
            <a:r>
              <a:rPr lang="it-IT" sz="2100" dirty="0"/>
              <a:t>All’interno di tali categorie di atti rientrano: </a:t>
            </a:r>
            <a:endParaRPr lang="en-GB" sz="2100" dirty="0"/>
          </a:p>
          <a:p>
            <a:pPr algn="just" eaLnBrk="1" hangingPunct="1">
              <a:defRPr/>
            </a:pPr>
            <a:r>
              <a:rPr lang="it-IT" sz="2100" dirty="0"/>
              <a:t>a)	relazione sulle attività da svolgere nel corso dell’esercizio e sui   risultati da raggiungere</a:t>
            </a:r>
          </a:p>
          <a:p>
            <a:pPr algn="just" eaLnBrk="1" hangingPunct="1">
              <a:defRPr/>
            </a:pPr>
            <a:r>
              <a:rPr lang="it-IT" sz="2100" dirty="0"/>
              <a:t>b)	budget economico-finanziario e piano delle risorse di  personale</a:t>
            </a:r>
          </a:p>
          <a:p>
            <a:pPr algn="just" eaLnBrk="1" hangingPunct="1">
              <a:defRPr/>
            </a:pPr>
            <a:r>
              <a:rPr lang="it-IT" sz="2100" dirty="0"/>
              <a:t>c)	piano degli investimenti</a:t>
            </a:r>
          </a:p>
          <a:p>
            <a:pPr algn="just" eaLnBrk="1" hangingPunct="1">
              <a:defRPr/>
            </a:pPr>
            <a:r>
              <a:rPr lang="it-IT" sz="2100" dirty="0"/>
              <a:t>d)	programma acquisti e forniture di beni e servizi e lavori</a:t>
            </a:r>
          </a:p>
          <a:p>
            <a:pPr algn="just" eaLnBrk="1" hangingPunct="1">
              <a:defRPr/>
            </a:pPr>
            <a:r>
              <a:rPr lang="it-IT" sz="2100" dirty="0"/>
              <a:t>e)	bilancio d’esercizio e controllo sui risultati</a:t>
            </a:r>
          </a:p>
          <a:p>
            <a:pPr algn="just" eaLnBrk="1" hangingPunct="1">
              <a:defRPr/>
            </a:pPr>
            <a:r>
              <a:rPr lang="it-IT" sz="2100" dirty="0"/>
              <a:t>f)	 regolamenti di gestione</a:t>
            </a:r>
          </a:p>
          <a:p>
            <a:pPr algn="just" eaLnBrk="1" hangingPunct="1">
              <a:defRPr/>
            </a:pPr>
            <a:r>
              <a:rPr lang="en-GB" dirty="0" smtClean="0"/>
              <a:t>                                                                                                                                                     13</a:t>
            </a:r>
            <a:endParaRPr lang="en-GB" dirty="0"/>
          </a:p>
          <a:p>
            <a:pPr eaLnBrk="1" hangingPunct="1">
              <a:defRPr/>
            </a:pPr>
            <a:endParaRPr lang="en-GB" altLang="en-US" dirty="0"/>
          </a:p>
        </p:txBody>
      </p:sp>
      <p:sp>
        <p:nvSpPr>
          <p:cNvPr id="22531" name="Titolo 1">
            <a:extLst>
              <a:ext uri="{FF2B5EF4-FFF2-40B4-BE49-F238E27FC236}">
                <a16:creationId xmlns:a16="http://schemas.microsoft.com/office/drawing/2014/main" id="{F5ACCF17-93D5-49C5-8013-A3F160586218}"/>
              </a:ext>
            </a:extLst>
          </p:cNvPr>
          <p:cNvSpPr>
            <a:spLocks noGrp="1"/>
          </p:cNvSpPr>
          <p:nvPr>
            <p:ph type="ctrTitle"/>
          </p:nvPr>
        </p:nvSpPr>
        <p:spPr>
          <a:xfrm>
            <a:off x="496888" y="-479425"/>
            <a:ext cx="8150225" cy="1673225"/>
          </a:xfrm>
        </p:spPr>
        <p:txBody>
          <a:bodyPr/>
          <a:lstStyle/>
          <a:p>
            <a:pPr eaLnBrk="1" hangingPunct="1"/>
            <a:r>
              <a:rPr lang="it-IT" altLang="it-IT" sz="1800" b="1" dirty="0" smtClean="0"/>
              <a:t/>
            </a:r>
            <a:br>
              <a:rPr lang="it-IT" altLang="it-IT" sz="1800" b="1" dirty="0" smtClean="0"/>
            </a:br>
            <a:r>
              <a:rPr lang="it-IT" altLang="it-IT" sz="1800" b="1" dirty="0" smtClean="0"/>
              <a:t> </a:t>
            </a:r>
            <a:r>
              <a:rPr lang="it-IT" altLang="it-IT" sz="3200" b="1" dirty="0"/>
              <a:t>L’ESERCIZIO DEL CONTROLLO ANALOGO </a:t>
            </a:r>
            <a:r>
              <a:rPr lang="en-GB" altLang="it-IT" sz="3200" b="1" dirty="0"/>
              <a:t/>
            </a:r>
            <a:br>
              <a:rPr lang="en-GB" altLang="it-IT" sz="3200" b="1" dirty="0"/>
            </a:br>
            <a:endParaRPr lang="en-GB" altLang="en-US" sz="3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ottotitolo 2">
            <a:extLst>
              <a:ext uri="{FF2B5EF4-FFF2-40B4-BE49-F238E27FC236}">
                <a16:creationId xmlns:a16="http://schemas.microsoft.com/office/drawing/2014/main" id="{68AE2654-88C2-46A3-AB2B-C48EF39CFCC3}"/>
              </a:ext>
            </a:extLst>
          </p:cNvPr>
          <p:cNvSpPr>
            <a:spLocks noGrp="1"/>
          </p:cNvSpPr>
          <p:nvPr>
            <p:ph type="subTitle" idx="1"/>
          </p:nvPr>
        </p:nvSpPr>
        <p:spPr>
          <a:xfrm>
            <a:off x="1143000" y="1927224"/>
            <a:ext cx="6858000" cy="2455863"/>
          </a:xfrm>
        </p:spPr>
        <p:txBody>
          <a:bodyPr>
            <a:normAutofit/>
          </a:bodyPr>
          <a:lstStyle/>
          <a:p>
            <a:pPr algn="just" eaLnBrk="1" hangingPunct="1">
              <a:lnSpc>
                <a:spcPct val="103000"/>
              </a:lnSpc>
              <a:spcAft>
                <a:spcPts val="550"/>
              </a:spcAft>
              <a:buClr>
                <a:srgbClr val="000000"/>
              </a:buClr>
              <a:buSzPts val="1200"/>
            </a:pPr>
            <a:r>
              <a:rPr lang="it-IT" altLang="it-IT" b="1" dirty="0"/>
              <a:t>La relazione deve evidenziare in particolare</a:t>
            </a:r>
            <a:r>
              <a:rPr lang="it-IT" altLang="it-IT" dirty="0"/>
              <a:t>: </a:t>
            </a:r>
            <a:endParaRPr lang="en-GB" altLang="it-IT" dirty="0"/>
          </a:p>
          <a:p>
            <a:pPr algn="just" eaLnBrk="1" hangingPunct="1">
              <a:lnSpc>
                <a:spcPct val="103000"/>
              </a:lnSpc>
              <a:spcAft>
                <a:spcPts val="50"/>
              </a:spcAft>
              <a:buClr>
                <a:srgbClr val="000000"/>
              </a:buClr>
              <a:buSzPts val="1200"/>
              <a:buFont typeface="Wingdings" panose="05000000000000000000" pitchFamily="2" charset="2"/>
              <a:buChar char="§"/>
            </a:pPr>
            <a:r>
              <a:rPr lang="it-IT" altLang="it-IT" dirty="0"/>
              <a:t> le attività da realizzare sulla base degli obiettivi strategici dell’Ente</a:t>
            </a:r>
            <a:endParaRPr lang="en-GB" altLang="it-IT" dirty="0"/>
          </a:p>
          <a:p>
            <a:pPr algn="just" eaLnBrk="1" hangingPunct="1">
              <a:lnSpc>
                <a:spcPct val="103000"/>
              </a:lnSpc>
              <a:spcAft>
                <a:spcPts val="50"/>
              </a:spcAft>
              <a:buClr>
                <a:srgbClr val="000000"/>
              </a:buClr>
              <a:buSzPts val="1200"/>
              <a:buFont typeface="Wingdings" panose="05000000000000000000" pitchFamily="2" charset="2"/>
              <a:buChar char="§"/>
            </a:pPr>
            <a:r>
              <a:rPr lang="it-IT" altLang="it-IT" dirty="0"/>
              <a:t> le attività/il fatturato rivolti ai soci e ai terzi</a:t>
            </a:r>
            <a:endParaRPr lang="en-GB" altLang="it-IT" dirty="0"/>
          </a:p>
          <a:p>
            <a:pPr algn="just" eaLnBrk="1" hangingPunct="1">
              <a:lnSpc>
                <a:spcPct val="103000"/>
              </a:lnSpc>
              <a:spcAft>
                <a:spcPts val="550"/>
              </a:spcAft>
              <a:buClr>
                <a:srgbClr val="000000"/>
              </a:buClr>
              <a:buSzPts val="1200"/>
              <a:buFont typeface="Wingdings" panose="05000000000000000000" pitchFamily="2" charset="2"/>
              <a:buChar char="§"/>
            </a:pPr>
            <a:r>
              <a:rPr lang="it-IT" altLang="it-IT" dirty="0"/>
              <a:t> l’analisi dei risultati previsti sulla base di specifici indicatori di efficienza e di efficacia</a:t>
            </a:r>
            <a:endParaRPr lang="en-GB" altLang="it-IT" dirty="0"/>
          </a:p>
          <a:p>
            <a:pPr algn="just" eaLnBrk="1" hangingPunct="1"/>
            <a:r>
              <a:rPr lang="en-GB" altLang="en-US" dirty="0" smtClean="0"/>
              <a:t>                                                                                                                          14</a:t>
            </a:r>
            <a:endParaRPr lang="en-GB" altLang="en-US" dirty="0"/>
          </a:p>
        </p:txBody>
      </p:sp>
      <p:sp>
        <p:nvSpPr>
          <p:cNvPr id="4" name="Titolo 1">
            <a:extLst>
              <a:ext uri="{FF2B5EF4-FFF2-40B4-BE49-F238E27FC236}">
                <a16:creationId xmlns:a16="http://schemas.microsoft.com/office/drawing/2014/main" id="{86B94C99-EF5C-4274-9E6F-87924EECCF2A}"/>
              </a:ext>
            </a:extLst>
          </p:cNvPr>
          <p:cNvSpPr>
            <a:spLocks noGrp="1"/>
          </p:cNvSpPr>
          <p:nvPr>
            <p:ph type="ctrTitle"/>
          </p:nvPr>
        </p:nvSpPr>
        <p:spPr>
          <a:xfrm>
            <a:off x="496888" y="134754"/>
            <a:ext cx="8182163" cy="1792469"/>
          </a:xfrm>
        </p:spPr>
        <p:txBody>
          <a:bodyPr/>
          <a:lstStyle/>
          <a:p>
            <a:pPr eaLnBrk="1" hangingPunct="1">
              <a:defRPr/>
            </a:pPr>
            <a:r>
              <a:rPr lang="it-IT" sz="3200" b="1" dirty="0"/>
              <a:t>3. L’ESERCIZIO DEL CONTROLLO ANALOGO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3200" b="1" dirty="0"/>
              <a:t/>
            </a:r>
            <a:br>
              <a:rPr lang="it-IT" sz="3200" b="1" dirty="0"/>
            </a:br>
            <a:r>
              <a:rPr lang="it-IT" sz="1800" b="1" dirty="0" smtClean="0"/>
              <a:t/>
            </a:r>
            <a:br>
              <a:rPr lang="it-IT" sz="1800" b="1" dirty="0" smtClean="0"/>
            </a:br>
            <a:r>
              <a:rPr lang="it-IT" altLang="it-IT" sz="3200" b="1" dirty="0" smtClean="0"/>
              <a:t>L’ESERCIZIO </a:t>
            </a:r>
            <a:r>
              <a:rPr lang="it-IT" altLang="it-IT" sz="3200" b="1" dirty="0"/>
              <a:t>DEL CONTROLLO ANALOGO </a:t>
            </a:r>
            <a:r>
              <a:rPr lang="it-IT" sz="2400" b="1" dirty="0"/>
              <a:t>Relazione sulle attività da svolgere nel corso dell’esercizio e sui risultati da raggiungere</a:t>
            </a:r>
            <a:r>
              <a:rPr lang="it-IT" sz="3200" b="1" dirty="0"/>
              <a:t/>
            </a:r>
            <a:br>
              <a:rPr lang="it-IT" sz="3200" b="1" dirty="0"/>
            </a:br>
            <a:endParaRPr lang="en-GB" altLang="en-US"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ottotitolo 2">
            <a:extLst>
              <a:ext uri="{FF2B5EF4-FFF2-40B4-BE49-F238E27FC236}">
                <a16:creationId xmlns:a16="http://schemas.microsoft.com/office/drawing/2014/main" id="{72EEC5C9-FD47-41B5-94F6-71932F1CFC31}"/>
              </a:ext>
            </a:extLst>
          </p:cNvPr>
          <p:cNvSpPr>
            <a:spLocks noGrp="1"/>
          </p:cNvSpPr>
          <p:nvPr>
            <p:ph type="subTitle" idx="1"/>
          </p:nvPr>
        </p:nvSpPr>
        <p:spPr>
          <a:xfrm>
            <a:off x="1143000" y="612775"/>
            <a:ext cx="6858000" cy="1243013"/>
          </a:xfrm>
        </p:spPr>
        <p:txBody>
          <a:bodyPr/>
          <a:lstStyle/>
          <a:p>
            <a:pPr algn="just" eaLnBrk="1" hangingPunct="1"/>
            <a:r>
              <a:rPr lang="it-IT" altLang="it-IT" b="1" i="1"/>
              <a:t>Budget</a:t>
            </a:r>
            <a:r>
              <a:rPr lang="it-IT" altLang="it-IT" b="1"/>
              <a:t> economico-finanziario e piano \delle risorse di personale </a:t>
            </a:r>
            <a:endParaRPr lang="en-GB" altLang="en-US" b="1"/>
          </a:p>
        </p:txBody>
      </p:sp>
      <p:sp>
        <p:nvSpPr>
          <p:cNvPr id="25603" name="Titolo 1">
            <a:extLst>
              <a:ext uri="{FF2B5EF4-FFF2-40B4-BE49-F238E27FC236}">
                <a16:creationId xmlns:a16="http://schemas.microsoft.com/office/drawing/2014/main" id="{E7E80EA4-C8A8-4B8D-B6EF-180E1B4F6427}"/>
              </a:ext>
            </a:extLst>
          </p:cNvPr>
          <p:cNvSpPr>
            <a:spLocks noGrp="1"/>
          </p:cNvSpPr>
          <p:nvPr>
            <p:ph type="ctrTitle"/>
          </p:nvPr>
        </p:nvSpPr>
        <p:spPr>
          <a:xfrm>
            <a:off x="382588" y="-309563"/>
            <a:ext cx="8150225" cy="1460501"/>
          </a:xfrm>
        </p:spPr>
        <p:txBody>
          <a:bodyPr/>
          <a:lstStyle/>
          <a:p>
            <a:pPr eaLnBrk="1" hangingPunct="1"/>
            <a:r>
              <a:rPr lang="it-IT" altLang="it-IT" sz="1800" b="1" dirty="0" smtClean="0"/>
              <a:t/>
            </a:r>
            <a:br>
              <a:rPr lang="it-IT" altLang="it-IT" sz="1800" b="1" dirty="0" smtClean="0"/>
            </a:br>
            <a:r>
              <a:rPr lang="it-IT" altLang="it-IT" sz="3200" b="1" dirty="0" smtClean="0"/>
              <a:t>L’ESERCIZIO </a:t>
            </a:r>
            <a:r>
              <a:rPr lang="it-IT" altLang="it-IT" sz="3200" b="1" dirty="0"/>
              <a:t>DEL CONTROLLO ANALOGO </a:t>
            </a:r>
            <a:r>
              <a:rPr lang="en-GB" altLang="it-IT" sz="3200" b="1" dirty="0"/>
              <a:t/>
            </a:r>
            <a:br>
              <a:rPr lang="en-GB" altLang="it-IT" sz="3200" b="1" dirty="0"/>
            </a:br>
            <a:endParaRPr lang="en-GB" altLang="en-US" sz="3200" b="1" dirty="0"/>
          </a:p>
        </p:txBody>
      </p:sp>
      <p:sp>
        <p:nvSpPr>
          <p:cNvPr id="2" name="Rettangolo 1">
            <a:extLst>
              <a:ext uri="{FF2B5EF4-FFF2-40B4-BE49-F238E27FC236}">
                <a16:creationId xmlns:a16="http://schemas.microsoft.com/office/drawing/2014/main" id="{E72DD8D8-5B70-4DEA-9CE7-C50B41D62F17}"/>
              </a:ext>
            </a:extLst>
          </p:cNvPr>
          <p:cNvSpPr/>
          <p:nvPr/>
        </p:nvSpPr>
        <p:spPr>
          <a:xfrm>
            <a:off x="1257300" y="1150938"/>
            <a:ext cx="6629400" cy="6062662"/>
          </a:xfrm>
          <a:prstGeom prst="rect">
            <a:avLst/>
          </a:prstGeom>
        </p:spPr>
        <p:txBody>
          <a:bodyPr>
            <a:spAutoFit/>
          </a:bodyPr>
          <a:lstStyle>
            <a:lvl1pPr marL="6350" indent="-6350">
              <a:defRPr sz="1300">
                <a:solidFill>
                  <a:schemeClr val="tx1"/>
                </a:solidFill>
                <a:latin typeface="Calibri" panose="020F0502020204030204" pitchFamily="34" charset="0"/>
              </a:defRPr>
            </a:lvl1pPr>
            <a:lvl2pPr>
              <a:defRPr sz="1300">
                <a:solidFill>
                  <a:schemeClr val="tx1"/>
                </a:solidFill>
                <a:latin typeface="Calibri" panose="020F0502020204030204" pitchFamily="34" charset="0"/>
              </a:defRPr>
            </a:lvl2pPr>
            <a:lvl3pPr>
              <a:defRPr sz="1300">
                <a:solidFill>
                  <a:schemeClr val="tx1"/>
                </a:solidFill>
                <a:latin typeface="Calibri" panose="020F0502020204030204" pitchFamily="34" charset="0"/>
              </a:defRPr>
            </a:lvl3pPr>
            <a:lvl4pPr>
              <a:defRPr sz="1300">
                <a:solidFill>
                  <a:schemeClr val="tx1"/>
                </a:solidFill>
                <a:latin typeface="Calibri" panose="020F0502020204030204" pitchFamily="34" charset="0"/>
              </a:defRPr>
            </a:lvl4pPr>
            <a:lvl5pPr>
              <a:defRPr sz="1300">
                <a:solidFill>
                  <a:schemeClr val="tx1"/>
                </a:solidFill>
                <a:latin typeface="Calibri" panose="020F0502020204030204" pitchFamily="34" charset="0"/>
              </a:defRPr>
            </a:lvl5pPr>
            <a:lvl6pPr marL="1828800" indent="457200" defTabSz="685800" eaLnBrk="0" fontAlgn="base" hangingPunct="0">
              <a:spcBef>
                <a:spcPct val="0"/>
              </a:spcBef>
              <a:spcAft>
                <a:spcPct val="0"/>
              </a:spcAft>
              <a:defRPr sz="1300">
                <a:solidFill>
                  <a:schemeClr val="tx1"/>
                </a:solidFill>
                <a:latin typeface="Calibri" panose="020F0502020204030204" pitchFamily="34" charset="0"/>
              </a:defRPr>
            </a:lvl6pPr>
            <a:lvl7pPr marL="2286000" indent="457200" defTabSz="685800" eaLnBrk="0" fontAlgn="base" hangingPunct="0">
              <a:spcBef>
                <a:spcPct val="0"/>
              </a:spcBef>
              <a:spcAft>
                <a:spcPct val="0"/>
              </a:spcAft>
              <a:defRPr sz="1300">
                <a:solidFill>
                  <a:schemeClr val="tx1"/>
                </a:solidFill>
                <a:latin typeface="Calibri" panose="020F0502020204030204" pitchFamily="34" charset="0"/>
              </a:defRPr>
            </a:lvl7pPr>
            <a:lvl8pPr marL="2743200" indent="457200" defTabSz="685800" eaLnBrk="0" fontAlgn="base" hangingPunct="0">
              <a:spcBef>
                <a:spcPct val="0"/>
              </a:spcBef>
              <a:spcAft>
                <a:spcPct val="0"/>
              </a:spcAft>
              <a:defRPr sz="1300">
                <a:solidFill>
                  <a:schemeClr val="tx1"/>
                </a:solidFill>
                <a:latin typeface="Calibri" panose="020F0502020204030204" pitchFamily="34" charset="0"/>
              </a:defRPr>
            </a:lvl8pPr>
            <a:lvl9pPr marL="3200400" indent="457200" defTabSz="685800" eaLnBrk="0" fontAlgn="base" hangingPunct="0">
              <a:spcBef>
                <a:spcPct val="0"/>
              </a:spcBef>
              <a:spcAft>
                <a:spcPct val="0"/>
              </a:spcAft>
              <a:defRPr sz="1300">
                <a:solidFill>
                  <a:schemeClr val="tx1"/>
                </a:solidFill>
                <a:latin typeface="Calibri" panose="020F0502020204030204" pitchFamily="34" charset="0"/>
              </a:defRPr>
            </a:lvl9pPr>
          </a:lstStyle>
          <a:p>
            <a:pPr algn="just">
              <a:lnSpc>
                <a:spcPct val="103000"/>
              </a:lnSpc>
              <a:spcAft>
                <a:spcPts val="550"/>
              </a:spcAft>
            </a:pPr>
            <a:r>
              <a:rPr lang="it-IT" altLang="it-IT" sz="1800" dirty="0"/>
              <a:t>Il documento previsionale deve essere redatto per consentire di evidenziare i costi e i ricavi sulla base: </a:t>
            </a:r>
          </a:p>
          <a:p>
            <a:pPr algn="just">
              <a:lnSpc>
                <a:spcPct val="103000"/>
              </a:lnSpc>
              <a:spcAft>
                <a:spcPts val="550"/>
              </a:spcAft>
              <a:buFont typeface="Calibri Light" panose="020F0302020204030204" pitchFamily="34" charset="0"/>
              <a:buAutoNum type="arabicPeriod"/>
            </a:pPr>
            <a:r>
              <a:rPr lang="it-IT" altLang="it-IT" sz="1800" dirty="0"/>
              <a:t>della loro classificazione economica e per margini operativi di gestione; </a:t>
            </a:r>
          </a:p>
          <a:p>
            <a:pPr algn="just">
              <a:lnSpc>
                <a:spcPct val="103000"/>
              </a:lnSpc>
              <a:spcAft>
                <a:spcPts val="550"/>
              </a:spcAft>
              <a:buFont typeface="Calibri Light" panose="020F0302020204030204" pitchFamily="34" charset="0"/>
              <a:buAutoNum type="arabicPeriod"/>
            </a:pPr>
            <a:r>
              <a:rPr lang="it-IT" altLang="it-IT" sz="1800" dirty="0"/>
              <a:t>della loro classificazione funzionale tenendo conto dei progetti/ attività/servizi presenti all’interno degli obiettivi; </a:t>
            </a:r>
          </a:p>
          <a:p>
            <a:pPr algn="just">
              <a:lnSpc>
                <a:spcPct val="103000"/>
              </a:lnSpc>
              <a:spcAft>
                <a:spcPts val="550"/>
              </a:spcAft>
              <a:buFont typeface="Calibri Light" panose="020F0302020204030204" pitchFamily="34" charset="0"/>
              <a:buAutoNum type="arabicPeriod"/>
            </a:pPr>
            <a:r>
              <a:rPr lang="it-IT" altLang="it-IT" sz="1800" dirty="0"/>
              <a:t>della suddivisione delle attività  per soggetto destinatario (soci e terzi)</a:t>
            </a:r>
          </a:p>
          <a:p>
            <a:pPr algn="just">
              <a:lnSpc>
                <a:spcPct val="103000"/>
              </a:lnSpc>
              <a:spcAft>
                <a:spcPts val="550"/>
              </a:spcAft>
              <a:buFont typeface="Wingdings" panose="05000000000000000000" pitchFamily="2" charset="2"/>
              <a:buChar char="§"/>
            </a:pPr>
            <a:endParaRPr lang="it-IT" altLang="it-IT" sz="1800" dirty="0"/>
          </a:p>
          <a:p>
            <a:pPr algn="just">
              <a:lnSpc>
                <a:spcPct val="103000"/>
              </a:lnSpc>
              <a:spcAft>
                <a:spcPts val="550"/>
              </a:spcAft>
            </a:pPr>
            <a:r>
              <a:rPr lang="it-IT" altLang="it-IT" sz="1800" dirty="0" smtClean="0"/>
              <a:t>                                                                                                                     15</a:t>
            </a:r>
            <a:endParaRPr lang="it-IT" altLang="it-IT" sz="1800" dirty="0"/>
          </a:p>
          <a:p>
            <a:pPr algn="just">
              <a:lnSpc>
                <a:spcPct val="103000"/>
              </a:lnSpc>
              <a:spcAft>
                <a:spcPts val="550"/>
              </a:spcAft>
            </a:pPr>
            <a:endParaRPr lang="it-IT" altLang="it-IT" sz="1800" dirty="0"/>
          </a:p>
          <a:p>
            <a:pPr algn="just">
              <a:lnSpc>
                <a:spcPct val="103000"/>
              </a:lnSpc>
              <a:spcAft>
                <a:spcPts val="550"/>
              </a:spcAft>
            </a:pPr>
            <a:endParaRPr lang="it-IT" altLang="it-IT" sz="1800" dirty="0"/>
          </a:p>
          <a:p>
            <a:pPr algn="just">
              <a:lnSpc>
                <a:spcPct val="103000"/>
              </a:lnSpc>
              <a:spcAft>
                <a:spcPts val="550"/>
              </a:spcAft>
            </a:pPr>
            <a:endParaRPr lang="it-IT" altLang="it-IT" sz="1800" dirty="0"/>
          </a:p>
          <a:p>
            <a:pPr algn="just">
              <a:lnSpc>
                <a:spcPct val="103000"/>
              </a:lnSpc>
              <a:spcAft>
                <a:spcPts val="550"/>
              </a:spcAft>
            </a:pPr>
            <a:endParaRPr lang="it-IT" altLang="it-IT" sz="1800" dirty="0"/>
          </a:p>
          <a:p>
            <a:pPr algn="just">
              <a:lnSpc>
                <a:spcPct val="103000"/>
              </a:lnSpc>
              <a:spcAft>
                <a:spcPts val="550"/>
              </a:spcAft>
            </a:pPr>
            <a:endParaRPr lang="it-IT" altLang="it-IT" sz="1800" dirty="0"/>
          </a:p>
          <a:p>
            <a:pPr algn="just">
              <a:lnSpc>
                <a:spcPct val="103000"/>
              </a:lnSpc>
              <a:spcAft>
                <a:spcPts val="550"/>
              </a:spcAft>
            </a:pPr>
            <a:endParaRPr lang="it-IT" altLang="it-IT" sz="1800" dirty="0"/>
          </a:p>
          <a:p>
            <a:pPr algn="just">
              <a:lnSpc>
                <a:spcPct val="103000"/>
              </a:lnSpc>
              <a:spcAft>
                <a:spcPts val="550"/>
              </a:spcAft>
            </a:pPr>
            <a:endParaRPr lang="en-GB" altLang="it-IT"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ottotitolo 2">
            <a:extLst>
              <a:ext uri="{FF2B5EF4-FFF2-40B4-BE49-F238E27FC236}">
                <a16:creationId xmlns:a16="http://schemas.microsoft.com/office/drawing/2014/main" id="{437651FD-75B2-4070-9F3C-0854240F72C1}"/>
              </a:ext>
            </a:extLst>
          </p:cNvPr>
          <p:cNvSpPr>
            <a:spLocks noGrp="1"/>
          </p:cNvSpPr>
          <p:nvPr>
            <p:ph type="subTitle" idx="1"/>
          </p:nvPr>
        </p:nvSpPr>
        <p:spPr>
          <a:xfrm>
            <a:off x="1348352" y="1149349"/>
            <a:ext cx="6863785" cy="3267668"/>
          </a:xfrm>
        </p:spPr>
        <p:txBody>
          <a:bodyPr rtlCol="0">
            <a:normAutofit fontScale="77500" lnSpcReduction="20000"/>
          </a:bodyPr>
          <a:lstStyle/>
          <a:p>
            <a:pPr algn="just">
              <a:defRPr/>
            </a:pPr>
            <a:endParaRPr lang="it-IT" sz="4500" dirty="0"/>
          </a:p>
          <a:p>
            <a:pPr algn="just" eaLnBrk="1" hangingPunct="1">
              <a:defRPr/>
            </a:pPr>
            <a:r>
              <a:rPr lang="it-IT" sz="3800" dirty="0"/>
              <a:t>Il piano delle risorse di personale potrà essere strutturato: </a:t>
            </a:r>
          </a:p>
          <a:p>
            <a:pPr algn="just" eaLnBrk="1" hangingPunct="1">
              <a:defRPr/>
            </a:pPr>
            <a:endParaRPr lang="en-GB" sz="3800" dirty="0"/>
          </a:p>
          <a:p>
            <a:pPr marL="685800" indent="-685800" algn="just" eaLnBrk="1" hangingPunct="1">
              <a:buFont typeface="Wingdings" panose="05000000000000000000" pitchFamily="2" charset="2"/>
              <a:buChar char="§"/>
              <a:defRPr/>
            </a:pPr>
            <a:r>
              <a:rPr lang="en-US" sz="3800" dirty="0"/>
              <a:t>per </a:t>
            </a:r>
            <a:r>
              <a:rPr lang="en-US" sz="3800" dirty="0" err="1"/>
              <a:t>inquadramento</a:t>
            </a:r>
            <a:r>
              <a:rPr lang="en-US" sz="3800" dirty="0"/>
              <a:t> </a:t>
            </a:r>
            <a:r>
              <a:rPr lang="en-US" sz="3800" dirty="0" err="1"/>
              <a:t>professionale</a:t>
            </a:r>
            <a:endParaRPr lang="en-GB" sz="3800" dirty="0">
              <a:cs typeface="Calibri" panose="020F0502020204030204"/>
            </a:endParaRPr>
          </a:p>
          <a:p>
            <a:pPr marL="685800" indent="-685800" algn="just" eaLnBrk="1" hangingPunct="1">
              <a:buFont typeface="Wingdings" panose="05000000000000000000" pitchFamily="2" charset="2"/>
              <a:buChar char="§"/>
              <a:defRPr/>
            </a:pPr>
            <a:r>
              <a:rPr lang="en-US" sz="3800" dirty="0"/>
              <a:t>per regime </a:t>
            </a:r>
            <a:r>
              <a:rPr lang="en-US" sz="3800" dirty="0" err="1"/>
              <a:t>contrattuale</a:t>
            </a:r>
            <a:r>
              <a:rPr lang="en-US" sz="3800" dirty="0"/>
              <a:t> </a:t>
            </a:r>
            <a:endParaRPr lang="en-GB" sz="3800" dirty="0"/>
          </a:p>
          <a:p>
            <a:pPr marL="685800" indent="-685800" algn="just" eaLnBrk="1" hangingPunct="1">
              <a:buFont typeface="Wingdings" panose="05000000000000000000" pitchFamily="2" charset="2"/>
              <a:buChar char="§"/>
              <a:defRPr/>
            </a:pPr>
            <a:r>
              <a:rPr lang="it-IT" sz="3800" dirty="0"/>
              <a:t>per attività/servizi/progetti da realizzare </a:t>
            </a:r>
            <a:endParaRPr lang="en-GB" sz="3800" dirty="0"/>
          </a:p>
          <a:p>
            <a:pPr eaLnBrk="1" hangingPunct="1">
              <a:defRPr/>
            </a:pPr>
            <a:r>
              <a:rPr lang="en-GB" altLang="en-US" sz="2300" dirty="0" smtClean="0"/>
              <a:t>                                                                                                                          16</a:t>
            </a:r>
            <a:endParaRPr lang="en-GB" altLang="en-US" sz="2300" dirty="0"/>
          </a:p>
        </p:txBody>
      </p:sp>
      <p:sp>
        <p:nvSpPr>
          <p:cNvPr id="26627" name="Titolo 1">
            <a:extLst>
              <a:ext uri="{FF2B5EF4-FFF2-40B4-BE49-F238E27FC236}">
                <a16:creationId xmlns:a16="http://schemas.microsoft.com/office/drawing/2014/main" id="{8D0A0216-1A75-48D7-AC1F-B6AD977C7D57}"/>
              </a:ext>
            </a:extLst>
          </p:cNvPr>
          <p:cNvSpPr>
            <a:spLocks noGrp="1"/>
          </p:cNvSpPr>
          <p:nvPr>
            <p:ph type="ctrTitle"/>
          </p:nvPr>
        </p:nvSpPr>
        <p:spPr>
          <a:xfrm>
            <a:off x="496888" y="-312738"/>
            <a:ext cx="8150225" cy="1462088"/>
          </a:xfrm>
        </p:spPr>
        <p:txBody>
          <a:bodyPr/>
          <a:lstStyle/>
          <a:p>
            <a:pPr eaLnBrk="1" hangingPunct="1"/>
            <a:r>
              <a:rPr lang="it-IT" altLang="it-IT" sz="1800" b="1" dirty="0" smtClean="0"/>
              <a:t/>
            </a:r>
            <a:br>
              <a:rPr lang="it-IT" altLang="it-IT" sz="1800" b="1" dirty="0" smtClean="0"/>
            </a:br>
            <a:r>
              <a:rPr lang="it-IT" altLang="it-IT" sz="1800" b="1" dirty="0" smtClean="0"/>
              <a:t> </a:t>
            </a:r>
            <a:r>
              <a:rPr lang="it-IT" altLang="it-IT" sz="3200" b="1" dirty="0" smtClean="0"/>
              <a:t>L’ESERCIZIO </a:t>
            </a:r>
            <a:r>
              <a:rPr lang="it-IT" altLang="it-IT" sz="3200" b="1" dirty="0"/>
              <a:t>DEL CONTROLLO ANALOGO </a:t>
            </a:r>
            <a:r>
              <a:rPr lang="en-GB" altLang="it-IT" sz="3200" b="1" dirty="0"/>
              <a:t/>
            </a:r>
            <a:br>
              <a:rPr lang="en-GB" altLang="it-IT" sz="3200" b="1" dirty="0"/>
            </a:br>
            <a:endParaRPr lang="en-GB" altLang="en-US" sz="3200" b="1" dirty="0"/>
          </a:p>
        </p:txBody>
      </p:sp>
      <p:sp>
        <p:nvSpPr>
          <p:cNvPr id="26628" name="Sottotitolo 2">
            <a:extLst>
              <a:ext uri="{FF2B5EF4-FFF2-40B4-BE49-F238E27FC236}">
                <a16:creationId xmlns:a16="http://schemas.microsoft.com/office/drawing/2014/main" id="{711B2485-2A39-4CEF-8995-67637E4E192F}"/>
              </a:ext>
            </a:extLst>
          </p:cNvPr>
          <p:cNvSpPr txBox="1">
            <a:spLocks/>
          </p:cNvSpPr>
          <p:nvPr/>
        </p:nvSpPr>
        <p:spPr bwMode="auto">
          <a:xfrm>
            <a:off x="1354137" y="527841"/>
            <a:ext cx="68580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18288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2860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27432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2004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just" eaLnBrk="1" hangingPunct="1">
              <a:buFont typeface="Arial" panose="020B0604020202020204" pitchFamily="34" charset="0"/>
              <a:buNone/>
            </a:pPr>
            <a:r>
              <a:rPr lang="it-IT" altLang="it-IT" sz="1800" b="1" i="1"/>
              <a:t>Budget</a:t>
            </a:r>
            <a:r>
              <a:rPr lang="it-IT" altLang="it-IT" sz="1800" b="1"/>
              <a:t> economico-finanziario e piano \delle risorse di personale </a:t>
            </a:r>
            <a:endParaRPr lang="en-GB" altLang="en-US" sz="18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a:extLst>
              <a:ext uri="{FF2B5EF4-FFF2-40B4-BE49-F238E27FC236}">
                <a16:creationId xmlns:a16="http://schemas.microsoft.com/office/drawing/2014/main" id="{0D5D5615-EA95-4251-A319-2AB933035831}"/>
              </a:ext>
            </a:extLst>
          </p:cNvPr>
          <p:cNvSpPr>
            <a:spLocks noGrp="1"/>
          </p:cNvSpPr>
          <p:nvPr>
            <p:ph type="ctrTitle"/>
          </p:nvPr>
        </p:nvSpPr>
        <p:spPr>
          <a:xfrm>
            <a:off x="1254125" y="0"/>
            <a:ext cx="6858000" cy="738188"/>
          </a:xfrm>
        </p:spPr>
        <p:txBody>
          <a:bodyPr/>
          <a:lstStyle/>
          <a:p>
            <a:pPr algn="just" eaLnBrk="1" hangingPunct="1"/>
            <a:r>
              <a:rPr lang="it-IT" altLang="it-IT" sz="1800" b="1" dirty="0" smtClean="0"/>
              <a:t/>
            </a:r>
            <a:br>
              <a:rPr lang="it-IT" altLang="it-IT" sz="1800" b="1" dirty="0" smtClean="0"/>
            </a:br>
            <a:r>
              <a:rPr lang="it-IT" altLang="it-IT" sz="3200" b="1" dirty="0" smtClean="0"/>
              <a:t>L’ESERCIZIO </a:t>
            </a:r>
            <a:r>
              <a:rPr lang="it-IT" altLang="it-IT" sz="3200" b="1" dirty="0"/>
              <a:t>DEL CONTROLLO ANALOGO</a:t>
            </a:r>
            <a:endParaRPr lang="en-GB" altLang="en-US" sz="3200" b="1" dirty="0"/>
          </a:p>
        </p:txBody>
      </p:sp>
      <p:sp>
        <p:nvSpPr>
          <p:cNvPr id="27651" name="Sottotitolo 2">
            <a:extLst>
              <a:ext uri="{FF2B5EF4-FFF2-40B4-BE49-F238E27FC236}">
                <a16:creationId xmlns:a16="http://schemas.microsoft.com/office/drawing/2014/main" id="{AF340247-0E80-4112-8959-88650A75398A}"/>
              </a:ext>
            </a:extLst>
          </p:cNvPr>
          <p:cNvSpPr>
            <a:spLocks noGrp="1"/>
          </p:cNvSpPr>
          <p:nvPr>
            <p:ph type="subTitle" idx="1"/>
          </p:nvPr>
        </p:nvSpPr>
        <p:spPr>
          <a:xfrm>
            <a:off x="1254125" y="827088"/>
            <a:ext cx="6858000" cy="1243012"/>
          </a:xfrm>
        </p:spPr>
        <p:txBody>
          <a:bodyPr/>
          <a:lstStyle/>
          <a:p>
            <a:pPr algn="just" eaLnBrk="1" hangingPunct="1"/>
            <a:r>
              <a:rPr lang="it-IT" altLang="it-IT" b="1" dirty="0"/>
              <a:t>Piano degli investimenti</a:t>
            </a:r>
            <a:endParaRPr lang="en-GB" altLang="en-US" b="1" dirty="0"/>
          </a:p>
        </p:txBody>
      </p:sp>
      <p:sp>
        <p:nvSpPr>
          <p:cNvPr id="2" name="Rettangolo 1">
            <a:extLst>
              <a:ext uri="{FF2B5EF4-FFF2-40B4-BE49-F238E27FC236}">
                <a16:creationId xmlns:a16="http://schemas.microsoft.com/office/drawing/2014/main" id="{7CFF24FD-DE49-4A63-AD89-3F0AB0B56435}"/>
              </a:ext>
            </a:extLst>
          </p:cNvPr>
          <p:cNvSpPr/>
          <p:nvPr/>
        </p:nvSpPr>
        <p:spPr>
          <a:xfrm>
            <a:off x="805912" y="1289050"/>
            <a:ext cx="7733653" cy="3366563"/>
          </a:xfrm>
          <a:prstGeom prst="rect">
            <a:avLst/>
          </a:prstGeom>
        </p:spPr>
        <p:txBody>
          <a:bodyPr wrap="square" lIns="91440" tIns="45720" rIns="91440" bIns="45720" anchor="t">
            <a:spAutoFit/>
          </a:bodyPr>
          <a:lstStyle>
            <a:lvl1pPr marL="6350" indent="-6350">
              <a:defRPr sz="1300">
                <a:solidFill>
                  <a:schemeClr val="tx1"/>
                </a:solidFill>
                <a:latin typeface="Calibri" panose="020F0502020204030204" pitchFamily="34" charset="0"/>
              </a:defRPr>
            </a:lvl1pPr>
            <a:lvl2pPr>
              <a:defRPr sz="1300">
                <a:solidFill>
                  <a:schemeClr val="tx1"/>
                </a:solidFill>
                <a:latin typeface="Calibri" panose="020F0502020204030204" pitchFamily="34" charset="0"/>
              </a:defRPr>
            </a:lvl2pPr>
            <a:lvl3pPr>
              <a:defRPr sz="1300">
                <a:solidFill>
                  <a:schemeClr val="tx1"/>
                </a:solidFill>
                <a:latin typeface="Calibri" panose="020F0502020204030204" pitchFamily="34" charset="0"/>
              </a:defRPr>
            </a:lvl3pPr>
            <a:lvl4pPr>
              <a:defRPr sz="1300">
                <a:solidFill>
                  <a:schemeClr val="tx1"/>
                </a:solidFill>
                <a:latin typeface="Calibri" panose="020F0502020204030204" pitchFamily="34" charset="0"/>
              </a:defRPr>
            </a:lvl4pPr>
            <a:lvl5pPr>
              <a:defRPr sz="1300">
                <a:solidFill>
                  <a:schemeClr val="tx1"/>
                </a:solidFill>
                <a:latin typeface="Calibri" panose="020F0502020204030204" pitchFamily="34" charset="0"/>
              </a:defRPr>
            </a:lvl5pPr>
            <a:lvl6pPr marL="1828800" indent="457200" defTabSz="685800" eaLnBrk="0" fontAlgn="base" hangingPunct="0">
              <a:spcBef>
                <a:spcPct val="0"/>
              </a:spcBef>
              <a:spcAft>
                <a:spcPct val="0"/>
              </a:spcAft>
              <a:defRPr sz="1300">
                <a:solidFill>
                  <a:schemeClr val="tx1"/>
                </a:solidFill>
                <a:latin typeface="Calibri" panose="020F0502020204030204" pitchFamily="34" charset="0"/>
              </a:defRPr>
            </a:lvl6pPr>
            <a:lvl7pPr marL="2286000" indent="457200" defTabSz="685800" eaLnBrk="0" fontAlgn="base" hangingPunct="0">
              <a:spcBef>
                <a:spcPct val="0"/>
              </a:spcBef>
              <a:spcAft>
                <a:spcPct val="0"/>
              </a:spcAft>
              <a:defRPr sz="1300">
                <a:solidFill>
                  <a:schemeClr val="tx1"/>
                </a:solidFill>
                <a:latin typeface="Calibri" panose="020F0502020204030204" pitchFamily="34" charset="0"/>
              </a:defRPr>
            </a:lvl7pPr>
            <a:lvl8pPr marL="2743200" indent="457200" defTabSz="685800" eaLnBrk="0" fontAlgn="base" hangingPunct="0">
              <a:spcBef>
                <a:spcPct val="0"/>
              </a:spcBef>
              <a:spcAft>
                <a:spcPct val="0"/>
              </a:spcAft>
              <a:defRPr sz="1300">
                <a:solidFill>
                  <a:schemeClr val="tx1"/>
                </a:solidFill>
                <a:latin typeface="Calibri" panose="020F0502020204030204" pitchFamily="34" charset="0"/>
              </a:defRPr>
            </a:lvl8pPr>
            <a:lvl9pPr marL="3200400" indent="457200" defTabSz="685800" eaLnBrk="0" fontAlgn="base" hangingPunct="0">
              <a:spcBef>
                <a:spcPct val="0"/>
              </a:spcBef>
              <a:spcAft>
                <a:spcPct val="0"/>
              </a:spcAft>
              <a:defRPr sz="1300">
                <a:solidFill>
                  <a:schemeClr val="tx1"/>
                </a:solidFill>
                <a:latin typeface="Calibri" panose="020F0502020204030204" pitchFamily="34" charset="0"/>
              </a:defRPr>
            </a:lvl9pPr>
          </a:lstStyle>
          <a:p>
            <a:pPr algn="just">
              <a:lnSpc>
                <a:spcPct val="103000"/>
              </a:lnSpc>
              <a:spcAft>
                <a:spcPts val="550"/>
              </a:spcAft>
            </a:pPr>
            <a:r>
              <a:rPr lang="it-IT" altLang="it-IT" sz="2400" dirty="0">
                <a:latin typeface="Calibri"/>
                <a:cs typeface="Calibri"/>
              </a:rPr>
              <a:t>Il piano degli investimenti deve essere distinto per tipologia di:</a:t>
            </a:r>
          </a:p>
          <a:p>
            <a:pPr algn="just">
              <a:lnSpc>
                <a:spcPct val="103000"/>
              </a:lnSpc>
              <a:spcAft>
                <a:spcPts val="550"/>
              </a:spcAft>
              <a:buFont typeface="Wingdings" panose="05000000000000000000" pitchFamily="2" charset="2"/>
              <a:buChar char="§"/>
            </a:pPr>
            <a:r>
              <a:rPr lang="it-IT" altLang="it-IT" sz="2400" dirty="0">
                <a:latin typeface="Calibri"/>
                <a:cs typeface="Calibri"/>
              </a:rPr>
              <a:t> beni (immobilizzazioni materiali e immateriali) e per destinazione (progetti e attività) e deve anche dare conto della fonti di copertura esterne (aumento capitale e finanziamento bancario) </a:t>
            </a:r>
            <a:endParaRPr lang="it-IT" altLang="it-IT" sz="2400" dirty="0">
              <a:cs typeface="Calibri"/>
            </a:endParaRPr>
          </a:p>
          <a:p>
            <a:pPr algn="just">
              <a:lnSpc>
                <a:spcPct val="103000"/>
              </a:lnSpc>
              <a:spcAft>
                <a:spcPts val="550"/>
              </a:spcAft>
              <a:buFont typeface="Wingdings" panose="05000000000000000000" pitchFamily="2" charset="2"/>
              <a:buChar char="§"/>
            </a:pPr>
            <a:r>
              <a:rPr lang="it-IT" altLang="it-IT" sz="2400" dirty="0">
                <a:latin typeface="Calibri"/>
                <a:cs typeface="Calibri"/>
              </a:rPr>
              <a:t> interne (cash flow) degli investimenti previsti </a:t>
            </a:r>
            <a:r>
              <a:rPr lang="it-IT" altLang="it-IT" sz="2400" dirty="0" smtClean="0">
                <a:latin typeface="Calibri"/>
                <a:cs typeface="Calibri"/>
              </a:rPr>
              <a:t>  </a:t>
            </a:r>
          </a:p>
          <a:p>
            <a:pPr marL="0" indent="0" algn="just">
              <a:lnSpc>
                <a:spcPct val="103000"/>
              </a:lnSpc>
              <a:spcAft>
                <a:spcPts val="550"/>
              </a:spcAft>
            </a:pPr>
            <a:r>
              <a:rPr lang="it-IT" altLang="it-IT" sz="1800" dirty="0" smtClean="0">
                <a:latin typeface="Calibri"/>
                <a:cs typeface="Calibri"/>
              </a:rPr>
              <a:t>                                                                                                                                           17</a:t>
            </a:r>
            <a:endParaRPr lang="en-GB" altLang="it-IT"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ottotitolo 2">
            <a:extLst>
              <a:ext uri="{FF2B5EF4-FFF2-40B4-BE49-F238E27FC236}">
                <a16:creationId xmlns:a16="http://schemas.microsoft.com/office/drawing/2014/main" id="{0AEA812C-A9D5-4326-9BF8-68AFB2181998}"/>
              </a:ext>
            </a:extLst>
          </p:cNvPr>
          <p:cNvSpPr>
            <a:spLocks noGrp="1"/>
          </p:cNvSpPr>
          <p:nvPr>
            <p:ph type="subTitle" idx="1"/>
          </p:nvPr>
        </p:nvSpPr>
        <p:spPr>
          <a:xfrm>
            <a:off x="1254125" y="828675"/>
            <a:ext cx="6858000" cy="409575"/>
          </a:xfrm>
        </p:spPr>
        <p:txBody>
          <a:bodyPr/>
          <a:lstStyle/>
          <a:p>
            <a:pPr algn="just" eaLnBrk="1" hangingPunct="1"/>
            <a:r>
              <a:rPr lang="it-IT" altLang="it-IT" b="1"/>
              <a:t>Programma acquisti e forniture di beni e servizi e lavori </a:t>
            </a:r>
            <a:endParaRPr lang="en-GB" altLang="en-US" b="1"/>
          </a:p>
        </p:txBody>
      </p:sp>
      <p:sp>
        <p:nvSpPr>
          <p:cNvPr id="28675" name="Titolo 1">
            <a:extLst>
              <a:ext uri="{FF2B5EF4-FFF2-40B4-BE49-F238E27FC236}">
                <a16:creationId xmlns:a16="http://schemas.microsoft.com/office/drawing/2014/main" id="{A3E9A237-14E0-496E-A14F-BD8C9A776403}"/>
              </a:ext>
            </a:extLst>
          </p:cNvPr>
          <p:cNvSpPr>
            <a:spLocks noGrp="1"/>
          </p:cNvSpPr>
          <p:nvPr>
            <p:ph type="ctrTitle"/>
          </p:nvPr>
        </p:nvSpPr>
        <p:spPr>
          <a:xfrm>
            <a:off x="1252401" y="177799"/>
            <a:ext cx="6751636" cy="650876"/>
          </a:xfrm>
        </p:spPr>
        <p:txBody>
          <a:bodyPr/>
          <a:lstStyle/>
          <a:p>
            <a:pPr algn="just" eaLnBrk="1" hangingPunct="1"/>
            <a:r>
              <a:rPr lang="it-IT" altLang="it-IT" sz="1800" b="1" dirty="0" smtClean="0"/>
              <a:t/>
            </a:r>
            <a:br>
              <a:rPr lang="it-IT" altLang="it-IT" sz="1800" b="1" dirty="0" smtClean="0"/>
            </a:br>
            <a:r>
              <a:rPr lang="it-IT" altLang="it-IT" sz="1800" b="1" dirty="0" smtClean="0"/>
              <a:t> </a:t>
            </a:r>
            <a:r>
              <a:rPr lang="it-IT" altLang="it-IT" sz="3200" b="1" dirty="0" smtClean="0"/>
              <a:t>L’ESERCIZIO </a:t>
            </a:r>
            <a:r>
              <a:rPr lang="it-IT" altLang="it-IT" sz="3200" b="1" dirty="0"/>
              <a:t>DEL CONTROLLO ANALOGO</a:t>
            </a:r>
            <a:endParaRPr lang="en-GB" altLang="en-US" sz="3200" b="1" dirty="0"/>
          </a:p>
        </p:txBody>
      </p:sp>
      <p:sp>
        <p:nvSpPr>
          <p:cNvPr id="2" name="Rettangolo 1">
            <a:extLst>
              <a:ext uri="{FF2B5EF4-FFF2-40B4-BE49-F238E27FC236}">
                <a16:creationId xmlns:a16="http://schemas.microsoft.com/office/drawing/2014/main" id="{F3C8EBE0-B557-4E2B-BACF-E047266D8FCA}"/>
              </a:ext>
            </a:extLst>
          </p:cNvPr>
          <p:cNvSpPr/>
          <p:nvPr/>
        </p:nvSpPr>
        <p:spPr>
          <a:xfrm>
            <a:off x="340963" y="1238250"/>
            <a:ext cx="8322590" cy="3198953"/>
          </a:xfrm>
          <a:prstGeom prst="rect">
            <a:avLst/>
          </a:prstGeom>
        </p:spPr>
        <p:txBody>
          <a:bodyPr wrap="square" lIns="91440" tIns="45720" rIns="91440" bIns="45720" anchor="t">
            <a:spAutoFit/>
          </a:bodyPr>
          <a:lstStyle>
            <a:lvl1pPr marL="6350" indent="-6350">
              <a:defRPr sz="1300">
                <a:solidFill>
                  <a:schemeClr val="tx1"/>
                </a:solidFill>
                <a:latin typeface="Calibri" panose="020F0502020204030204" pitchFamily="34" charset="0"/>
              </a:defRPr>
            </a:lvl1pPr>
            <a:lvl2pPr>
              <a:defRPr sz="1300">
                <a:solidFill>
                  <a:schemeClr val="tx1"/>
                </a:solidFill>
                <a:latin typeface="Calibri" panose="020F0502020204030204" pitchFamily="34" charset="0"/>
              </a:defRPr>
            </a:lvl2pPr>
            <a:lvl3pPr>
              <a:defRPr sz="1300">
                <a:solidFill>
                  <a:schemeClr val="tx1"/>
                </a:solidFill>
                <a:latin typeface="Calibri" panose="020F0502020204030204" pitchFamily="34" charset="0"/>
              </a:defRPr>
            </a:lvl3pPr>
            <a:lvl4pPr>
              <a:defRPr sz="1300">
                <a:solidFill>
                  <a:schemeClr val="tx1"/>
                </a:solidFill>
                <a:latin typeface="Calibri" panose="020F0502020204030204" pitchFamily="34" charset="0"/>
              </a:defRPr>
            </a:lvl4pPr>
            <a:lvl5pPr>
              <a:defRPr sz="1300">
                <a:solidFill>
                  <a:schemeClr val="tx1"/>
                </a:solidFill>
                <a:latin typeface="Calibri" panose="020F0502020204030204" pitchFamily="34" charset="0"/>
              </a:defRPr>
            </a:lvl5pPr>
            <a:lvl6pPr marL="1828800" indent="457200" defTabSz="685800" eaLnBrk="0" fontAlgn="base" hangingPunct="0">
              <a:spcBef>
                <a:spcPct val="0"/>
              </a:spcBef>
              <a:spcAft>
                <a:spcPct val="0"/>
              </a:spcAft>
              <a:defRPr sz="1300">
                <a:solidFill>
                  <a:schemeClr val="tx1"/>
                </a:solidFill>
                <a:latin typeface="Calibri" panose="020F0502020204030204" pitchFamily="34" charset="0"/>
              </a:defRPr>
            </a:lvl6pPr>
            <a:lvl7pPr marL="2286000" indent="457200" defTabSz="685800" eaLnBrk="0" fontAlgn="base" hangingPunct="0">
              <a:spcBef>
                <a:spcPct val="0"/>
              </a:spcBef>
              <a:spcAft>
                <a:spcPct val="0"/>
              </a:spcAft>
              <a:defRPr sz="1300">
                <a:solidFill>
                  <a:schemeClr val="tx1"/>
                </a:solidFill>
                <a:latin typeface="Calibri" panose="020F0502020204030204" pitchFamily="34" charset="0"/>
              </a:defRPr>
            </a:lvl7pPr>
            <a:lvl8pPr marL="2743200" indent="457200" defTabSz="685800" eaLnBrk="0" fontAlgn="base" hangingPunct="0">
              <a:spcBef>
                <a:spcPct val="0"/>
              </a:spcBef>
              <a:spcAft>
                <a:spcPct val="0"/>
              </a:spcAft>
              <a:defRPr sz="1300">
                <a:solidFill>
                  <a:schemeClr val="tx1"/>
                </a:solidFill>
                <a:latin typeface="Calibri" panose="020F0502020204030204" pitchFamily="34" charset="0"/>
              </a:defRPr>
            </a:lvl8pPr>
            <a:lvl9pPr marL="3200400" indent="457200" defTabSz="685800" eaLnBrk="0" fontAlgn="base" hangingPunct="0">
              <a:spcBef>
                <a:spcPct val="0"/>
              </a:spcBef>
              <a:spcAft>
                <a:spcPct val="0"/>
              </a:spcAft>
              <a:defRPr sz="1300">
                <a:solidFill>
                  <a:schemeClr val="tx1"/>
                </a:solidFill>
                <a:latin typeface="Calibri" panose="020F0502020204030204" pitchFamily="34" charset="0"/>
              </a:defRPr>
            </a:lvl9pPr>
          </a:lstStyle>
          <a:p>
            <a:pPr algn="just">
              <a:lnSpc>
                <a:spcPct val="103000"/>
              </a:lnSpc>
              <a:spcAft>
                <a:spcPts val="550"/>
              </a:spcAft>
            </a:pPr>
            <a:r>
              <a:rPr lang="it-IT" altLang="it-IT" sz="1800" i="1" dirty="0">
                <a:latin typeface="Calibri"/>
                <a:cs typeface="Calibri"/>
              </a:rPr>
              <a:t>Per la programmazione della fornitura di beni e servizi e per i lavori la società dovrà seguire le disposizioni</a:t>
            </a:r>
            <a:r>
              <a:rPr lang="it-IT" altLang="it-IT" sz="1800" i="1" u="sng" dirty="0">
                <a:latin typeface="Calibri"/>
                <a:cs typeface="Calibri"/>
              </a:rPr>
              <a:t> di cui al d.lgs. n. 50/2016 </a:t>
            </a:r>
            <a:endParaRPr lang="it-IT" altLang="it-IT" sz="1800" i="1" u="sng" dirty="0" smtClean="0">
              <a:latin typeface="Calibri"/>
              <a:cs typeface="Calibri"/>
            </a:endParaRPr>
          </a:p>
          <a:p>
            <a:pPr algn="just">
              <a:lnSpc>
                <a:spcPct val="103000"/>
              </a:lnSpc>
              <a:spcAft>
                <a:spcPts val="550"/>
              </a:spcAft>
            </a:pPr>
            <a:endParaRPr lang="it-IT" altLang="it-IT" sz="1800" i="1" u="sng" dirty="0">
              <a:latin typeface="Calibri"/>
              <a:cs typeface="Calibri"/>
            </a:endParaRPr>
          </a:p>
          <a:p>
            <a:pPr algn="just">
              <a:lnSpc>
                <a:spcPct val="103000"/>
              </a:lnSpc>
              <a:spcAft>
                <a:spcPts val="550"/>
              </a:spcAft>
            </a:pPr>
            <a:endParaRPr lang="it-IT" altLang="it-IT" sz="1800" i="1" u="sng" dirty="0" smtClean="0">
              <a:latin typeface="Calibri"/>
              <a:cs typeface="Calibri"/>
            </a:endParaRPr>
          </a:p>
          <a:p>
            <a:pPr algn="just">
              <a:lnSpc>
                <a:spcPct val="103000"/>
              </a:lnSpc>
              <a:spcAft>
                <a:spcPts val="550"/>
              </a:spcAft>
            </a:pPr>
            <a:endParaRPr lang="it-IT" altLang="it-IT" sz="1800" i="1" u="sng" dirty="0">
              <a:latin typeface="Calibri"/>
              <a:cs typeface="Calibri"/>
            </a:endParaRPr>
          </a:p>
          <a:p>
            <a:pPr algn="just">
              <a:lnSpc>
                <a:spcPct val="103000"/>
              </a:lnSpc>
              <a:spcAft>
                <a:spcPts val="550"/>
              </a:spcAft>
            </a:pPr>
            <a:endParaRPr lang="it-IT" altLang="it-IT" sz="1800" i="1" u="sng" dirty="0" smtClean="0">
              <a:latin typeface="Calibri"/>
              <a:cs typeface="Calibri"/>
            </a:endParaRPr>
          </a:p>
          <a:p>
            <a:pPr algn="just">
              <a:lnSpc>
                <a:spcPct val="103000"/>
              </a:lnSpc>
              <a:spcAft>
                <a:spcPts val="550"/>
              </a:spcAft>
            </a:pPr>
            <a:endParaRPr lang="it-IT" altLang="it-IT" sz="1800" i="1" u="sng" dirty="0">
              <a:latin typeface="Calibri"/>
              <a:cs typeface="Calibri"/>
            </a:endParaRPr>
          </a:p>
          <a:p>
            <a:pPr algn="just">
              <a:lnSpc>
                <a:spcPct val="103000"/>
              </a:lnSpc>
              <a:spcAft>
                <a:spcPts val="550"/>
              </a:spcAft>
            </a:pPr>
            <a:endParaRPr lang="it-IT" altLang="it-IT" sz="1800" i="1" u="sng" dirty="0" smtClean="0">
              <a:latin typeface="Calibri"/>
              <a:cs typeface="Calibri"/>
            </a:endParaRPr>
          </a:p>
          <a:p>
            <a:pPr algn="just">
              <a:lnSpc>
                <a:spcPct val="103000"/>
              </a:lnSpc>
              <a:spcAft>
                <a:spcPts val="550"/>
              </a:spcAft>
            </a:pPr>
            <a:r>
              <a:rPr lang="it-IT" altLang="it-IT" sz="1800" i="1" dirty="0" smtClean="0">
                <a:latin typeface="Calibri"/>
                <a:cs typeface="Calibri"/>
              </a:rPr>
              <a:t>                                                                                                                                                    18</a:t>
            </a:r>
            <a:endParaRPr lang="en-GB" altLang="it-IT" sz="1800" i="1" dirty="0">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a:extLst>
              <a:ext uri="{FF2B5EF4-FFF2-40B4-BE49-F238E27FC236}">
                <a16:creationId xmlns:a16="http://schemas.microsoft.com/office/drawing/2014/main" id="{492C35C4-53F0-4E90-8428-C4D795624E8D}"/>
              </a:ext>
            </a:extLst>
          </p:cNvPr>
          <p:cNvSpPr>
            <a:spLocks noGrp="1"/>
          </p:cNvSpPr>
          <p:nvPr>
            <p:ph type="ctrTitle"/>
          </p:nvPr>
        </p:nvSpPr>
        <p:spPr>
          <a:xfrm>
            <a:off x="1143000" y="320675"/>
            <a:ext cx="6858000" cy="1062038"/>
          </a:xfrm>
        </p:spPr>
        <p:txBody>
          <a:bodyPr/>
          <a:lstStyle/>
          <a:p>
            <a:pPr eaLnBrk="1" hangingPunct="1"/>
            <a:r>
              <a:rPr lang="it-IT" altLang="en-US" sz="1800" b="1" dirty="0" smtClean="0"/>
              <a:t/>
            </a:r>
            <a:br>
              <a:rPr lang="it-IT" altLang="en-US" sz="1800" b="1" dirty="0" smtClean="0"/>
            </a:br>
            <a:r>
              <a:rPr lang="it-IT" altLang="en-US" sz="2400" b="1" dirty="0" smtClean="0"/>
              <a:t> </a:t>
            </a:r>
            <a:r>
              <a:rPr lang="en-GB" altLang="en-US" sz="3600" b="1" dirty="0" err="1" smtClean="0"/>
              <a:t>Modello</a:t>
            </a:r>
            <a:r>
              <a:rPr lang="en-GB" altLang="en-US" sz="3600" b="1" dirty="0" smtClean="0"/>
              <a:t> </a:t>
            </a:r>
            <a:r>
              <a:rPr lang="en-GB" altLang="en-US" sz="3600" b="1" dirty="0"/>
              <a:t>in house </a:t>
            </a:r>
          </a:p>
        </p:txBody>
      </p:sp>
      <p:sp>
        <p:nvSpPr>
          <p:cNvPr id="4099" name="Sottotitolo 2">
            <a:extLst>
              <a:ext uri="{FF2B5EF4-FFF2-40B4-BE49-F238E27FC236}">
                <a16:creationId xmlns:a16="http://schemas.microsoft.com/office/drawing/2014/main" id="{EDED8165-CC7D-4FF1-BF38-A64637EEF32A}"/>
              </a:ext>
            </a:extLst>
          </p:cNvPr>
          <p:cNvSpPr>
            <a:spLocks noGrp="1"/>
          </p:cNvSpPr>
          <p:nvPr>
            <p:ph type="subTitle" idx="1"/>
          </p:nvPr>
        </p:nvSpPr>
        <p:spPr>
          <a:xfrm>
            <a:off x="1143000" y="1432571"/>
            <a:ext cx="6858000" cy="3297775"/>
          </a:xfrm>
        </p:spPr>
        <p:txBody>
          <a:bodyPr/>
          <a:lstStyle/>
          <a:p>
            <a:pPr algn="just" eaLnBrk="1" hangingPunct="1"/>
            <a:r>
              <a:rPr lang="it-IT" altLang="en-US" sz="2800" i="1" dirty="0"/>
              <a:t>Il modello in house per la gestione dei servizi pubblici di rilevanza economica rappresenta l’applicazione normativa sul piano nazionale del principio elaborato dalle numerose pronunce della corte di giustizia Europea </a:t>
            </a:r>
            <a:r>
              <a:rPr lang="it-IT" sz="2800" i="1" dirty="0">
                <a:ea typeface="+mn-lt"/>
                <a:cs typeface="+mn-lt"/>
              </a:rPr>
              <a:t>spesso anche in difformità rispetto alla </a:t>
            </a:r>
            <a:r>
              <a:rPr lang="it-IT" sz="2800" i="1" dirty="0" smtClean="0">
                <a:ea typeface="+mn-lt"/>
                <a:cs typeface="+mn-lt"/>
              </a:rPr>
              <a:t>stessa </a:t>
            </a:r>
            <a:r>
              <a:rPr lang="it-IT" sz="2800" i="1" dirty="0">
                <a:ea typeface="+mn-lt"/>
                <a:cs typeface="+mn-lt"/>
              </a:rPr>
              <a:t>commissione </a:t>
            </a:r>
            <a:r>
              <a:rPr lang="it-IT" sz="2800" i="1" dirty="0" smtClean="0">
                <a:ea typeface="+mn-lt"/>
                <a:cs typeface="+mn-lt"/>
              </a:rPr>
              <a:t>Europea</a:t>
            </a:r>
          </a:p>
          <a:p>
            <a:pPr algn="just" eaLnBrk="1" hangingPunct="1"/>
            <a:r>
              <a:rPr lang="it-IT" altLang="en-US" i="1" dirty="0" smtClean="0">
                <a:ea typeface="+mn-lt"/>
                <a:cs typeface="+mn-lt"/>
              </a:rPr>
              <a:t>                                                                                                                             1</a:t>
            </a:r>
            <a:endParaRPr lang="en-GB" altLang="en-US" i="1" dirty="0">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ottotitolo 2">
            <a:extLst>
              <a:ext uri="{FF2B5EF4-FFF2-40B4-BE49-F238E27FC236}">
                <a16:creationId xmlns:a16="http://schemas.microsoft.com/office/drawing/2014/main" id="{DD0CB318-DB59-452E-82E4-2D62CF3C7AD7}"/>
              </a:ext>
            </a:extLst>
          </p:cNvPr>
          <p:cNvSpPr>
            <a:spLocks noGrp="1"/>
          </p:cNvSpPr>
          <p:nvPr>
            <p:ph type="subTitle" idx="1"/>
          </p:nvPr>
        </p:nvSpPr>
        <p:spPr>
          <a:xfrm>
            <a:off x="1254125" y="738188"/>
            <a:ext cx="6858000" cy="365125"/>
          </a:xfrm>
        </p:spPr>
        <p:txBody>
          <a:bodyPr/>
          <a:lstStyle/>
          <a:p>
            <a:pPr algn="just" eaLnBrk="1" hangingPunct="1"/>
            <a:r>
              <a:rPr lang="it-IT" altLang="it-IT" b="1"/>
              <a:t>Bilancio d’esercizio e controllo sui risultati </a:t>
            </a:r>
            <a:endParaRPr lang="en-GB" altLang="en-US"/>
          </a:p>
        </p:txBody>
      </p:sp>
      <p:sp>
        <p:nvSpPr>
          <p:cNvPr id="29699" name="Titolo 1">
            <a:extLst>
              <a:ext uri="{FF2B5EF4-FFF2-40B4-BE49-F238E27FC236}">
                <a16:creationId xmlns:a16="http://schemas.microsoft.com/office/drawing/2014/main" id="{CA8800F5-5B37-4D02-98D5-8D81543A261B}"/>
              </a:ext>
            </a:extLst>
          </p:cNvPr>
          <p:cNvSpPr>
            <a:spLocks noGrp="1"/>
          </p:cNvSpPr>
          <p:nvPr>
            <p:ph type="ctrTitle"/>
          </p:nvPr>
        </p:nvSpPr>
        <p:spPr>
          <a:xfrm>
            <a:off x="1254125" y="177800"/>
            <a:ext cx="6858000" cy="560388"/>
          </a:xfrm>
        </p:spPr>
        <p:txBody>
          <a:bodyPr/>
          <a:lstStyle/>
          <a:p>
            <a:pPr algn="just" eaLnBrk="1" hangingPunct="1"/>
            <a:r>
              <a:rPr lang="it-IT" altLang="it-IT" sz="3200" b="1" dirty="0"/>
              <a:t> </a:t>
            </a:r>
            <a:r>
              <a:rPr lang="it-IT" altLang="it-IT" sz="3200" b="1" dirty="0" smtClean="0"/>
              <a:t>L’ESERCIZIO </a:t>
            </a:r>
            <a:r>
              <a:rPr lang="it-IT" altLang="it-IT" sz="3200" b="1" dirty="0"/>
              <a:t>DEL CONTROLLO ANALOGO</a:t>
            </a:r>
            <a:endParaRPr lang="en-GB" altLang="en-US" sz="3200" b="1" dirty="0"/>
          </a:p>
        </p:txBody>
      </p:sp>
      <p:sp>
        <p:nvSpPr>
          <p:cNvPr id="3" name="Rettangolo 2">
            <a:extLst>
              <a:ext uri="{FF2B5EF4-FFF2-40B4-BE49-F238E27FC236}">
                <a16:creationId xmlns:a16="http://schemas.microsoft.com/office/drawing/2014/main" id="{E1864C42-AEC3-4903-A833-1DEE069069FE}"/>
              </a:ext>
            </a:extLst>
          </p:cNvPr>
          <p:cNvSpPr/>
          <p:nvPr/>
        </p:nvSpPr>
        <p:spPr>
          <a:xfrm>
            <a:off x="1387041" y="1239709"/>
            <a:ext cx="6600825" cy="3590342"/>
          </a:xfrm>
          <a:prstGeom prst="rect">
            <a:avLst/>
          </a:prstGeom>
        </p:spPr>
        <p:txBody>
          <a:bodyPr>
            <a:spAutoFit/>
          </a:bodyPr>
          <a:lstStyle>
            <a:lvl1pPr marL="342900" indent="-342900">
              <a:defRPr sz="1300">
                <a:solidFill>
                  <a:schemeClr val="tx1"/>
                </a:solidFill>
                <a:latin typeface="Calibri" panose="020F0502020204030204" pitchFamily="34" charset="0"/>
              </a:defRPr>
            </a:lvl1pPr>
            <a:lvl2pPr>
              <a:defRPr sz="1300">
                <a:solidFill>
                  <a:schemeClr val="tx1"/>
                </a:solidFill>
                <a:latin typeface="Calibri" panose="020F0502020204030204" pitchFamily="34" charset="0"/>
              </a:defRPr>
            </a:lvl2pPr>
            <a:lvl3pPr>
              <a:defRPr sz="1300">
                <a:solidFill>
                  <a:schemeClr val="tx1"/>
                </a:solidFill>
                <a:latin typeface="Calibri" panose="020F0502020204030204" pitchFamily="34" charset="0"/>
              </a:defRPr>
            </a:lvl3pPr>
            <a:lvl4pPr>
              <a:defRPr sz="1300">
                <a:solidFill>
                  <a:schemeClr val="tx1"/>
                </a:solidFill>
                <a:latin typeface="Calibri" panose="020F0502020204030204" pitchFamily="34" charset="0"/>
              </a:defRPr>
            </a:lvl4pPr>
            <a:lvl5pPr>
              <a:defRPr sz="1300">
                <a:solidFill>
                  <a:schemeClr val="tx1"/>
                </a:solidFill>
                <a:latin typeface="Calibri" panose="020F0502020204030204" pitchFamily="34" charset="0"/>
              </a:defRPr>
            </a:lvl5pPr>
            <a:lvl6pPr marL="1828800" indent="457200" defTabSz="685800" eaLnBrk="0" fontAlgn="base" hangingPunct="0">
              <a:spcBef>
                <a:spcPct val="0"/>
              </a:spcBef>
              <a:spcAft>
                <a:spcPct val="0"/>
              </a:spcAft>
              <a:defRPr sz="1300">
                <a:solidFill>
                  <a:schemeClr val="tx1"/>
                </a:solidFill>
                <a:latin typeface="Calibri" panose="020F0502020204030204" pitchFamily="34" charset="0"/>
              </a:defRPr>
            </a:lvl6pPr>
            <a:lvl7pPr marL="2286000" indent="457200" defTabSz="685800" eaLnBrk="0" fontAlgn="base" hangingPunct="0">
              <a:spcBef>
                <a:spcPct val="0"/>
              </a:spcBef>
              <a:spcAft>
                <a:spcPct val="0"/>
              </a:spcAft>
              <a:defRPr sz="1300">
                <a:solidFill>
                  <a:schemeClr val="tx1"/>
                </a:solidFill>
                <a:latin typeface="Calibri" panose="020F0502020204030204" pitchFamily="34" charset="0"/>
              </a:defRPr>
            </a:lvl7pPr>
            <a:lvl8pPr marL="2743200" indent="457200" defTabSz="685800" eaLnBrk="0" fontAlgn="base" hangingPunct="0">
              <a:spcBef>
                <a:spcPct val="0"/>
              </a:spcBef>
              <a:spcAft>
                <a:spcPct val="0"/>
              </a:spcAft>
              <a:defRPr sz="1300">
                <a:solidFill>
                  <a:schemeClr val="tx1"/>
                </a:solidFill>
                <a:latin typeface="Calibri" panose="020F0502020204030204" pitchFamily="34" charset="0"/>
              </a:defRPr>
            </a:lvl8pPr>
            <a:lvl9pPr marL="3200400" indent="457200" defTabSz="685800" eaLnBrk="0" fontAlgn="base" hangingPunct="0">
              <a:spcBef>
                <a:spcPct val="0"/>
              </a:spcBef>
              <a:spcAft>
                <a:spcPct val="0"/>
              </a:spcAft>
              <a:defRPr sz="1300">
                <a:solidFill>
                  <a:schemeClr val="tx1"/>
                </a:solidFill>
                <a:latin typeface="Calibri" panose="020F0502020204030204" pitchFamily="34" charset="0"/>
              </a:defRPr>
            </a:lvl9pPr>
          </a:lstStyle>
          <a:p>
            <a:pPr algn="just">
              <a:lnSpc>
                <a:spcPct val="103000"/>
              </a:lnSpc>
              <a:spcAft>
                <a:spcPts val="550"/>
              </a:spcAft>
              <a:buFont typeface="Wingdings" panose="05000000000000000000" pitchFamily="2" charset="2"/>
              <a:buChar char="§"/>
            </a:pPr>
            <a:r>
              <a:rPr lang="it-IT" altLang="it-IT" sz="1800" dirty="0"/>
              <a:t>Il controllo sui risultati si espleta attraverso l’analisi del bilancio di esercizio delle società in </a:t>
            </a:r>
            <a:r>
              <a:rPr lang="it-IT" altLang="it-IT" sz="1800" dirty="0" err="1"/>
              <a:t>house</a:t>
            </a:r>
            <a:r>
              <a:rPr lang="it-IT" altLang="it-IT" sz="1800" dirty="0"/>
              <a:t>  </a:t>
            </a:r>
            <a:endParaRPr lang="en-GB" altLang="it-IT" sz="1800" dirty="0"/>
          </a:p>
          <a:p>
            <a:pPr algn="just">
              <a:lnSpc>
                <a:spcPct val="102000"/>
              </a:lnSpc>
              <a:spcAft>
                <a:spcPts val="550"/>
              </a:spcAft>
              <a:buFont typeface="Wingdings" panose="05000000000000000000" pitchFamily="2" charset="2"/>
              <a:buChar char="§"/>
            </a:pPr>
            <a:r>
              <a:rPr lang="it-IT" altLang="it-IT" sz="1800" dirty="0"/>
              <a:t>Il Consiglio di Amministrazione della società trasmette, per conoscenza, al Comitato per il controllo analogo la proposta di bilancio di esercizio e la relazione sull’attività  </a:t>
            </a:r>
            <a:endParaRPr lang="en-GB" altLang="it-IT" sz="1800" dirty="0"/>
          </a:p>
          <a:p>
            <a:pPr algn="just">
              <a:lnSpc>
                <a:spcPct val="102000"/>
              </a:lnSpc>
              <a:spcAft>
                <a:spcPts val="550"/>
              </a:spcAft>
              <a:buFont typeface="Wingdings" panose="05000000000000000000" pitchFamily="2" charset="2"/>
              <a:buChar char="§"/>
            </a:pPr>
            <a:r>
              <a:rPr lang="it-IT" altLang="it-IT" sz="1800" dirty="0"/>
              <a:t>Il socio, sulla base dei documenti di bilancio inviati dal Consiglio di amministrazione, darà mandato per l’approvazione del bilancio al proprio rappresentante in Assemblea   </a:t>
            </a:r>
            <a:endParaRPr lang="it-IT" altLang="it-IT" sz="1800" dirty="0" smtClean="0"/>
          </a:p>
          <a:p>
            <a:pPr algn="just">
              <a:lnSpc>
                <a:spcPct val="102000"/>
              </a:lnSpc>
              <a:spcAft>
                <a:spcPts val="550"/>
              </a:spcAft>
              <a:buFont typeface="Wingdings" panose="05000000000000000000" pitchFamily="2" charset="2"/>
              <a:buChar char="§"/>
            </a:pPr>
            <a:endParaRPr lang="it-IT" altLang="it-IT" sz="1800" dirty="0"/>
          </a:p>
          <a:p>
            <a:pPr algn="just">
              <a:lnSpc>
                <a:spcPct val="102000"/>
              </a:lnSpc>
              <a:spcAft>
                <a:spcPts val="550"/>
              </a:spcAft>
              <a:buFont typeface="Wingdings" panose="05000000000000000000" pitchFamily="2" charset="2"/>
              <a:buChar char="§"/>
            </a:pPr>
            <a:endParaRPr lang="it-IT" altLang="it-IT" sz="1800" dirty="0" smtClean="0"/>
          </a:p>
          <a:p>
            <a:pPr marL="0" indent="0" algn="just">
              <a:lnSpc>
                <a:spcPct val="102000"/>
              </a:lnSpc>
              <a:spcAft>
                <a:spcPts val="550"/>
              </a:spcAft>
            </a:pPr>
            <a:r>
              <a:rPr lang="en-GB" altLang="it-IT" sz="1800" dirty="0" smtClean="0"/>
              <a:t>                                                                                                                      19</a:t>
            </a:r>
            <a:endParaRPr lang="en-GB" altLang="it-IT"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ottotitolo 2">
            <a:extLst>
              <a:ext uri="{FF2B5EF4-FFF2-40B4-BE49-F238E27FC236}">
                <a16:creationId xmlns:a16="http://schemas.microsoft.com/office/drawing/2014/main" id="{36F86454-9635-4A07-A40F-FE6DD61F31A0}"/>
              </a:ext>
            </a:extLst>
          </p:cNvPr>
          <p:cNvSpPr>
            <a:spLocks noGrp="1"/>
          </p:cNvSpPr>
          <p:nvPr>
            <p:ph type="subTitle" idx="1"/>
          </p:nvPr>
        </p:nvSpPr>
        <p:spPr>
          <a:xfrm>
            <a:off x="1173882" y="1249792"/>
            <a:ext cx="6858000" cy="3278187"/>
          </a:xfrm>
        </p:spPr>
        <p:txBody>
          <a:bodyPr rtlCol="0">
            <a:normAutofit fontScale="92500" lnSpcReduction="10000"/>
          </a:bodyPr>
          <a:lstStyle/>
          <a:p>
            <a:pPr marL="285750" indent="-285750" algn="just" eaLnBrk="1" hangingPunct="1">
              <a:buFont typeface="Wingdings" panose="05000000000000000000" pitchFamily="2" charset="2"/>
              <a:buChar char="§"/>
              <a:defRPr/>
            </a:pPr>
            <a:r>
              <a:rPr lang="it-IT" dirty="0"/>
              <a:t>La relazione sull’attività deve essere coerente nei contenuti a quella elaborata in sede di pianificazione con l’analisi delle motivazioni degli scostamenti di budget economico e di obiettivi significativi verificatisi con riferimento alle singole attività </a:t>
            </a:r>
            <a:endParaRPr lang="en-GB" dirty="0"/>
          </a:p>
          <a:p>
            <a:pPr marL="285750" indent="-285750" algn="just" eaLnBrk="1" hangingPunct="1">
              <a:buFont typeface="Wingdings" panose="05000000000000000000" pitchFamily="2" charset="2"/>
              <a:buChar char="§"/>
              <a:defRPr/>
            </a:pPr>
            <a:r>
              <a:rPr lang="it-IT" dirty="0"/>
              <a:t>Il Comitato per il controllo analogo, su richiesta del socio, potrà predisporre una nota illustrativa dei risultati perseguiti dalla società redatta anche sulla base dell’attività di monitoraggio svolta in corso d’anno</a:t>
            </a:r>
          </a:p>
          <a:p>
            <a:pPr marL="285750" indent="-285750" algn="just" eaLnBrk="1" hangingPunct="1">
              <a:buFont typeface="Wingdings" panose="05000000000000000000" pitchFamily="2" charset="2"/>
              <a:buChar char="§"/>
              <a:defRPr/>
            </a:pPr>
            <a:r>
              <a:rPr lang="it-IT" dirty="0"/>
              <a:t>La relazione dovrà, altresì, fornire un quadro degli affidamenti effettuati nei confronti dei terzi nei limiti previsti dall’articolo 5, comma 1, del d.l.gs. n. 50/2016 e articolo 16, commi 3 e 5 del d.lgs. n. </a:t>
            </a:r>
            <a:r>
              <a:rPr lang="it-IT" dirty="0" smtClean="0"/>
              <a:t>175/2016</a:t>
            </a:r>
          </a:p>
          <a:p>
            <a:pPr algn="just" eaLnBrk="1" hangingPunct="1">
              <a:defRPr/>
            </a:pPr>
            <a:r>
              <a:rPr lang="it-IT" dirty="0" smtClean="0"/>
              <a:t>                                                                                                                           </a:t>
            </a:r>
          </a:p>
          <a:p>
            <a:pPr algn="just" eaLnBrk="1" hangingPunct="1">
              <a:defRPr/>
            </a:pPr>
            <a:r>
              <a:rPr lang="it-IT" dirty="0"/>
              <a:t> </a:t>
            </a:r>
            <a:r>
              <a:rPr lang="it-IT" dirty="0" smtClean="0"/>
              <a:t>                                                                                                                                  20</a:t>
            </a:r>
            <a:endParaRPr lang="en-GB" dirty="0"/>
          </a:p>
          <a:p>
            <a:pPr marL="285750" indent="-285750" algn="just" eaLnBrk="1" hangingPunct="1">
              <a:buFont typeface="Wingdings" panose="05000000000000000000" pitchFamily="2" charset="2"/>
              <a:buChar char="§"/>
              <a:defRPr/>
            </a:pPr>
            <a:endParaRPr lang="it-IT" dirty="0"/>
          </a:p>
          <a:p>
            <a:pPr marL="285750" indent="-285750" algn="just" eaLnBrk="1" hangingPunct="1">
              <a:buFont typeface="Wingdings" panose="05000000000000000000" pitchFamily="2" charset="2"/>
              <a:buChar char="§"/>
              <a:defRPr/>
            </a:pPr>
            <a:endParaRPr lang="en-GB" dirty="0"/>
          </a:p>
          <a:p>
            <a:pPr eaLnBrk="1" hangingPunct="1">
              <a:defRPr/>
            </a:pPr>
            <a:endParaRPr lang="en-GB" altLang="en-US" dirty="0"/>
          </a:p>
        </p:txBody>
      </p:sp>
      <p:sp>
        <p:nvSpPr>
          <p:cNvPr id="30723" name="Titolo 1">
            <a:extLst>
              <a:ext uri="{FF2B5EF4-FFF2-40B4-BE49-F238E27FC236}">
                <a16:creationId xmlns:a16="http://schemas.microsoft.com/office/drawing/2014/main" id="{C7646C8F-8BF5-4765-9949-6418933B46BD}"/>
              </a:ext>
            </a:extLst>
          </p:cNvPr>
          <p:cNvSpPr>
            <a:spLocks noGrp="1"/>
          </p:cNvSpPr>
          <p:nvPr>
            <p:ph type="ctrTitle"/>
          </p:nvPr>
        </p:nvSpPr>
        <p:spPr>
          <a:xfrm>
            <a:off x="1254125" y="177800"/>
            <a:ext cx="6858000" cy="560388"/>
          </a:xfrm>
        </p:spPr>
        <p:txBody>
          <a:bodyPr/>
          <a:lstStyle/>
          <a:p>
            <a:pPr algn="just" eaLnBrk="1" hangingPunct="1"/>
            <a:r>
              <a:rPr lang="it-IT" altLang="it-IT" sz="3200" b="1" dirty="0"/>
              <a:t> </a:t>
            </a:r>
            <a:r>
              <a:rPr lang="it-IT" altLang="it-IT" sz="3200" b="1" dirty="0" smtClean="0"/>
              <a:t> </a:t>
            </a:r>
            <a:r>
              <a:rPr lang="it-IT" altLang="it-IT" sz="3200" b="1" dirty="0" smtClean="0"/>
              <a:t>L’ESERCIZIO </a:t>
            </a:r>
            <a:r>
              <a:rPr lang="it-IT" altLang="it-IT" sz="3200" b="1" dirty="0"/>
              <a:t>DEL CONTROLLO ANALOGO</a:t>
            </a:r>
            <a:endParaRPr lang="en-GB" altLang="en-US" sz="3200" b="1" dirty="0"/>
          </a:p>
        </p:txBody>
      </p:sp>
      <p:sp>
        <p:nvSpPr>
          <p:cNvPr id="30724" name="Sottotitolo 2">
            <a:extLst>
              <a:ext uri="{FF2B5EF4-FFF2-40B4-BE49-F238E27FC236}">
                <a16:creationId xmlns:a16="http://schemas.microsoft.com/office/drawing/2014/main" id="{317282BB-906A-46CC-A473-577BE10AB9BB}"/>
              </a:ext>
            </a:extLst>
          </p:cNvPr>
          <p:cNvSpPr txBox="1">
            <a:spLocks/>
          </p:cNvSpPr>
          <p:nvPr/>
        </p:nvSpPr>
        <p:spPr bwMode="auto">
          <a:xfrm>
            <a:off x="1254125" y="738188"/>
            <a:ext cx="6858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18288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2860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27432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2004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just" eaLnBrk="1" hangingPunct="1">
              <a:buFont typeface="Arial" panose="020B0604020202020204" pitchFamily="34" charset="0"/>
              <a:buNone/>
            </a:pPr>
            <a:r>
              <a:rPr lang="it-IT" altLang="it-IT" sz="1800" b="1"/>
              <a:t>Bilancio d’esercizio e controllo sui risultati </a:t>
            </a:r>
            <a:endParaRPr lang="en-GB" altLang="en-US"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ottotitolo 2">
            <a:extLst>
              <a:ext uri="{FF2B5EF4-FFF2-40B4-BE49-F238E27FC236}">
                <a16:creationId xmlns:a16="http://schemas.microsoft.com/office/drawing/2014/main" id="{72EA222E-7518-4A99-BE56-82019B7A2AB2}"/>
              </a:ext>
            </a:extLst>
          </p:cNvPr>
          <p:cNvSpPr>
            <a:spLocks noGrp="1"/>
          </p:cNvSpPr>
          <p:nvPr>
            <p:ph type="subTitle" idx="1"/>
          </p:nvPr>
        </p:nvSpPr>
        <p:spPr>
          <a:xfrm>
            <a:off x="1098550" y="738188"/>
            <a:ext cx="6858000" cy="422275"/>
          </a:xfrm>
        </p:spPr>
        <p:txBody>
          <a:bodyPr/>
          <a:lstStyle/>
          <a:p>
            <a:pPr algn="just" eaLnBrk="1" hangingPunct="1"/>
            <a:r>
              <a:rPr lang="it-IT" altLang="it-IT" b="1"/>
              <a:t>Controllo sulla gestione e sui risultati intermedi </a:t>
            </a:r>
            <a:endParaRPr lang="en-GB" altLang="it-IT" b="1"/>
          </a:p>
          <a:p>
            <a:pPr eaLnBrk="1" hangingPunct="1"/>
            <a:endParaRPr lang="en-GB" altLang="en-US"/>
          </a:p>
        </p:txBody>
      </p:sp>
      <p:sp>
        <p:nvSpPr>
          <p:cNvPr id="32771" name="Titolo 1">
            <a:extLst>
              <a:ext uri="{FF2B5EF4-FFF2-40B4-BE49-F238E27FC236}">
                <a16:creationId xmlns:a16="http://schemas.microsoft.com/office/drawing/2014/main" id="{C108EA4F-1A3E-42E8-857F-629C40AB25CC}"/>
              </a:ext>
            </a:extLst>
          </p:cNvPr>
          <p:cNvSpPr>
            <a:spLocks noGrp="1"/>
          </p:cNvSpPr>
          <p:nvPr>
            <p:ph type="ctrTitle"/>
          </p:nvPr>
        </p:nvSpPr>
        <p:spPr>
          <a:xfrm>
            <a:off x="1254125" y="177800"/>
            <a:ext cx="6858000" cy="560388"/>
          </a:xfrm>
        </p:spPr>
        <p:txBody>
          <a:bodyPr/>
          <a:lstStyle/>
          <a:p>
            <a:pPr algn="just" eaLnBrk="1" hangingPunct="1"/>
            <a:r>
              <a:rPr lang="it-IT" altLang="it-IT" sz="3200" b="1" dirty="0"/>
              <a:t> </a:t>
            </a:r>
            <a:r>
              <a:rPr lang="it-IT" altLang="it-IT" sz="3200" b="1" dirty="0" smtClean="0"/>
              <a:t> </a:t>
            </a:r>
            <a:r>
              <a:rPr lang="it-IT" altLang="it-IT" sz="3200" b="1" dirty="0" smtClean="0"/>
              <a:t>L’ESERCIZIO </a:t>
            </a:r>
            <a:r>
              <a:rPr lang="it-IT" altLang="it-IT" sz="3200" b="1" dirty="0"/>
              <a:t>DEL CONTROLLO ANALOGO</a:t>
            </a:r>
            <a:endParaRPr lang="en-GB" altLang="en-US" sz="3200" b="1" dirty="0"/>
          </a:p>
        </p:txBody>
      </p:sp>
      <p:sp>
        <p:nvSpPr>
          <p:cNvPr id="3" name="Rettangolo 2">
            <a:extLst>
              <a:ext uri="{FF2B5EF4-FFF2-40B4-BE49-F238E27FC236}">
                <a16:creationId xmlns:a16="http://schemas.microsoft.com/office/drawing/2014/main" id="{976177A2-3F7B-4036-A86E-7B56846F8EB1}"/>
              </a:ext>
            </a:extLst>
          </p:cNvPr>
          <p:cNvSpPr/>
          <p:nvPr/>
        </p:nvSpPr>
        <p:spPr>
          <a:xfrm>
            <a:off x="1254125" y="1050925"/>
            <a:ext cx="6858000" cy="4131003"/>
          </a:xfrm>
          <a:prstGeom prst="rect">
            <a:avLst/>
          </a:prstGeom>
        </p:spPr>
        <p:txBody>
          <a:bodyPr lIns="91440" tIns="45720" rIns="91440" bIns="45720" anchor="t">
            <a:spAutoFit/>
          </a:bodyPr>
          <a:lstStyle>
            <a:lvl1pPr marL="285750" indent="-285750">
              <a:defRPr sz="1300">
                <a:solidFill>
                  <a:schemeClr val="tx1"/>
                </a:solidFill>
                <a:latin typeface="Calibri" panose="020F0502020204030204" pitchFamily="34" charset="0"/>
              </a:defRPr>
            </a:lvl1pPr>
            <a:lvl2pPr>
              <a:defRPr sz="1300">
                <a:solidFill>
                  <a:schemeClr val="tx1"/>
                </a:solidFill>
                <a:latin typeface="Calibri" panose="020F0502020204030204" pitchFamily="34" charset="0"/>
              </a:defRPr>
            </a:lvl2pPr>
            <a:lvl3pPr>
              <a:defRPr sz="1300">
                <a:solidFill>
                  <a:schemeClr val="tx1"/>
                </a:solidFill>
                <a:latin typeface="Calibri" panose="020F0502020204030204" pitchFamily="34" charset="0"/>
              </a:defRPr>
            </a:lvl3pPr>
            <a:lvl4pPr>
              <a:defRPr sz="1300">
                <a:solidFill>
                  <a:schemeClr val="tx1"/>
                </a:solidFill>
                <a:latin typeface="Calibri" panose="020F0502020204030204" pitchFamily="34" charset="0"/>
              </a:defRPr>
            </a:lvl4pPr>
            <a:lvl5pPr>
              <a:defRPr sz="1300">
                <a:solidFill>
                  <a:schemeClr val="tx1"/>
                </a:solidFill>
                <a:latin typeface="Calibri" panose="020F0502020204030204" pitchFamily="34" charset="0"/>
              </a:defRPr>
            </a:lvl5pPr>
            <a:lvl6pPr marL="1828800" indent="457200" defTabSz="685800" eaLnBrk="0" fontAlgn="base" hangingPunct="0">
              <a:spcBef>
                <a:spcPct val="0"/>
              </a:spcBef>
              <a:spcAft>
                <a:spcPct val="0"/>
              </a:spcAft>
              <a:defRPr sz="1300">
                <a:solidFill>
                  <a:schemeClr val="tx1"/>
                </a:solidFill>
                <a:latin typeface="Calibri" panose="020F0502020204030204" pitchFamily="34" charset="0"/>
              </a:defRPr>
            </a:lvl6pPr>
            <a:lvl7pPr marL="2286000" indent="457200" defTabSz="685800" eaLnBrk="0" fontAlgn="base" hangingPunct="0">
              <a:spcBef>
                <a:spcPct val="0"/>
              </a:spcBef>
              <a:spcAft>
                <a:spcPct val="0"/>
              </a:spcAft>
              <a:defRPr sz="1300">
                <a:solidFill>
                  <a:schemeClr val="tx1"/>
                </a:solidFill>
                <a:latin typeface="Calibri" panose="020F0502020204030204" pitchFamily="34" charset="0"/>
              </a:defRPr>
            </a:lvl7pPr>
            <a:lvl8pPr marL="2743200" indent="457200" defTabSz="685800" eaLnBrk="0" fontAlgn="base" hangingPunct="0">
              <a:spcBef>
                <a:spcPct val="0"/>
              </a:spcBef>
              <a:spcAft>
                <a:spcPct val="0"/>
              </a:spcAft>
              <a:defRPr sz="1300">
                <a:solidFill>
                  <a:schemeClr val="tx1"/>
                </a:solidFill>
                <a:latin typeface="Calibri" panose="020F0502020204030204" pitchFamily="34" charset="0"/>
              </a:defRPr>
            </a:lvl8pPr>
            <a:lvl9pPr marL="3200400" indent="457200" defTabSz="685800" eaLnBrk="0" fontAlgn="base" hangingPunct="0">
              <a:spcBef>
                <a:spcPct val="0"/>
              </a:spcBef>
              <a:spcAft>
                <a:spcPct val="0"/>
              </a:spcAft>
              <a:defRPr sz="1300">
                <a:solidFill>
                  <a:schemeClr val="tx1"/>
                </a:solidFill>
                <a:latin typeface="Calibri" panose="020F0502020204030204" pitchFamily="34" charset="0"/>
              </a:defRPr>
            </a:lvl9pPr>
          </a:lstStyle>
          <a:p>
            <a:pPr algn="just">
              <a:lnSpc>
                <a:spcPct val="102000"/>
              </a:lnSpc>
              <a:spcAft>
                <a:spcPts val="550"/>
              </a:spcAft>
              <a:buFont typeface="Wingdings" panose="05000000000000000000" pitchFamily="2" charset="2"/>
              <a:buChar char="§"/>
            </a:pPr>
            <a:r>
              <a:rPr lang="it-IT" altLang="it-IT" sz="1800" dirty="0">
                <a:latin typeface="Calibri"/>
                <a:cs typeface="Calibri"/>
              </a:rPr>
              <a:t>Il Comitato per il controllo analogo deve essere posto nelle condizioni di conoscere l’attività svolta dalla società, per cui oltre a prevedere la possibile presenza – senza diritto di voto - del Presidente del Comitato alle riunioni del Consiglio di amministrazione, è opportuno che una sintesi delle decisioni di gestione sia trasmessa al Comitato.</a:t>
            </a:r>
            <a:endParaRPr lang="en-GB" altLang="it-IT" sz="1800" dirty="0">
              <a:latin typeface="Calibri"/>
              <a:cs typeface="Calibri"/>
            </a:endParaRPr>
          </a:p>
          <a:p>
            <a:pPr algn="just">
              <a:lnSpc>
                <a:spcPct val="103000"/>
              </a:lnSpc>
              <a:spcAft>
                <a:spcPts val="663"/>
              </a:spcAft>
              <a:buFont typeface="Wingdings" panose="05000000000000000000" pitchFamily="2" charset="2"/>
              <a:buChar char="§"/>
            </a:pPr>
            <a:r>
              <a:rPr lang="it-IT" altLang="it-IT" sz="1800" dirty="0">
                <a:latin typeface="Calibri"/>
                <a:cs typeface="Calibri"/>
              </a:rPr>
              <a:t>per quanto riguarda il controllo sulla gestione, questo si effettua attraverso report periodici del Comitato per il controllo analogo per la verifica dello stato di attuazione del programma da parte della società. </a:t>
            </a:r>
            <a:endParaRPr lang="it-IT" altLang="it-IT" sz="1800" dirty="0" smtClean="0">
              <a:latin typeface="Calibri"/>
              <a:cs typeface="Calibri"/>
            </a:endParaRPr>
          </a:p>
          <a:p>
            <a:pPr algn="just">
              <a:lnSpc>
                <a:spcPct val="103000"/>
              </a:lnSpc>
              <a:spcAft>
                <a:spcPts val="663"/>
              </a:spcAft>
              <a:buFont typeface="Wingdings" panose="05000000000000000000" pitchFamily="2" charset="2"/>
              <a:buChar char="§"/>
            </a:pPr>
            <a:endParaRPr lang="it-IT" altLang="it-IT" sz="1800" dirty="0">
              <a:latin typeface="Calibri"/>
              <a:cs typeface="Calibri"/>
            </a:endParaRPr>
          </a:p>
          <a:p>
            <a:pPr marL="0" indent="0" algn="just">
              <a:lnSpc>
                <a:spcPct val="103000"/>
              </a:lnSpc>
              <a:spcAft>
                <a:spcPts val="663"/>
              </a:spcAft>
            </a:pPr>
            <a:r>
              <a:rPr lang="it-IT" altLang="it-IT" sz="1800" dirty="0" smtClean="0">
                <a:latin typeface="Calibri"/>
                <a:cs typeface="Calibri"/>
              </a:rPr>
              <a:t>                                                                                                                          21</a:t>
            </a:r>
          </a:p>
          <a:p>
            <a:pPr marL="0" indent="0" algn="just">
              <a:lnSpc>
                <a:spcPct val="103000"/>
              </a:lnSpc>
              <a:spcAft>
                <a:spcPts val="663"/>
              </a:spcAft>
            </a:pPr>
            <a:endParaRPr lang="en-GB" altLang="it-IT"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a:extLst>
              <a:ext uri="{FF2B5EF4-FFF2-40B4-BE49-F238E27FC236}">
                <a16:creationId xmlns:a16="http://schemas.microsoft.com/office/drawing/2014/main" id="{BDFFF8A3-02BE-47D5-A39C-C7757048C04C}"/>
              </a:ext>
            </a:extLst>
          </p:cNvPr>
          <p:cNvSpPr>
            <a:spLocks noGrp="1"/>
          </p:cNvSpPr>
          <p:nvPr>
            <p:ph type="ctrTitle"/>
          </p:nvPr>
        </p:nvSpPr>
        <p:spPr>
          <a:xfrm>
            <a:off x="1254125" y="177800"/>
            <a:ext cx="6858000" cy="560388"/>
          </a:xfrm>
        </p:spPr>
        <p:txBody>
          <a:bodyPr/>
          <a:lstStyle/>
          <a:p>
            <a:pPr algn="just" eaLnBrk="1" hangingPunct="1"/>
            <a:r>
              <a:rPr lang="it-IT" altLang="it-IT" sz="3200" b="1" dirty="0" smtClean="0"/>
              <a:t>  L’ESERCIZIO </a:t>
            </a:r>
            <a:r>
              <a:rPr lang="it-IT" altLang="it-IT" sz="3200" b="1" dirty="0"/>
              <a:t>DEL CONTROLLO ANALOGO</a:t>
            </a:r>
            <a:endParaRPr lang="en-GB" altLang="en-US" sz="3200" b="1" dirty="0"/>
          </a:p>
        </p:txBody>
      </p:sp>
      <p:sp>
        <p:nvSpPr>
          <p:cNvPr id="33795" name="Sottotitolo 2">
            <a:extLst>
              <a:ext uri="{FF2B5EF4-FFF2-40B4-BE49-F238E27FC236}">
                <a16:creationId xmlns:a16="http://schemas.microsoft.com/office/drawing/2014/main" id="{9EF82553-052C-40A7-B72C-68954AF5AA4E}"/>
              </a:ext>
            </a:extLst>
          </p:cNvPr>
          <p:cNvSpPr>
            <a:spLocks noGrp="1"/>
          </p:cNvSpPr>
          <p:nvPr>
            <p:ph type="subTitle" idx="1"/>
          </p:nvPr>
        </p:nvSpPr>
        <p:spPr>
          <a:xfrm>
            <a:off x="1098550" y="738188"/>
            <a:ext cx="6858000" cy="422275"/>
          </a:xfrm>
        </p:spPr>
        <p:txBody>
          <a:bodyPr/>
          <a:lstStyle/>
          <a:p>
            <a:pPr algn="just" eaLnBrk="1" hangingPunct="1"/>
            <a:r>
              <a:rPr lang="it-IT" altLang="it-IT" b="1"/>
              <a:t>Controllo sulla gestione e sui risultati intermedi </a:t>
            </a:r>
            <a:endParaRPr lang="en-GB" altLang="it-IT" b="1"/>
          </a:p>
          <a:p>
            <a:pPr eaLnBrk="1" hangingPunct="1"/>
            <a:endParaRPr lang="en-GB" altLang="en-US"/>
          </a:p>
        </p:txBody>
      </p:sp>
      <p:sp>
        <p:nvSpPr>
          <p:cNvPr id="2" name="Rettangolo 1">
            <a:extLst>
              <a:ext uri="{FF2B5EF4-FFF2-40B4-BE49-F238E27FC236}">
                <a16:creationId xmlns:a16="http://schemas.microsoft.com/office/drawing/2014/main" id="{5949AD38-4E7A-4267-997A-4F3D7EC11A73}"/>
              </a:ext>
            </a:extLst>
          </p:cNvPr>
          <p:cNvSpPr/>
          <p:nvPr/>
        </p:nvSpPr>
        <p:spPr>
          <a:xfrm>
            <a:off x="1098550" y="1296988"/>
            <a:ext cx="6702425" cy="5651868"/>
          </a:xfrm>
          <a:prstGeom prst="rect">
            <a:avLst/>
          </a:prstGeom>
        </p:spPr>
        <p:txBody>
          <a:bodyPr lIns="91440" tIns="45720" rIns="91440" bIns="45720" anchor="t">
            <a:spAutoFit/>
          </a:bodyPr>
          <a:lstStyle>
            <a:lvl1pPr marL="285750" indent="-285750">
              <a:defRPr sz="1300">
                <a:solidFill>
                  <a:schemeClr val="tx1"/>
                </a:solidFill>
                <a:latin typeface="Calibri" panose="020F0502020204030204" pitchFamily="34" charset="0"/>
              </a:defRPr>
            </a:lvl1pPr>
            <a:lvl2pPr marL="628650" indent="-285750">
              <a:defRPr sz="1300">
                <a:solidFill>
                  <a:schemeClr val="tx1"/>
                </a:solidFill>
                <a:latin typeface="Calibri" panose="020F0502020204030204" pitchFamily="34" charset="0"/>
              </a:defRPr>
            </a:lvl2pPr>
            <a:lvl3pPr>
              <a:defRPr sz="1300">
                <a:solidFill>
                  <a:schemeClr val="tx1"/>
                </a:solidFill>
                <a:latin typeface="Calibri" panose="020F0502020204030204" pitchFamily="34" charset="0"/>
              </a:defRPr>
            </a:lvl3pPr>
            <a:lvl4pPr>
              <a:defRPr sz="1300">
                <a:solidFill>
                  <a:schemeClr val="tx1"/>
                </a:solidFill>
                <a:latin typeface="Calibri" panose="020F0502020204030204" pitchFamily="34" charset="0"/>
              </a:defRPr>
            </a:lvl4pPr>
            <a:lvl5pPr>
              <a:defRPr sz="1300">
                <a:solidFill>
                  <a:schemeClr val="tx1"/>
                </a:solidFill>
                <a:latin typeface="Calibri" panose="020F0502020204030204" pitchFamily="34" charset="0"/>
              </a:defRPr>
            </a:lvl5pPr>
            <a:lvl6pPr marL="1828800" indent="457200" defTabSz="685800" eaLnBrk="0" fontAlgn="base" hangingPunct="0">
              <a:spcBef>
                <a:spcPct val="0"/>
              </a:spcBef>
              <a:spcAft>
                <a:spcPct val="0"/>
              </a:spcAft>
              <a:defRPr sz="1300">
                <a:solidFill>
                  <a:schemeClr val="tx1"/>
                </a:solidFill>
                <a:latin typeface="Calibri" panose="020F0502020204030204" pitchFamily="34" charset="0"/>
              </a:defRPr>
            </a:lvl6pPr>
            <a:lvl7pPr marL="2286000" indent="457200" defTabSz="685800" eaLnBrk="0" fontAlgn="base" hangingPunct="0">
              <a:spcBef>
                <a:spcPct val="0"/>
              </a:spcBef>
              <a:spcAft>
                <a:spcPct val="0"/>
              </a:spcAft>
              <a:defRPr sz="1300">
                <a:solidFill>
                  <a:schemeClr val="tx1"/>
                </a:solidFill>
                <a:latin typeface="Calibri" panose="020F0502020204030204" pitchFamily="34" charset="0"/>
              </a:defRPr>
            </a:lvl7pPr>
            <a:lvl8pPr marL="2743200" indent="457200" defTabSz="685800" eaLnBrk="0" fontAlgn="base" hangingPunct="0">
              <a:spcBef>
                <a:spcPct val="0"/>
              </a:spcBef>
              <a:spcAft>
                <a:spcPct val="0"/>
              </a:spcAft>
              <a:defRPr sz="1300">
                <a:solidFill>
                  <a:schemeClr val="tx1"/>
                </a:solidFill>
                <a:latin typeface="Calibri" panose="020F0502020204030204" pitchFamily="34" charset="0"/>
              </a:defRPr>
            </a:lvl8pPr>
            <a:lvl9pPr marL="3200400" indent="457200" defTabSz="685800" eaLnBrk="0" fontAlgn="base" hangingPunct="0">
              <a:spcBef>
                <a:spcPct val="0"/>
              </a:spcBef>
              <a:spcAft>
                <a:spcPct val="0"/>
              </a:spcAft>
              <a:defRPr sz="1300">
                <a:solidFill>
                  <a:schemeClr val="tx1"/>
                </a:solidFill>
                <a:latin typeface="Calibri" panose="020F0502020204030204" pitchFamily="34" charset="0"/>
              </a:defRPr>
            </a:lvl9pPr>
          </a:lstStyle>
          <a:p>
            <a:pPr algn="just">
              <a:lnSpc>
                <a:spcPct val="103000"/>
              </a:lnSpc>
              <a:spcAft>
                <a:spcPts val="663"/>
              </a:spcAft>
              <a:buFont typeface="Wingdings" panose="05000000000000000000" pitchFamily="2" charset="2"/>
              <a:buChar char="§"/>
            </a:pPr>
            <a:r>
              <a:rPr lang="it-IT" altLang="it-IT" sz="1800" dirty="0">
                <a:latin typeface="Calibri"/>
                <a:cs typeface="Calibri"/>
              </a:rPr>
              <a:t>Il Comitato, sull’attività di monitoraggio svolta, invia una relazione al Consiglio di Amministrazione e al singolo socio. </a:t>
            </a:r>
            <a:r>
              <a:rPr lang="en-US" altLang="it-IT" sz="1800" dirty="0">
                <a:latin typeface="Calibri"/>
                <a:cs typeface="Calibri"/>
              </a:rPr>
              <a:t>In </a:t>
            </a:r>
            <a:r>
              <a:rPr lang="en-US" altLang="it-IT" sz="1800" dirty="0" err="1">
                <a:latin typeface="Calibri"/>
                <a:cs typeface="Calibri"/>
              </a:rPr>
              <a:t>particolare</a:t>
            </a:r>
            <a:r>
              <a:rPr lang="en-US" altLang="it-IT" sz="1800" dirty="0">
                <a:latin typeface="Calibri"/>
                <a:cs typeface="Calibri"/>
              </a:rPr>
              <a:t> il </a:t>
            </a:r>
            <a:r>
              <a:rPr lang="en-US" altLang="it-IT" sz="1800" dirty="0" err="1">
                <a:latin typeface="Calibri"/>
                <a:cs typeface="Calibri"/>
              </a:rPr>
              <a:t>Comitato</a:t>
            </a:r>
            <a:r>
              <a:rPr lang="en-US" altLang="it-IT" sz="1800" dirty="0">
                <a:latin typeface="Calibri"/>
                <a:cs typeface="Calibri"/>
              </a:rPr>
              <a:t> </a:t>
            </a:r>
            <a:r>
              <a:rPr lang="en-US" altLang="it-IT" sz="1800" dirty="0" err="1">
                <a:latin typeface="Calibri"/>
                <a:cs typeface="Calibri"/>
              </a:rPr>
              <a:t>verifica</a:t>
            </a:r>
            <a:r>
              <a:rPr lang="en-US" altLang="it-IT" sz="1800" dirty="0">
                <a:latin typeface="Calibri"/>
                <a:cs typeface="Calibri"/>
              </a:rPr>
              <a:t>: </a:t>
            </a:r>
            <a:endParaRPr lang="en-US" altLang="it-IT" sz="1800" dirty="0"/>
          </a:p>
          <a:p>
            <a:pPr lvl="1" algn="just">
              <a:buFont typeface="Arial" panose="020B0604020202020204" pitchFamily="34" charset="0"/>
              <a:buChar char="•"/>
            </a:pPr>
            <a:r>
              <a:rPr lang="it-IT" altLang="it-IT" sz="1800" dirty="0">
                <a:latin typeface="Calibri"/>
                <a:cs typeface="Calibri"/>
              </a:rPr>
              <a:t>lo stato di avanzamento di tutti i documenti di </a:t>
            </a:r>
            <a:r>
              <a:rPr lang="it-IT" altLang="it-IT" sz="1800" i="1" dirty="0">
                <a:latin typeface="Calibri"/>
                <a:cs typeface="Calibri"/>
              </a:rPr>
              <a:t>budget economico</a:t>
            </a:r>
            <a:r>
              <a:rPr lang="it-IT" altLang="it-IT" sz="1800" dirty="0">
                <a:latin typeface="Calibri"/>
                <a:cs typeface="Calibri"/>
              </a:rPr>
              <a:t>, le eventuali cause degli scostamenti, nonché le azioni correttive da attuare</a:t>
            </a:r>
            <a:endParaRPr lang="en-GB" altLang="it-IT" sz="1800" dirty="0">
              <a:latin typeface="Calibri"/>
              <a:cs typeface="Calibri"/>
            </a:endParaRPr>
          </a:p>
          <a:p>
            <a:pPr lvl="1" algn="just">
              <a:buFont typeface="Arial" panose="020B0604020202020204" pitchFamily="34" charset="0"/>
              <a:buChar char="•"/>
            </a:pPr>
            <a:r>
              <a:rPr lang="it-IT" altLang="it-IT" sz="1800" dirty="0"/>
              <a:t>lo stato di avanzamento di tutti gli </a:t>
            </a:r>
            <a:r>
              <a:rPr lang="it-IT" altLang="it-IT" sz="1800" i="1" dirty="0"/>
              <a:t>indicatori</a:t>
            </a:r>
            <a:r>
              <a:rPr lang="it-IT" altLang="it-IT" sz="1800" dirty="0"/>
              <a:t>, le eventuali cause degli scostamenti rispetto agli obiettivi di risultato stimati, nonché la rimodulazione o ridefinizione degli obiettivi e degli stessi </a:t>
            </a:r>
            <a:r>
              <a:rPr lang="it-IT" altLang="it-IT" sz="1800" dirty="0" smtClean="0"/>
              <a:t>indicatori </a:t>
            </a:r>
          </a:p>
          <a:p>
            <a:pPr lvl="1" algn="just">
              <a:buFont typeface="Arial" panose="020B0604020202020204" pitchFamily="34" charset="0"/>
              <a:buChar char="•"/>
            </a:pPr>
            <a:endParaRPr lang="it-IT" altLang="it-IT" sz="1800" dirty="0">
              <a:cs typeface="Calibri" panose="020F0502020204030204" pitchFamily="34" charset="0"/>
            </a:endParaRPr>
          </a:p>
          <a:p>
            <a:pPr lvl="1" algn="just">
              <a:buFont typeface="Arial" panose="020B0604020202020204" pitchFamily="34" charset="0"/>
              <a:buChar char="•"/>
            </a:pPr>
            <a:endParaRPr lang="it-IT" altLang="it-IT" sz="1800" dirty="0" smtClean="0">
              <a:cs typeface="Calibri" panose="020F0502020204030204" pitchFamily="34" charset="0"/>
            </a:endParaRPr>
          </a:p>
          <a:p>
            <a:pPr marL="342900" lvl="1" indent="0" algn="just"/>
            <a:r>
              <a:rPr lang="it-IT" altLang="it-IT" sz="1800" dirty="0" smtClean="0">
                <a:cs typeface="Calibri" panose="020F0502020204030204" pitchFamily="34" charset="0"/>
              </a:rPr>
              <a:t>                                                                                                                 22</a:t>
            </a:r>
            <a:endParaRPr lang="en-GB" altLang="it-IT" sz="1800" dirty="0">
              <a:cs typeface="Calibri" panose="020F0502020204030204" pitchFamily="34" charset="0"/>
            </a:endParaRPr>
          </a:p>
          <a:p>
            <a:pPr lvl="1" algn="just">
              <a:lnSpc>
                <a:spcPct val="103000"/>
              </a:lnSpc>
              <a:spcAft>
                <a:spcPts val="663"/>
              </a:spcAft>
              <a:buFont typeface="Arial" panose="020B0604020202020204" pitchFamily="34" charset="0"/>
              <a:buChar char="•"/>
            </a:pPr>
            <a:endParaRPr lang="en-US" altLang="it-IT" sz="1800" dirty="0"/>
          </a:p>
          <a:p>
            <a:pPr algn="just">
              <a:lnSpc>
                <a:spcPct val="103000"/>
              </a:lnSpc>
              <a:spcAft>
                <a:spcPts val="663"/>
              </a:spcAft>
              <a:buFont typeface="Wingdings" panose="05000000000000000000" pitchFamily="2" charset="2"/>
              <a:buChar char="§"/>
            </a:pPr>
            <a:endParaRPr lang="en-US" altLang="it-IT" sz="1400" dirty="0"/>
          </a:p>
          <a:p>
            <a:pPr algn="just">
              <a:lnSpc>
                <a:spcPct val="103000"/>
              </a:lnSpc>
              <a:spcAft>
                <a:spcPts val="663"/>
              </a:spcAft>
              <a:buFont typeface="Wingdings" panose="05000000000000000000" pitchFamily="2" charset="2"/>
              <a:buChar char="§"/>
            </a:pPr>
            <a:endParaRPr lang="en-US" altLang="it-IT" sz="1400" dirty="0"/>
          </a:p>
          <a:p>
            <a:pPr algn="just">
              <a:lnSpc>
                <a:spcPct val="103000"/>
              </a:lnSpc>
              <a:spcAft>
                <a:spcPts val="663"/>
              </a:spcAft>
              <a:buFont typeface="Wingdings" panose="05000000000000000000" pitchFamily="2" charset="2"/>
              <a:buChar char="§"/>
            </a:pPr>
            <a:endParaRPr lang="en-US" altLang="it-IT" sz="1400" dirty="0"/>
          </a:p>
          <a:p>
            <a:pPr algn="just">
              <a:lnSpc>
                <a:spcPct val="103000"/>
              </a:lnSpc>
              <a:spcAft>
                <a:spcPts val="663"/>
              </a:spcAft>
              <a:buFont typeface="Wingdings" panose="05000000000000000000" pitchFamily="2" charset="2"/>
              <a:buChar char="§"/>
            </a:pPr>
            <a:endParaRPr lang="en-US" altLang="it-IT" sz="1400" dirty="0"/>
          </a:p>
          <a:p>
            <a:pPr algn="just">
              <a:lnSpc>
                <a:spcPct val="103000"/>
              </a:lnSpc>
              <a:spcAft>
                <a:spcPts val="663"/>
              </a:spcAft>
              <a:buFont typeface="Wingdings" panose="05000000000000000000" pitchFamily="2" charset="2"/>
              <a:buChar char="§"/>
            </a:pPr>
            <a:endParaRPr lang="en-GB" altLang="it-IT"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1">
            <a:extLst>
              <a:ext uri="{FF2B5EF4-FFF2-40B4-BE49-F238E27FC236}">
                <a16:creationId xmlns:a16="http://schemas.microsoft.com/office/drawing/2014/main" id="{C6271604-7032-4DC2-9995-209674212288}"/>
              </a:ext>
            </a:extLst>
          </p:cNvPr>
          <p:cNvSpPr>
            <a:spLocks noGrp="1"/>
          </p:cNvSpPr>
          <p:nvPr>
            <p:ph type="ctrTitle"/>
          </p:nvPr>
        </p:nvSpPr>
        <p:spPr>
          <a:xfrm>
            <a:off x="1254125" y="66675"/>
            <a:ext cx="6858000" cy="560388"/>
          </a:xfrm>
        </p:spPr>
        <p:txBody>
          <a:bodyPr/>
          <a:lstStyle/>
          <a:p>
            <a:pPr algn="just" eaLnBrk="1" hangingPunct="1"/>
            <a:r>
              <a:rPr lang="it-IT" altLang="it-IT" sz="3200" b="1" dirty="0"/>
              <a:t> </a:t>
            </a:r>
            <a:r>
              <a:rPr lang="it-IT" altLang="it-IT" sz="3200" b="1" dirty="0" smtClean="0"/>
              <a:t> </a:t>
            </a:r>
            <a:r>
              <a:rPr lang="it-IT" altLang="it-IT" sz="3200" b="1" dirty="0" smtClean="0"/>
              <a:t>L’ESERCIZIO </a:t>
            </a:r>
            <a:r>
              <a:rPr lang="it-IT" altLang="it-IT" sz="3200" b="1" dirty="0"/>
              <a:t>DEL CONTROLLO ANALOGO</a:t>
            </a:r>
            <a:endParaRPr lang="en-GB" altLang="en-US" sz="3200" b="1" dirty="0"/>
          </a:p>
        </p:txBody>
      </p:sp>
      <p:sp>
        <p:nvSpPr>
          <p:cNvPr id="34819" name="Sottotitolo 2">
            <a:extLst>
              <a:ext uri="{FF2B5EF4-FFF2-40B4-BE49-F238E27FC236}">
                <a16:creationId xmlns:a16="http://schemas.microsoft.com/office/drawing/2014/main" id="{B197D7A1-380F-4DD0-BBC2-468577402EA0}"/>
              </a:ext>
            </a:extLst>
          </p:cNvPr>
          <p:cNvSpPr>
            <a:spLocks noGrp="1"/>
          </p:cNvSpPr>
          <p:nvPr>
            <p:ph type="subTitle" idx="1"/>
          </p:nvPr>
        </p:nvSpPr>
        <p:spPr>
          <a:xfrm>
            <a:off x="1098550" y="550777"/>
            <a:ext cx="6858000" cy="420687"/>
          </a:xfrm>
        </p:spPr>
        <p:txBody>
          <a:bodyPr/>
          <a:lstStyle/>
          <a:p>
            <a:pPr algn="just" eaLnBrk="1" hangingPunct="1"/>
            <a:r>
              <a:rPr lang="it-IT" altLang="it-IT" b="1"/>
              <a:t>Controllo sulla gestione e sui risultati intermedi </a:t>
            </a:r>
            <a:endParaRPr lang="en-GB" altLang="it-IT" b="1"/>
          </a:p>
          <a:p>
            <a:pPr eaLnBrk="1" hangingPunct="1"/>
            <a:endParaRPr lang="en-GB" altLang="en-US"/>
          </a:p>
        </p:txBody>
      </p:sp>
      <p:sp>
        <p:nvSpPr>
          <p:cNvPr id="2" name="Rettangolo 1">
            <a:extLst>
              <a:ext uri="{FF2B5EF4-FFF2-40B4-BE49-F238E27FC236}">
                <a16:creationId xmlns:a16="http://schemas.microsoft.com/office/drawing/2014/main" id="{527169A7-7A1A-482F-AD1C-7A5E7CC2D9EF}"/>
              </a:ext>
            </a:extLst>
          </p:cNvPr>
          <p:cNvSpPr/>
          <p:nvPr/>
        </p:nvSpPr>
        <p:spPr>
          <a:xfrm>
            <a:off x="1254125" y="845537"/>
            <a:ext cx="6702425" cy="7795596"/>
          </a:xfrm>
          <a:prstGeom prst="rect">
            <a:avLst/>
          </a:prstGeom>
        </p:spPr>
        <p:txBody>
          <a:bodyPr lIns="91440" tIns="45720" rIns="91440" bIns="45720" anchor="t">
            <a:spAutoFit/>
          </a:bodyPr>
          <a:lstStyle>
            <a:lvl1pPr marL="285750" indent="-285750">
              <a:defRPr sz="1300">
                <a:solidFill>
                  <a:schemeClr val="tx1"/>
                </a:solidFill>
                <a:latin typeface="Calibri" panose="020F0502020204030204" pitchFamily="34" charset="0"/>
              </a:defRPr>
            </a:lvl1pPr>
            <a:lvl2pPr>
              <a:defRPr sz="1300">
                <a:solidFill>
                  <a:schemeClr val="tx1"/>
                </a:solidFill>
                <a:latin typeface="Calibri" panose="020F0502020204030204" pitchFamily="34" charset="0"/>
              </a:defRPr>
            </a:lvl2pPr>
            <a:lvl3pPr>
              <a:defRPr sz="1300">
                <a:solidFill>
                  <a:schemeClr val="tx1"/>
                </a:solidFill>
                <a:latin typeface="Calibri" panose="020F0502020204030204" pitchFamily="34" charset="0"/>
              </a:defRPr>
            </a:lvl3pPr>
            <a:lvl4pPr>
              <a:defRPr sz="1300">
                <a:solidFill>
                  <a:schemeClr val="tx1"/>
                </a:solidFill>
                <a:latin typeface="Calibri" panose="020F0502020204030204" pitchFamily="34" charset="0"/>
              </a:defRPr>
            </a:lvl4pPr>
            <a:lvl5pPr>
              <a:defRPr sz="1300">
                <a:solidFill>
                  <a:schemeClr val="tx1"/>
                </a:solidFill>
                <a:latin typeface="Calibri" panose="020F0502020204030204" pitchFamily="34" charset="0"/>
              </a:defRPr>
            </a:lvl5pPr>
            <a:lvl6pPr marL="1828800" indent="457200" defTabSz="685800" eaLnBrk="0" fontAlgn="base" hangingPunct="0">
              <a:spcBef>
                <a:spcPct val="0"/>
              </a:spcBef>
              <a:spcAft>
                <a:spcPct val="0"/>
              </a:spcAft>
              <a:defRPr sz="1300">
                <a:solidFill>
                  <a:schemeClr val="tx1"/>
                </a:solidFill>
                <a:latin typeface="Calibri" panose="020F0502020204030204" pitchFamily="34" charset="0"/>
              </a:defRPr>
            </a:lvl6pPr>
            <a:lvl7pPr marL="2286000" indent="457200" defTabSz="685800" eaLnBrk="0" fontAlgn="base" hangingPunct="0">
              <a:spcBef>
                <a:spcPct val="0"/>
              </a:spcBef>
              <a:spcAft>
                <a:spcPct val="0"/>
              </a:spcAft>
              <a:defRPr sz="1300">
                <a:solidFill>
                  <a:schemeClr val="tx1"/>
                </a:solidFill>
                <a:latin typeface="Calibri" panose="020F0502020204030204" pitchFamily="34" charset="0"/>
              </a:defRPr>
            </a:lvl7pPr>
            <a:lvl8pPr marL="2743200" indent="457200" defTabSz="685800" eaLnBrk="0" fontAlgn="base" hangingPunct="0">
              <a:spcBef>
                <a:spcPct val="0"/>
              </a:spcBef>
              <a:spcAft>
                <a:spcPct val="0"/>
              </a:spcAft>
              <a:defRPr sz="1300">
                <a:solidFill>
                  <a:schemeClr val="tx1"/>
                </a:solidFill>
                <a:latin typeface="Calibri" panose="020F0502020204030204" pitchFamily="34" charset="0"/>
              </a:defRPr>
            </a:lvl8pPr>
            <a:lvl9pPr marL="3200400" indent="457200" defTabSz="685800" eaLnBrk="0" fontAlgn="base" hangingPunct="0">
              <a:spcBef>
                <a:spcPct val="0"/>
              </a:spcBef>
              <a:spcAft>
                <a:spcPct val="0"/>
              </a:spcAft>
              <a:defRPr sz="1300">
                <a:solidFill>
                  <a:schemeClr val="tx1"/>
                </a:solidFill>
                <a:latin typeface="Calibri" panose="020F0502020204030204" pitchFamily="34" charset="0"/>
              </a:defRPr>
            </a:lvl9pPr>
          </a:lstStyle>
          <a:p>
            <a:pPr algn="just">
              <a:lnSpc>
                <a:spcPct val="103000"/>
              </a:lnSpc>
              <a:spcAft>
                <a:spcPts val="550"/>
              </a:spcAft>
              <a:buFont typeface="Wingdings" panose="05000000000000000000" pitchFamily="2" charset="2"/>
              <a:buChar char="§"/>
            </a:pPr>
            <a:r>
              <a:rPr lang="it-IT" altLang="it-IT" sz="1800" dirty="0">
                <a:latin typeface="Calibri"/>
                <a:cs typeface="Calibri"/>
              </a:rPr>
              <a:t>le modalità per l’esercizio di tale attività sono disciplinate dal regolamento di funzionamento del Comitato</a:t>
            </a:r>
            <a:endParaRPr lang="en-GB" altLang="it-IT" sz="1800" dirty="0">
              <a:latin typeface="Calibri"/>
              <a:cs typeface="Calibri"/>
            </a:endParaRPr>
          </a:p>
          <a:p>
            <a:pPr algn="just">
              <a:lnSpc>
                <a:spcPct val="103000"/>
              </a:lnSpc>
              <a:spcAft>
                <a:spcPts val="550"/>
              </a:spcAft>
              <a:buFont typeface="Wingdings" panose="05000000000000000000" pitchFamily="2" charset="2"/>
              <a:buChar char="§"/>
            </a:pPr>
            <a:r>
              <a:rPr lang="it-IT" altLang="it-IT" sz="1800" dirty="0">
                <a:latin typeface="Calibri"/>
                <a:cs typeface="Calibri"/>
              </a:rPr>
              <a:t>il Comitato per il controllo analogo qualora ritenga che vi siano ragionevoli dubbi sulla persistenza delle condizioni per l’affidamento diretto (percentuale di fatturato effettuato nello svolgimento dei compiti affidati alla società in house non conformi ai limiti di legge previsti), può chiedere alla società in house documentazioni integrative tese a fornire ulteriori dettagli sull’andamento delle singole linee di attività</a:t>
            </a:r>
          </a:p>
          <a:p>
            <a:pPr algn="just">
              <a:lnSpc>
                <a:spcPct val="103000"/>
              </a:lnSpc>
              <a:spcAft>
                <a:spcPts val="550"/>
              </a:spcAft>
              <a:buFont typeface="Wingdings" panose="05000000000000000000" pitchFamily="2" charset="2"/>
              <a:buChar char="§"/>
            </a:pPr>
            <a:r>
              <a:rPr lang="it-IT" altLang="it-IT" sz="1800" u="sng" dirty="0">
                <a:latin typeface="Calibri"/>
                <a:cs typeface="Calibri"/>
              </a:rPr>
              <a:t>il Comitato per il controllo analogo potrà agire anche su sollecitazione del singolo</a:t>
            </a:r>
            <a:r>
              <a:rPr lang="it-IT" altLang="it-IT" sz="1800" dirty="0">
                <a:latin typeface="Calibri"/>
                <a:cs typeface="Calibri"/>
              </a:rPr>
              <a:t> </a:t>
            </a:r>
            <a:r>
              <a:rPr lang="it-IT" altLang="it-IT" sz="1800" u="sng" dirty="0">
                <a:latin typeface="Calibri"/>
                <a:cs typeface="Calibri"/>
              </a:rPr>
              <a:t>socio con riferimento al complesso della gestione o a singole commesse</a:t>
            </a:r>
            <a:endParaRPr lang="it-IT" altLang="it-IT" sz="1800" dirty="0">
              <a:latin typeface="Calibri"/>
              <a:cs typeface="Calibri"/>
            </a:endParaRPr>
          </a:p>
          <a:p>
            <a:pPr algn="just">
              <a:lnSpc>
                <a:spcPct val="103000"/>
              </a:lnSpc>
              <a:spcAft>
                <a:spcPts val="550"/>
              </a:spcAft>
              <a:buFont typeface="Wingdings" panose="05000000000000000000" pitchFamily="2" charset="2"/>
              <a:buChar char="§"/>
            </a:pPr>
            <a:r>
              <a:rPr lang="it-IT" altLang="it-IT" sz="1800" dirty="0">
                <a:latin typeface="Calibri"/>
                <a:cs typeface="Calibri"/>
              </a:rPr>
              <a:t>la reportistica di cui sopra potrà essere oggetto di valutazione da parte dell’Assemblea dei soci.  </a:t>
            </a:r>
            <a:r>
              <a:rPr lang="it-IT" altLang="it-IT" sz="1800" dirty="0" smtClean="0">
                <a:latin typeface="Calibri"/>
                <a:cs typeface="Calibri"/>
              </a:rPr>
              <a:t>                                                           23     </a:t>
            </a:r>
          </a:p>
          <a:p>
            <a:pPr marL="0" indent="0" algn="just">
              <a:lnSpc>
                <a:spcPct val="103000"/>
              </a:lnSpc>
              <a:spcAft>
                <a:spcPts val="550"/>
              </a:spcAft>
            </a:pPr>
            <a:r>
              <a:rPr lang="it-IT" altLang="it-IT" sz="1800" dirty="0">
                <a:latin typeface="Calibri"/>
                <a:cs typeface="Calibri"/>
              </a:rPr>
              <a:t> </a:t>
            </a:r>
            <a:r>
              <a:rPr lang="it-IT" altLang="it-IT" sz="1800" dirty="0" smtClean="0">
                <a:latin typeface="Calibri"/>
                <a:cs typeface="Calibri"/>
              </a:rPr>
              <a:t>                                                                                                                      </a:t>
            </a:r>
            <a:r>
              <a:rPr lang="it-IT" altLang="it-IT" sz="1800" dirty="0" smtClean="0">
                <a:latin typeface="Calibri"/>
                <a:cs typeface="Calibri"/>
              </a:rPr>
              <a:t> </a:t>
            </a:r>
            <a:endParaRPr lang="it-IT" altLang="it-IT" sz="1800" dirty="0">
              <a:latin typeface="Calibri"/>
              <a:cs typeface="Calibri"/>
            </a:endParaRPr>
          </a:p>
          <a:p>
            <a:pPr marL="0" indent="0" algn="just">
              <a:lnSpc>
                <a:spcPct val="103000"/>
              </a:lnSpc>
              <a:spcAft>
                <a:spcPts val="550"/>
              </a:spcAft>
            </a:pPr>
            <a:endParaRPr lang="en-GB" altLang="it-IT" sz="1800" dirty="0"/>
          </a:p>
          <a:p>
            <a:pPr algn="just">
              <a:lnSpc>
                <a:spcPct val="103000"/>
              </a:lnSpc>
              <a:spcAft>
                <a:spcPts val="550"/>
              </a:spcAft>
              <a:buFont typeface="Wingdings" panose="05000000000000000000" pitchFamily="2" charset="2"/>
              <a:buChar char="§"/>
            </a:pPr>
            <a:endParaRPr lang="en-GB" altLang="it-IT" sz="1800" dirty="0"/>
          </a:p>
          <a:p>
            <a:pPr algn="just">
              <a:lnSpc>
                <a:spcPct val="103000"/>
              </a:lnSpc>
              <a:spcAft>
                <a:spcPts val="550"/>
              </a:spcAft>
            </a:pPr>
            <a:endParaRPr lang="it-IT" altLang="it-IT" sz="1800" dirty="0"/>
          </a:p>
          <a:p>
            <a:pPr algn="just">
              <a:lnSpc>
                <a:spcPct val="103000"/>
              </a:lnSpc>
              <a:spcAft>
                <a:spcPts val="550"/>
              </a:spcAft>
            </a:pPr>
            <a:endParaRPr lang="it-IT" altLang="it-IT" sz="1400" dirty="0">
              <a:solidFill>
                <a:srgbClr val="000000"/>
              </a:solidFill>
              <a:latin typeface="Times New Roman" panose="02020603050405020304" pitchFamily="18" charset="0"/>
              <a:cs typeface="Times New Roman" panose="02020603050405020304" pitchFamily="18" charset="0"/>
            </a:endParaRPr>
          </a:p>
          <a:p>
            <a:pPr algn="just">
              <a:lnSpc>
                <a:spcPct val="103000"/>
              </a:lnSpc>
              <a:spcAft>
                <a:spcPts val="550"/>
              </a:spcAft>
            </a:pPr>
            <a:endParaRPr lang="it-IT" altLang="it-IT" sz="1400" dirty="0">
              <a:solidFill>
                <a:srgbClr val="000000"/>
              </a:solidFill>
              <a:latin typeface="Times New Roman" panose="02020603050405020304" pitchFamily="18" charset="0"/>
              <a:cs typeface="Times New Roman" panose="02020603050405020304" pitchFamily="18" charset="0"/>
            </a:endParaRPr>
          </a:p>
          <a:p>
            <a:pPr algn="just">
              <a:lnSpc>
                <a:spcPct val="103000"/>
              </a:lnSpc>
              <a:spcAft>
                <a:spcPts val="550"/>
              </a:spcAft>
            </a:pPr>
            <a:endParaRPr lang="it-IT" altLang="it-IT" sz="1400" dirty="0">
              <a:solidFill>
                <a:srgbClr val="000000"/>
              </a:solidFill>
              <a:latin typeface="Times New Roman" panose="02020603050405020304" pitchFamily="18" charset="0"/>
              <a:cs typeface="Times New Roman" panose="02020603050405020304" pitchFamily="18" charset="0"/>
            </a:endParaRPr>
          </a:p>
          <a:p>
            <a:pPr algn="just">
              <a:lnSpc>
                <a:spcPct val="103000"/>
              </a:lnSpc>
              <a:spcAft>
                <a:spcPts val="550"/>
              </a:spcAft>
            </a:pPr>
            <a:endParaRPr lang="it-IT" altLang="it-IT" sz="1400" dirty="0">
              <a:solidFill>
                <a:srgbClr val="000000"/>
              </a:solidFill>
              <a:latin typeface="Times New Roman" panose="02020603050405020304" pitchFamily="18" charset="0"/>
              <a:cs typeface="Times New Roman" panose="02020603050405020304" pitchFamily="18" charset="0"/>
            </a:endParaRPr>
          </a:p>
          <a:p>
            <a:pPr algn="just">
              <a:lnSpc>
                <a:spcPct val="103000"/>
              </a:lnSpc>
              <a:spcAft>
                <a:spcPts val="550"/>
              </a:spcAft>
            </a:pPr>
            <a:endParaRPr lang="it-IT" altLang="it-IT" sz="1400" dirty="0">
              <a:solidFill>
                <a:srgbClr val="000000"/>
              </a:solidFill>
              <a:latin typeface="Times New Roman" panose="02020603050405020304" pitchFamily="18" charset="0"/>
              <a:cs typeface="Times New Roman" panose="02020603050405020304" pitchFamily="18" charset="0"/>
            </a:endParaRPr>
          </a:p>
          <a:p>
            <a:pPr algn="just">
              <a:lnSpc>
                <a:spcPct val="103000"/>
              </a:lnSpc>
              <a:spcAft>
                <a:spcPts val="550"/>
              </a:spcAft>
            </a:pPr>
            <a:endParaRPr lang="it-IT" altLang="it-IT" sz="1400" dirty="0">
              <a:solidFill>
                <a:srgbClr val="000000"/>
              </a:solidFill>
              <a:latin typeface="Times New Roman" panose="02020603050405020304" pitchFamily="18" charset="0"/>
              <a:cs typeface="Times New Roman" panose="02020603050405020304" pitchFamily="18" charset="0"/>
            </a:endParaRPr>
          </a:p>
          <a:p>
            <a:pPr algn="just">
              <a:lnSpc>
                <a:spcPct val="103000"/>
              </a:lnSpc>
              <a:spcAft>
                <a:spcPts val="550"/>
              </a:spcAft>
            </a:pPr>
            <a:endParaRPr lang="en-GB" altLang="it-IT" sz="10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ottotitolo 2">
            <a:extLst>
              <a:ext uri="{FF2B5EF4-FFF2-40B4-BE49-F238E27FC236}">
                <a16:creationId xmlns:a16="http://schemas.microsoft.com/office/drawing/2014/main" id="{8E8B4C1B-0F8B-4F7F-90FD-8985156AD955}"/>
              </a:ext>
            </a:extLst>
          </p:cNvPr>
          <p:cNvSpPr>
            <a:spLocks noGrp="1"/>
          </p:cNvSpPr>
          <p:nvPr>
            <p:ph type="subTitle" idx="1"/>
          </p:nvPr>
        </p:nvSpPr>
        <p:spPr>
          <a:xfrm>
            <a:off x="1611313" y="627063"/>
            <a:ext cx="6858000" cy="392112"/>
          </a:xfrm>
        </p:spPr>
        <p:txBody>
          <a:bodyPr/>
          <a:lstStyle/>
          <a:p>
            <a:pPr algn="just" eaLnBrk="1" hangingPunct="1"/>
            <a:r>
              <a:rPr lang="it-IT" altLang="it-IT" b="1"/>
              <a:t>Esercizio di poteri di indirizzo </a:t>
            </a:r>
            <a:endParaRPr lang="en-GB" altLang="it-IT" b="1"/>
          </a:p>
          <a:p>
            <a:pPr eaLnBrk="1" hangingPunct="1"/>
            <a:endParaRPr lang="en-GB" altLang="en-US"/>
          </a:p>
        </p:txBody>
      </p:sp>
      <p:sp>
        <p:nvSpPr>
          <p:cNvPr id="35843" name="Titolo 1">
            <a:extLst>
              <a:ext uri="{FF2B5EF4-FFF2-40B4-BE49-F238E27FC236}">
                <a16:creationId xmlns:a16="http://schemas.microsoft.com/office/drawing/2014/main" id="{D3639BB8-5CA2-4796-834D-A506EAA3C37B}"/>
              </a:ext>
            </a:extLst>
          </p:cNvPr>
          <p:cNvSpPr>
            <a:spLocks noGrp="1"/>
          </p:cNvSpPr>
          <p:nvPr>
            <p:ph type="ctrTitle"/>
          </p:nvPr>
        </p:nvSpPr>
        <p:spPr>
          <a:xfrm>
            <a:off x="1254125" y="66675"/>
            <a:ext cx="6858000" cy="560388"/>
          </a:xfrm>
        </p:spPr>
        <p:txBody>
          <a:bodyPr/>
          <a:lstStyle/>
          <a:p>
            <a:pPr algn="just" eaLnBrk="1" hangingPunct="1"/>
            <a:r>
              <a:rPr lang="it-IT" altLang="it-IT" sz="3200" b="1" dirty="0"/>
              <a:t> </a:t>
            </a:r>
            <a:r>
              <a:rPr lang="it-IT" altLang="it-IT" sz="3200" b="1" dirty="0" smtClean="0"/>
              <a:t>  </a:t>
            </a:r>
            <a:r>
              <a:rPr lang="it-IT" altLang="it-IT" sz="3200" b="1" dirty="0" smtClean="0"/>
              <a:t>L’ESERCIZIO </a:t>
            </a:r>
            <a:r>
              <a:rPr lang="it-IT" altLang="it-IT" sz="3200" b="1" dirty="0"/>
              <a:t>DEL CONTROLLO ANALOGO</a:t>
            </a:r>
            <a:endParaRPr lang="en-GB" altLang="en-US" sz="3200" b="1" dirty="0"/>
          </a:p>
        </p:txBody>
      </p:sp>
      <p:sp>
        <p:nvSpPr>
          <p:cNvPr id="35844" name="Rettangolo 1">
            <a:extLst>
              <a:ext uri="{FF2B5EF4-FFF2-40B4-BE49-F238E27FC236}">
                <a16:creationId xmlns:a16="http://schemas.microsoft.com/office/drawing/2014/main" id="{773B5B6E-0903-4A22-AA46-1B6BDCFF1BBD}"/>
              </a:ext>
            </a:extLst>
          </p:cNvPr>
          <p:cNvSpPr>
            <a:spLocks noChangeArrowheads="1"/>
          </p:cNvSpPr>
          <p:nvPr/>
        </p:nvSpPr>
        <p:spPr bwMode="auto">
          <a:xfrm>
            <a:off x="1328738" y="1376363"/>
            <a:ext cx="6783387" cy="3736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285750" indent="-285750">
              <a:defRPr sz="1300">
                <a:solidFill>
                  <a:schemeClr val="tx1"/>
                </a:solidFill>
                <a:latin typeface="Calibri" panose="020F0502020204030204" pitchFamily="34" charset="0"/>
              </a:defRPr>
            </a:lvl1pPr>
            <a:lvl2pPr>
              <a:defRPr sz="1300">
                <a:solidFill>
                  <a:schemeClr val="tx1"/>
                </a:solidFill>
                <a:latin typeface="Calibri" panose="020F0502020204030204" pitchFamily="34" charset="0"/>
              </a:defRPr>
            </a:lvl2pPr>
            <a:lvl3pPr>
              <a:defRPr sz="1300">
                <a:solidFill>
                  <a:schemeClr val="tx1"/>
                </a:solidFill>
                <a:latin typeface="Calibri" panose="020F0502020204030204" pitchFamily="34" charset="0"/>
              </a:defRPr>
            </a:lvl3pPr>
            <a:lvl4pPr>
              <a:defRPr sz="1300">
                <a:solidFill>
                  <a:schemeClr val="tx1"/>
                </a:solidFill>
                <a:latin typeface="Calibri" panose="020F0502020204030204" pitchFamily="34" charset="0"/>
              </a:defRPr>
            </a:lvl4pPr>
            <a:lvl5pPr>
              <a:defRPr sz="1300">
                <a:solidFill>
                  <a:schemeClr val="tx1"/>
                </a:solidFill>
                <a:latin typeface="Calibri" panose="020F0502020204030204" pitchFamily="34" charset="0"/>
              </a:defRPr>
            </a:lvl5pPr>
            <a:lvl6pPr marL="1828800" indent="457200" defTabSz="685800" eaLnBrk="0" fontAlgn="base" hangingPunct="0">
              <a:spcBef>
                <a:spcPct val="0"/>
              </a:spcBef>
              <a:spcAft>
                <a:spcPct val="0"/>
              </a:spcAft>
              <a:defRPr sz="1300">
                <a:solidFill>
                  <a:schemeClr val="tx1"/>
                </a:solidFill>
                <a:latin typeface="Calibri" panose="020F0502020204030204" pitchFamily="34" charset="0"/>
              </a:defRPr>
            </a:lvl6pPr>
            <a:lvl7pPr marL="2286000" indent="457200" defTabSz="685800" eaLnBrk="0" fontAlgn="base" hangingPunct="0">
              <a:spcBef>
                <a:spcPct val="0"/>
              </a:spcBef>
              <a:spcAft>
                <a:spcPct val="0"/>
              </a:spcAft>
              <a:defRPr sz="1300">
                <a:solidFill>
                  <a:schemeClr val="tx1"/>
                </a:solidFill>
                <a:latin typeface="Calibri" panose="020F0502020204030204" pitchFamily="34" charset="0"/>
              </a:defRPr>
            </a:lvl7pPr>
            <a:lvl8pPr marL="2743200" indent="457200" defTabSz="685800" eaLnBrk="0" fontAlgn="base" hangingPunct="0">
              <a:spcBef>
                <a:spcPct val="0"/>
              </a:spcBef>
              <a:spcAft>
                <a:spcPct val="0"/>
              </a:spcAft>
              <a:defRPr sz="1300">
                <a:solidFill>
                  <a:schemeClr val="tx1"/>
                </a:solidFill>
                <a:latin typeface="Calibri" panose="020F0502020204030204" pitchFamily="34" charset="0"/>
              </a:defRPr>
            </a:lvl8pPr>
            <a:lvl9pPr marL="3200400" indent="457200" defTabSz="685800" eaLnBrk="0" fontAlgn="base" hangingPunct="0">
              <a:spcBef>
                <a:spcPct val="0"/>
              </a:spcBef>
              <a:spcAft>
                <a:spcPct val="0"/>
              </a:spcAft>
              <a:defRPr sz="1300">
                <a:solidFill>
                  <a:schemeClr val="tx1"/>
                </a:solidFill>
                <a:latin typeface="Calibri" panose="020F0502020204030204" pitchFamily="34" charset="0"/>
              </a:defRPr>
            </a:lvl9pPr>
          </a:lstStyle>
          <a:p>
            <a:pPr algn="just">
              <a:lnSpc>
                <a:spcPct val="103000"/>
              </a:lnSpc>
              <a:spcAft>
                <a:spcPts val="675"/>
              </a:spcAft>
              <a:buFont typeface="Wingdings" panose="05000000000000000000" pitchFamily="2" charset="2"/>
              <a:buChar char="§"/>
            </a:pPr>
            <a:r>
              <a:rPr lang="it-IT" altLang="it-IT" sz="1800" dirty="0">
                <a:latin typeface="Calibri"/>
                <a:cs typeface="Calibri"/>
              </a:rPr>
              <a:t>come detto precedentemente, il controllo analogo del socio si esplica anche  attraverso l’emanazione di specifiche direttive generali sulla determinazione degli obiettivi programmatici e sul funzionamento amministrativo delle società  </a:t>
            </a:r>
            <a:endParaRPr lang="en-GB" altLang="it-IT" sz="1800" dirty="0"/>
          </a:p>
          <a:p>
            <a:pPr algn="just">
              <a:lnSpc>
                <a:spcPct val="102000"/>
              </a:lnSpc>
              <a:spcAft>
                <a:spcPts val="2775"/>
              </a:spcAft>
              <a:buFont typeface="Wingdings" panose="05000000000000000000" pitchFamily="2" charset="2"/>
              <a:buChar char="§"/>
            </a:pPr>
            <a:r>
              <a:rPr lang="it-IT" altLang="it-IT" sz="1800" dirty="0">
                <a:latin typeface="Calibri"/>
                <a:cs typeface="Calibri"/>
              </a:rPr>
              <a:t>la funzione di indirizzo sarà svolta dall’Ente nell’ambito dei suoi compiti istituzionali di coordinamento, attraverso la trasmissione dei propri atti strategici o attraverso la produzione di documenti mirati all’espletamento dell’attività della singola società </a:t>
            </a:r>
            <a:endParaRPr lang="it-IT" altLang="it-IT" sz="1800" dirty="0" smtClean="0">
              <a:latin typeface="Calibri"/>
              <a:cs typeface="Calibri"/>
            </a:endParaRPr>
          </a:p>
          <a:p>
            <a:pPr algn="just">
              <a:lnSpc>
                <a:spcPct val="102000"/>
              </a:lnSpc>
              <a:spcAft>
                <a:spcPts val="2775"/>
              </a:spcAft>
              <a:buFont typeface="Wingdings" panose="05000000000000000000" pitchFamily="2" charset="2"/>
              <a:buChar char="§"/>
            </a:pPr>
            <a:endParaRPr lang="en-GB" altLang="it-IT" sz="1800" dirty="0"/>
          </a:p>
          <a:p>
            <a:pPr marL="0" indent="0" algn="just">
              <a:lnSpc>
                <a:spcPct val="102000"/>
              </a:lnSpc>
              <a:spcAft>
                <a:spcPts val="2775"/>
              </a:spcAft>
            </a:pPr>
            <a:r>
              <a:rPr lang="en-GB" altLang="it-IT" sz="1800" dirty="0" smtClean="0">
                <a:latin typeface="Calibri"/>
                <a:cs typeface="Calibri"/>
              </a:rPr>
              <a:t>                                                                                                                         24</a:t>
            </a:r>
            <a:endParaRPr lang="it-IT" altLang="it-IT" sz="1800" dirty="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ottotitolo 2">
            <a:extLst>
              <a:ext uri="{FF2B5EF4-FFF2-40B4-BE49-F238E27FC236}">
                <a16:creationId xmlns:a16="http://schemas.microsoft.com/office/drawing/2014/main" id="{88D77E5F-3C6D-452E-BCE5-227B41AA2917}"/>
              </a:ext>
            </a:extLst>
          </p:cNvPr>
          <p:cNvSpPr>
            <a:spLocks noGrp="1"/>
          </p:cNvSpPr>
          <p:nvPr>
            <p:ph type="subTitle" idx="1"/>
          </p:nvPr>
        </p:nvSpPr>
        <p:spPr>
          <a:xfrm>
            <a:off x="1568450" y="714375"/>
            <a:ext cx="2811463" cy="444500"/>
          </a:xfrm>
        </p:spPr>
        <p:txBody>
          <a:bodyPr/>
          <a:lstStyle/>
          <a:p>
            <a:pPr algn="just" eaLnBrk="1" hangingPunct="1"/>
            <a:r>
              <a:rPr lang="it-IT" altLang="it-IT" b="1"/>
              <a:t>Esercizio di poteri ispettivi </a:t>
            </a:r>
            <a:endParaRPr lang="en-GB" altLang="it-IT" b="1"/>
          </a:p>
          <a:p>
            <a:pPr eaLnBrk="1" hangingPunct="1"/>
            <a:endParaRPr lang="en-GB" altLang="en-US"/>
          </a:p>
        </p:txBody>
      </p:sp>
      <p:sp>
        <p:nvSpPr>
          <p:cNvPr id="36867" name="Titolo 1">
            <a:extLst>
              <a:ext uri="{FF2B5EF4-FFF2-40B4-BE49-F238E27FC236}">
                <a16:creationId xmlns:a16="http://schemas.microsoft.com/office/drawing/2014/main" id="{A427C608-C333-4FF5-84C0-154751888E9F}"/>
              </a:ext>
            </a:extLst>
          </p:cNvPr>
          <p:cNvSpPr>
            <a:spLocks noGrp="1"/>
          </p:cNvSpPr>
          <p:nvPr>
            <p:ph type="ctrTitle"/>
          </p:nvPr>
        </p:nvSpPr>
        <p:spPr>
          <a:xfrm>
            <a:off x="1254125" y="66675"/>
            <a:ext cx="6858000" cy="560388"/>
          </a:xfrm>
        </p:spPr>
        <p:txBody>
          <a:bodyPr/>
          <a:lstStyle/>
          <a:p>
            <a:pPr algn="just" eaLnBrk="1" hangingPunct="1"/>
            <a:r>
              <a:rPr lang="it-IT" altLang="it-IT" sz="3200" b="1" dirty="0"/>
              <a:t> </a:t>
            </a:r>
            <a:r>
              <a:rPr lang="it-IT" altLang="it-IT" sz="3200" b="1" dirty="0" smtClean="0"/>
              <a:t>  </a:t>
            </a:r>
            <a:r>
              <a:rPr lang="it-IT" altLang="it-IT" sz="3200" b="1" dirty="0" smtClean="0"/>
              <a:t>L’ESERCIZIO </a:t>
            </a:r>
            <a:r>
              <a:rPr lang="it-IT" altLang="it-IT" sz="3200" b="1" dirty="0"/>
              <a:t>DEL CONTROLLO ANALOGO</a:t>
            </a:r>
            <a:endParaRPr lang="en-GB" altLang="en-US" sz="3200" b="1" dirty="0"/>
          </a:p>
        </p:txBody>
      </p:sp>
      <p:sp>
        <p:nvSpPr>
          <p:cNvPr id="36868" name="Rettangolo 2">
            <a:extLst>
              <a:ext uri="{FF2B5EF4-FFF2-40B4-BE49-F238E27FC236}">
                <a16:creationId xmlns:a16="http://schemas.microsoft.com/office/drawing/2014/main" id="{76FC7981-9C94-4674-A6C8-193322C7E5C6}"/>
              </a:ext>
            </a:extLst>
          </p:cNvPr>
          <p:cNvSpPr>
            <a:spLocks noChangeArrowheads="1"/>
          </p:cNvSpPr>
          <p:nvPr/>
        </p:nvSpPr>
        <p:spPr bwMode="auto">
          <a:xfrm>
            <a:off x="1446213" y="1285360"/>
            <a:ext cx="6665912" cy="3712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285750" indent="-285750">
              <a:defRPr sz="1300">
                <a:solidFill>
                  <a:schemeClr val="tx1"/>
                </a:solidFill>
                <a:latin typeface="Calibri" panose="020F0502020204030204" pitchFamily="34" charset="0"/>
              </a:defRPr>
            </a:lvl1pPr>
            <a:lvl2pPr>
              <a:defRPr sz="1300">
                <a:solidFill>
                  <a:schemeClr val="tx1"/>
                </a:solidFill>
                <a:latin typeface="Calibri" panose="020F0502020204030204" pitchFamily="34" charset="0"/>
              </a:defRPr>
            </a:lvl2pPr>
            <a:lvl3pPr>
              <a:defRPr sz="1300">
                <a:solidFill>
                  <a:schemeClr val="tx1"/>
                </a:solidFill>
                <a:latin typeface="Calibri" panose="020F0502020204030204" pitchFamily="34" charset="0"/>
              </a:defRPr>
            </a:lvl3pPr>
            <a:lvl4pPr>
              <a:defRPr sz="1300">
                <a:solidFill>
                  <a:schemeClr val="tx1"/>
                </a:solidFill>
                <a:latin typeface="Calibri" panose="020F0502020204030204" pitchFamily="34" charset="0"/>
              </a:defRPr>
            </a:lvl4pPr>
            <a:lvl5pPr>
              <a:defRPr sz="1300">
                <a:solidFill>
                  <a:schemeClr val="tx1"/>
                </a:solidFill>
                <a:latin typeface="Calibri" panose="020F0502020204030204" pitchFamily="34" charset="0"/>
              </a:defRPr>
            </a:lvl5pPr>
            <a:lvl6pPr marL="1828800" indent="457200" defTabSz="685800" eaLnBrk="0" fontAlgn="base" hangingPunct="0">
              <a:spcBef>
                <a:spcPct val="0"/>
              </a:spcBef>
              <a:spcAft>
                <a:spcPct val="0"/>
              </a:spcAft>
              <a:defRPr sz="1300">
                <a:solidFill>
                  <a:schemeClr val="tx1"/>
                </a:solidFill>
                <a:latin typeface="Calibri" panose="020F0502020204030204" pitchFamily="34" charset="0"/>
              </a:defRPr>
            </a:lvl6pPr>
            <a:lvl7pPr marL="2286000" indent="457200" defTabSz="685800" eaLnBrk="0" fontAlgn="base" hangingPunct="0">
              <a:spcBef>
                <a:spcPct val="0"/>
              </a:spcBef>
              <a:spcAft>
                <a:spcPct val="0"/>
              </a:spcAft>
              <a:defRPr sz="1300">
                <a:solidFill>
                  <a:schemeClr val="tx1"/>
                </a:solidFill>
                <a:latin typeface="Calibri" panose="020F0502020204030204" pitchFamily="34" charset="0"/>
              </a:defRPr>
            </a:lvl7pPr>
            <a:lvl8pPr marL="2743200" indent="457200" defTabSz="685800" eaLnBrk="0" fontAlgn="base" hangingPunct="0">
              <a:spcBef>
                <a:spcPct val="0"/>
              </a:spcBef>
              <a:spcAft>
                <a:spcPct val="0"/>
              </a:spcAft>
              <a:defRPr sz="1300">
                <a:solidFill>
                  <a:schemeClr val="tx1"/>
                </a:solidFill>
                <a:latin typeface="Calibri" panose="020F0502020204030204" pitchFamily="34" charset="0"/>
              </a:defRPr>
            </a:lvl8pPr>
            <a:lvl9pPr marL="3200400" indent="457200" defTabSz="685800" eaLnBrk="0" fontAlgn="base" hangingPunct="0">
              <a:spcBef>
                <a:spcPct val="0"/>
              </a:spcBef>
              <a:spcAft>
                <a:spcPct val="0"/>
              </a:spcAft>
              <a:defRPr sz="1300">
                <a:solidFill>
                  <a:schemeClr val="tx1"/>
                </a:solidFill>
                <a:latin typeface="Calibri" panose="020F0502020204030204" pitchFamily="34" charset="0"/>
              </a:defRPr>
            </a:lvl9pPr>
          </a:lstStyle>
          <a:p>
            <a:pPr algn="just">
              <a:lnSpc>
                <a:spcPct val="102000"/>
              </a:lnSpc>
              <a:spcAft>
                <a:spcPts val="2775"/>
              </a:spcAft>
              <a:buFont typeface="Wingdings" panose="05000000000000000000" pitchFamily="2" charset="2"/>
              <a:buChar char="§"/>
            </a:pPr>
            <a:r>
              <a:rPr lang="it-IT" altLang="it-IT" sz="1800" dirty="0">
                <a:latin typeface="Calibri"/>
                <a:cs typeface="Calibri"/>
              </a:rPr>
              <a:t>come sopra riportato, l’esercizio del controllo analogo comporta l’esigenza di svolgere un’attività di vigilanza e controllo presso la sede e/o nei confronti dell'organo amministrativo della società in house</a:t>
            </a:r>
            <a:endParaRPr lang="en-GB" altLang="it-IT" sz="1800" dirty="0">
              <a:latin typeface="Calibri"/>
              <a:cs typeface="Calibri"/>
            </a:endParaRPr>
          </a:p>
          <a:p>
            <a:pPr algn="just">
              <a:lnSpc>
                <a:spcPct val="102000"/>
              </a:lnSpc>
              <a:spcAft>
                <a:spcPts val="2775"/>
              </a:spcAft>
              <a:buFont typeface="Wingdings" panose="05000000000000000000" pitchFamily="2" charset="2"/>
              <a:buChar char="§"/>
            </a:pPr>
            <a:r>
              <a:rPr lang="it-IT" altLang="it-IT" sz="1800" dirty="0">
                <a:latin typeface="Calibri"/>
                <a:cs typeface="Calibri"/>
              </a:rPr>
              <a:t>tale attività dovrà essere svolta dal Comitato per il controllo analogo autonomamente o attraverso sollecitazione del singolo socio, secondo quanto previsto dal regolamento societario </a:t>
            </a:r>
            <a:endParaRPr lang="it-IT" altLang="it-IT" sz="1800" dirty="0" smtClean="0">
              <a:latin typeface="Calibri"/>
              <a:cs typeface="Calibri"/>
            </a:endParaRPr>
          </a:p>
          <a:p>
            <a:pPr algn="just">
              <a:lnSpc>
                <a:spcPct val="102000"/>
              </a:lnSpc>
              <a:spcAft>
                <a:spcPts val="2775"/>
              </a:spcAft>
              <a:buFont typeface="Wingdings" panose="05000000000000000000" pitchFamily="2" charset="2"/>
              <a:buChar char="§"/>
            </a:pPr>
            <a:endParaRPr lang="it-IT" altLang="it-IT" sz="1800" dirty="0">
              <a:latin typeface="Calibri"/>
              <a:cs typeface="Calibri"/>
            </a:endParaRPr>
          </a:p>
          <a:p>
            <a:pPr marL="0" indent="0" algn="just">
              <a:lnSpc>
                <a:spcPct val="102000"/>
              </a:lnSpc>
              <a:spcAft>
                <a:spcPts val="2775"/>
              </a:spcAft>
            </a:pPr>
            <a:r>
              <a:rPr lang="it-IT" altLang="it-IT" sz="1800" dirty="0" smtClean="0">
                <a:latin typeface="Calibri"/>
                <a:cs typeface="Calibri"/>
              </a:rPr>
              <a:t>                                                                                                                      25</a:t>
            </a:r>
            <a:endParaRPr lang="en-GB" altLang="it-IT"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a:extLst>
              <a:ext uri="{FF2B5EF4-FFF2-40B4-BE49-F238E27FC236}">
                <a16:creationId xmlns:a16="http://schemas.microsoft.com/office/drawing/2014/main" id="{475030EA-297C-4958-8BE8-7D3D080888B5}"/>
              </a:ext>
            </a:extLst>
          </p:cNvPr>
          <p:cNvSpPr>
            <a:spLocks noGrp="1"/>
          </p:cNvSpPr>
          <p:nvPr>
            <p:ph type="ctrTitle"/>
          </p:nvPr>
        </p:nvSpPr>
        <p:spPr>
          <a:xfrm>
            <a:off x="228600" y="552450"/>
            <a:ext cx="8686800" cy="692150"/>
          </a:xfrm>
        </p:spPr>
        <p:txBody>
          <a:bodyPr/>
          <a:lstStyle/>
          <a:p>
            <a:pPr algn="just" eaLnBrk="1" hangingPunct="1"/>
            <a:r>
              <a:rPr lang="it-IT" altLang="it-IT" sz="3200" b="1" dirty="0"/>
              <a:t> </a:t>
            </a:r>
            <a:r>
              <a:rPr lang="it-IT" altLang="it-IT" sz="3200" b="1" dirty="0" smtClean="0"/>
              <a:t> </a:t>
            </a:r>
            <a:r>
              <a:rPr lang="it-IT" altLang="it-IT" sz="3200" b="1" dirty="0" smtClean="0"/>
              <a:t>AFFIDAMENTO </a:t>
            </a:r>
            <a:r>
              <a:rPr lang="it-IT" altLang="it-IT" sz="3200" b="1" dirty="0"/>
              <a:t>SERVIZI DISPONIBILI SUL MERCATO</a:t>
            </a:r>
            <a:r>
              <a:rPr lang="en-GB" altLang="it-IT" b="1" dirty="0"/>
              <a:t/>
            </a:r>
            <a:br>
              <a:rPr lang="en-GB" altLang="it-IT" b="1" dirty="0"/>
            </a:br>
            <a:endParaRPr lang="en-GB" altLang="en-US" dirty="0"/>
          </a:p>
        </p:txBody>
      </p:sp>
      <p:sp>
        <p:nvSpPr>
          <p:cNvPr id="37891" name="Sottotitolo 2">
            <a:extLst>
              <a:ext uri="{FF2B5EF4-FFF2-40B4-BE49-F238E27FC236}">
                <a16:creationId xmlns:a16="http://schemas.microsoft.com/office/drawing/2014/main" id="{06FBE3B8-BBE8-4B78-A36C-5F3FA56B41E2}"/>
              </a:ext>
            </a:extLst>
          </p:cNvPr>
          <p:cNvSpPr>
            <a:spLocks noGrp="1"/>
          </p:cNvSpPr>
          <p:nvPr>
            <p:ph type="subTitle" idx="1"/>
          </p:nvPr>
        </p:nvSpPr>
        <p:spPr>
          <a:xfrm>
            <a:off x="404813" y="898525"/>
            <a:ext cx="8293100" cy="3673475"/>
          </a:xfrm>
        </p:spPr>
        <p:txBody>
          <a:bodyPr/>
          <a:lstStyle/>
          <a:p>
            <a:pPr algn="just" eaLnBrk="1" hangingPunct="1"/>
            <a:r>
              <a:rPr lang="it-IT" altLang="it-IT" sz="1900" i="1" dirty="0"/>
              <a:t>L’art. 192, comma 2, del </a:t>
            </a:r>
            <a:r>
              <a:rPr lang="it-IT" altLang="it-IT" sz="1900" i="1" dirty="0" err="1"/>
              <a:t>D.Lgs.</a:t>
            </a:r>
            <a:r>
              <a:rPr lang="it-IT" altLang="it-IT" sz="1900" i="1" dirty="0"/>
              <a:t> n. 50 del 2016 prevede che: “Ai fini dell'affidamento in house di un contratto avente ad oggetto servizi disponibili sul mercato in regime di concorrenza, le stazioni appaltanti effettuano preventivamente la valutazione sulla congruità economica dell'offerta dei soggetti in house, avuto riguardo all'oggetto e al valore della prestazione, dando conto nella motivazione del provvedimento di affidamento delle ragioni del mancato ricorso al mercato, nonché dei benefici per la collettività della forma di gestione prescelta, anche con riferimento agli obiettivi di universalità e socialità, di efficienza, di economicità e di qualità del servizio, nonché di ottimale impiego delle risorse pubbliche”. </a:t>
            </a:r>
            <a:endParaRPr lang="it-IT" altLang="it-IT" sz="1900" i="1" dirty="0" smtClean="0"/>
          </a:p>
          <a:p>
            <a:pPr algn="just" eaLnBrk="1" hangingPunct="1"/>
            <a:endParaRPr lang="it-IT" altLang="it-IT" sz="1900" i="1" dirty="0"/>
          </a:p>
          <a:p>
            <a:pPr algn="just" eaLnBrk="1" hangingPunct="1"/>
            <a:endParaRPr lang="it-IT" altLang="it-IT" sz="1900" i="1" dirty="0" smtClean="0"/>
          </a:p>
          <a:p>
            <a:pPr algn="just" eaLnBrk="1" hangingPunct="1"/>
            <a:r>
              <a:rPr lang="it-IT" altLang="it-IT" sz="1900" i="1" dirty="0" smtClean="0"/>
              <a:t>                                                                                                                                                 26</a:t>
            </a:r>
            <a:endParaRPr lang="en-GB" altLang="it-IT" sz="1900" i="1" dirty="0"/>
          </a:p>
          <a:p>
            <a:pPr eaLnBrk="1" hangingPunct="1"/>
            <a:endParaRPr lang="en-GB"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ottotitolo 2">
            <a:extLst>
              <a:ext uri="{FF2B5EF4-FFF2-40B4-BE49-F238E27FC236}">
                <a16:creationId xmlns:a16="http://schemas.microsoft.com/office/drawing/2014/main" id="{FE63907A-6C79-4FF3-9CB3-C346CD03BE47}"/>
              </a:ext>
            </a:extLst>
          </p:cNvPr>
          <p:cNvSpPr>
            <a:spLocks noGrp="1"/>
          </p:cNvSpPr>
          <p:nvPr>
            <p:ph type="subTitle" idx="1"/>
          </p:nvPr>
        </p:nvSpPr>
        <p:spPr>
          <a:xfrm>
            <a:off x="669925" y="712788"/>
            <a:ext cx="8102600" cy="3582987"/>
          </a:xfrm>
        </p:spPr>
        <p:txBody>
          <a:bodyPr>
            <a:normAutofit lnSpcReduction="10000"/>
          </a:bodyPr>
          <a:lstStyle/>
          <a:p>
            <a:pPr algn="just" eaLnBrk="1" hangingPunct="1"/>
            <a:r>
              <a:rPr lang="it-IT" altLang="it-IT" dirty="0"/>
              <a:t>Questo significa che, qualora si tratti di servizi disponibili sul mercato in regime di concorrenza, per la sua legittimità, l’affidamento in house deve essere preceduto da una valutazione sulla “congruità” dell’offerta presentata dal soggetto in house (rispetto all’oggetto ed al suo valore).  </a:t>
            </a:r>
            <a:endParaRPr lang="en-GB" altLang="it-IT" dirty="0"/>
          </a:p>
          <a:p>
            <a:pPr algn="just" eaLnBrk="1" hangingPunct="1"/>
            <a:r>
              <a:rPr lang="it-IT" altLang="it-IT" dirty="0"/>
              <a:t>L’amministrazione, nell’atto di affidamento, deve motivare: </a:t>
            </a:r>
            <a:endParaRPr lang="it-IT" altLang="it-IT" dirty="0">
              <a:cs typeface="Calibri"/>
            </a:endParaRPr>
          </a:p>
          <a:p>
            <a:pPr algn="just" eaLnBrk="1" hangingPunct="1">
              <a:lnSpc>
                <a:spcPct val="103000"/>
              </a:lnSpc>
              <a:spcAft>
                <a:spcPts val="150"/>
              </a:spcAft>
              <a:buClr>
                <a:srgbClr val="000000"/>
              </a:buClr>
              <a:buSzPts val="1200"/>
              <a:buFont typeface="Calibri Light" panose="020F0302020204030204" pitchFamily="34" charset="0"/>
              <a:buAutoNum type="alphaLcParenR"/>
            </a:pPr>
            <a:r>
              <a:rPr lang="it-IT" altLang="it-IT" dirty="0"/>
              <a:t> perché non ricorre al mercato; </a:t>
            </a:r>
            <a:endParaRPr lang="en-GB" altLang="it-IT" dirty="0"/>
          </a:p>
          <a:p>
            <a:pPr algn="just" eaLnBrk="1" hangingPunct="1">
              <a:lnSpc>
                <a:spcPct val="103000"/>
              </a:lnSpc>
              <a:spcAft>
                <a:spcPts val="350"/>
              </a:spcAft>
              <a:buClr>
                <a:srgbClr val="000000"/>
              </a:buClr>
              <a:buSzPts val="1200"/>
              <a:buFont typeface="Calibri Light" panose="020F0302020204030204" pitchFamily="34" charset="0"/>
              <a:buAutoNum type="alphaLcParenR"/>
            </a:pPr>
            <a:r>
              <a:rPr lang="it-IT" altLang="it-IT" dirty="0"/>
              <a:t> quali sono i benefici per la collettività economica del non ricorso al mercato; </a:t>
            </a:r>
            <a:endParaRPr lang="en-GB" altLang="it-IT" dirty="0"/>
          </a:p>
          <a:p>
            <a:pPr algn="just" eaLnBrk="1" hangingPunct="1">
              <a:lnSpc>
                <a:spcPct val="103000"/>
              </a:lnSpc>
              <a:spcAft>
                <a:spcPts val="225"/>
              </a:spcAft>
              <a:buClr>
                <a:srgbClr val="000000"/>
              </a:buClr>
              <a:buSzPts val="1200"/>
              <a:buFont typeface="Calibri Light" panose="020F0302020204030204" pitchFamily="34" charset="0"/>
              <a:buAutoNum type="alphaLcParenR"/>
            </a:pPr>
            <a:r>
              <a:rPr lang="it-IT" altLang="it-IT" dirty="0"/>
              <a:t> l’avvenuta verifica circa l’impiego ottimale di risorse pubbliche in relazione agli “obiettivi di universalità e socialità, di efficienza, di economicità e di qualità del servizio </a:t>
            </a:r>
            <a:endParaRPr lang="it-IT" altLang="it-IT" dirty="0" smtClean="0"/>
          </a:p>
          <a:p>
            <a:pPr algn="just" eaLnBrk="1" hangingPunct="1">
              <a:lnSpc>
                <a:spcPct val="103000"/>
              </a:lnSpc>
              <a:spcAft>
                <a:spcPts val="225"/>
              </a:spcAft>
              <a:buClr>
                <a:srgbClr val="000000"/>
              </a:buClr>
              <a:buSzPts val="1200"/>
            </a:pPr>
            <a:r>
              <a:rPr lang="it-IT" altLang="it-IT" dirty="0" smtClean="0"/>
              <a:t>                                                                                                                                                  27</a:t>
            </a:r>
            <a:endParaRPr lang="en-GB" altLang="it-IT" dirty="0"/>
          </a:p>
          <a:p>
            <a:pPr algn="just" eaLnBrk="1" hangingPunct="1"/>
            <a:endParaRPr lang="en-GB" altLang="it-IT" dirty="0"/>
          </a:p>
          <a:p>
            <a:pPr algn="just" eaLnBrk="1" hangingPunct="1"/>
            <a:endParaRPr lang="en-GB" altLang="en-US" dirty="0"/>
          </a:p>
        </p:txBody>
      </p:sp>
      <p:sp>
        <p:nvSpPr>
          <p:cNvPr id="38915" name="Titolo 1">
            <a:extLst>
              <a:ext uri="{FF2B5EF4-FFF2-40B4-BE49-F238E27FC236}">
                <a16:creationId xmlns:a16="http://schemas.microsoft.com/office/drawing/2014/main" id="{3C97414B-69CB-4CE3-8988-46D655D8C827}"/>
              </a:ext>
            </a:extLst>
          </p:cNvPr>
          <p:cNvSpPr>
            <a:spLocks noGrp="1"/>
          </p:cNvSpPr>
          <p:nvPr>
            <p:ph type="ctrTitle"/>
          </p:nvPr>
        </p:nvSpPr>
        <p:spPr>
          <a:xfrm>
            <a:off x="228600" y="552450"/>
            <a:ext cx="8686800" cy="692150"/>
          </a:xfrm>
        </p:spPr>
        <p:txBody>
          <a:bodyPr/>
          <a:lstStyle/>
          <a:p>
            <a:pPr algn="just" eaLnBrk="1" hangingPunct="1"/>
            <a:r>
              <a:rPr lang="it-IT" altLang="it-IT" sz="3200" b="1" dirty="0"/>
              <a:t> </a:t>
            </a:r>
            <a:r>
              <a:rPr lang="it-IT" altLang="it-IT" sz="3200" b="1" dirty="0" smtClean="0"/>
              <a:t>AFFIDAMENTO </a:t>
            </a:r>
            <a:r>
              <a:rPr lang="it-IT" altLang="it-IT" sz="3200" b="1" dirty="0"/>
              <a:t>SERVIZI DISPONIBILI SUL MERCATO</a:t>
            </a:r>
            <a:r>
              <a:rPr lang="en-GB" altLang="it-IT" b="1" dirty="0"/>
              <a:t/>
            </a:r>
            <a:br>
              <a:rPr lang="en-GB" altLang="it-IT" b="1" dirty="0"/>
            </a:br>
            <a:endParaRPr lang="en-GB"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ottotitolo 2">
            <a:extLst>
              <a:ext uri="{FF2B5EF4-FFF2-40B4-BE49-F238E27FC236}">
                <a16:creationId xmlns:a16="http://schemas.microsoft.com/office/drawing/2014/main" id="{3EDB4BCD-2745-479B-BEC6-46144A42F54A}"/>
              </a:ext>
            </a:extLst>
          </p:cNvPr>
          <p:cNvSpPr>
            <a:spLocks noGrp="1"/>
          </p:cNvSpPr>
          <p:nvPr>
            <p:ph type="subTitle" idx="1"/>
          </p:nvPr>
        </p:nvSpPr>
        <p:spPr>
          <a:xfrm>
            <a:off x="1143000" y="809625"/>
            <a:ext cx="6858000" cy="3943350"/>
          </a:xfrm>
        </p:spPr>
        <p:txBody>
          <a:bodyPr/>
          <a:lstStyle/>
          <a:p>
            <a:pPr marL="285750" indent="-285750" algn="l" eaLnBrk="1" hangingPunct="1">
              <a:buFont typeface="Wingdings" panose="05000000000000000000" pitchFamily="2" charset="2"/>
              <a:buChar char="§"/>
            </a:pPr>
            <a:endParaRPr lang="it-IT" altLang="en-US" dirty="0">
              <a:cs typeface="Calibri"/>
            </a:endParaRPr>
          </a:p>
          <a:p>
            <a:pPr marL="285750" indent="-285750" algn="just" eaLnBrk="1" hangingPunct="1">
              <a:buFont typeface="Wingdings" panose="05000000000000000000" pitchFamily="2" charset="2"/>
              <a:buChar char="§"/>
            </a:pPr>
            <a:r>
              <a:rPr lang="it-IT" altLang="en-US" b="1" dirty="0"/>
              <a:t>l’ente pubblico esercita sulla società in house un controllo analogo a quello che esso esercita sui propri servizi che si concretizza ad una relazione di subordinazione gerarchica che determina un controllo gestionale e finanziario stringente dell’ente pubblico sull’ente societario controllato</a:t>
            </a:r>
            <a:endParaRPr lang="it-IT" altLang="en-US" b="1" dirty="0">
              <a:cs typeface="Calibri"/>
            </a:endParaRPr>
          </a:p>
          <a:p>
            <a:pPr marL="285750" indent="-285750" algn="just" eaLnBrk="1" hangingPunct="1">
              <a:buFont typeface="Wingdings" panose="05000000000000000000" pitchFamily="2" charset="2"/>
              <a:buChar char="§"/>
            </a:pPr>
            <a:r>
              <a:rPr lang="it-IT" altLang="en-US" dirty="0"/>
              <a:t>sulla base di tale principio gli organismi in house anche se sono giuridicamente distinte dall’amministrazione pubblica, non hanno alcuna autonomia decisionale</a:t>
            </a:r>
            <a:endParaRPr lang="it-IT" altLang="en-US" dirty="0">
              <a:cs typeface="Calibri"/>
            </a:endParaRPr>
          </a:p>
          <a:p>
            <a:pPr marL="285750" indent="-285750" algn="just" eaLnBrk="1" hangingPunct="1">
              <a:buFont typeface="Wingdings" panose="05000000000000000000" pitchFamily="2" charset="2"/>
              <a:buChar char="§"/>
            </a:pPr>
            <a:r>
              <a:rPr lang="it-IT" altLang="en-US" dirty="0"/>
              <a:t>essi rappresentano solo un modello organizzativo con il quale l’amministrazione pubblica avvalendosi di un soggetto che fa parte della medesima struttura, non viola la normativa comunitaria e il principio della concorrenza</a:t>
            </a:r>
            <a:endParaRPr lang="it-IT" altLang="en-US" dirty="0">
              <a:cs typeface="Calibri"/>
            </a:endParaRPr>
          </a:p>
          <a:p>
            <a:pPr algn="l" eaLnBrk="1" hangingPunct="1"/>
            <a:r>
              <a:rPr lang="en-GB" altLang="en-US" dirty="0" smtClean="0"/>
              <a:t>                                                                                                                             2</a:t>
            </a:r>
            <a:endParaRPr lang="en-GB" altLang="en-US" dirty="0"/>
          </a:p>
        </p:txBody>
      </p:sp>
      <p:sp>
        <p:nvSpPr>
          <p:cNvPr id="4" name="Titolo 1">
            <a:extLst>
              <a:ext uri="{FF2B5EF4-FFF2-40B4-BE49-F238E27FC236}">
                <a16:creationId xmlns:a16="http://schemas.microsoft.com/office/drawing/2014/main" id="{4EDF3D86-6AB4-486C-9880-4F4A23231190}"/>
              </a:ext>
            </a:extLst>
          </p:cNvPr>
          <p:cNvSpPr>
            <a:spLocks noGrp="1"/>
          </p:cNvSpPr>
          <p:nvPr>
            <p:ph type="ctrTitle"/>
          </p:nvPr>
        </p:nvSpPr>
        <p:spPr>
          <a:xfrm>
            <a:off x="1204913" y="307975"/>
            <a:ext cx="6734175" cy="501650"/>
          </a:xfrm>
        </p:spPr>
        <p:txBody>
          <a:bodyPr rtlCol="0">
            <a:normAutofit fontScale="90000"/>
          </a:bodyPr>
          <a:lstStyle/>
          <a:p>
            <a:pPr eaLnBrk="1" fontAlgn="auto" hangingPunct="1">
              <a:spcAft>
                <a:spcPts val="0"/>
              </a:spcAft>
              <a:defRPr/>
            </a:pPr>
            <a:r>
              <a:rPr lang="en-GB" sz="2700" b="1" dirty="0" smtClean="0"/>
              <a:t/>
            </a:r>
            <a:br>
              <a:rPr lang="en-GB" sz="2700" b="1" dirty="0" smtClean="0"/>
            </a:br>
            <a:r>
              <a:rPr lang="en-GB" sz="3600" b="1" dirty="0" err="1" smtClean="0"/>
              <a:t>Modello</a:t>
            </a:r>
            <a:r>
              <a:rPr lang="en-GB" sz="3600" b="1" dirty="0" smtClean="0"/>
              <a:t> </a:t>
            </a:r>
            <a:r>
              <a:rPr lang="en-GB" sz="3600" b="1" dirty="0"/>
              <a:t>in house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A7E74730-B0D5-4FC3-9F5E-9B88CB222196}"/>
              </a:ext>
            </a:extLst>
          </p:cNvPr>
          <p:cNvSpPr>
            <a:spLocks noGrp="1"/>
          </p:cNvSpPr>
          <p:nvPr>
            <p:ph type="subTitle" idx="1"/>
          </p:nvPr>
        </p:nvSpPr>
        <p:spPr>
          <a:xfrm>
            <a:off x="1022888" y="1000124"/>
            <a:ext cx="6978112" cy="3959333"/>
          </a:xfrm>
        </p:spPr>
        <p:txBody>
          <a:bodyPr rtlCol="0">
            <a:normAutofit fontScale="92500" lnSpcReduction="10000"/>
          </a:bodyPr>
          <a:lstStyle/>
          <a:p>
            <a:pPr marL="342900" indent="-342900" algn="just" eaLnBrk="1" fontAlgn="auto" hangingPunct="1">
              <a:spcAft>
                <a:spcPts val="0"/>
              </a:spcAft>
              <a:buFont typeface="Wingdings" panose="020B0604020202020204" pitchFamily="34" charset="0"/>
              <a:buChar char="§"/>
              <a:defRPr/>
            </a:pPr>
            <a:r>
              <a:rPr lang="it-IT" sz="2200" dirty="0"/>
              <a:t>alla luce di tali principi il legislatore nazionale ha lasciato alle amministrazioni piena discrezionalità in ordine alla scelta del modello gestionale da adottare per la gestione dei pubblici servizi, </a:t>
            </a:r>
            <a:r>
              <a:rPr lang="it-IT" sz="2200" b="1" dirty="0"/>
              <a:t>sul punto è intervenuta </a:t>
            </a:r>
            <a:r>
              <a:rPr lang="it-IT" sz="2200" b="1" dirty="0" err="1"/>
              <a:t>l’Anac</a:t>
            </a:r>
            <a:r>
              <a:rPr lang="it-IT" sz="2200" b="1" dirty="0"/>
              <a:t> che ha emanato le linee guida, ai sensi dell’art.192, del d.l.gs n.50/2016, con le quali ha individuato varie forme di controllo “ ex </a:t>
            </a:r>
            <a:r>
              <a:rPr lang="it-IT" sz="2200" b="1" dirty="0" err="1"/>
              <a:t>ant</a:t>
            </a:r>
            <a:r>
              <a:rPr lang="it-IT" sz="2200" b="1" dirty="0"/>
              <a:t>”,“contestuale”, ed “ex post”, sull’attività e gli atti  delle società in house suggerendo che vi sia una  disciplina precisa e puntuale dell’esercizio del controllo analogo</a:t>
            </a:r>
            <a:endParaRPr lang="it-IT" sz="2200" b="1" dirty="0">
              <a:cs typeface="Calibri" panose="020F0502020204030204"/>
            </a:endParaRPr>
          </a:p>
          <a:p>
            <a:pPr marL="342900" indent="-342900" algn="just" eaLnBrk="1" fontAlgn="auto" hangingPunct="1">
              <a:spcAft>
                <a:spcPts val="0"/>
              </a:spcAft>
              <a:buFont typeface="Wingdings" panose="020B0604020202020204" pitchFamily="34" charset="0"/>
              <a:buChar char="§"/>
              <a:defRPr/>
            </a:pPr>
            <a:r>
              <a:rPr lang="it-IT" sz="2200" dirty="0"/>
              <a:t>ha definito i criteri per l’iscrizione delle Amministrazioni pubbliche aggiudicatrici  nell’apposito elenco previsto dal nuovo codice degli appalti quale presupposto per l’effettuazione degli affidamenti diretti nei confronti delle società in house</a:t>
            </a:r>
            <a:endParaRPr lang="it-IT" sz="2200" dirty="0">
              <a:cs typeface="Calibri" panose="020F0502020204030204"/>
            </a:endParaRPr>
          </a:p>
          <a:p>
            <a:pPr algn="just" eaLnBrk="1" fontAlgn="auto" hangingPunct="1">
              <a:spcAft>
                <a:spcPts val="0"/>
              </a:spcAft>
              <a:defRPr/>
            </a:pPr>
            <a:r>
              <a:rPr lang="en-GB" dirty="0" smtClean="0">
                <a:cs typeface="Calibri" panose="020F0502020204030204"/>
              </a:rPr>
              <a:t>                                                                                                                                       3</a:t>
            </a:r>
            <a:endParaRPr lang="en-GB" dirty="0">
              <a:cs typeface="Calibri" panose="020F0502020204030204"/>
            </a:endParaRPr>
          </a:p>
        </p:txBody>
      </p:sp>
      <p:sp>
        <p:nvSpPr>
          <p:cNvPr id="4" name="Titolo 1">
            <a:extLst>
              <a:ext uri="{FF2B5EF4-FFF2-40B4-BE49-F238E27FC236}">
                <a16:creationId xmlns:a16="http://schemas.microsoft.com/office/drawing/2014/main" id="{7F17A345-D6C4-4816-AD07-1CC0CBD23E43}"/>
              </a:ext>
            </a:extLst>
          </p:cNvPr>
          <p:cNvSpPr>
            <a:spLocks noGrp="1"/>
          </p:cNvSpPr>
          <p:nvPr>
            <p:ph type="ctrTitle"/>
          </p:nvPr>
        </p:nvSpPr>
        <p:spPr>
          <a:xfrm>
            <a:off x="1204913" y="307975"/>
            <a:ext cx="6734175" cy="501650"/>
          </a:xfrm>
        </p:spPr>
        <p:txBody>
          <a:bodyPr rtlCol="0">
            <a:normAutofit fontScale="90000"/>
          </a:bodyPr>
          <a:lstStyle/>
          <a:p>
            <a:pPr eaLnBrk="1" fontAlgn="auto" hangingPunct="1">
              <a:spcAft>
                <a:spcPts val="0"/>
              </a:spcAft>
              <a:defRPr/>
            </a:pPr>
            <a:r>
              <a:rPr lang="en-GB" sz="2000" b="1" dirty="0" smtClean="0"/>
              <a:t/>
            </a:r>
            <a:br>
              <a:rPr lang="en-GB" sz="2000" b="1" dirty="0" smtClean="0"/>
            </a:br>
            <a:r>
              <a:rPr lang="en-GB" sz="2700" b="1" dirty="0" smtClean="0"/>
              <a:t> </a:t>
            </a:r>
            <a:r>
              <a:rPr lang="en-GB" sz="3600" b="1" dirty="0" err="1" smtClean="0"/>
              <a:t>Modello</a:t>
            </a:r>
            <a:r>
              <a:rPr lang="en-GB" sz="3600" b="1" dirty="0" smtClean="0"/>
              <a:t> </a:t>
            </a:r>
            <a:r>
              <a:rPr lang="en-GB" sz="3600" b="1" dirty="0"/>
              <a:t>in house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DD6D838E-2295-41A3-BC02-15D88A48FC4C}"/>
              </a:ext>
            </a:extLst>
          </p:cNvPr>
          <p:cNvSpPr>
            <a:spLocks noGrp="1"/>
          </p:cNvSpPr>
          <p:nvPr>
            <p:ph type="subTitle" idx="1"/>
          </p:nvPr>
        </p:nvSpPr>
        <p:spPr>
          <a:xfrm>
            <a:off x="1053885" y="895349"/>
            <a:ext cx="6947115" cy="4436067"/>
          </a:xfrm>
        </p:spPr>
        <p:txBody>
          <a:bodyPr rtlCol="0">
            <a:normAutofit fontScale="25000" lnSpcReduction="20000"/>
          </a:bodyPr>
          <a:lstStyle/>
          <a:p>
            <a:pPr algn="just" eaLnBrk="1" fontAlgn="auto" hangingPunct="1">
              <a:spcAft>
                <a:spcPts val="0"/>
              </a:spcAft>
              <a:defRPr/>
            </a:pPr>
            <a:r>
              <a:rPr lang="it-IT" sz="7200" dirty="0"/>
              <a:t>La normativa riferita al settore camerale in tema di società partecipate è rappresentato dalle seguenti disposizioni:  </a:t>
            </a:r>
            <a:endParaRPr lang="en-GB" sz="7200" dirty="0"/>
          </a:p>
          <a:p>
            <a:pPr marL="285750" indent="-285750" algn="just" eaLnBrk="1" fontAlgn="auto" hangingPunct="1">
              <a:spcAft>
                <a:spcPts val="0"/>
              </a:spcAft>
              <a:buFont typeface="Wingdings" panose="05000000000000000000" pitchFamily="2" charset="2"/>
              <a:buChar char="§"/>
              <a:defRPr/>
            </a:pPr>
            <a:r>
              <a:rPr lang="it-IT" sz="7200" b="1" dirty="0"/>
              <a:t>dalla direttiva 2014/24/UE , dal d.lgs. 18 aprile 2016, n. 50 </a:t>
            </a:r>
            <a:r>
              <a:rPr lang="it-IT" sz="7200" dirty="0"/>
              <a:t>(nuovo Codice degli appalti) e dalla giurisprudenza dell’Unione europea sull’</a:t>
            </a:r>
            <a:r>
              <a:rPr lang="it-IT" sz="7200" i="1" dirty="0"/>
              <a:t>in house </a:t>
            </a:r>
            <a:r>
              <a:rPr lang="it-IT" sz="7200" i="1" dirty="0" err="1"/>
              <a:t>providing</a:t>
            </a:r>
            <a:endParaRPr lang="it-IT" sz="7200" i="1" dirty="0" err="1">
              <a:cs typeface="Calibri"/>
            </a:endParaRPr>
          </a:p>
          <a:p>
            <a:pPr marL="285750" indent="-285750" algn="just" eaLnBrk="1" fontAlgn="auto" hangingPunct="1">
              <a:spcAft>
                <a:spcPts val="0"/>
              </a:spcAft>
              <a:buFont typeface="Wingdings" panose="05000000000000000000" pitchFamily="2" charset="2"/>
              <a:buChar char="§"/>
              <a:defRPr/>
            </a:pPr>
            <a:r>
              <a:rPr lang="it-IT" sz="7200" b="1" dirty="0"/>
              <a:t>dal d.lgs. 19 agosto 2016, n. 175 </a:t>
            </a:r>
            <a:r>
              <a:rPr lang="it-IT" sz="7200" dirty="0"/>
              <a:t>(Testo unico delle società a partecipazione pubblica), </a:t>
            </a:r>
            <a:r>
              <a:rPr lang="it-IT" sz="7200" b="1" dirty="0"/>
              <a:t>sul quale ha inciso la sentenza delle Corte costituzionale 26 novembre 2016,</a:t>
            </a:r>
            <a:r>
              <a:rPr lang="it-IT" sz="7200" dirty="0"/>
              <a:t> n. 251</a:t>
            </a:r>
            <a:endParaRPr lang="en-GB" sz="7200" dirty="0"/>
          </a:p>
          <a:p>
            <a:pPr marL="285750" indent="-285750" algn="just" eaLnBrk="1" fontAlgn="auto" hangingPunct="1">
              <a:spcAft>
                <a:spcPts val="0"/>
              </a:spcAft>
              <a:buFont typeface="Wingdings" panose="05000000000000000000" pitchFamily="2" charset="2"/>
              <a:buChar char="§"/>
              <a:defRPr/>
            </a:pPr>
            <a:r>
              <a:rPr lang="it-IT" sz="7200" b="1" dirty="0"/>
              <a:t>dalle linee guida ANAC </a:t>
            </a:r>
            <a:r>
              <a:rPr lang="it-IT" sz="7200" dirty="0"/>
              <a:t>n.7 sull’iscrizione nell’elenco delle società </a:t>
            </a:r>
            <a:r>
              <a:rPr lang="it-IT" sz="7200" i="1" dirty="0"/>
              <a:t>in house</a:t>
            </a:r>
            <a:r>
              <a:rPr lang="it-IT" sz="7200" dirty="0"/>
              <a:t> ai sensi dell’art. 192 del d.lgs. n. 50/2016, entrate in vigore il 29 marzo 2017 (1)</a:t>
            </a:r>
            <a:endParaRPr lang="en-GB" sz="7200" dirty="0">
              <a:cs typeface="Calibri"/>
            </a:endParaRPr>
          </a:p>
          <a:p>
            <a:pPr algn="just" eaLnBrk="1" fontAlgn="auto" hangingPunct="1">
              <a:spcAft>
                <a:spcPts val="0"/>
              </a:spcAft>
              <a:defRPr/>
            </a:pPr>
            <a:r>
              <a:rPr lang="it-IT" i="1" dirty="0"/>
              <a:t>-----------------------------------------------------------------------------------------------------------------------------------------------------------------------------------------------------------------------------------------------------------------------------------------------------------------------------------------------</a:t>
            </a:r>
          </a:p>
          <a:p>
            <a:pPr algn="just" eaLnBrk="1" fontAlgn="auto" hangingPunct="1">
              <a:spcAft>
                <a:spcPts val="0"/>
              </a:spcAft>
              <a:defRPr/>
            </a:pPr>
            <a:r>
              <a:rPr lang="it-IT" sz="4800" i="1" dirty="0"/>
              <a:t>(1) Il Consiglio di Stato ha stabilito che il controllo per l'iscrizione riguarda solo i requisiti soggettivi e non già le modalità di gestione dell'attività affermando che la pubblicità prevista dalla legge non è “costitutiva” ma </a:t>
            </a:r>
            <a:endParaRPr lang="en-US" sz="4800" i="1" dirty="0"/>
          </a:p>
          <a:p>
            <a:pPr algn="just" eaLnBrk="1" fontAlgn="auto" hangingPunct="1">
              <a:spcAft>
                <a:spcPts val="0"/>
              </a:spcAft>
              <a:defRPr/>
            </a:pPr>
            <a:r>
              <a:rPr lang="it-IT" sz="4800" i="1" dirty="0"/>
              <a:t>“dichiarativa” e che, in ragione di ciò, in presenza dei requisiti di legge, è possibile procedere all’affidamento senza gara, senza bisogno dell’intermediazione di un’attività provvedimentale preventiva” (ovvero, non occorre un esplicito atto dell’ANAC di iscrizione all’elenco). </a:t>
            </a:r>
            <a:endParaRPr lang="en-GB" sz="4800" i="1" dirty="0"/>
          </a:p>
          <a:p>
            <a:pPr algn="just" eaLnBrk="1" fontAlgn="auto" hangingPunct="1">
              <a:spcAft>
                <a:spcPts val="0"/>
              </a:spcAft>
              <a:defRPr/>
            </a:pPr>
            <a:r>
              <a:rPr lang="it-IT" sz="4800" i="1" dirty="0"/>
              <a:t>Lo stesso Consiglio ha affermato comunque che “la domanda innesca una fase di controllo dell’ANAC” che, in caso di esito negativo, si traduce in un provvedimento che impedisce futuri affidamenti in house. Questo provvedimento è impugnabile davanti al giudice amministrativo, poiché “ha carattere autoritativo ed effetto lesivo”. Quanto ai requisiti sostanziali necessari per procedere </a:t>
            </a:r>
          </a:p>
          <a:p>
            <a:pPr algn="just" eaLnBrk="1" fontAlgn="auto" hangingPunct="1">
              <a:spcAft>
                <a:spcPts val="0"/>
              </a:spcAft>
              <a:defRPr/>
            </a:pPr>
            <a:r>
              <a:rPr lang="en-GB" sz="4800" dirty="0" smtClean="0"/>
              <a:t>                                                                                                                                                                                               4</a:t>
            </a:r>
            <a:endParaRPr lang="en-GB" sz="4800" dirty="0"/>
          </a:p>
        </p:txBody>
      </p:sp>
      <p:sp>
        <p:nvSpPr>
          <p:cNvPr id="4" name="Titolo 1">
            <a:extLst>
              <a:ext uri="{FF2B5EF4-FFF2-40B4-BE49-F238E27FC236}">
                <a16:creationId xmlns:a16="http://schemas.microsoft.com/office/drawing/2014/main" id="{03224B7A-F377-4DD0-937B-297D52F3DF50}"/>
              </a:ext>
            </a:extLst>
          </p:cNvPr>
          <p:cNvSpPr>
            <a:spLocks noGrp="1"/>
          </p:cNvSpPr>
          <p:nvPr>
            <p:ph type="ctrTitle"/>
          </p:nvPr>
        </p:nvSpPr>
        <p:spPr>
          <a:xfrm>
            <a:off x="1270861" y="74530"/>
            <a:ext cx="6668227" cy="758825"/>
          </a:xfrm>
        </p:spPr>
        <p:txBody>
          <a:bodyPr rtlCol="0">
            <a:normAutofit fontScale="90000"/>
          </a:bodyPr>
          <a:lstStyle/>
          <a:p>
            <a:pPr eaLnBrk="1" fontAlgn="auto" hangingPunct="1">
              <a:spcAft>
                <a:spcPts val="0"/>
              </a:spcAft>
              <a:defRPr/>
            </a:pPr>
            <a:r>
              <a:rPr lang="it-IT" sz="1800" b="1" dirty="0" smtClean="0"/>
              <a:t/>
            </a:r>
            <a:br>
              <a:rPr lang="it-IT" sz="1800" b="1" dirty="0" smtClean="0"/>
            </a:br>
            <a:r>
              <a:rPr lang="it-IT" sz="3200" b="1" dirty="0" smtClean="0"/>
              <a:t> Contesto </a:t>
            </a:r>
            <a:r>
              <a:rPr lang="it-IT" sz="3200" b="1" dirty="0"/>
              <a:t>normativo </a:t>
            </a:r>
            <a:endParaRPr lang="en-GB" sz="3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ottotitolo 2">
            <a:extLst>
              <a:ext uri="{FF2B5EF4-FFF2-40B4-BE49-F238E27FC236}">
                <a16:creationId xmlns:a16="http://schemas.microsoft.com/office/drawing/2014/main" id="{8DBDCF88-C4E8-4DDD-99D6-77C12857118B}"/>
              </a:ext>
            </a:extLst>
          </p:cNvPr>
          <p:cNvSpPr>
            <a:spLocks noGrp="1"/>
          </p:cNvSpPr>
          <p:nvPr>
            <p:ph type="subTitle" idx="1"/>
          </p:nvPr>
        </p:nvSpPr>
        <p:spPr>
          <a:xfrm>
            <a:off x="1143000" y="862013"/>
            <a:ext cx="6858000" cy="3867150"/>
          </a:xfrm>
        </p:spPr>
        <p:txBody>
          <a:bodyPr/>
          <a:lstStyle/>
          <a:p>
            <a:pPr marL="285750" indent="-285750" algn="just" eaLnBrk="1" hangingPunct="1">
              <a:buFont typeface="Wingdings" panose="05000000000000000000" pitchFamily="2" charset="2"/>
              <a:buChar char="§"/>
            </a:pPr>
            <a:r>
              <a:rPr lang="it-IT" altLang="it-IT" b="1" dirty="0"/>
              <a:t>L’attività prevalente della società in house è svolta nei confronti dei soci</a:t>
            </a:r>
            <a:endParaRPr lang="it-IT" altLang="it-IT" b="1" dirty="0">
              <a:cs typeface="Calibri"/>
            </a:endParaRPr>
          </a:p>
          <a:p>
            <a:pPr marL="285750" indent="-285750" algn="just" eaLnBrk="1" hangingPunct="1">
              <a:buFont typeface="Wingdings" panose="05000000000000000000" pitchFamily="2" charset="2"/>
              <a:buChar char="§"/>
            </a:pPr>
            <a:r>
              <a:rPr lang="it-IT" altLang="it-IT" dirty="0"/>
              <a:t>per la prima volta l’ordinamento comunitario prima, quello nazionale dopo, hanno inserito nel diritto positivo un valore di questa attività prevalente</a:t>
            </a:r>
            <a:endParaRPr lang="it-IT" altLang="it-IT" dirty="0">
              <a:cs typeface="Calibri"/>
            </a:endParaRPr>
          </a:p>
          <a:p>
            <a:pPr marL="285750" indent="-285750" algn="just" eaLnBrk="1" hangingPunct="1">
              <a:buFont typeface="Wingdings" panose="05000000000000000000" pitchFamily="2" charset="2"/>
              <a:buChar char="§"/>
            </a:pPr>
            <a:r>
              <a:rPr lang="it-IT" altLang="it-IT" b="1" dirty="0"/>
              <a:t>viene infatti individuata la soglia dell’80% del fatturato al di sotto della quale l’attività svolta per i soci non è prevalente</a:t>
            </a:r>
            <a:endParaRPr lang="it-IT" altLang="it-IT" b="1" dirty="0">
              <a:cs typeface="Calibri"/>
            </a:endParaRPr>
          </a:p>
          <a:p>
            <a:pPr marL="285750" indent="-285750" algn="just" eaLnBrk="1" hangingPunct="1">
              <a:buFont typeface="Wingdings" panose="05000000000000000000" pitchFamily="2" charset="2"/>
              <a:buChar char="§"/>
            </a:pPr>
            <a:r>
              <a:rPr lang="it-IT" altLang="it-IT" dirty="0"/>
              <a:t>scendendo il fatturato al di sotto di tale cifra, la società deve assumere i comportamenti e le scelte indicate dalla legge.</a:t>
            </a:r>
            <a:endParaRPr lang="en-GB" altLang="it-IT" dirty="0"/>
          </a:p>
          <a:p>
            <a:pPr marL="285750" indent="-285750" algn="just" eaLnBrk="1" hangingPunct="1">
              <a:buFont typeface="Wingdings" panose="05000000000000000000" pitchFamily="2" charset="2"/>
              <a:buChar char="§"/>
            </a:pPr>
            <a:r>
              <a:rPr lang="it-IT" altLang="it-IT" b="1" dirty="0"/>
              <a:t>la produzione ulteriore, rispetto a quella prevalente, è inoltre consentita solo se permette di conseguire economie di scala o altri recuperi di efficienza sul complesso dell’attività principale. </a:t>
            </a:r>
            <a:endParaRPr lang="en-GB" altLang="it-IT" b="1" dirty="0"/>
          </a:p>
          <a:p>
            <a:pPr algn="just" eaLnBrk="1" hangingPunct="1"/>
            <a:r>
              <a:rPr lang="en-GB" altLang="en-US" dirty="0" smtClean="0"/>
              <a:t>                                                                                                                             5</a:t>
            </a:r>
            <a:endParaRPr lang="en-GB" altLang="en-US" dirty="0"/>
          </a:p>
        </p:txBody>
      </p:sp>
      <p:sp>
        <p:nvSpPr>
          <p:cNvPr id="13315" name="Titolo 1">
            <a:extLst>
              <a:ext uri="{FF2B5EF4-FFF2-40B4-BE49-F238E27FC236}">
                <a16:creationId xmlns:a16="http://schemas.microsoft.com/office/drawing/2014/main" id="{CE9F405F-3B7E-4035-8F7B-3432DF82F3F5}"/>
              </a:ext>
            </a:extLst>
          </p:cNvPr>
          <p:cNvSpPr>
            <a:spLocks noGrp="1"/>
          </p:cNvSpPr>
          <p:nvPr>
            <p:ph type="ctrTitle"/>
          </p:nvPr>
        </p:nvSpPr>
        <p:spPr>
          <a:xfrm>
            <a:off x="1143001" y="-1"/>
            <a:ext cx="6796088" cy="862013"/>
          </a:xfrm>
        </p:spPr>
        <p:txBody>
          <a:bodyPr/>
          <a:lstStyle/>
          <a:p>
            <a:pPr eaLnBrk="1" hangingPunct="1"/>
            <a:r>
              <a:rPr lang="it-IT" altLang="en-US" sz="1800" b="1" dirty="0" smtClean="0"/>
              <a:t/>
            </a:r>
            <a:br>
              <a:rPr lang="it-IT" altLang="en-US" sz="1800" b="1" dirty="0" smtClean="0"/>
            </a:br>
            <a:r>
              <a:rPr lang="it-IT" altLang="en-US" sz="3200" b="1" dirty="0" smtClean="0"/>
              <a:t>Destinatari </a:t>
            </a:r>
            <a:r>
              <a:rPr lang="it-IT" altLang="en-US" sz="3200" b="1" dirty="0"/>
              <a:t>delle attività </a:t>
            </a:r>
            <a:endParaRPr lang="en-GB" altLang="en-US"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ottotitolo 2">
            <a:extLst>
              <a:ext uri="{FF2B5EF4-FFF2-40B4-BE49-F238E27FC236}">
                <a16:creationId xmlns:a16="http://schemas.microsoft.com/office/drawing/2014/main" id="{BD8F4E97-C5C4-4178-9D19-BD04DFA444BE}"/>
              </a:ext>
            </a:extLst>
          </p:cNvPr>
          <p:cNvSpPr>
            <a:spLocks noGrp="1"/>
          </p:cNvSpPr>
          <p:nvPr>
            <p:ph type="subTitle" idx="1"/>
          </p:nvPr>
        </p:nvSpPr>
        <p:spPr>
          <a:xfrm>
            <a:off x="728420" y="936625"/>
            <a:ext cx="7661518" cy="3774860"/>
          </a:xfrm>
        </p:spPr>
        <p:txBody>
          <a:bodyPr rtlCol="0">
            <a:normAutofit/>
          </a:bodyPr>
          <a:lstStyle/>
          <a:p>
            <a:pPr marL="285750" indent="-285750" algn="just" eaLnBrk="1" hangingPunct="1">
              <a:buFont typeface="Wingdings" panose="05000000000000000000" pitchFamily="2" charset="2"/>
              <a:buChar char="§"/>
              <a:defRPr/>
            </a:pPr>
            <a:r>
              <a:rPr lang="it-IT" b="1" dirty="0"/>
              <a:t>rimane poi il limite per le società </a:t>
            </a:r>
            <a:r>
              <a:rPr lang="it-IT" b="1" i="1" dirty="0"/>
              <a:t>in house</a:t>
            </a:r>
            <a:r>
              <a:rPr lang="it-IT" b="1" dirty="0"/>
              <a:t> di operare nei campi di attività stabiliti dall’art. 4 del T.U. delle società a partecipazione pubblica</a:t>
            </a:r>
          </a:p>
          <a:p>
            <a:pPr marL="285750" indent="-285750" algn="just" eaLnBrk="1" hangingPunct="1">
              <a:buFont typeface="Wingdings" panose="05000000000000000000" pitchFamily="2" charset="2"/>
              <a:buChar char="§"/>
              <a:defRPr/>
            </a:pPr>
            <a:r>
              <a:rPr lang="it-IT" dirty="0"/>
              <a:t>anche l’attività in favore di terzi deve comunque collocarsi nell’ambito dell’oggetto sociale </a:t>
            </a:r>
            <a:r>
              <a:rPr lang="it-IT" dirty="0" err="1"/>
              <a:t>dell’</a:t>
            </a:r>
            <a:r>
              <a:rPr lang="it-IT" i="1" dirty="0" err="1"/>
              <a:t>in</a:t>
            </a:r>
            <a:r>
              <a:rPr lang="it-IT" i="1" dirty="0"/>
              <a:t> house</a:t>
            </a:r>
            <a:endParaRPr lang="it-IT" dirty="0"/>
          </a:p>
          <a:p>
            <a:pPr marL="285750" indent="-285750" algn="just" eaLnBrk="1" hangingPunct="1">
              <a:buFont typeface="Wingdings" panose="05000000000000000000" pitchFamily="2" charset="2"/>
              <a:buChar char="§"/>
              <a:defRPr/>
            </a:pPr>
            <a:r>
              <a:rPr lang="it-IT" dirty="0"/>
              <a:t>il mancato rispetto del limite appena indicato costituisce “grave irregolarità” ai sensi dell’art. 2409 cod. civ. e 15 del d.lgs. n. 175/2016 </a:t>
            </a:r>
          </a:p>
          <a:p>
            <a:pPr marL="285750" indent="-285750" algn="just" eaLnBrk="1" hangingPunct="1">
              <a:buFont typeface="Wingdings" panose="05000000000000000000" pitchFamily="2" charset="2"/>
              <a:buChar char="§"/>
              <a:defRPr/>
            </a:pPr>
            <a:r>
              <a:rPr lang="it-IT" dirty="0"/>
              <a:t>può essere sanata, entro tre mesi, rinunciando o sciogliendo (in tutto o in parte) i rapporti con soggetti terzi, ovvero con gli enti pubblici </a:t>
            </a:r>
            <a:r>
              <a:rPr lang="it-IT" dirty="0" smtClean="0"/>
              <a:t>soci</a:t>
            </a:r>
          </a:p>
          <a:p>
            <a:pPr marL="285750" indent="-285750" algn="just" eaLnBrk="1" hangingPunct="1">
              <a:buFont typeface="Wingdings" panose="05000000000000000000" pitchFamily="2" charset="2"/>
              <a:buChar char="§"/>
              <a:defRPr/>
            </a:pPr>
            <a:endParaRPr lang="it-IT" dirty="0"/>
          </a:p>
          <a:p>
            <a:pPr marL="285750" indent="-285750" algn="just" eaLnBrk="1" hangingPunct="1">
              <a:buFont typeface="Wingdings" panose="05000000000000000000" pitchFamily="2" charset="2"/>
              <a:buChar char="§"/>
              <a:defRPr/>
            </a:pPr>
            <a:endParaRPr lang="it-IT" dirty="0" smtClean="0"/>
          </a:p>
          <a:p>
            <a:pPr marL="285750" indent="-285750" algn="just" eaLnBrk="1" hangingPunct="1">
              <a:buFont typeface="Wingdings" panose="05000000000000000000" pitchFamily="2" charset="2"/>
              <a:buChar char="§"/>
              <a:defRPr/>
            </a:pPr>
            <a:endParaRPr lang="it-IT" dirty="0"/>
          </a:p>
          <a:p>
            <a:pPr algn="just" eaLnBrk="1" hangingPunct="1">
              <a:defRPr/>
            </a:pPr>
            <a:r>
              <a:rPr lang="it-IT" dirty="0" smtClean="0"/>
              <a:t>                                                                                                                                            6</a:t>
            </a:r>
            <a:endParaRPr lang="it-IT" dirty="0"/>
          </a:p>
          <a:p>
            <a:pPr marL="285750" indent="-285750" algn="just" eaLnBrk="1" hangingPunct="1">
              <a:buFont typeface="Wingdings" panose="05000000000000000000" pitchFamily="2" charset="2"/>
              <a:buChar char="§"/>
              <a:defRPr/>
            </a:pPr>
            <a:endParaRPr lang="en-GB" altLang="en-US" dirty="0"/>
          </a:p>
        </p:txBody>
      </p:sp>
      <p:sp>
        <p:nvSpPr>
          <p:cNvPr id="14339" name="Titolo 1">
            <a:extLst>
              <a:ext uri="{FF2B5EF4-FFF2-40B4-BE49-F238E27FC236}">
                <a16:creationId xmlns:a16="http://schemas.microsoft.com/office/drawing/2014/main" id="{1C49C8F7-6FEB-45C5-9F31-A31D775341BC}"/>
              </a:ext>
            </a:extLst>
          </p:cNvPr>
          <p:cNvSpPr>
            <a:spLocks noGrp="1"/>
          </p:cNvSpPr>
          <p:nvPr>
            <p:ph type="ctrTitle"/>
          </p:nvPr>
        </p:nvSpPr>
        <p:spPr>
          <a:xfrm>
            <a:off x="1204913" y="-1"/>
            <a:ext cx="6730219" cy="936625"/>
          </a:xfrm>
        </p:spPr>
        <p:txBody>
          <a:bodyPr/>
          <a:lstStyle/>
          <a:p>
            <a:pPr eaLnBrk="1" hangingPunct="1"/>
            <a:r>
              <a:rPr lang="it-IT" altLang="en-US" sz="1800" b="1" dirty="0" smtClean="0"/>
              <a:t/>
            </a:r>
            <a:br>
              <a:rPr lang="it-IT" altLang="en-US" sz="1800" b="1" dirty="0" smtClean="0"/>
            </a:br>
            <a:r>
              <a:rPr lang="it-IT" altLang="en-US" sz="1800" b="1" dirty="0" smtClean="0"/>
              <a:t/>
            </a:r>
            <a:br>
              <a:rPr lang="it-IT" altLang="en-US" sz="1800" b="1" dirty="0" smtClean="0"/>
            </a:br>
            <a:r>
              <a:rPr lang="it-IT" altLang="en-US" sz="3200" b="1" dirty="0" smtClean="0"/>
              <a:t>Destinatari </a:t>
            </a:r>
            <a:r>
              <a:rPr lang="it-IT" altLang="en-US" sz="3200" b="1" dirty="0"/>
              <a:t>delle attività </a:t>
            </a:r>
            <a:endParaRPr lang="en-GB" altLang="en-US" sz="32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ottotitolo 2">
            <a:extLst>
              <a:ext uri="{FF2B5EF4-FFF2-40B4-BE49-F238E27FC236}">
                <a16:creationId xmlns:a16="http://schemas.microsoft.com/office/drawing/2014/main" id="{40B49E51-76A9-4FC1-832B-58DAB01EFAFD}"/>
              </a:ext>
            </a:extLst>
          </p:cNvPr>
          <p:cNvSpPr>
            <a:spLocks noGrp="1"/>
          </p:cNvSpPr>
          <p:nvPr>
            <p:ph type="subTitle" idx="1"/>
          </p:nvPr>
        </p:nvSpPr>
        <p:spPr>
          <a:xfrm>
            <a:off x="1115878" y="706437"/>
            <a:ext cx="6885122" cy="4098037"/>
          </a:xfrm>
        </p:spPr>
        <p:txBody>
          <a:bodyPr rtlCol="0">
            <a:normAutofit/>
          </a:bodyPr>
          <a:lstStyle/>
          <a:p>
            <a:pPr marL="285750" indent="-285750" algn="just" eaLnBrk="1" hangingPunct="1">
              <a:buFont typeface="Wingdings" panose="05000000000000000000" pitchFamily="2" charset="2"/>
              <a:buChar char="§"/>
              <a:defRPr/>
            </a:pPr>
            <a:r>
              <a:rPr lang="it-IT" dirty="0"/>
              <a:t>la restante attività, da contenersi al di sotto del 20% del fatturato</a:t>
            </a:r>
          </a:p>
          <a:p>
            <a:pPr marL="285750" indent="-285750" algn="just" eaLnBrk="1" hangingPunct="1">
              <a:buFont typeface="Wingdings" panose="05000000000000000000" pitchFamily="2" charset="2"/>
              <a:buChar char="§"/>
              <a:defRPr/>
            </a:pPr>
            <a:r>
              <a:rPr lang="it-IT" dirty="0"/>
              <a:t>può essere svolta nei confronti di soggetti privati</a:t>
            </a:r>
          </a:p>
          <a:p>
            <a:pPr marL="285750" indent="-285750" algn="just" eaLnBrk="1" hangingPunct="1">
              <a:buFont typeface="Wingdings" panose="05000000000000000000" pitchFamily="2" charset="2"/>
              <a:buChar char="§"/>
              <a:defRPr/>
            </a:pPr>
            <a:r>
              <a:rPr lang="it-IT" dirty="0"/>
              <a:t>secondo le regole di mercato, ovvero nei confronti di altri soggetti pubblici</a:t>
            </a:r>
          </a:p>
          <a:p>
            <a:pPr algn="just" eaLnBrk="1" hangingPunct="1">
              <a:defRPr/>
            </a:pPr>
            <a:r>
              <a:rPr lang="it-IT" dirty="0"/>
              <a:t>posto che è stato abrogato l’articolo 13 del D.L. 223/2006 – cd. decreto Bersani- che impediva, tra l’altro, alle società del sistema di partecipare a gare pubbliche. </a:t>
            </a:r>
          </a:p>
          <a:p>
            <a:pPr algn="just" eaLnBrk="1" hangingPunct="1">
              <a:defRPr/>
            </a:pPr>
            <a:endParaRPr lang="it-IT" altLang="en-US" dirty="0"/>
          </a:p>
          <a:p>
            <a:pPr algn="just" eaLnBrk="1" hangingPunct="1">
              <a:defRPr/>
            </a:pPr>
            <a:r>
              <a:rPr lang="it-IT" u="sng" dirty="0"/>
              <a:t>Per la definizione di fatturato si fa riferimento ai numeri 1 e 5 della lettera a)</a:t>
            </a:r>
            <a:r>
              <a:rPr lang="it-IT" dirty="0"/>
              <a:t> </a:t>
            </a:r>
            <a:r>
              <a:rPr lang="it-IT" u="sng" dirty="0"/>
              <a:t>dell’articolo 2425 cod. civ. (ammontare complessivo dei ricavi da vendite e da</a:t>
            </a:r>
            <a:r>
              <a:rPr lang="it-IT" dirty="0"/>
              <a:t> </a:t>
            </a:r>
            <a:r>
              <a:rPr lang="it-IT" u="sng" dirty="0"/>
              <a:t>prestazioni di servizi, integrati degli altri ricavi e proventi conseguiti e al netto</a:t>
            </a:r>
            <a:r>
              <a:rPr lang="it-IT" dirty="0"/>
              <a:t> </a:t>
            </a:r>
            <a:r>
              <a:rPr lang="it-IT" u="sng" dirty="0"/>
              <a:t>delle relative rettifiche).</a:t>
            </a:r>
            <a:r>
              <a:rPr lang="it-IT" dirty="0"/>
              <a:t>  </a:t>
            </a:r>
            <a:endParaRPr lang="en-GB" dirty="0"/>
          </a:p>
          <a:p>
            <a:pPr algn="just" eaLnBrk="1" hangingPunct="1">
              <a:defRPr/>
            </a:pPr>
            <a:r>
              <a:rPr lang="en-GB" altLang="en-US" dirty="0" smtClean="0"/>
              <a:t>                                                                                                                             7</a:t>
            </a:r>
            <a:endParaRPr lang="en-GB" altLang="en-US" dirty="0"/>
          </a:p>
        </p:txBody>
      </p:sp>
      <p:sp>
        <p:nvSpPr>
          <p:cNvPr id="15363" name="Titolo 1">
            <a:extLst>
              <a:ext uri="{FF2B5EF4-FFF2-40B4-BE49-F238E27FC236}">
                <a16:creationId xmlns:a16="http://schemas.microsoft.com/office/drawing/2014/main" id="{BA710F05-6FFC-44C3-AE3E-570B7AC786D4}"/>
              </a:ext>
            </a:extLst>
          </p:cNvPr>
          <p:cNvSpPr>
            <a:spLocks noGrp="1"/>
          </p:cNvSpPr>
          <p:nvPr>
            <p:ph type="ctrTitle"/>
          </p:nvPr>
        </p:nvSpPr>
        <p:spPr>
          <a:xfrm>
            <a:off x="1286359" y="-1"/>
            <a:ext cx="6714641" cy="706439"/>
          </a:xfrm>
        </p:spPr>
        <p:txBody>
          <a:bodyPr/>
          <a:lstStyle/>
          <a:p>
            <a:pPr eaLnBrk="1" hangingPunct="1"/>
            <a:r>
              <a:rPr lang="it-IT" altLang="en-US" sz="1800" b="1" dirty="0" smtClean="0"/>
              <a:t/>
            </a:r>
            <a:br>
              <a:rPr lang="it-IT" altLang="en-US" sz="1800" b="1" dirty="0" smtClean="0"/>
            </a:br>
            <a:r>
              <a:rPr lang="it-IT" altLang="en-US" sz="3200" b="1" dirty="0" smtClean="0"/>
              <a:t>Destinatari </a:t>
            </a:r>
            <a:r>
              <a:rPr lang="it-IT" altLang="en-US" sz="3200" b="1" dirty="0"/>
              <a:t>delle attività </a:t>
            </a:r>
            <a:endParaRPr lang="en-GB" altLang="en-US" sz="32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ottotitolo 2">
            <a:extLst>
              <a:ext uri="{FF2B5EF4-FFF2-40B4-BE49-F238E27FC236}">
                <a16:creationId xmlns:a16="http://schemas.microsoft.com/office/drawing/2014/main" id="{B95B4D8C-17BA-4A0C-B5B5-52ADFB76C764}"/>
              </a:ext>
            </a:extLst>
          </p:cNvPr>
          <p:cNvSpPr>
            <a:spLocks noGrp="1"/>
          </p:cNvSpPr>
          <p:nvPr>
            <p:ph type="subTitle" idx="1"/>
          </p:nvPr>
        </p:nvSpPr>
        <p:spPr>
          <a:xfrm>
            <a:off x="895149" y="814388"/>
            <a:ext cx="7751964" cy="4067578"/>
          </a:xfrm>
        </p:spPr>
        <p:txBody>
          <a:bodyPr rtlCol="0">
            <a:normAutofit/>
          </a:bodyPr>
          <a:lstStyle/>
          <a:p>
            <a:pPr marL="285750" indent="-285750" algn="just" eaLnBrk="1" hangingPunct="1">
              <a:buFont typeface="Wingdings" panose="05000000000000000000" pitchFamily="2" charset="2"/>
              <a:buChar char="§"/>
              <a:defRPr/>
            </a:pPr>
            <a:r>
              <a:rPr lang="it-IT" sz="2000" dirty="0"/>
              <a:t>in materia di controllo analogo, è intervenuta anche l’ANAC che, ai sensi di quanto previsto dall’articolo 192, comma 1, del d.lgs. n.50/2016, ha pubblicato le linee guida n.7 con le quali </a:t>
            </a:r>
            <a:r>
              <a:rPr lang="it-IT" sz="2000" b="1" i="1" dirty="0"/>
              <a:t>sono state  definite le modalità e i criteri per</a:t>
            </a:r>
            <a:r>
              <a:rPr lang="it-IT" sz="2000" i="1" dirty="0"/>
              <a:t> l’iscrizione delle  amministrazioni ed enti  </a:t>
            </a:r>
            <a:r>
              <a:rPr lang="it-IT" sz="2000" dirty="0"/>
              <a:t>aggiudicatori nell’apposito elenco previsto  dal nuovo codice degli appalti ai fini degli affidamenti diretti nei confronti delle proprie società in house.</a:t>
            </a:r>
          </a:p>
          <a:p>
            <a:pPr marL="285750" indent="-285750" algn="just" eaLnBrk="1" hangingPunct="1">
              <a:buFont typeface="Wingdings" panose="05000000000000000000" pitchFamily="2" charset="2"/>
              <a:buChar char="§"/>
              <a:defRPr/>
            </a:pPr>
            <a:r>
              <a:rPr lang="it-IT" sz="2000" b="1" dirty="0"/>
              <a:t>L’ANAC identifica il controllo analogo nella sussistenza di poteri di controllo, di ingerenza  e di condizionamento superiori a quelli tipici del diritto societario previsti nell’atto costitutivo, statuto o patti parasociali sugli atti della società partecipata riguardanti gli aspetti economici, patrimoniali e finanziari della gestione.</a:t>
            </a:r>
            <a:endParaRPr lang="en-GB" sz="2000" b="1" dirty="0"/>
          </a:p>
          <a:p>
            <a:pPr algn="just" eaLnBrk="1" hangingPunct="1">
              <a:defRPr/>
            </a:pPr>
            <a:r>
              <a:rPr lang="en-GB" dirty="0" smtClean="0"/>
              <a:t>                                                                                                                                              8</a:t>
            </a:r>
            <a:endParaRPr lang="en-GB" dirty="0"/>
          </a:p>
          <a:p>
            <a:pPr marL="285750" indent="-285750" algn="just" eaLnBrk="1" hangingPunct="1">
              <a:buFont typeface="Wingdings" panose="05000000000000000000" pitchFamily="2" charset="2"/>
              <a:buChar char="§"/>
              <a:defRPr/>
            </a:pPr>
            <a:endParaRPr lang="it-IT" dirty="0"/>
          </a:p>
          <a:p>
            <a:pPr marL="285750" indent="-285750" algn="just" eaLnBrk="1" hangingPunct="1">
              <a:buFont typeface="Wingdings" panose="05000000000000000000" pitchFamily="2" charset="2"/>
              <a:buChar char="§"/>
              <a:defRPr/>
            </a:pPr>
            <a:endParaRPr lang="en-GB" altLang="en-US" dirty="0"/>
          </a:p>
        </p:txBody>
      </p:sp>
      <p:sp>
        <p:nvSpPr>
          <p:cNvPr id="17411" name="Titolo 1">
            <a:extLst>
              <a:ext uri="{FF2B5EF4-FFF2-40B4-BE49-F238E27FC236}">
                <a16:creationId xmlns:a16="http://schemas.microsoft.com/office/drawing/2014/main" id="{7A8F9BCC-6073-4EE8-87EA-A2F101550537}"/>
              </a:ext>
            </a:extLst>
          </p:cNvPr>
          <p:cNvSpPr>
            <a:spLocks noGrp="1"/>
          </p:cNvSpPr>
          <p:nvPr>
            <p:ph type="ctrTitle"/>
          </p:nvPr>
        </p:nvSpPr>
        <p:spPr>
          <a:xfrm>
            <a:off x="496888" y="-479425"/>
            <a:ext cx="8150225" cy="1673225"/>
          </a:xfrm>
        </p:spPr>
        <p:txBody>
          <a:bodyPr/>
          <a:lstStyle/>
          <a:p>
            <a:pPr eaLnBrk="1" hangingPunct="1"/>
            <a:r>
              <a:rPr lang="it-IT" altLang="it-IT" sz="1800" b="1" dirty="0" smtClean="0"/>
              <a:t/>
            </a:r>
            <a:br>
              <a:rPr lang="it-IT" altLang="it-IT" sz="1800" b="1" dirty="0" smtClean="0"/>
            </a:br>
            <a:r>
              <a:rPr lang="it-IT" altLang="it-IT" sz="1800" b="1" dirty="0" smtClean="0"/>
              <a:t> </a:t>
            </a:r>
            <a:r>
              <a:rPr lang="it-IT" altLang="it-IT" sz="3200" b="1" dirty="0" smtClean="0"/>
              <a:t>L’ESERCIZIO DEL CONTROLLO ANALOGO </a:t>
            </a:r>
            <a:r>
              <a:rPr lang="en-GB" altLang="it-IT" sz="3200" b="1" dirty="0" smtClean="0"/>
              <a:t/>
            </a:r>
            <a:br>
              <a:rPr lang="en-GB" altLang="it-IT" sz="3200" b="1" dirty="0" smtClean="0"/>
            </a:br>
            <a:endParaRPr lang="en-GB" altLang="en-US" sz="3200" b="1" dirty="0"/>
          </a:p>
        </p:txBody>
      </p:sp>
    </p:spTree>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1141</TotalTime>
  <Words>2110</Words>
  <Application>Microsoft Office PowerPoint</Application>
  <PresentationFormat>Personalizzato</PresentationFormat>
  <Paragraphs>210</Paragraphs>
  <Slides>28</Slides>
  <Notes>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28</vt:i4>
      </vt:variant>
    </vt:vector>
  </HeadingPairs>
  <TitlesOfParts>
    <vt:vector size="34" baseType="lpstr">
      <vt:lpstr>Arial</vt:lpstr>
      <vt:lpstr>Calibri</vt:lpstr>
      <vt:lpstr>Calibri Light</vt:lpstr>
      <vt:lpstr>Times New Roman</vt:lpstr>
      <vt:lpstr>Wingdings</vt:lpstr>
      <vt:lpstr>Tema di Office</vt:lpstr>
      <vt:lpstr>Dott. Ezio Micillo   L‘esercizio del controllo analogo nelle società in house</vt:lpstr>
      <vt:lpstr>  Modello in house </vt:lpstr>
      <vt:lpstr> Modello in house </vt:lpstr>
      <vt:lpstr>  Modello in house </vt:lpstr>
      <vt:lpstr>  Contesto normativo </vt:lpstr>
      <vt:lpstr> Destinatari delle attività </vt:lpstr>
      <vt:lpstr>  Destinatari delle attività </vt:lpstr>
      <vt:lpstr> Destinatari delle attività </vt:lpstr>
      <vt:lpstr>  L’ESERCIZIO DEL CONTROLLO ANALOGO  </vt:lpstr>
      <vt:lpstr> L’ESERCIZIO DEL CONTROLLO ANALOGO  </vt:lpstr>
      <vt:lpstr>   L’ESERCIZIO DEL CONTROLLO ANALOGO  </vt:lpstr>
      <vt:lpstr>  L’ESERCIZIO DEL CONTROLLO ANALOGO  </vt:lpstr>
      <vt:lpstr>  L’ESERCIZIO DEL CONTROLLO ANALOGO  </vt:lpstr>
      <vt:lpstr>  L’ESERCIZIO DEL CONTROLLO ANALOGO  </vt:lpstr>
      <vt:lpstr>3. L’ESERCIZIO DEL CONTROLLO ANALOGO                  L’ESERCIZIO DEL CONTROLLO ANALOGO Relazione sulle attività da svolgere nel corso dell’esercizio e sui risultati da raggiungere </vt:lpstr>
      <vt:lpstr> L’ESERCIZIO DEL CONTROLLO ANALOGO  </vt:lpstr>
      <vt:lpstr>  L’ESERCIZIO DEL CONTROLLO ANALOGO  </vt:lpstr>
      <vt:lpstr> L’ESERCIZIO DEL CONTROLLO ANALOGO</vt:lpstr>
      <vt:lpstr>  L’ESERCIZIO DEL CONTROLLO ANALOGO</vt:lpstr>
      <vt:lpstr> L’ESERCIZIO DEL CONTROLLO ANALOGO</vt:lpstr>
      <vt:lpstr>  L’ESERCIZIO DEL CONTROLLO ANALOGO</vt:lpstr>
      <vt:lpstr>  L’ESERCIZIO DEL CONTROLLO ANALOGO</vt:lpstr>
      <vt:lpstr>  L’ESERCIZIO DEL CONTROLLO ANALOGO</vt:lpstr>
      <vt:lpstr>  L’ESERCIZIO DEL CONTROLLO ANALOGO</vt:lpstr>
      <vt:lpstr>   L’ESERCIZIO DEL CONTROLLO ANALOGO</vt:lpstr>
      <vt:lpstr>   L’ESERCIZIO DEL CONTROLLO ANALOGO</vt:lpstr>
      <vt:lpstr>  AFFIDAMENTO SERVIZI DISPONIBILI SUL MERCATO </vt:lpstr>
      <vt:lpstr> AFFIDAMENTO SERVIZI DISPONIBILI SUL MERCATO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gianluca tixon</dc:creator>
  <cp:lastModifiedBy>Ufficio</cp:lastModifiedBy>
  <cp:revision>173</cp:revision>
  <dcterms:created xsi:type="dcterms:W3CDTF">2021-03-12T19:10:39Z</dcterms:created>
  <dcterms:modified xsi:type="dcterms:W3CDTF">2024-11-25T15:15:20Z</dcterms:modified>
</cp:coreProperties>
</file>