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60"/>
  </p:normalViewPr>
  <p:slideViewPr>
    <p:cSldViewPr>
      <p:cViewPr>
        <p:scale>
          <a:sx n="150" d="100"/>
          <a:sy n="150" d="100"/>
        </p:scale>
        <p:origin x="-420" y="8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Foglio_di_lavoro_di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oglio_di_lavoro_di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oglio_di_lavoro_di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oglio_di_lavoro_di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Foglio_di_lavoro_di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Foglio_di_lavoro_di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Foglio_di_lavoro_di_Microsoft_Office_Excel7.xlsx"/></Relationships>
</file>

<file path=ppt/charts/_rels/chart8.xml.rels><?xml version="1.0" encoding="UTF-8" standalone="yes"?>
<Relationships xmlns="http://schemas.openxmlformats.org/package/2006/relationships"><Relationship Id="rId1" Type="http://schemas.openxmlformats.org/officeDocument/2006/relationships/oleObject" Target="Cartel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plotArea>
      <c:layout/>
      <c:barChart>
        <c:barDir val="col"/>
        <c:grouping val="clustered"/>
        <c:ser>
          <c:idx val="0"/>
          <c:order val="0"/>
          <c:tx>
            <c:strRef>
              <c:f>Foglio1!$B$1</c:f>
              <c:strCache>
                <c:ptCount val="1"/>
                <c:pt idx="0">
                  <c:v>2023</c:v>
                </c:pt>
              </c:strCache>
            </c:strRef>
          </c:tx>
          <c:cat>
            <c:strRef>
              <c:f>Foglio1!$A$2:$A$5</c:f>
              <c:strCache>
                <c:ptCount val="4"/>
                <c:pt idx="0">
                  <c:v>Quadri</c:v>
                </c:pt>
                <c:pt idx="1">
                  <c:v>Impiegati</c:v>
                </c:pt>
                <c:pt idx="2">
                  <c:v>Operai Qualificato</c:v>
                </c:pt>
                <c:pt idx="3">
                  <c:v>Operaio</c:v>
                </c:pt>
              </c:strCache>
            </c:strRef>
          </c:cat>
          <c:val>
            <c:numRef>
              <c:f>Foglio1!$B$2:$B$5</c:f>
              <c:numCache>
                <c:formatCode>General</c:formatCode>
                <c:ptCount val="4"/>
                <c:pt idx="0">
                  <c:v>7</c:v>
                </c:pt>
                <c:pt idx="1">
                  <c:v>5</c:v>
                </c:pt>
                <c:pt idx="2">
                  <c:v>7</c:v>
                </c:pt>
                <c:pt idx="3">
                  <c:v>2</c:v>
                </c:pt>
              </c:numCache>
            </c:numRef>
          </c:val>
        </c:ser>
        <c:ser>
          <c:idx val="1"/>
          <c:order val="1"/>
          <c:tx>
            <c:strRef>
              <c:f>Foglio1!$C$1</c:f>
              <c:strCache>
                <c:ptCount val="1"/>
                <c:pt idx="0">
                  <c:v>2022</c:v>
                </c:pt>
              </c:strCache>
            </c:strRef>
          </c:tx>
          <c:cat>
            <c:strRef>
              <c:f>Foglio1!$A$2:$A$5</c:f>
              <c:strCache>
                <c:ptCount val="4"/>
                <c:pt idx="0">
                  <c:v>Quadri</c:v>
                </c:pt>
                <c:pt idx="1">
                  <c:v>Impiegati</c:v>
                </c:pt>
                <c:pt idx="2">
                  <c:v>Operai Qualificato</c:v>
                </c:pt>
                <c:pt idx="3">
                  <c:v>Operaio</c:v>
                </c:pt>
              </c:strCache>
            </c:strRef>
          </c:cat>
          <c:val>
            <c:numRef>
              <c:f>Foglio1!$C$2:$C$5</c:f>
              <c:numCache>
                <c:formatCode>General</c:formatCode>
                <c:ptCount val="4"/>
                <c:pt idx="0">
                  <c:v>2.4</c:v>
                </c:pt>
                <c:pt idx="1">
                  <c:v>4.4000000000000004</c:v>
                </c:pt>
                <c:pt idx="2">
                  <c:v>1.8</c:v>
                </c:pt>
                <c:pt idx="3">
                  <c:v>2.8</c:v>
                </c:pt>
              </c:numCache>
            </c:numRef>
          </c:val>
        </c:ser>
        <c:ser>
          <c:idx val="2"/>
          <c:order val="2"/>
          <c:tx>
            <c:strRef>
              <c:f>Foglio1!$D$1</c:f>
              <c:strCache>
                <c:ptCount val="1"/>
                <c:pt idx="0">
                  <c:v>2021</c:v>
                </c:pt>
              </c:strCache>
            </c:strRef>
          </c:tx>
          <c:cat>
            <c:strRef>
              <c:f>Foglio1!$A$2:$A$5</c:f>
              <c:strCache>
                <c:ptCount val="4"/>
                <c:pt idx="0">
                  <c:v>Quadri</c:v>
                </c:pt>
                <c:pt idx="1">
                  <c:v>Impiegati</c:v>
                </c:pt>
                <c:pt idx="2">
                  <c:v>Operai Qualificato</c:v>
                </c:pt>
                <c:pt idx="3">
                  <c:v>Operaio</c:v>
                </c:pt>
              </c:strCache>
            </c:strRef>
          </c:cat>
          <c:val>
            <c:numRef>
              <c:f>Foglio1!$D$2:$D$5</c:f>
              <c:numCache>
                <c:formatCode>General</c:formatCode>
                <c:ptCount val="4"/>
                <c:pt idx="0">
                  <c:v>2</c:v>
                </c:pt>
                <c:pt idx="1">
                  <c:v>2</c:v>
                </c:pt>
                <c:pt idx="2">
                  <c:v>3</c:v>
                </c:pt>
                <c:pt idx="3">
                  <c:v>5</c:v>
                </c:pt>
              </c:numCache>
            </c:numRef>
          </c:val>
        </c:ser>
        <c:axId val="177077248"/>
        <c:axId val="177088384"/>
      </c:barChart>
      <c:catAx>
        <c:axId val="177077248"/>
        <c:scaling>
          <c:orientation val="minMax"/>
        </c:scaling>
        <c:axPos val="b"/>
        <c:tickLblPos val="nextTo"/>
        <c:crossAx val="177088384"/>
        <c:crosses val="autoZero"/>
        <c:auto val="1"/>
        <c:lblAlgn val="ctr"/>
        <c:lblOffset val="100"/>
      </c:catAx>
      <c:valAx>
        <c:axId val="177088384"/>
        <c:scaling>
          <c:orientation val="minMax"/>
        </c:scaling>
        <c:axPos val="l"/>
        <c:majorGridlines/>
        <c:numFmt formatCode="General" sourceLinked="1"/>
        <c:tickLblPos val="nextTo"/>
        <c:crossAx val="177077248"/>
        <c:crosses val="autoZero"/>
        <c:crossBetween val="between"/>
      </c:valAx>
    </c:plotArea>
    <c:legend>
      <c:legendPos val="r"/>
      <c:layout/>
    </c:legend>
    <c:plotVisOnly val="1"/>
  </c:chart>
  <c:txPr>
    <a:bodyPr/>
    <a:lstStyle/>
    <a:p>
      <a:pPr>
        <a:defRPr sz="1800"/>
      </a:pPr>
      <a:endParaRPr lang="it-I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t-IT"/>
  <c:chart>
    <c:view3D>
      <c:rAngAx val="1"/>
    </c:view3D>
    <c:plotArea>
      <c:layout/>
      <c:bar3DChart>
        <c:barDir val="col"/>
        <c:grouping val="clustered"/>
        <c:ser>
          <c:idx val="0"/>
          <c:order val="0"/>
          <c:tx>
            <c:strRef>
              <c:f>Foglio1!$B$1</c:f>
              <c:strCache>
                <c:ptCount val="1"/>
                <c:pt idx="0">
                  <c:v>2023</c:v>
                </c:pt>
              </c:strCache>
            </c:strRef>
          </c:tx>
          <c:cat>
            <c:strRef>
              <c:f>Foglio1!$A$2:$A$4</c:f>
              <c:strCache>
                <c:ptCount val="3"/>
                <c:pt idx="0">
                  <c:v>T.ind</c:v>
                </c:pt>
                <c:pt idx="1">
                  <c:v>t.d.</c:v>
                </c:pt>
                <c:pt idx="2">
                  <c:v>Apprendistato</c:v>
                </c:pt>
              </c:strCache>
            </c:strRef>
          </c:cat>
          <c:val>
            <c:numRef>
              <c:f>Foglio1!$B$2:$B$4</c:f>
              <c:numCache>
                <c:formatCode>General</c:formatCode>
                <c:ptCount val="3"/>
                <c:pt idx="0">
                  <c:v>80</c:v>
                </c:pt>
                <c:pt idx="1">
                  <c:v>0</c:v>
                </c:pt>
                <c:pt idx="2">
                  <c:v>20</c:v>
                </c:pt>
              </c:numCache>
            </c:numRef>
          </c:val>
        </c:ser>
        <c:ser>
          <c:idx val="1"/>
          <c:order val="1"/>
          <c:tx>
            <c:strRef>
              <c:f>Foglio1!$C$1</c:f>
              <c:strCache>
                <c:ptCount val="1"/>
                <c:pt idx="0">
                  <c:v>2022</c:v>
                </c:pt>
              </c:strCache>
            </c:strRef>
          </c:tx>
          <c:cat>
            <c:strRef>
              <c:f>Foglio1!$A$2:$A$4</c:f>
              <c:strCache>
                <c:ptCount val="3"/>
                <c:pt idx="0">
                  <c:v>T.ind</c:v>
                </c:pt>
                <c:pt idx="1">
                  <c:v>t.d.</c:v>
                </c:pt>
                <c:pt idx="2">
                  <c:v>Apprendistato</c:v>
                </c:pt>
              </c:strCache>
            </c:strRef>
          </c:cat>
          <c:val>
            <c:numRef>
              <c:f>Foglio1!$C$2:$C$4</c:f>
              <c:numCache>
                <c:formatCode>General</c:formatCode>
                <c:ptCount val="3"/>
                <c:pt idx="0">
                  <c:v>70</c:v>
                </c:pt>
                <c:pt idx="1">
                  <c:v>0</c:v>
                </c:pt>
                <c:pt idx="2">
                  <c:v>30</c:v>
                </c:pt>
              </c:numCache>
            </c:numRef>
          </c:val>
        </c:ser>
        <c:ser>
          <c:idx val="2"/>
          <c:order val="2"/>
          <c:tx>
            <c:strRef>
              <c:f>Foglio1!$D$1</c:f>
              <c:strCache>
                <c:ptCount val="1"/>
                <c:pt idx="0">
                  <c:v>2021</c:v>
                </c:pt>
              </c:strCache>
            </c:strRef>
          </c:tx>
          <c:cat>
            <c:strRef>
              <c:f>Foglio1!$A$2:$A$4</c:f>
              <c:strCache>
                <c:ptCount val="3"/>
                <c:pt idx="0">
                  <c:v>T.ind</c:v>
                </c:pt>
                <c:pt idx="1">
                  <c:v>t.d.</c:v>
                </c:pt>
                <c:pt idx="2">
                  <c:v>Apprendistato</c:v>
                </c:pt>
              </c:strCache>
            </c:strRef>
          </c:cat>
          <c:val>
            <c:numRef>
              <c:f>Foglio1!$D$2:$D$4</c:f>
              <c:numCache>
                <c:formatCode>General</c:formatCode>
                <c:ptCount val="3"/>
                <c:pt idx="0">
                  <c:v>60</c:v>
                </c:pt>
                <c:pt idx="1">
                  <c:v>0</c:v>
                </c:pt>
                <c:pt idx="2">
                  <c:v>40</c:v>
                </c:pt>
              </c:numCache>
            </c:numRef>
          </c:val>
        </c:ser>
        <c:shape val="pyramid"/>
        <c:axId val="179430528"/>
        <c:axId val="179432064"/>
        <c:axId val="0"/>
      </c:bar3DChart>
      <c:catAx>
        <c:axId val="179430528"/>
        <c:scaling>
          <c:orientation val="minMax"/>
        </c:scaling>
        <c:axPos val="b"/>
        <c:tickLblPos val="nextTo"/>
        <c:crossAx val="179432064"/>
        <c:crosses val="autoZero"/>
        <c:auto val="1"/>
        <c:lblAlgn val="ctr"/>
        <c:lblOffset val="100"/>
      </c:catAx>
      <c:valAx>
        <c:axId val="179432064"/>
        <c:scaling>
          <c:orientation val="minMax"/>
        </c:scaling>
        <c:axPos val="l"/>
        <c:majorGridlines/>
        <c:numFmt formatCode="General" sourceLinked="1"/>
        <c:tickLblPos val="nextTo"/>
        <c:crossAx val="179430528"/>
        <c:crosses val="autoZero"/>
        <c:crossBetween val="between"/>
      </c:valAx>
    </c:plotArea>
    <c:legend>
      <c:legendPos val="r"/>
      <c:layout/>
    </c:legend>
    <c:plotVisOnly val="1"/>
  </c:chart>
  <c:txPr>
    <a:bodyPr/>
    <a:lstStyle/>
    <a:p>
      <a:pPr>
        <a:defRPr sz="1800"/>
      </a:pPr>
      <a:endParaRPr lang="it-IT"/>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t-IT"/>
  <c:chart>
    <c:view3D>
      <c:rAngAx val="1"/>
    </c:view3D>
    <c:sideWall>
      <c:spPr>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c:spPr>
    </c:sideWall>
    <c:backWall>
      <c:spPr>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c:spPr>
    </c:backWall>
    <c:plotArea>
      <c:layout/>
      <c:bar3DChart>
        <c:barDir val="col"/>
        <c:grouping val="clustered"/>
        <c:ser>
          <c:idx val="0"/>
          <c:order val="0"/>
          <c:tx>
            <c:strRef>
              <c:f>Foglio1!$B$1</c:f>
              <c:strCache>
                <c:ptCount val="1"/>
                <c:pt idx="0">
                  <c:v>2023</c:v>
                </c:pt>
              </c:strCache>
            </c:strRef>
          </c:tx>
          <c:cat>
            <c:strRef>
              <c:f>Foglio1!$A$2:$A$5</c:f>
              <c:strCache>
                <c:ptCount val="4"/>
                <c:pt idx="0">
                  <c:v>Dimissioni</c:v>
                </c:pt>
                <c:pt idx="1">
                  <c:v>Risoluzione</c:v>
                </c:pt>
                <c:pt idx="2">
                  <c:v>Licenziamento </c:v>
                </c:pt>
                <c:pt idx="3">
                  <c:v>Pensionamento </c:v>
                </c:pt>
              </c:strCache>
            </c:strRef>
          </c:cat>
          <c:val>
            <c:numRef>
              <c:f>Foglio1!$B$2:$B$5</c:f>
              <c:numCache>
                <c:formatCode>General</c:formatCode>
                <c:ptCount val="4"/>
                <c:pt idx="0">
                  <c:v>4.3</c:v>
                </c:pt>
                <c:pt idx="1">
                  <c:v>1</c:v>
                </c:pt>
                <c:pt idx="2">
                  <c:v>3.5</c:v>
                </c:pt>
                <c:pt idx="3">
                  <c:v>4.5</c:v>
                </c:pt>
              </c:numCache>
            </c:numRef>
          </c:val>
        </c:ser>
        <c:ser>
          <c:idx val="1"/>
          <c:order val="1"/>
          <c:tx>
            <c:strRef>
              <c:f>Foglio1!$C$1</c:f>
              <c:strCache>
                <c:ptCount val="1"/>
                <c:pt idx="0">
                  <c:v>2022</c:v>
                </c:pt>
              </c:strCache>
            </c:strRef>
          </c:tx>
          <c:cat>
            <c:strRef>
              <c:f>Foglio1!$A$2:$A$5</c:f>
              <c:strCache>
                <c:ptCount val="4"/>
                <c:pt idx="0">
                  <c:v>Dimissioni</c:v>
                </c:pt>
                <c:pt idx="1">
                  <c:v>Risoluzione</c:v>
                </c:pt>
                <c:pt idx="2">
                  <c:v>Licenziamento </c:v>
                </c:pt>
                <c:pt idx="3">
                  <c:v>Pensionamento </c:v>
                </c:pt>
              </c:strCache>
            </c:strRef>
          </c:cat>
          <c:val>
            <c:numRef>
              <c:f>Foglio1!$C$2:$C$5</c:f>
              <c:numCache>
                <c:formatCode>General</c:formatCode>
                <c:ptCount val="4"/>
                <c:pt idx="0">
                  <c:v>2.4</c:v>
                </c:pt>
                <c:pt idx="1">
                  <c:v>4.4000000000000004</c:v>
                </c:pt>
                <c:pt idx="2">
                  <c:v>1.8</c:v>
                </c:pt>
                <c:pt idx="3">
                  <c:v>2</c:v>
                </c:pt>
              </c:numCache>
            </c:numRef>
          </c:val>
        </c:ser>
        <c:ser>
          <c:idx val="2"/>
          <c:order val="2"/>
          <c:tx>
            <c:strRef>
              <c:f>Foglio1!$D$1</c:f>
              <c:strCache>
                <c:ptCount val="1"/>
                <c:pt idx="0">
                  <c:v>2021</c:v>
                </c:pt>
              </c:strCache>
            </c:strRef>
          </c:tx>
          <c:cat>
            <c:strRef>
              <c:f>Foglio1!$A$2:$A$5</c:f>
              <c:strCache>
                <c:ptCount val="4"/>
                <c:pt idx="0">
                  <c:v>Dimissioni</c:v>
                </c:pt>
                <c:pt idx="1">
                  <c:v>Risoluzione</c:v>
                </c:pt>
                <c:pt idx="2">
                  <c:v>Licenziamento </c:v>
                </c:pt>
                <c:pt idx="3">
                  <c:v>Pensionamento </c:v>
                </c:pt>
              </c:strCache>
            </c:strRef>
          </c:cat>
          <c:val>
            <c:numRef>
              <c:f>Foglio1!$D$2:$D$5</c:f>
              <c:numCache>
                <c:formatCode>General</c:formatCode>
                <c:ptCount val="4"/>
                <c:pt idx="0">
                  <c:v>2</c:v>
                </c:pt>
                <c:pt idx="1">
                  <c:v>2</c:v>
                </c:pt>
                <c:pt idx="2">
                  <c:v>3</c:v>
                </c:pt>
                <c:pt idx="3">
                  <c:v>3</c:v>
                </c:pt>
              </c:numCache>
            </c:numRef>
          </c:val>
        </c:ser>
        <c:shape val="box"/>
        <c:axId val="179143808"/>
        <c:axId val="179146112"/>
        <c:axId val="0"/>
      </c:bar3DChart>
      <c:catAx>
        <c:axId val="179143808"/>
        <c:scaling>
          <c:orientation val="minMax"/>
        </c:scaling>
        <c:axPos val="b"/>
        <c:tickLblPos val="nextTo"/>
        <c:crossAx val="179146112"/>
        <c:crosses val="autoZero"/>
        <c:auto val="1"/>
        <c:lblAlgn val="ctr"/>
        <c:lblOffset val="100"/>
      </c:catAx>
      <c:valAx>
        <c:axId val="179146112"/>
        <c:scaling>
          <c:orientation val="minMax"/>
        </c:scaling>
        <c:axPos val="l"/>
        <c:majorGridlines/>
        <c:numFmt formatCode="General" sourceLinked="1"/>
        <c:tickLblPos val="nextTo"/>
        <c:crossAx val="179143808"/>
        <c:crosses val="autoZero"/>
        <c:crossBetween val="between"/>
      </c:valAx>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plotArea>
    <c:legend>
      <c:legendPos val="r"/>
      <c:layout/>
    </c:legend>
    <c:plotVisOnly val="1"/>
  </c:chart>
  <c:txPr>
    <a:bodyPr/>
    <a:lstStyle/>
    <a:p>
      <a:pPr>
        <a:defRPr sz="1800"/>
      </a:pPr>
      <a:endParaRPr lang="it-I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t-IT"/>
  <c:style val="1"/>
  <c:chart>
    <c:view3D>
      <c:perspective val="30"/>
    </c:view3D>
    <c:sideWall>
      <c:spPr>
        <a:effectLst>
          <a:innerShdw blurRad="63500" dist="50800" dir="16200000">
            <a:prstClr val="black">
              <a:alpha val="50000"/>
            </a:prstClr>
          </a:innerShdw>
        </a:effectLst>
      </c:spPr>
    </c:sideWall>
    <c:backWall>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innerShdw blurRad="63500" dist="50800" dir="16200000">
            <a:prstClr val="black">
              <a:alpha val="50000"/>
            </a:prstClr>
          </a:innerShdw>
        </a:effectLst>
      </c:spPr>
    </c:backWall>
    <c:plotArea>
      <c:layout/>
      <c:line3DChart>
        <c:grouping val="standard"/>
        <c:ser>
          <c:idx val="0"/>
          <c:order val="0"/>
          <c:tx>
            <c:strRef>
              <c:f>Foglio1!$A$2</c:f>
              <c:strCache>
                <c:ptCount val="1"/>
                <c:pt idx="0">
                  <c:v>Ordinarie</c:v>
                </c:pt>
              </c:strCache>
            </c:strRef>
          </c:tx>
          <c:spPr>
            <a:solidFill>
              <a:schemeClr val="accent3"/>
            </a:solidFill>
            <a:ln w="25400" cap="flat" cmpd="sng" algn="ctr">
              <a:solidFill>
                <a:schemeClr val="accent3">
                  <a:shade val="50000"/>
                </a:schemeClr>
              </a:solidFill>
              <a:prstDash val="solid"/>
            </a:ln>
            <a:effectLst/>
          </c:spPr>
          <c:cat>
            <c:strRef>
              <c:f>Foglio1!$B$1:$D$1</c:f>
              <c:strCache>
                <c:ptCount val="3"/>
                <c:pt idx="0">
                  <c:v>2023</c:v>
                </c:pt>
                <c:pt idx="1">
                  <c:v>2022</c:v>
                </c:pt>
                <c:pt idx="2">
                  <c:v>2021</c:v>
                </c:pt>
              </c:strCache>
            </c:strRef>
          </c:cat>
          <c:val>
            <c:numRef>
              <c:f>Foglio1!$B$2:$D$2</c:f>
              <c:numCache>
                <c:formatCode>General</c:formatCode>
                <c:ptCount val="3"/>
                <c:pt idx="0">
                  <c:v>70</c:v>
                </c:pt>
                <c:pt idx="1">
                  <c:v>90</c:v>
                </c:pt>
                <c:pt idx="2">
                  <c:v>95</c:v>
                </c:pt>
              </c:numCache>
            </c:numRef>
          </c:val>
        </c:ser>
        <c:ser>
          <c:idx val="1"/>
          <c:order val="1"/>
          <c:tx>
            <c:strRef>
              <c:f>Foglio1!$A$3</c:f>
              <c:strCache>
                <c:ptCount val="1"/>
                <c:pt idx="0">
                  <c:v>Straordinarie</c:v>
                </c:pt>
              </c:strCache>
            </c:strRef>
          </c:tx>
          <c:spPr>
            <a:solidFill>
              <a:schemeClr val="accent1"/>
            </a:solidFill>
            <a:ln w="38100" cap="flat" cmpd="sng" algn="ctr">
              <a:solidFill>
                <a:schemeClr val="lt1"/>
              </a:solidFill>
              <a:prstDash val="solid"/>
            </a:ln>
            <a:effectLst>
              <a:outerShdw blurRad="40000" dist="20000" dir="5400000" rotWithShape="0">
                <a:srgbClr val="000000">
                  <a:alpha val="38000"/>
                </a:srgbClr>
              </a:outerShdw>
            </a:effectLst>
          </c:spPr>
          <c:cat>
            <c:strRef>
              <c:f>Foglio1!$B$1:$D$1</c:f>
              <c:strCache>
                <c:ptCount val="3"/>
                <c:pt idx="0">
                  <c:v>2023</c:v>
                </c:pt>
                <c:pt idx="1">
                  <c:v>2022</c:v>
                </c:pt>
                <c:pt idx="2">
                  <c:v>2021</c:v>
                </c:pt>
              </c:strCache>
            </c:strRef>
          </c:cat>
          <c:val>
            <c:numRef>
              <c:f>Foglio1!$B$3:$D$3</c:f>
              <c:numCache>
                <c:formatCode>General</c:formatCode>
                <c:ptCount val="3"/>
                <c:pt idx="0">
                  <c:v>30</c:v>
                </c:pt>
                <c:pt idx="1">
                  <c:v>10</c:v>
                </c:pt>
                <c:pt idx="2">
                  <c:v>5</c:v>
                </c:pt>
              </c:numCache>
            </c:numRef>
          </c:val>
        </c:ser>
        <c:axId val="180741632"/>
        <c:axId val="180743168"/>
        <c:axId val="178434944"/>
      </c:line3DChart>
      <c:catAx>
        <c:axId val="180741632"/>
        <c:scaling>
          <c:orientation val="minMax"/>
        </c:scaling>
        <c:axPos val="b"/>
        <c:tickLblPos val="nextTo"/>
        <c:crossAx val="180743168"/>
        <c:crosses val="autoZero"/>
        <c:auto val="1"/>
        <c:lblAlgn val="ctr"/>
        <c:lblOffset val="100"/>
      </c:catAx>
      <c:valAx>
        <c:axId val="180743168"/>
        <c:scaling>
          <c:orientation val="minMax"/>
        </c:scaling>
        <c:axPos val="l"/>
        <c:majorGridlines>
          <c:spPr>
            <a:ln w="25400" cap="flat" cmpd="sng" algn="ctr">
              <a:solidFill>
                <a:schemeClr val="accent1"/>
              </a:solidFill>
              <a:prstDash val="solid"/>
            </a:ln>
            <a:effectLst>
              <a:outerShdw blurRad="40000" dist="20000" dir="5400000" rotWithShape="0">
                <a:srgbClr val="000000">
                  <a:alpha val="38000"/>
                </a:srgbClr>
              </a:outerShdw>
            </a:effectLst>
          </c:spPr>
        </c:majorGridlines>
        <c:numFmt formatCode="General" sourceLinked="1"/>
        <c:tickLblPos val="nextTo"/>
        <c:crossAx val="180741632"/>
        <c:crosses val="autoZero"/>
        <c:crossBetween val="between"/>
      </c:valAx>
      <c:serAx>
        <c:axId val="178434944"/>
        <c:scaling>
          <c:orientation val="minMax"/>
        </c:scaling>
        <c:axPos val="b"/>
        <c:tickLblPos val="nextTo"/>
        <c:crossAx val="180743168"/>
        <c:crosses val="autoZero"/>
      </c:serAx>
      <c:spPr>
        <a:scene3d>
          <a:camera prst="orthographicFront"/>
          <a:lightRig rig="threePt" dir="t"/>
        </a:scene3d>
        <a:sp3d>
          <a:bevelT prst="relaxedInset"/>
        </a:sp3d>
      </c:spPr>
    </c:plotArea>
    <c:legend>
      <c:legendPos val="r"/>
      <c:layout/>
    </c:legend>
    <c:plotVisOnly val="1"/>
  </c:chart>
  <c:spPr>
    <a:ln>
      <a:solidFill>
        <a:schemeClr val="tx2">
          <a:lumMod val="60000"/>
          <a:lumOff val="40000"/>
        </a:schemeClr>
      </a:solidFill>
    </a:ln>
  </c:spPr>
  <c:txPr>
    <a:bodyPr/>
    <a:lstStyle/>
    <a:p>
      <a:pPr>
        <a:defRPr sz="1800"/>
      </a:pPr>
      <a:endParaRPr lang="it-IT"/>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it-IT"/>
  <c:chart>
    <c:view3D>
      <c:rAngAx val="1"/>
    </c:view3D>
    <c:plotArea>
      <c:layout/>
      <c:bar3DChart>
        <c:barDir val="col"/>
        <c:grouping val="clustered"/>
        <c:ser>
          <c:idx val="0"/>
          <c:order val="0"/>
          <c:tx>
            <c:strRef>
              <c:f>Foglio1!$B$1</c:f>
              <c:strCache>
                <c:ptCount val="1"/>
                <c:pt idx="0">
                  <c:v>2023</c:v>
                </c:pt>
              </c:strCache>
            </c:strRef>
          </c:tx>
          <c:cat>
            <c:strRef>
              <c:f>Foglio1!$A$2:$A$4</c:f>
              <c:strCache>
                <c:ptCount val="3"/>
                <c:pt idx="0">
                  <c:v>Malattia</c:v>
                </c:pt>
                <c:pt idx="1">
                  <c:v>Scioperi</c:v>
                </c:pt>
                <c:pt idx="2">
                  <c:v>Infortuni</c:v>
                </c:pt>
              </c:strCache>
            </c:strRef>
          </c:cat>
          <c:val>
            <c:numRef>
              <c:f>Foglio1!$B$2:$B$4</c:f>
              <c:numCache>
                <c:formatCode>General</c:formatCode>
                <c:ptCount val="3"/>
                <c:pt idx="0">
                  <c:v>9</c:v>
                </c:pt>
                <c:pt idx="1">
                  <c:v>3</c:v>
                </c:pt>
                <c:pt idx="2">
                  <c:v>1</c:v>
                </c:pt>
              </c:numCache>
            </c:numRef>
          </c:val>
        </c:ser>
        <c:ser>
          <c:idx val="1"/>
          <c:order val="1"/>
          <c:tx>
            <c:strRef>
              <c:f>Foglio1!$C$1</c:f>
              <c:strCache>
                <c:ptCount val="1"/>
                <c:pt idx="0">
                  <c:v>2022</c:v>
                </c:pt>
              </c:strCache>
            </c:strRef>
          </c:tx>
          <c:cat>
            <c:strRef>
              <c:f>Foglio1!$A$2:$A$4</c:f>
              <c:strCache>
                <c:ptCount val="3"/>
                <c:pt idx="0">
                  <c:v>Malattia</c:v>
                </c:pt>
                <c:pt idx="1">
                  <c:v>Scioperi</c:v>
                </c:pt>
                <c:pt idx="2">
                  <c:v>Infortuni</c:v>
                </c:pt>
              </c:strCache>
            </c:strRef>
          </c:cat>
          <c:val>
            <c:numRef>
              <c:f>Foglio1!$C$2:$C$4</c:f>
              <c:numCache>
                <c:formatCode>General</c:formatCode>
                <c:ptCount val="3"/>
                <c:pt idx="0">
                  <c:v>3</c:v>
                </c:pt>
                <c:pt idx="1">
                  <c:v>8</c:v>
                </c:pt>
                <c:pt idx="2">
                  <c:v>4</c:v>
                </c:pt>
              </c:numCache>
            </c:numRef>
          </c:val>
        </c:ser>
        <c:ser>
          <c:idx val="2"/>
          <c:order val="2"/>
          <c:tx>
            <c:strRef>
              <c:f>Foglio1!$D$1</c:f>
              <c:strCache>
                <c:ptCount val="1"/>
                <c:pt idx="0">
                  <c:v>2021</c:v>
                </c:pt>
              </c:strCache>
            </c:strRef>
          </c:tx>
          <c:cat>
            <c:strRef>
              <c:f>Foglio1!$A$2:$A$4</c:f>
              <c:strCache>
                <c:ptCount val="3"/>
                <c:pt idx="0">
                  <c:v>Malattia</c:v>
                </c:pt>
                <c:pt idx="1">
                  <c:v>Scioperi</c:v>
                </c:pt>
                <c:pt idx="2">
                  <c:v>Infortuni</c:v>
                </c:pt>
              </c:strCache>
            </c:strRef>
          </c:cat>
          <c:val>
            <c:numRef>
              <c:f>Foglio1!$D$2:$D$4</c:f>
              <c:numCache>
                <c:formatCode>General</c:formatCode>
                <c:ptCount val="3"/>
                <c:pt idx="0">
                  <c:v>1</c:v>
                </c:pt>
                <c:pt idx="1">
                  <c:v>10</c:v>
                </c:pt>
                <c:pt idx="2">
                  <c:v>9</c:v>
                </c:pt>
              </c:numCache>
            </c:numRef>
          </c:val>
        </c:ser>
        <c:shape val="cylinder"/>
        <c:axId val="180754304"/>
        <c:axId val="180755840"/>
        <c:axId val="0"/>
      </c:bar3DChart>
      <c:catAx>
        <c:axId val="180754304"/>
        <c:scaling>
          <c:orientation val="minMax"/>
        </c:scaling>
        <c:axPos val="b"/>
        <c:tickLblPos val="nextTo"/>
        <c:crossAx val="180755840"/>
        <c:crosses val="autoZero"/>
        <c:auto val="1"/>
        <c:lblAlgn val="ctr"/>
        <c:lblOffset val="100"/>
      </c:catAx>
      <c:valAx>
        <c:axId val="180755840"/>
        <c:scaling>
          <c:orientation val="minMax"/>
        </c:scaling>
        <c:axPos val="l"/>
        <c:majorGridlines/>
        <c:numFmt formatCode="General" sourceLinked="1"/>
        <c:tickLblPos val="nextTo"/>
        <c:crossAx val="180754304"/>
        <c:crosses val="autoZero"/>
        <c:crossBetween val="between"/>
      </c:valAx>
    </c:plotArea>
    <c:legend>
      <c:legendPos val="r"/>
      <c:layout/>
    </c:legend>
    <c:plotVisOnly val="1"/>
  </c:chart>
  <c:txPr>
    <a:bodyPr/>
    <a:lstStyle/>
    <a:p>
      <a:pPr>
        <a:defRPr sz="1800"/>
      </a:pPr>
      <a:endParaRPr lang="it-IT"/>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barChart>
        <c:barDir val="col"/>
        <c:grouping val="clustered"/>
        <c:ser>
          <c:idx val="0"/>
          <c:order val="0"/>
          <c:tx>
            <c:strRef>
              <c:f>Foglio1!$B$1</c:f>
              <c:strCache>
                <c:ptCount val="1"/>
                <c:pt idx="0">
                  <c:v>2023</c:v>
                </c:pt>
              </c:strCache>
            </c:strRef>
          </c:tx>
          <c:dLbls>
            <c:showVal val="1"/>
          </c:dLbls>
          <c:cat>
            <c:strRef>
              <c:f>Foglio1!$A$2:$A$4</c:f>
              <c:strCache>
                <c:ptCount val="2"/>
                <c:pt idx="0">
                  <c:v>Donne</c:v>
                </c:pt>
                <c:pt idx="1">
                  <c:v>Uomini</c:v>
                </c:pt>
              </c:strCache>
            </c:strRef>
          </c:cat>
          <c:val>
            <c:numRef>
              <c:f>Foglio1!$B$2:$B$4</c:f>
              <c:numCache>
                <c:formatCode>General</c:formatCode>
                <c:ptCount val="3"/>
                <c:pt idx="0">
                  <c:v>41</c:v>
                </c:pt>
                <c:pt idx="1">
                  <c:v>59</c:v>
                </c:pt>
              </c:numCache>
            </c:numRef>
          </c:val>
        </c:ser>
        <c:ser>
          <c:idx val="1"/>
          <c:order val="1"/>
          <c:tx>
            <c:strRef>
              <c:f>Foglio1!$C$1</c:f>
              <c:strCache>
                <c:ptCount val="1"/>
                <c:pt idx="0">
                  <c:v>2022</c:v>
                </c:pt>
              </c:strCache>
            </c:strRef>
          </c:tx>
          <c:dLbls>
            <c:showVal val="1"/>
          </c:dLbls>
          <c:cat>
            <c:strRef>
              <c:f>Foglio1!$A$2:$A$4</c:f>
              <c:strCache>
                <c:ptCount val="2"/>
                <c:pt idx="0">
                  <c:v>Donne</c:v>
                </c:pt>
                <c:pt idx="1">
                  <c:v>Uomini</c:v>
                </c:pt>
              </c:strCache>
            </c:strRef>
          </c:cat>
          <c:val>
            <c:numRef>
              <c:f>Foglio1!$C$2:$C$4</c:f>
              <c:numCache>
                <c:formatCode>General</c:formatCode>
                <c:ptCount val="3"/>
                <c:pt idx="0">
                  <c:v>35</c:v>
                </c:pt>
                <c:pt idx="1">
                  <c:v>65</c:v>
                </c:pt>
              </c:numCache>
            </c:numRef>
          </c:val>
        </c:ser>
        <c:ser>
          <c:idx val="2"/>
          <c:order val="2"/>
          <c:tx>
            <c:strRef>
              <c:f>Foglio1!$D$1</c:f>
              <c:strCache>
                <c:ptCount val="1"/>
                <c:pt idx="0">
                  <c:v>2021</c:v>
                </c:pt>
              </c:strCache>
            </c:strRef>
          </c:tx>
          <c:dLbls>
            <c:showVal val="1"/>
          </c:dLbls>
          <c:cat>
            <c:strRef>
              <c:f>Foglio1!$A$2:$A$4</c:f>
              <c:strCache>
                <c:ptCount val="2"/>
                <c:pt idx="0">
                  <c:v>Donne</c:v>
                </c:pt>
                <c:pt idx="1">
                  <c:v>Uomini</c:v>
                </c:pt>
              </c:strCache>
            </c:strRef>
          </c:cat>
          <c:val>
            <c:numRef>
              <c:f>Foglio1!$D$2:$D$4</c:f>
              <c:numCache>
                <c:formatCode>General</c:formatCode>
                <c:ptCount val="3"/>
                <c:pt idx="0">
                  <c:v>33</c:v>
                </c:pt>
                <c:pt idx="1">
                  <c:v>67</c:v>
                </c:pt>
              </c:numCache>
            </c:numRef>
          </c:val>
        </c:ser>
        <c:dLbls>
          <c:showVal val="1"/>
        </c:dLbls>
        <c:gapWidth val="75"/>
        <c:axId val="180808320"/>
        <c:axId val="180822400"/>
      </c:barChart>
      <c:catAx>
        <c:axId val="180808320"/>
        <c:scaling>
          <c:orientation val="minMax"/>
        </c:scaling>
        <c:axPos val="b"/>
        <c:majorTickMark val="none"/>
        <c:tickLblPos val="nextTo"/>
        <c:crossAx val="180822400"/>
        <c:crosses val="autoZero"/>
        <c:auto val="1"/>
        <c:lblAlgn val="ctr"/>
        <c:lblOffset val="100"/>
      </c:catAx>
      <c:valAx>
        <c:axId val="180822400"/>
        <c:scaling>
          <c:orientation val="minMax"/>
        </c:scaling>
        <c:axPos val="l"/>
        <c:numFmt formatCode="General" sourceLinked="1"/>
        <c:majorTickMark val="none"/>
        <c:tickLblPos val="nextTo"/>
        <c:crossAx val="180808320"/>
        <c:crosses val="autoZero"/>
        <c:crossBetween val="between"/>
      </c:valA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plotArea>
    <c:legend>
      <c:legendPos val="b"/>
      <c:layout/>
    </c:legend>
    <c:plotVisOnly val="1"/>
  </c:chart>
  <c:txPr>
    <a:bodyPr/>
    <a:lstStyle/>
    <a:p>
      <a:pPr>
        <a:defRPr sz="1800"/>
      </a:pPr>
      <a:endParaRPr lang="it-IT"/>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it-IT"/>
  <c:chart>
    <c:plotArea>
      <c:layout/>
      <c:barChart>
        <c:barDir val="col"/>
        <c:grouping val="clustered"/>
        <c:ser>
          <c:idx val="0"/>
          <c:order val="0"/>
          <c:tx>
            <c:strRef>
              <c:f>Foglio1!$B$1</c:f>
              <c:strCache>
                <c:ptCount val="1"/>
                <c:pt idx="0">
                  <c:v>Uomini </c:v>
                </c:pt>
              </c:strCache>
            </c:strRef>
          </c:tx>
          <c:cat>
            <c:strRef>
              <c:f>Foglio1!$A$2:$A$6</c:f>
              <c:strCache>
                <c:ptCount val="5"/>
                <c:pt idx="0">
                  <c:v>Dirigenti</c:v>
                </c:pt>
                <c:pt idx="1">
                  <c:v>Quadri</c:v>
                </c:pt>
                <c:pt idx="2">
                  <c:v>Impiegati</c:v>
                </c:pt>
                <c:pt idx="3">
                  <c:v>Operai qualificati</c:v>
                </c:pt>
                <c:pt idx="4">
                  <c:v>Operai</c:v>
                </c:pt>
              </c:strCache>
            </c:strRef>
          </c:cat>
          <c:val>
            <c:numRef>
              <c:f>Foglio1!$B$2:$B$6</c:f>
              <c:numCache>
                <c:formatCode>General</c:formatCode>
                <c:ptCount val="5"/>
                <c:pt idx="0">
                  <c:v>10</c:v>
                </c:pt>
                <c:pt idx="1">
                  <c:v>26</c:v>
                </c:pt>
                <c:pt idx="2">
                  <c:v>24</c:v>
                </c:pt>
                <c:pt idx="3">
                  <c:v>3</c:v>
                </c:pt>
                <c:pt idx="4">
                  <c:v>2</c:v>
                </c:pt>
              </c:numCache>
            </c:numRef>
          </c:val>
        </c:ser>
        <c:ser>
          <c:idx val="1"/>
          <c:order val="1"/>
          <c:tx>
            <c:strRef>
              <c:f>Foglio1!$C$1</c:f>
              <c:strCache>
                <c:ptCount val="1"/>
                <c:pt idx="0">
                  <c:v>Donne</c:v>
                </c:pt>
              </c:strCache>
            </c:strRef>
          </c:tx>
          <c:cat>
            <c:strRef>
              <c:f>Foglio1!$A$2:$A$6</c:f>
              <c:strCache>
                <c:ptCount val="5"/>
                <c:pt idx="0">
                  <c:v>Dirigenti</c:v>
                </c:pt>
                <c:pt idx="1">
                  <c:v>Quadri</c:v>
                </c:pt>
                <c:pt idx="2">
                  <c:v>Impiegati</c:v>
                </c:pt>
                <c:pt idx="3">
                  <c:v>Operai qualificati</c:v>
                </c:pt>
                <c:pt idx="4">
                  <c:v>Operai</c:v>
                </c:pt>
              </c:strCache>
            </c:strRef>
          </c:cat>
          <c:val>
            <c:numRef>
              <c:f>Foglio1!$C$2:$C$6</c:f>
              <c:numCache>
                <c:formatCode>General</c:formatCode>
                <c:ptCount val="5"/>
                <c:pt idx="0">
                  <c:v>8</c:v>
                </c:pt>
                <c:pt idx="1">
                  <c:v>32</c:v>
                </c:pt>
                <c:pt idx="2">
                  <c:v>28</c:v>
                </c:pt>
                <c:pt idx="3">
                  <c:v>12</c:v>
                </c:pt>
                <c:pt idx="4">
                  <c:v>7</c:v>
                </c:pt>
              </c:numCache>
            </c:numRef>
          </c:val>
        </c:ser>
        <c:axId val="180888320"/>
        <c:axId val="180889856"/>
      </c:barChart>
      <c:catAx>
        <c:axId val="180888320"/>
        <c:scaling>
          <c:orientation val="minMax"/>
        </c:scaling>
        <c:axPos val="b"/>
        <c:numFmt formatCode="dd/mm/yyyy" sourceLinked="1"/>
        <c:tickLblPos val="nextTo"/>
        <c:crossAx val="180889856"/>
        <c:crosses val="autoZero"/>
        <c:auto val="1"/>
        <c:lblAlgn val="ctr"/>
        <c:lblOffset val="100"/>
      </c:catAx>
      <c:valAx>
        <c:axId val="180889856"/>
        <c:scaling>
          <c:orientation val="minMax"/>
        </c:scaling>
        <c:axPos val="l"/>
        <c:majorGridlines/>
        <c:numFmt formatCode="General" sourceLinked="1"/>
        <c:tickLblPos val="nextTo"/>
        <c:crossAx val="180888320"/>
        <c:crosses val="autoZero"/>
        <c:crossBetween val="between"/>
      </c:valAx>
    </c:plotArea>
    <c:legend>
      <c:legendPos val="r"/>
      <c:layout/>
    </c:legend>
    <c:plotVisOnly val="1"/>
  </c:chart>
  <c:txPr>
    <a:bodyPr/>
    <a:lstStyle/>
    <a:p>
      <a:pPr>
        <a:defRPr sz="1800"/>
      </a:pPr>
      <a:endParaRPr lang="it-IT"/>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8.4682852143482243E-2"/>
          <c:y val="3.2882035578886012E-2"/>
          <c:w val="0.75069356955380628"/>
          <c:h val="0.79822506561679785"/>
        </c:manualLayout>
      </c:layout>
      <c:barChart>
        <c:barDir val="col"/>
        <c:grouping val="stacked"/>
        <c:ser>
          <c:idx val="0"/>
          <c:order val="0"/>
          <c:tx>
            <c:strRef>
              <c:f>Foglio1!$F$15</c:f>
              <c:strCache>
                <c:ptCount val="1"/>
                <c:pt idx="0">
                  <c:v>DONNE</c:v>
                </c:pt>
              </c:strCache>
            </c:strRef>
          </c:tx>
          <c:cat>
            <c:numRef>
              <c:f>Foglio1!$G$14:$H$14</c:f>
              <c:numCache>
                <c:formatCode>General</c:formatCode>
                <c:ptCount val="2"/>
                <c:pt idx="0">
                  <c:v>2022</c:v>
                </c:pt>
                <c:pt idx="1">
                  <c:v>2023</c:v>
                </c:pt>
              </c:numCache>
            </c:numRef>
          </c:cat>
          <c:val>
            <c:numRef>
              <c:f>Foglio1!$G$15:$H$15</c:f>
              <c:numCache>
                <c:formatCode>General</c:formatCode>
                <c:ptCount val="2"/>
                <c:pt idx="0">
                  <c:v>23</c:v>
                </c:pt>
                <c:pt idx="1">
                  <c:v>35</c:v>
                </c:pt>
              </c:numCache>
            </c:numRef>
          </c:val>
        </c:ser>
        <c:ser>
          <c:idx val="1"/>
          <c:order val="1"/>
          <c:tx>
            <c:strRef>
              <c:f>Foglio1!$F$16</c:f>
              <c:strCache>
                <c:ptCount val="1"/>
                <c:pt idx="0">
                  <c:v>UOMINI</c:v>
                </c:pt>
              </c:strCache>
            </c:strRef>
          </c:tx>
          <c:cat>
            <c:numRef>
              <c:f>Foglio1!$G$14:$H$14</c:f>
              <c:numCache>
                <c:formatCode>General</c:formatCode>
                <c:ptCount val="2"/>
                <c:pt idx="0">
                  <c:v>2022</c:v>
                </c:pt>
                <c:pt idx="1">
                  <c:v>2023</c:v>
                </c:pt>
              </c:numCache>
            </c:numRef>
          </c:cat>
          <c:val>
            <c:numRef>
              <c:f>Foglio1!$G$16:$H$16</c:f>
              <c:numCache>
                <c:formatCode>General</c:formatCode>
                <c:ptCount val="2"/>
                <c:pt idx="0">
                  <c:v>77</c:v>
                </c:pt>
                <c:pt idx="1">
                  <c:v>65</c:v>
                </c:pt>
              </c:numCache>
            </c:numRef>
          </c:val>
        </c:ser>
        <c:overlap val="100"/>
        <c:axId val="145144832"/>
        <c:axId val="147264256"/>
      </c:barChart>
      <c:catAx>
        <c:axId val="145144832"/>
        <c:scaling>
          <c:orientation val="minMax"/>
        </c:scaling>
        <c:axPos val="b"/>
        <c:numFmt formatCode="General" sourceLinked="1"/>
        <c:tickLblPos val="nextTo"/>
        <c:crossAx val="147264256"/>
        <c:crosses val="autoZero"/>
        <c:auto val="1"/>
        <c:lblAlgn val="ctr"/>
        <c:lblOffset val="100"/>
      </c:catAx>
      <c:valAx>
        <c:axId val="147264256"/>
        <c:scaling>
          <c:orientation val="minMax"/>
        </c:scaling>
        <c:axPos val="l"/>
        <c:majorGridlines/>
        <c:numFmt formatCode="General" sourceLinked="1"/>
        <c:tickLblPos val="nextTo"/>
        <c:crossAx val="145144832"/>
        <c:crosses val="autoZero"/>
        <c:crossBetween val="between"/>
      </c:valAx>
    </c:plotArea>
    <c:legend>
      <c:legendPos val="r"/>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1EAD18-25F8-414E-A66B-F4F224D823B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491FA8FA-0E59-43B6-856C-7516761CEFFF}">
      <dgm:prSet phldrT="[Testo]"/>
      <dgm:spPr/>
      <dgm:t>
        <a:bodyPr/>
        <a:lstStyle/>
        <a:p>
          <a:pPr algn="ctr"/>
          <a:r>
            <a:rPr lang="it-IT" dirty="0" smtClean="0"/>
            <a:t>     GRI	</a:t>
          </a:r>
          <a:endParaRPr lang="it-IT" dirty="0"/>
        </a:p>
      </dgm:t>
    </dgm:pt>
    <dgm:pt modelId="{64D05B6C-50D7-4136-8E48-4FD90E0E1AE5}" type="parTrans" cxnId="{367C65B5-3402-490B-8F0D-5EED53B7024F}">
      <dgm:prSet/>
      <dgm:spPr/>
      <dgm:t>
        <a:bodyPr/>
        <a:lstStyle/>
        <a:p>
          <a:endParaRPr lang="it-IT"/>
        </a:p>
      </dgm:t>
    </dgm:pt>
    <dgm:pt modelId="{1676BD7B-DCCB-42C7-9B7B-C5189CDE8826}" type="sibTrans" cxnId="{367C65B5-3402-490B-8F0D-5EED53B7024F}">
      <dgm:prSet/>
      <dgm:spPr/>
      <dgm:t>
        <a:bodyPr/>
        <a:lstStyle/>
        <a:p>
          <a:endParaRPr lang="it-IT"/>
        </a:p>
      </dgm:t>
    </dgm:pt>
    <dgm:pt modelId="{A00FA6C5-1ED4-420F-9F33-EE5C12BDD20A}">
      <dgm:prSet phldrT="[Testo]"/>
      <dgm:spPr/>
      <dgm:t>
        <a:bodyPr/>
        <a:lstStyle/>
        <a:p>
          <a:r>
            <a:rPr lang="it-IT" dirty="0" smtClean="0"/>
            <a:t>ESRS</a:t>
          </a:r>
          <a:endParaRPr lang="it-IT" dirty="0"/>
        </a:p>
      </dgm:t>
    </dgm:pt>
    <dgm:pt modelId="{894B5D10-0814-4FA8-A337-D91927767C48}" type="parTrans" cxnId="{778AC12D-7F63-4D2E-ABE8-678E4376E96B}">
      <dgm:prSet/>
      <dgm:spPr/>
      <dgm:t>
        <a:bodyPr/>
        <a:lstStyle/>
        <a:p>
          <a:endParaRPr lang="it-IT"/>
        </a:p>
      </dgm:t>
    </dgm:pt>
    <dgm:pt modelId="{BD533798-F34D-4182-9666-B29DF6882C2B}" type="sibTrans" cxnId="{778AC12D-7F63-4D2E-ABE8-678E4376E96B}">
      <dgm:prSet/>
      <dgm:spPr/>
      <dgm:t>
        <a:bodyPr/>
        <a:lstStyle/>
        <a:p>
          <a:endParaRPr lang="it-IT"/>
        </a:p>
      </dgm:t>
    </dgm:pt>
    <dgm:pt modelId="{7B0509F7-8F94-4BD8-B579-1C0221BA0816}" type="pres">
      <dgm:prSet presAssocID="{C71EAD18-25F8-414E-A66B-F4F224D823B1}" presName="cycle" presStyleCnt="0">
        <dgm:presLayoutVars>
          <dgm:dir/>
          <dgm:resizeHandles val="exact"/>
        </dgm:presLayoutVars>
      </dgm:prSet>
      <dgm:spPr/>
      <dgm:t>
        <a:bodyPr/>
        <a:lstStyle/>
        <a:p>
          <a:endParaRPr lang="it-IT"/>
        </a:p>
      </dgm:t>
    </dgm:pt>
    <dgm:pt modelId="{01E8E63F-FF30-4517-9471-120988120B1B}" type="pres">
      <dgm:prSet presAssocID="{491FA8FA-0E59-43B6-856C-7516761CEFFF}" presName="node" presStyleLbl="node1" presStyleIdx="0" presStyleCnt="2">
        <dgm:presLayoutVars>
          <dgm:bulletEnabled val="1"/>
        </dgm:presLayoutVars>
      </dgm:prSet>
      <dgm:spPr/>
      <dgm:t>
        <a:bodyPr/>
        <a:lstStyle/>
        <a:p>
          <a:endParaRPr lang="it-IT"/>
        </a:p>
      </dgm:t>
    </dgm:pt>
    <dgm:pt modelId="{82BBE445-C0BA-4F7B-8277-D0A9CC8B1FA0}" type="pres">
      <dgm:prSet presAssocID="{1676BD7B-DCCB-42C7-9B7B-C5189CDE8826}" presName="sibTrans" presStyleLbl="sibTrans2D1" presStyleIdx="0" presStyleCnt="2"/>
      <dgm:spPr/>
      <dgm:t>
        <a:bodyPr/>
        <a:lstStyle/>
        <a:p>
          <a:endParaRPr lang="it-IT"/>
        </a:p>
      </dgm:t>
    </dgm:pt>
    <dgm:pt modelId="{0990B388-31E1-466A-8BE9-E1364ABE0C22}" type="pres">
      <dgm:prSet presAssocID="{1676BD7B-DCCB-42C7-9B7B-C5189CDE8826}" presName="connectorText" presStyleLbl="sibTrans2D1" presStyleIdx="0" presStyleCnt="2"/>
      <dgm:spPr/>
      <dgm:t>
        <a:bodyPr/>
        <a:lstStyle/>
        <a:p>
          <a:endParaRPr lang="it-IT"/>
        </a:p>
      </dgm:t>
    </dgm:pt>
    <dgm:pt modelId="{46434DA8-012A-46F9-8869-A981A5DD58EC}" type="pres">
      <dgm:prSet presAssocID="{A00FA6C5-1ED4-420F-9F33-EE5C12BDD20A}" presName="node" presStyleLbl="node1" presStyleIdx="1" presStyleCnt="2">
        <dgm:presLayoutVars>
          <dgm:bulletEnabled val="1"/>
        </dgm:presLayoutVars>
      </dgm:prSet>
      <dgm:spPr/>
      <dgm:t>
        <a:bodyPr/>
        <a:lstStyle/>
        <a:p>
          <a:endParaRPr lang="it-IT"/>
        </a:p>
      </dgm:t>
    </dgm:pt>
    <dgm:pt modelId="{850AB35B-9C8B-4DD8-9BAB-5080D6F4B900}" type="pres">
      <dgm:prSet presAssocID="{BD533798-F34D-4182-9666-B29DF6882C2B}" presName="sibTrans" presStyleLbl="sibTrans2D1" presStyleIdx="1" presStyleCnt="2"/>
      <dgm:spPr/>
      <dgm:t>
        <a:bodyPr/>
        <a:lstStyle/>
        <a:p>
          <a:endParaRPr lang="it-IT"/>
        </a:p>
      </dgm:t>
    </dgm:pt>
    <dgm:pt modelId="{DABF2072-7E70-43D9-A5D6-32D4217706D4}" type="pres">
      <dgm:prSet presAssocID="{BD533798-F34D-4182-9666-B29DF6882C2B}" presName="connectorText" presStyleLbl="sibTrans2D1" presStyleIdx="1" presStyleCnt="2"/>
      <dgm:spPr/>
      <dgm:t>
        <a:bodyPr/>
        <a:lstStyle/>
        <a:p>
          <a:endParaRPr lang="it-IT"/>
        </a:p>
      </dgm:t>
    </dgm:pt>
  </dgm:ptLst>
  <dgm:cxnLst>
    <dgm:cxn modelId="{82C54424-D0DD-45E5-8210-31C774709714}" type="presOf" srcId="{491FA8FA-0E59-43B6-856C-7516761CEFFF}" destId="{01E8E63F-FF30-4517-9471-120988120B1B}" srcOrd="0" destOrd="0" presId="urn:microsoft.com/office/officeart/2005/8/layout/cycle2"/>
    <dgm:cxn modelId="{43AEF347-A7BC-4422-87DD-BDC6E89C5905}" type="presOf" srcId="{C71EAD18-25F8-414E-A66B-F4F224D823B1}" destId="{7B0509F7-8F94-4BD8-B579-1C0221BA0816}" srcOrd="0" destOrd="0" presId="urn:microsoft.com/office/officeart/2005/8/layout/cycle2"/>
    <dgm:cxn modelId="{323CD148-7A93-48DA-A6E5-08286EDBAA48}" type="presOf" srcId="{1676BD7B-DCCB-42C7-9B7B-C5189CDE8826}" destId="{82BBE445-C0BA-4F7B-8277-D0A9CC8B1FA0}" srcOrd="0" destOrd="0" presId="urn:microsoft.com/office/officeart/2005/8/layout/cycle2"/>
    <dgm:cxn modelId="{1AC9886D-9EB9-4766-988B-5EFF8856DB40}" type="presOf" srcId="{BD533798-F34D-4182-9666-B29DF6882C2B}" destId="{850AB35B-9C8B-4DD8-9BAB-5080D6F4B900}" srcOrd="0" destOrd="0" presId="urn:microsoft.com/office/officeart/2005/8/layout/cycle2"/>
    <dgm:cxn modelId="{B4B47AE9-95D0-4E5A-951E-1839F04657DB}" type="presOf" srcId="{1676BD7B-DCCB-42C7-9B7B-C5189CDE8826}" destId="{0990B388-31E1-466A-8BE9-E1364ABE0C22}" srcOrd="1" destOrd="0" presId="urn:microsoft.com/office/officeart/2005/8/layout/cycle2"/>
    <dgm:cxn modelId="{778AC12D-7F63-4D2E-ABE8-678E4376E96B}" srcId="{C71EAD18-25F8-414E-A66B-F4F224D823B1}" destId="{A00FA6C5-1ED4-420F-9F33-EE5C12BDD20A}" srcOrd="1" destOrd="0" parTransId="{894B5D10-0814-4FA8-A337-D91927767C48}" sibTransId="{BD533798-F34D-4182-9666-B29DF6882C2B}"/>
    <dgm:cxn modelId="{B59F9865-55A2-461C-99DF-F29C641B6B2B}" type="presOf" srcId="{BD533798-F34D-4182-9666-B29DF6882C2B}" destId="{DABF2072-7E70-43D9-A5D6-32D4217706D4}" srcOrd="1" destOrd="0" presId="urn:microsoft.com/office/officeart/2005/8/layout/cycle2"/>
    <dgm:cxn modelId="{AE0E0033-2798-465F-8913-FF42AB1ED0F0}" type="presOf" srcId="{A00FA6C5-1ED4-420F-9F33-EE5C12BDD20A}" destId="{46434DA8-012A-46F9-8869-A981A5DD58EC}" srcOrd="0" destOrd="0" presId="urn:microsoft.com/office/officeart/2005/8/layout/cycle2"/>
    <dgm:cxn modelId="{367C65B5-3402-490B-8F0D-5EED53B7024F}" srcId="{C71EAD18-25F8-414E-A66B-F4F224D823B1}" destId="{491FA8FA-0E59-43B6-856C-7516761CEFFF}" srcOrd="0" destOrd="0" parTransId="{64D05B6C-50D7-4136-8E48-4FD90E0E1AE5}" sibTransId="{1676BD7B-DCCB-42C7-9B7B-C5189CDE8826}"/>
    <dgm:cxn modelId="{8AC2854F-C4F9-4748-91E1-42BFCF86E409}" type="presParOf" srcId="{7B0509F7-8F94-4BD8-B579-1C0221BA0816}" destId="{01E8E63F-FF30-4517-9471-120988120B1B}" srcOrd="0" destOrd="0" presId="urn:microsoft.com/office/officeart/2005/8/layout/cycle2"/>
    <dgm:cxn modelId="{AE598FD4-BB18-426D-89DC-5CED3137FE68}" type="presParOf" srcId="{7B0509F7-8F94-4BD8-B579-1C0221BA0816}" destId="{82BBE445-C0BA-4F7B-8277-D0A9CC8B1FA0}" srcOrd="1" destOrd="0" presId="urn:microsoft.com/office/officeart/2005/8/layout/cycle2"/>
    <dgm:cxn modelId="{0772C8FE-3632-4ACA-B5F3-A5C1939CFF4B}" type="presParOf" srcId="{82BBE445-C0BA-4F7B-8277-D0A9CC8B1FA0}" destId="{0990B388-31E1-466A-8BE9-E1364ABE0C22}" srcOrd="0" destOrd="0" presId="urn:microsoft.com/office/officeart/2005/8/layout/cycle2"/>
    <dgm:cxn modelId="{496DAEDE-0BE4-4A7C-89D7-0B51DB6B8546}" type="presParOf" srcId="{7B0509F7-8F94-4BD8-B579-1C0221BA0816}" destId="{46434DA8-012A-46F9-8869-A981A5DD58EC}" srcOrd="2" destOrd="0" presId="urn:microsoft.com/office/officeart/2005/8/layout/cycle2"/>
    <dgm:cxn modelId="{2B686583-53AA-4D0C-B58D-7533D96BB33A}" type="presParOf" srcId="{7B0509F7-8F94-4BD8-B579-1C0221BA0816}" destId="{850AB35B-9C8B-4DD8-9BAB-5080D6F4B900}" srcOrd="3" destOrd="0" presId="urn:microsoft.com/office/officeart/2005/8/layout/cycle2"/>
    <dgm:cxn modelId="{6D7A8759-CF7E-4759-9189-8376E65E6837}" type="presParOf" srcId="{850AB35B-9C8B-4DD8-9BAB-5080D6F4B900}" destId="{DABF2072-7E70-43D9-A5D6-32D4217706D4}" srcOrd="0" destOrd="0" presId="urn:microsoft.com/office/officeart/2005/8/layout/cycle2"/>
  </dgm:cxnLst>
  <dgm:bg/>
  <dgm:whole/>
</dgm:dataModel>
</file>

<file path=ppt/diagrams/data2.xml><?xml version="1.0" encoding="utf-8"?>
<dgm:dataModel xmlns:dgm="http://schemas.openxmlformats.org/drawingml/2006/diagram" xmlns:a="http://schemas.openxmlformats.org/drawingml/2006/main">
  <dgm:ptLst>
    <dgm:pt modelId="{F60E13DB-2C02-451C-ADF4-8710B8A9B2E3}"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it-IT"/>
        </a:p>
      </dgm:t>
    </dgm:pt>
    <dgm:pt modelId="{E39C50FE-5FAA-40F5-AF84-073D4565656E}">
      <dgm:prSet phldrT="[Testo]"/>
      <dgm:spPr/>
      <dgm:t>
        <a:bodyPr/>
        <a:lstStyle/>
        <a:p>
          <a:r>
            <a:rPr lang="it-IT" dirty="0" smtClean="0"/>
            <a:t>MISURARE LE INFORMAZIONI</a:t>
          </a:r>
          <a:endParaRPr lang="it-IT" dirty="0"/>
        </a:p>
      </dgm:t>
    </dgm:pt>
    <dgm:pt modelId="{7B3E9788-810D-4BD8-ABBE-52EF865024A9}" type="sibTrans" cxnId="{08C25B5B-8488-41A3-809F-C580D0EC0CF8}">
      <dgm:prSet/>
      <dgm:spPr/>
      <dgm:t>
        <a:bodyPr/>
        <a:lstStyle/>
        <a:p>
          <a:endParaRPr lang="it-IT"/>
        </a:p>
      </dgm:t>
    </dgm:pt>
    <dgm:pt modelId="{56B447CF-DC37-4D7F-90C3-DB4BFA88E6B3}" type="parTrans" cxnId="{08C25B5B-8488-41A3-809F-C580D0EC0CF8}">
      <dgm:prSet/>
      <dgm:spPr/>
      <dgm:t>
        <a:bodyPr/>
        <a:lstStyle/>
        <a:p>
          <a:endParaRPr lang="it-IT"/>
        </a:p>
      </dgm:t>
    </dgm:pt>
    <dgm:pt modelId="{1432473D-A5FB-4EF9-B8C5-26D2B181D2E5}">
      <dgm:prSet phldrT="[Testo]"/>
      <dgm:spPr/>
      <dgm:t>
        <a:bodyPr/>
        <a:lstStyle/>
        <a:p>
          <a:r>
            <a:rPr lang="it-IT" dirty="0" smtClean="0"/>
            <a:t>RENDICONTARE LE INFORMAZIONI</a:t>
          </a:r>
          <a:endParaRPr lang="it-IT" dirty="0"/>
        </a:p>
      </dgm:t>
    </dgm:pt>
    <dgm:pt modelId="{E2A3DCCF-1DA7-4245-A9CA-8BCC1B87D49C}" type="sibTrans" cxnId="{9DDDB230-B72F-47E4-B0FD-ECB1A73852A7}">
      <dgm:prSet/>
      <dgm:spPr/>
      <dgm:t>
        <a:bodyPr/>
        <a:lstStyle/>
        <a:p>
          <a:endParaRPr lang="it-IT"/>
        </a:p>
      </dgm:t>
    </dgm:pt>
    <dgm:pt modelId="{435CA651-F7A9-4DC8-A6CE-779B3893D5E9}" type="parTrans" cxnId="{9DDDB230-B72F-47E4-B0FD-ECB1A73852A7}">
      <dgm:prSet/>
      <dgm:spPr/>
      <dgm:t>
        <a:bodyPr/>
        <a:lstStyle/>
        <a:p>
          <a:endParaRPr lang="it-IT"/>
        </a:p>
      </dgm:t>
    </dgm:pt>
    <dgm:pt modelId="{0A1827A7-4A2C-4AF2-8ABD-2779C8F4451A}">
      <dgm:prSet phldrT="[Testo]"/>
      <dgm:spPr/>
      <dgm:t>
        <a:bodyPr/>
        <a:lstStyle/>
        <a:p>
          <a:r>
            <a:rPr lang="it-IT" dirty="0" smtClean="0"/>
            <a:t>CONTROLLARE LE INFORMAZIONI DIVULGATE </a:t>
          </a:r>
          <a:endParaRPr lang="it-IT" dirty="0"/>
        </a:p>
      </dgm:t>
    </dgm:pt>
    <dgm:pt modelId="{96EE8013-D869-4EA3-BA90-4EA3911E1951}" type="sibTrans" cxnId="{2953C2A3-5B42-4EA4-89AA-3D5828E8B241}">
      <dgm:prSet/>
      <dgm:spPr/>
      <dgm:t>
        <a:bodyPr/>
        <a:lstStyle/>
        <a:p>
          <a:endParaRPr lang="it-IT"/>
        </a:p>
      </dgm:t>
    </dgm:pt>
    <dgm:pt modelId="{D4AF7116-A4CA-49C4-B45B-47955BED5FE0}" type="parTrans" cxnId="{2953C2A3-5B42-4EA4-89AA-3D5828E8B241}">
      <dgm:prSet/>
      <dgm:spPr/>
      <dgm:t>
        <a:bodyPr/>
        <a:lstStyle/>
        <a:p>
          <a:endParaRPr lang="it-IT"/>
        </a:p>
      </dgm:t>
    </dgm:pt>
    <dgm:pt modelId="{DC403DD1-C891-4E5D-8E26-BC86470949CE}" type="pres">
      <dgm:prSet presAssocID="{F60E13DB-2C02-451C-ADF4-8710B8A9B2E3}" presName="Name0" presStyleCnt="0">
        <dgm:presLayoutVars>
          <dgm:dir/>
          <dgm:resizeHandles val="exact"/>
        </dgm:presLayoutVars>
      </dgm:prSet>
      <dgm:spPr/>
      <dgm:t>
        <a:bodyPr/>
        <a:lstStyle/>
        <a:p>
          <a:endParaRPr lang="it-IT"/>
        </a:p>
      </dgm:t>
    </dgm:pt>
    <dgm:pt modelId="{6C092CAD-ABFD-45C8-878A-C00892913AF4}" type="pres">
      <dgm:prSet presAssocID="{F60E13DB-2C02-451C-ADF4-8710B8A9B2E3}" presName="cycle" presStyleCnt="0"/>
      <dgm:spPr/>
    </dgm:pt>
    <dgm:pt modelId="{2F7B00FE-D7B5-4387-8D33-F869B9E4426F}" type="pres">
      <dgm:prSet presAssocID="{E39C50FE-5FAA-40F5-AF84-073D4565656E}" presName="nodeFirstNode" presStyleLbl="node1" presStyleIdx="0" presStyleCnt="3">
        <dgm:presLayoutVars>
          <dgm:bulletEnabled val="1"/>
        </dgm:presLayoutVars>
      </dgm:prSet>
      <dgm:spPr/>
      <dgm:t>
        <a:bodyPr/>
        <a:lstStyle/>
        <a:p>
          <a:endParaRPr lang="it-IT"/>
        </a:p>
      </dgm:t>
    </dgm:pt>
    <dgm:pt modelId="{66D1E553-A8A8-4496-A04F-B493AC755C72}" type="pres">
      <dgm:prSet presAssocID="{7B3E9788-810D-4BD8-ABBE-52EF865024A9}" presName="sibTransFirstNode" presStyleLbl="bgShp" presStyleIdx="0" presStyleCnt="1"/>
      <dgm:spPr/>
      <dgm:t>
        <a:bodyPr/>
        <a:lstStyle/>
        <a:p>
          <a:endParaRPr lang="it-IT"/>
        </a:p>
      </dgm:t>
    </dgm:pt>
    <dgm:pt modelId="{9E3F54E2-9F2D-4FDA-962F-31FC8CB831F8}" type="pres">
      <dgm:prSet presAssocID="{1432473D-A5FB-4EF9-B8C5-26D2B181D2E5}" presName="nodeFollowingNodes" presStyleLbl="node1" presStyleIdx="1" presStyleCnt="3" custScaleX="97771" custRadScaleRad="130213" custRadScaleInc="-19653">
        <dgm:presLayoutVars>
          <dgm:bulletEnabled val="1"/>
        </dgm:presLayoutVars>
      </dgm:prSet>
      <dgm:spPr/>
      <dgm:t>
        <a:bodyPr/>
        <a:lstStyle/>
        <a:p>
          <a:endParaRPr lang="it-IT"/>
        </a:p>
      </dgm:t>
    </dgm:pt>
    <dgm:pt modelId="{B956283D-F24A-4C85-A982-9EEE90B92882}" type="pres">
      <dgm:prSet presAssocID="{0A1827A7-4A2C-4AF2-8ABD-2779C8F4451A}" presName="nodeFollowingNodes" presStyleLbl="node1" presStyleIdx="2" presStyleCnt="3" custRadScaleRad="121336" custRadScaleInc="20817">
        <dgm:presLayoutVars>
          <dgm:bulletEnabled val="1"/>
        </dgm:presLayoutVars>
      </dgm:prSet>
      <dgm:spPr/>
      <dgm:t>
        <a:bodyPr/>
        <a:lstStyle/>
        <a:p>
          <a:endParaRPr lang="it-IT"/>
        </a:p>
      </dgm:t>
    </dgm:pt>
  </dgm:ptLst>
  <dgm:cxnLst>
    <dgm:cxn modelId="{2953C2A3-5B42-4EA4-89AA-3D5828E8B241}" srcId="{F60E13DB-2C02-451C-ADF4-8710B8A9B2E3}" destId="{0A1827A7-4A2C-4AF2-8ABD-2779C8F4451A}" srcOrd="2" destOrd="0" parTransId="{D4AF7116-A4CA-49C4-B45B-47955BED5FE0}" sibTransId="{96EE8013-D869-4EA3-BA90-4EA3911E1951}"/>
    <dgm:cxn modelId="{9DDDB230-B72F-47E4-B0FD-ECB1A73852A7}" srcId="{F60E13DB-2C02-451C-ADF4-8710B8A9B2E3}" destId="{1432473D-A5FB-4EF9-B8C5-26D2B181D2E5}" srcOrd="1" destOrd="0" parTransId="{435CA651-F7A9-4DC8-A6CE-779B3893D5E9}" sibTransId="{E2A3DCCF-1DA7-4245-A9CA-8BCC1B87D49C}"/>
    <dgm:cxn modelId="{08C25B5B-8488-41A3-809F-C580D0EC0CF8}" srcId="{F60E13DB-2C02-451C-ADF4-8710B8A9B2E3}" destId="{E39C50FE-5FAA-40F5-AF84-073D4565656E}" srcOrd="0" destOrd="0" parTransId="{56B447CF-DC37-4D7F-90C3-DB4BFA88E6B3}" sibTransId="{7B3E9788-810D-4BD8-ABBE-52EF865024A9}"/>
    <dgm:cxn modelId="{5E2E5A19-F2DB-41E2-A7AE-C10FF855AE2C}" type="presOf" srcId="{0A1827A7-4A2C-4AF2-8ABD-2779C8F4451A}" destId="{B956283D-F24A-4C85-A982-9EEE90B92882}" srcOrd="0" destOrd="0" presId="urn:microsoft.com/office/officeart/2005/8/layout/cycle3"/>
    <dgm:cxn modelId="{4A27F3EE-99E7-4317-ABDD-DAEEC6E06EB1}" type="presOf" srcId="{1432473D-A5FB-4EF9-B8C5-26D2B181D2E5}" destId="{9E3F54E2-9F2D-4FDA-962F-31FC8CB831F8}" srcOrd="0" destOrd="0" presId="urn:microsoft.com/office/officeart/2005/8/layout/cycle3"/>
    <dgm:cxn modelId="{DD990F38-282D-4EB8-B6B2-A29D76B59505}" type="presOf" srcId="{F60E13DB-2C02-451C-ADF4-8710B8A9B2E3}" destId="{DC403DD1-C891-4E5D-8E26-BC86470949CE}" srcOrd="0" destOrd="0" presId="urn:microsoft.com/office/officeart/2005/8/layout/cycle3"/>
    <dgm:cxn modelId="{C32BD6BB-CFA4-41EE-A9BE-765D52E0C688}" type="presOf" srcId="{E39C50FE-5FAA-40F5-AF84-073D4565656E}" destId="{2F7B00FE-D7B5-4387-8D33-F869B9E4426F}" srcOrd="0" destOrd="0" presId="urn:microsoft.com/office/officeart/2005/8/layout/cycle3"/>
    <dgm:cxn modelId="{6D320DDD-ACE7-4B97-B5CD-596E7D744E21}" type="presOf" srcId="{7B3E9788-810D-4BD8-ABBE-52EF865024A9}" destId="{66D1E553-A8A8-4496-A04F-B493AC755C72}" srcOrd="0" destOrd="0" presId="urn:microsoft.com/office/officeart/2005/8/layout/cycle3"/>
    <dgm:cxn modelId="{7C6E9F7B-7D0B-4849-8C29-5A0314569266}" type="presParOf" srcId="{DC403DD1-C891-4E5D-8E26-BC86470949CE}" destId="{6C092CAD-ABFD-45C8-878A-C00892913AF4}" srcOrd="0" destOrd="0" presId="urn:microsoft.com/office/officeart/2005/8/layout/cycle3"/>
    <dgm:cxn modelId="{C1A709D9-983D-4737-88FC-3AFA3A98EDCD}" type="presParOf" srcId="{6C092CAD-ABFD-45C8-878A-C00892913AF4}" destId="{2F7B00FE-D7B5-4387-8D33-F869B9E4426F}" srcOrd="0" destOrd="0" presId="urn:microsoft.com/office/officeart/2005/8/layout/cycle3"/>
    <dgm:cxn modelId="{020652B6-3ACD-420A-8763-DC219DE18616}" type="presParOf" srcId="{6C092CAD-ABFD-45C8-878A-C00892913AF4}" destId="{66D1E553-A8A8-4496-A04F-B493AC755C72}" srcOrd="1" destOrd="0" presId="urn:microsoft.com/office/officeart/2005/8/layout/cycle3"/>
    <dgm:cxn modelId="{EEEC396E-8EDB-49DE-8BD5-5EB60F9C4EF0}" type="presParOf" srcId="{6C092CAD-ABFD-45C8-878A-C00892913AF4}" destId="{9E3F54E2-9F2D-4FDA-962F-31FC8CB831F8}" srcOrd="2" destOrd="0" presId="urn:microsoft.com/office/officeart/2005/8/layout/cycle3"/>
    <dgm:cxn modelId="{83CE8E6C-C149-416B-AED1-5590A27377AE}" type="presParOf" srcId="{6C092CAD-ABFD-45C8-878A-C00892913AF4}" destId="{B956283D-F24A-4C85-A982-9EEE90B92882}" srcOrd="3" destOrd="0" presId="urn:microsoft.com/office/officeart/2005/8/layout/cycle3"/>
  </dgm:cxnLst>
  <dgm:bg/>
  <dgm:whole/>
</dgm:dataModel>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76142D-B6EB-41B4-A5F9-26F4788E7D61}" type="datetimeFigureOut">
              <a:rPr lang="it-IT" smtClean="0"/>
              <a:pPr/>
              <a:t>11/12/2024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71E885-1B61-4731-8C29-D4738E901CCE}"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1E2D7BE7-2ABF-4805-8AE8-F55F81F6B153}" type="slidenum">
              <a:rPr lang="it-IT" smtClean="0"/>
              <a:pPr/>
              <a:t>17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502E30E-4369-42C4-B9B4-64DB483CD174}" type="datetimeFigureOut">
              <a:rPr lang="it-IT" smtClean="0"/>
              <a:pPr/>
              <a:t>11/12/2024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213EB0-DC67-4F00-9BDA-4C4F6E50E237}"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2E30E-4369-42C4-B9B4-64DB483CD174}" type="datetimeFigureOut">
              <a:rPr lang="it-IT" smtClean="0"/>
              <a:pPr/>
              <a:t>11/12/2024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13EB0-DC67-4F00-9BDA-4C4F6E50E23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tuvsud.com/it-it/risorse-e-pubblicazioni/tuv-italia-blog/sostenibilita-e-csr/standard-gri-serie-400-guida-agli-impatti-sociali"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tuvsud.com/it-it/risorse-e-pubblicazioni/tuv-italia-blog/sostenibilita-e-csr/standard-gri-serie-400-guida-agli-impatti-sociali"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tuvsud.com/it-it/risorse-e-pubblicazioni/tuv-italia-blog/sostenibilita-e-csr/standard-gri-serie-400-guida-agli-impatti-sociali"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tuvsud.com/it-it/risorse-e-pubblicazioni/tuv-italia-blog/sostenibilita-e-csr/standard-gri-serie-400-guida-agli-impatti-sociali"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5E9EFF"/>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14298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666666"/>
              </a:solidFill>
              <a:effectLst/>
              <a:latin typeface="Segoe UI" pitchFamily="34" charset="0"/>
              <a:ea typeface="Times New Roman" pitchFamily="18" charset="0"/>
              <a:cs typeface="Segoe U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2600" b="1" i="0" u="none" strike="noStrike" cap="none" normalizeH="0" baseline="0" dirty="0" smtClean="0">
                <a:ln>
                  <a:noFill/>
                </a:ln>
                <a:effectLst/>
                <a:latin typeface="Segoe UI" pitchFamily="34" charset="0"/>
                <a:ea typeface="Times New Roman" pitchFamily="18" charset="0"/>
                <a:cs typeface="Segoe UI" pitchFamily="34" charset="0"/>
              </a:rPr>
              <a:t>GLI STANDARD </a:t>
            </a:r>
            <a:r>
              <a:rPr kumimoji="0" lang="it-IT" sz="2600" b="1" i="1" u="none" strike="noStrike" cap="none" normalizeH="0" baseline="0" dirty="0" smtClean="0">
                <a:ln>
                  <a:noFill/>
                </a:ln>
                <a:effectLst/>
                <a:latin typeface="Segoe UI" pitchFamily="34" charset="0"/>
                <a:ea typeface="Times New Roman" pitchFamily="18" charset="0"/>
                <a:cs typeface="Segoe UI" pitchFamily="34" charset="0"/>
              </a:rPr>
              <a:t>GRI</a:t>
            </a:r>
            <a:r>
              <a:rPr kumimoji="0" lang="it-IT" sz="2600" b="1" i="0" u="none" strike="noStrike" cap="none" normalizeH="0" baseline="0" dirty="0" smtClean="0">
                <a:ln>
                  <a:noFill/>
                </a:ln>
                <a:effectLst/>
                <a:latin typeface="Segoe UI" pitchFamily="34" charset="0"/>
                <a:ea typeface="Times New Roman" pitchFamily="18" charset="0"/>
                <a:cs typeface="Segoe UI" pitchFamily="34" charset="0"/>
              </a:rPr>
              <a:t>  e LE RELAZIONI CON GLI </a:t>
            </a:r>
            <a:r>
              <a:rPr kumimoji="0" lang="it-IT" sz="2600" b="1" i="1" u="none" strike="noStrike" cap="none" normalizeH="0" baseline="0" dirty="0" smtClean="0">
                <a:ln>
                  <a:noFill/>
                </a:ln>
                <a:effectLst/>
                <a:latin typeface="Segoe UI" pitchFamily="34" charset="0"/>
                <a:ea typeface="Times New Roman" pitchFamily="18" charset="0"/>
                <a:cs typeface="Segoe UI" pitchFamily="34" charset="0"/>
              </a:rPr>
              <a:t>ESRS</a:t>
            </a:r>
            <a:endParaRPr kumimoji="0" lang="it-IT" sz="2600" b="1" i="1" u="none" strike="noStrike" cap="none" normalizeH="0" baseline="0" dirty="0" smtClean="0">
              <a:ln>
                <a:noFill/>
              </a:ln>
              <a:effectLst/>
              <a:latin typeface="Arial" pitchFamily="34" charset="0"/>
              <a:cs typeface="Arial" pitchFamily="34" charset="0"/>
            </a:endParaRPr>
          </a:p>
        </p:txBody>
      </p:sp>
      <p:graphicFrame>
        <p:nvGraphicFramePr>
          <p:cNvPr id="4" name="Diagramma 3"/>
          <p:cNvGraphicFramePr/>
          <p:nvPr/>
        </p:nvGraphicFramePr>
        <p:xfrm>
          <a:off x="1428728" y="3071810"/>
          <a:ext cx="6096000" cy="1674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e 4"/>
          <p:cNvSpPr/>
          <p:nvPr/>
        </p:nvSpPr>
        <p:spPr>
          <a:xfrm>
            <a:off x="6357950" y="5357826"/>
            <a:ext cx="264320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ctr"/>
            <a:r>
              <a:rPr lang="it-IT" dirty="0" smtClean="0"/>
              <a:t>Antonio </a:t>
            </a:r>
            <a:r>
              <a:rPr lang="it-IT" dirty="0" err="1" smtClean="0"/>
              <a:t>Liguori</a:t>
            </a:r>
            <a:endParaRPr lang="it-IT" dirty="0" smtClean="0"/>
          </a:p>
          <a:p>
            <a:pPr algn="ctr"/>
            <a:endParaRPr lang="it-IT" dirty="0"/>
          </a:p>
        </p:txBody>
      </p:sp>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dirty="0" smtClean="0"/>
              <a:t>continuo</a:t>
            </a:r>
            <a:r>
              <a:rPr lang="it-IT" dirty="0" smtClean="0"/>
              <a:t>: livello occupazionale 401 e succ.</a:t>
            </a:r>
            <a:endParaRPr lang="it-IT" dirty="0"/>
          </a:p>
        </p:txBody>
      </p:sp>
      <p:sp>
        <p:nvSpPr>
          <p:cNvPr id="3" name="Segnaposto contenuto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pPr marL="0" indent="0" algn="just">
              <a:buNone/>
            </a:pPr>
            <a:r>
              <a:rPr lang="it-IT" b="1" dirty="0" smtClean="0"/>
              <a:t>La </a:t>
            </a:r>
            <a:r>
              <a:rPr lang="it-IT" b="1" dirty="0"/>
              <a:t>suddivisione dei dipendenti per qualifica </a:t>
            </a:r>
            <a:r>
              <a:rPr lang="it-IT" b="1" dirty="0" smtClean="0"/>
              <a:t>e per tipologia </a:t>
            </a:r>
            <a:r>
              <a:rPr lang="it-IT" b="1" dirty="0"/>
              <a:t>contrattuale </a:t>
            </a:r>
            <a:r>
              <a:rPr lang="it-IT" b="1" dirty="0" smtClean="0"/>
              <a:t>sono </a:t>
            </a:r>
            <a:r>
              <a:rPr lang="it-IT" b="1" dirty="0"/>
              <a:t>in grado di dimostrare come l’impresa strutturi la propria forza lavoro al fine di attuare la propria strategia ed evidenzia la capacità dell’impresa di attrarre dipendenti qualificati e con profili diversificati.</a:t>
            </a:r>
            <a:endParaRPr lang="it-IT" dirty="0"/>
          </a:p>
          <a:p>
            <a:endParaRPr lang="it-IT" dirty="0"/>
          </a:p>
        </p:txBody>
      </p:sp>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continuo: livello occupazionale GRI 401 e succ.</a:t>
            </a:r>
            <a:endParaRPr lang="it-IT" sz="3200"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continuo: livello occupazionale GRI 401 e </a:t>
            </a:r>
            <a:r>
              <a:rPr lang="it-IT" sz="3200" dirty="0" err="1" smtClean="0"/>
              <a:t>succ</a:t>
            </a:r>
            <a:endParaRPr lang="it-IT" sz="3200" dirty="0"/>
          </a:p>
        </p:txBody>
      </p:sp>
      <p:graphicFrame>
        <p:nvGraphicFramePr>
          <p:cNvPr id="4" name="Segnaposto contenuto 3"/>
          <p:cNvGraphicFramePr>
            <a:graphicFrameLocks noGrp="1"/>
          </p:cNvGraphicFramePr>
          <p:nvPr>
            <p:ph idx="1"/>
          </p:nvPr>
        </p:nvGraphicFramePr>
        <p:xfrm>
          <a:off x="428596" y="164305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dirty="0" smtClean="0"/>
              <a:t>continuo</a:t>
            </a:r>
            <a:r>
              <a:rPr lang="it-IT" dirty="0" smtClean="0"/>
              <a:t>: livello occupazionale GRI 401 e succ.</a:t>
            </a:r>
            <a:endParaRPr lang="it-IT"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fontScale="70000" lnSpcReduction="20000"/>
          </a:bodyPr>
          <a:lstStyle/>
          <a:p>
            <a:pPr>
              <a:buNone/>
            </a:pPr>
            <a:endParaRPr lang="it-IT" dirty="0" smtClean="0"/>
          </a:p>
          <a:p>
            <a:pPr algn="just">
              <a:buNone/>
            </a:pPr>
            <a:r>
              <a:rPr lang="it-IT" dirty="0" smtClean="0"/>
              <a:t>Cosa ci dicono questi tre ultimi grafici.?</a:t>
            </a:r>
          </a:p>
          <a:p>
            <a:pPr marL="0" indent="0" algn="just">
              <a:buNone/>
            </a:pPr>
            <a:r>
              <a:rPr lang="it-IT" dirty="0" smtClean="0"/>
              <a:t>Supposto che non trattasi di azienda in crisi, essi ci dicono che sono aumentate le dimissioni ed anche i licenziamenti ovvero evidenziano l’incapacità dell’azienda di trattenere la sua forza lavoro, di motivarla adeguatamente, incapacità di creare </a:t>
            </a:r>
            <a:r>
              <a:rPr lang="it-IT" dirty="0" err="1" smtClean="0"/>
              <a:t>attrattività</a:t>
            </a:r>
            <a:r>
              <a:rPr lang="it-IT" dirty="0" smtClean="0"/>
              <a:t> per l’azienda. Quindi insoddisfazione </a:t>
            </a:r>
            <a:r>
              <a:rPr lang="it-IT" dirty="0"/>
              <a:t>del personale </a:t>
            </a:r>
            <a:r>
              <a:rPr lang="it-IT" dirty="0" smtClean="0"/>
              <a:t>dipendente</a:t>
            </a:r>
          </a:p>
          <a:p>
            <a:pPr marL="0" indent="0" algn="just">
              <a:buNone/>
            </a:pPr>
            <a:r>
              <a:rPr lang="it-IT" dirty="0" smtClean="0"/>
              <a:t>Ma</a:t>
            </a:r>
            <a:r>
              <a:rPr lang="it-IT" dirty="0"/>
              <a:t>, al </a:t>
            </a:r>
            <a:r>
              <a:rPr lang="it-IT" dirty="0" smtClean="0"/>
              <a:t>contempo</a:t>
            </a:r>
            <a:r>
              <a:rPr lang="it-IT" dirty="0"/>
              <a:t>, </a:t>
            </a:r>
            <a:r>
              <a:rPr lang="it-IT" dirty="0" smtClean="0"/>
              <a:t>ci dice anche che potrebbe trattarsi di </a:t>
            </a:r>
            <a:r>
              <a:rPr lang="it-IT" dirty="0"/>
              <a:t>un cambiamento nella struttura operativa e organizzativa </a:t>
            </a:r>
            <a:r>
              <a:rPr lang="it-IT" dirty="0" smtClean="0"/>
              <a:t>del l’azienda, di una </a:t>
            </a:r>
            <a:r>
              <a:rPr lang="it-IT" dirty="0"/>
              <a:t>possibile trasformazione del </a:t>
            </a:r>
            <a:r>
              <a:rPr lang="it-IT" dirty="0" smtClean="0"/>
              <a:t>capitale </a:t>
            </a:r>
            <a:r>
              <a:rPr lang="it-IT" dirty="0"/>
              <a:t>umano impiegato in </a:t>
            </a:r>
            <a:r>
              <a:rPr lang="it-IT" dirty="0" smtClean="0"/>
              <a:t>azienda. Oppure una </a:t>
            </a:r>
            <a:r>
              <a:rPr lang="it-IT" dirty="0"/>
              <a:t>eventuale disomogeneità di </a:t>
            </a:r>
            <a:r>
              <a:rPr lang="it-IT" i="1" dirty="0"/>
              <a:t>turnover </a:t>
            </a:r>
            <a:r>
              <a:rPr lang="it-IT" dirty="0"/>
              <a:t>tra fasce di età e/o genere può indicare la presenza in azienda di problematiche o in- compatibilità tra </a:t>
            </a:r>
            <a:r>
              <a:rPr lang="it-IT" i="1" dirty="0"/>
              <a:t>management </a:t>
            </a:r>
            <a:r>
              <a:rPr lang="it-IT" dirty="0"/>
              <a:t>e determinate tipologie di dipendenti.</a:t>
            </a:r>
          </a:p>
        </p:txBody>
      </p:sp>
      <p:sp>
        <p:nvSpPr>
          <p:cNvPr id="2" name="Titolo 1"/>
          <p:cNvSpPr>
            <a:spLocks noGrp="1"/>
          </p:cNvSpPr>
          <p:nvPr>
            <p:ph type="title"/>
          </p:nvPr>
        </p:nvSpPr>
        <p:spPr/>
        <p:txBody>
          <a:bodyPr>
            <a:normAutofit fontScale="90000"/>
          </a:bodyPr>
          <a:lstStyle/>
          <a:p>
            <a:r>
              <a:rPr lang="it-IT" sz="1600" dirty="0" smtClean="0"/>
              <a:t>continuo</a:t>
            </a:r>
            <a:r>
              <a:rPr lang="it-IT" dirty="0" smtClean="0"/>
              <a:t>: livello occupazionale GRI 401 e succ.</a:t>
            </a:r>
            <a:endParaRPr lang="it-IT" dirty="0"/>
          </a:p>
        </p:txBody>
      </p:sp>
    </p:spTree>
  </p:cSld>
  <p:clrMapOvr>
    <a:masterClrMapping/>
  </p:clrMapOvr>
  <p:transition>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dirty="0" smtClean="0"/>
              <a:t>continuo</a:t>
            </a:r>
            <a:r>
              <a:rPr lang="it-IT" dirty="0" smtClean="0"/>
              <a:t>: livello occupazionale GRI 401 e succ.</a:t>
            </a:r>
            <a:endParaRPr lang="it-IT" dirty="0"/>
          </a:p>
        </p:txBody>
      </p:sp>
      <p:sp>
        <p:nvSpPr>
          <p:cNvPr id="3" name="Segnaposto contenuto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normAutofit/>
          </a:bodyPr>
          <a:lstStyle/>
          <a:p>
            <a:pPr marL="0" indent="0" algn="just">
              <a:buNone/>
            </a:pPr>
            <a:endParaRPr lang="it-IT" sz="2200" dirty="0" smtClean="0"/>
          </a:p>
          <a:p>
            <a:pPr marL="0" indent="0" algn="just">
              <a:buNone/>
            </a:pPr>
            <a:endParaRPr lang="it-IT" sz="2200" dirty="0"/>
          </a:p>
          <a:p>
            <a:pPr marL="0" indent="0" algn="just">
              <a:buNone/>
            </a:pPr>
            <a:r>
              <a:rPr lang="it-IT" sz="2200" dirty="0" smtClean="0"/>
              <a:t>Anche </a:t>
            </a:r>
            <a:r>
              <a:rPr lang="it-IT" sz="2200" dirty="0"/>
              <a:t>le informazioni in merito alle ore impiegate in azienda dai </a:t>
            </a:r>
            <a:r>
              <a:rPr lang="it-IT" sz="2200" dirty="0" smtClean="0"/>
              <a:t>dipendenti e </a:t>
            </a:r>
            <a:r>
              <a:rPr lang="it-IT" sz="2200" dirty="0"/>
              <a:t>le motivazioni delle assenze </a:t>
            </a:r>
            <a:r>
              <a:rPr lang="it-IT" sz="2200" dirty="0" smtClean="0"/>
              <a:t>sono </a:t>
            </a:r>
            <a:r>
              <a:rPr lang="it-IT" sz="2200" dirty="0"/>
              <a:t>utili agli utilizzatori della rendicontazione non finanziaria. Tali dati possono infatti evidenziare, ad esempio, la presenza di eventuali situazioni di sottodimensionamento della capacità produttiva con conseguente richiesta di un elevato numero di ore di </a:t>
            </a:r>
            <a:r>
              <a:rPr lang="it-IT" sz="2200" dirty="0" smtClean="0"/>
              <a:t>straordinario, </a:t>
            </a:r>
            <a:r>
              <a:rPr lang="it-IT" sz="2200" dirty="0"/>
              <a:t>oppure inefficienze riscontrate nel caso di ore di assenza ripetute dovute alle medesime </a:t>
            </a:r>
            <a:r>
              <a:rPr lang="it-IT" sz="2200" dirty="0" smtClean="0"/>
              <a:t>problematiche.</a:t>
            </a:r>
            <a:endParaRPr lang="it-IT" sz="2200" dirty="0"/>
          </a:p>
          <a:p>
            <a:endParaRPr lang="it-IT" dirty="0"/>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dirty="0" smtClean="0"/>
              <a:t>continuo</a:t>
            </a:r>
            <a:r>
              <a:rPr lang="it-IT" dirty="0" smtClean="0"/>
              <a:t>: livello occupazionale GRI 401 e succ.</a:t>
            </a:r>
            <a:endParaRPr lang="it-IT"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dirty="0" smtClean="0"/>
              <a:t>continuo</a:t>
            </a:r>
            <a:r>
              <a:rPr lang="it-IT" dirty="0" smtClean="0"/>
              <a:t>: livello occupazionale GRI 401 e succ. </a:t>
            </a:r>
            <a:endParaRPr lang="it-IT" dirty="0"/>
          </a:p>
        </p:txBody>
      </p:sp>
      <p:graphicFrame>
        <p:nvGraphicFramePr>
          <p:cNvPr id="4" name="Segnaposto contenuto 3"/>
          <p:cNvGraphicFramePr>
            <a:graphicFrameLocks noGrp="1"/>
          </p:cNvGraphicFramePr>
          <p:nvPr>
            <p:ph idx="1"/>
          </p:nvPr>
        </p:nvGraphicFramePr>
        <p:xfrm>
          <a:off x="428596" y="164305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dirty="0" smtClean="0"/>
              <a:t>continuo</a:t>
            </a:r>
            <a:r>
              <a:rPr lang="it-IT" dirty="0" smtClean="0"/>
              <a:t>: livello occupazionale GRI 401 e succ.</a:t>
            </a:r>
            <a:endParaRPr lang="it-IT" dirty="0"/>
          </a:p>
        </p:txBody>
      </p:sp>
      <p:sp>
        <p:nvSpPr>
          <p:cNvPr id="3" name="Segnaposto contenuto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pPr marL="0" indent="0" algn="just">
              <a:buNone/>
            </a:pPr>
            <a:endParaRPr lang="it-IT" dirty="0" smtClean="0"/>
          </a:p>
          <a:p>
            <a:pPr marL="0" indent="0" algn="just">
              <a:buNone/>
            </a:pPr>
            <a:r>
              <a:rPr lang="it-IT" dirty="0" smtClean="0"/>
              <a:t>L’indicazione </a:t>
            </a:r>
            <a:r>
              <a:rPr lang="it-IT" dirty="0"/>
              <a:t>dei dati per genere </a:t>
            </a:r>
            <a:r>
              <a:rPr lang="it-IT" dirty="0" smtClean="0"/>
              <a:t>e </a:t>
            </a:r>
            <a:r>
              <a:rPr lang="it-IT" dirty="0"/>
              <a:t>per qualifica </a:t>
            </a:r>
            <a:r>
              <a:rPr lang="it-IT" dirty="0" smtClean="0"/>
              <a:t>delle due ultime tabelle </a:t>
            </a:r>
            <a:r>
              <a:rPr lang="it-IT" dirty="0"/>
              <a:t>è utile al fine di comprendere la rappresentanza dei due sessi e l’utilizzo ottimale delle differenti competenze.</a:t>
            </a:r>
          </a:p>
          <a:p>
            <a:endParaRPr lang="it-IT" dirty="0"/>
          </a:p>
        </p:txBody>
      </p:sp>
    </p:spTree>
  </p:cSld>
  <p:clrMapOvr>
    <a:masterClrMapping/>
  </p:clrMapOvr>
  <p:transition>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Ovale 2"/>
          <p:cNvSpPr/>
          <p:nvPr/>
        </p:nvSpPr>
        <p:spPr>
          <a:xfrm>
            <a:off x="785786" y="1357298"/>
            <a:ext cx="7572428" cy="40005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smtClean="0"/>
              <a:t>Caso pratico: bilancio Leonardo Group </a:t>
            </a:r>
            <a:endParaRPr lang="it-IT" sz="3200" dirty="0"/>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85720" y="428604"/>
            <a:ext cx="8715436" cy="81868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400" b="1" u="none" strike="noStrike" cap="none" normalizeH="0" baseline="0" dirty="0" smtClean="0">
                <a:ln>
                  <a:noFill/>
                </a:ln>
                <a:solidFill>
                  <a:srgbClr val="666666"/>
                </a:solidFill>
                <a:ea typeface="Segoe UI Emoji" pitchFamily="34" charset="0"/>
                <a:cs typeface="Segoe UI" pitchFamily="34" charset="0"/>
              </a:rPr>
              <a:t>GRI: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it-IT" sz="1600" u="none" strike="noStrike" cap="none" normalizeH="0" baseline="0" dirty="0" smtClean="0">
                <a:ln>
                  <a:noFill/>
                </a:ln>
                <a:solidFill>
                  <a:srgbClr val="666666"/>
                </a:solidFill>
                <a:ea typeface="Segoe UI Emoji" pitchFamily="34" charset="0"/>
                <a:cs typeface="Segoe UI" pitchFamily="34" charset="0"/>
              </a:rPr>
              <a:t>Sono</a:t>
            </a:r>
            <a:r>
              <a:rPr kumimoji="0" lang="it-IT" sz="1600" u="none" strike="noStrike" cap="none" normalizeH="0" dirty="0" smtClean="0">
                <a:ln>
                  <a:noFill/>
                </a:ln>
                <a:solidFill>
                  <a:srgbClr val="666666"/>
                </a:solidFill>
                <a:ea typeface="Segoe UI Emoji" pitchFamily="34" charset="0"/>
                <a:cs typeface="Segoe UI" pitchFamily="34" charset="0"/>
              </a:rPr>
              <a:t> report standard di sostenibilità attraverso cui l’azienda rendiconta le politiche aziendali analizzando l’impatto sociale delle proprie scelte aziendali e/o attività</a:t>
            </a:r>
          </a:p>
          <a:p>
            <a:pPr marL="0" marR="0" lvl="0" indent="0" algn="just" defTabSz="914400" rtl="0" eaLnBrk="1" fontAlgn="base" latinLnBrk="0" hangingPunct="1">
              <a:lnSpc>
                <a:spcPct val="100000"/>
              </a:lnSpc>
              <a:spcBef>
                <a:spcPct val="0"/>
              </a:spcBef>
              <a:spcAft>
                <a:spcPct val="0"/>
              </a:spcAft>
              <a:buClrTx/>
              <a:buSzTx/>
              <a:buFontTx/>
              <a:buNone/>
              <a:tabLst/>
            </a:pPr>
            <a:endParaRPr lang="it-IT" sz="1600" baseline="0" dirty="0">
              <a:solidFill>
                <a:srgbClr val="666666"/>
              </a:solidFill>
              <a:ea typeface="Segoe UI Emoji" pitchFamily="34" charset="0"/>
              <a:cs typeface="Segoe U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it-IT" sz="2400" b="1" baseline="0" dirty="0" smtClean="0">
                <a:solidFill>
                  <a:srgbClr val="666666"/>
                </a:solidFill>
                <a:ea typeface="Segoe UI Emoji" pitchFamily="34" charset="0"/>
                <a:cs typeface="Segoe UI" pitchFamily="34" charset="0"/>
              </a:rPr>
              <a:t>ESRS</a:t>
            </a:r>
            <a:endParaRPr lang="it-IT" sz="2400" b="1" baseline="0" dirty="0">
              <a:solidFill>
                <a:srgbClr val="666666"/>
              </a:solidFill>
              <a:ea typeface="Segoe UI Emoji" pitchFamily="34"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it-IT" sz="1600" dirty="0" smtClean="0">
                <a:solidFill>
                  <a:srgbClr val="666666"/>
                </a:solidFill>
                <a:ea typeface="Segoe UI Emoji" pitchFamily="34" charset="0"/>
                <a:cs typeface="Segoe UI" pitchFamily="34" charset="0"/>
              </a:rPr>
              <a:t>Ma quali sono le relazioni con gli ESRS ?</a:t>
            </a:r>
          </a:p>
          <a:p>
            <a:pPr marL="0" marR="0" lvl="0" indent="0" algn="just" defTabSz="914400" rtl="0" eaLnBrk="1" fontAlgn="base" latinLnBrk="0" hangingPunct="1">
              <a:lnSpc>
                <a:spcPct val="100000"/>
              </a:lnSpc>
              <a:spcBef>
                <a:spcPct val="0"/>
              </a:spcBef>
              <a:spcAft>
                <a:spcPct val="0"/>
              </a:spcAft>
              <a:buClrTx/>
              <a:buSzTx/>
              <a:buFontTx/>
              <a:buNone/>
              <a:tabLst/>
            </a:pPr>
            <a:endParaRPr lang="it-IT" sz="1600" baseline="0" dirty="0">
              <a:solidFill>
                <a:srgbClr val="666666"/>
              </a:solidFill>
              <a:ea typeface="Segoe UI Emoji" pitchFamily="34"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it-IT" sz="1600" dirty="0" smtClean="0">
                <a:solidFill>
                  <a:srgbClr val="666666"/>
                </a:solidFill>
                <a:ea typeface="Segoe UI Emoji" pitchFamily="34" charset="0"/>
                <a:cs typeface="Segoe UI" pitchFamily="34" charset="0"/>
              </a:rPr>
              <a:t>Di fatto stiamo solo assistendo ad un processo di armonizzazione europea di report di sostenibilità ambientale. </a:t>
            </a:r>
            <a:r>
              <a:rPr lang="it-IT" sz="1600" dirty="0" smtClean="0">
                <a:ea typeface="Segoe UI Emoji" pitchFamily="34" charset="0"/>
              </a:rPr>
              <a:t>Il </a:t>
            </a:r>
            <a:r>
              <a:rPr lang="it-IT" sz="1600" dirty="0">
                <a:ea typeface="Segoe UI Emoji" pitchFamily="34" charset="0"/>
              </a:rPr>
              <a:t>4 settembre 2023 </a:t>
            </a:r>
            <a:r>
              <a:rPr lang="it-IT" sz="1600" b="1" dirty="0">
                <a:solidFill>
                  <a:schemeClr val="bg1"/>
                </a:solidFill>
                <a:ea typeface="Segoe UI Emoji" pitchFamily="34" charset="0"/>
              </a:rPr>
              <a:t>l'</a:t>
            </a:r>
            <a:r>
              <a:rPr lang="it-IT" sz="1600" b="1" dirty="0" err="1">
                <a:solidFill>
                  <a:schemeClr val="bg1"/>
                </a:solidFill>
                <a:ea typeface="Segoe UI Emoji" pitchFamily="34" charset="0"/>
              </a:rPr>
              <a:t>European</a:t>
            </a:r>
            <a:r>
              <a:rPr lang="it-IT" sz="1600" b="1" dirty="0">
                <a:solidFill>
                  <a:schemeClr val="bg1"/>
                </a:solidFill>
                <a:ea typeface="Segoe UI Emoji" pitchFamily="34" charset="0"/>
              </a:rPr>
              <a:t> Financial </a:t>
            </a:r>
            <a:r>
              <a:rPr lang="it-IT" sz="1600" b="1" dirty="0" err="1">
                <a:solidFill>
                  <a:schemeClr val="bg1"/>
                </a:solidFill>
                <a:ea typeface="Segoe UI Emoji" pitchFamily="34" charset="0"/>
              </a:rPr>
              <a:t>Reporting</a:t>
            </a:r>
            <a:r>
              <a:rPr lang="it-IT" sz="1600" b="1" dirty="0">
                <a:solidFill>
                  <a:schemeClr val="bg1"/>
                </a:solidFill>
                <a:ea typeface="Segoe UI Emoji" pitchFamily="34" charset="0"/>
              </a:rPr>
              <a:t> </a:t>
            </a:r>
            <a:r>
              <a:rPr lang="it-IT" sz="1600" b="1" dirty="0" err="1">
                <a:solidFill>
                  <a:schemeClr val="bg1"/>
                </a:solidFill>
                <a:ea typeface="Segoe UI Emoji" pitchFamily="34" charset="0"/>
              </a:rPr>
              <a:t>Advisory</a:t>
            </a:r>
            <a:r>
              <a:rPr lang="it-IT" sz="1600" b="1" dirty="0">
                <a:solidFill>
                  <a:schemeClr val="bg1"/>
                </a:solidFill>
                <a:ea typeface="Segoe UI Emoji" pitchFamily="34" charset="0"/>
              </a:rPr>
              <a:t> Group (EFRAG) e il Global </a:t>
            </a:r>
            <a:r>
              <a:rPr lang="it-IT" sz="1600" b="1" dirty="0" err="1">
                <a:solidFill>
                  <a:schemeClr val="bg1"/>
                </a:solidFill>
                <a:ea typeface="Segoe UI Emoji" pitchFamily="34" charset="0"/>
              </a:rPr>
              <a:t>Reporting</a:t>
            </a:r>
            <a:r>
              <a:rPr lang="it-IT" sz="1600" b="1" dirty="0">
                <a:solidFill>
                  <a:schemeClr val="bg1"/>
                </a:solidFill>
                <a:ea typeface="Segoe UI Emoji" pitchFamily="34" charset="0"/>
              </a:rPr>
              <a:t> </a:t>
            </a:r>
            <a:r>
              <a:rPr lang="it-IT" sz="1600" b="1" dirty="0" err="1">
                <a:solidFill>
                  <a:schemeClr val="bg1"/>
                </a:solidFill>
                <a:ea typeface="Segoe UI Emoji" pitchFamily="34" charset="0"/>
              </a:rPr>
              <a:t>Initiative</a:t>
            </a:r>
            <a:r>
              <a:rPr lang="it-IT" sz="1600" b="1" dirty="0">
                <a:solidFill>
                  <a:schemeClr val="bg1"/>
                </a:solidFill>
                <a:ea typeface="Segoe UI Emoji" pitchFamily="34" charset="0"/>
              </a:rPr>
              <a:t> (GRI) hanno pubblicato una dichiarazione congiunta sull'elevato livello di interoperabilità raggiunto tra gli </a:t>
            </a:r>
            <a:r>
              <a:rPr lang="it-IT" sz="1600" b="1" dirty="0" err="1">
                <a:solidFill>
                  <a:schemeClr val="bg1"/>
                </a:solidFill>
                <a:ea typeface="Segoe UI Emoji" pitchFamily="34" charset="0"/>
              </a:rPr>
              <a:t>European</a:t>
            </a:r>
            <a:r>
              <a:rPr lang="it-IT" sz="1600" b="1" dirty="0">
                <a:solidFill>
                  <a:schemeClr val="bg1"/>
                </a:solidFill>
                <a:ea typeface="Segoe UI Emoji" pitchFamily="34" charset="0"/>
              </a:rPr>
              <a:t> </a:t>
            </a:r>
            <a:r>
              <a:rPr lang="it-IT" sz="1600" b="1" dirty="0" err="1">
                <a:solidFill>
                  <a:schemeClr val="bg1"/>
                </a:solidFill>
                <a:ea typeface="Segoe UI Emoji" pitchFamily="34" charset="0"/>
              </a:rPr>
              <a:t>Sustainability</a:t>
            </a:r>
            <a:r>
              <a:rPr lang="it-IT" sz="1600" b="1" dirty="0">
                <a:solidFill>
                  <a:schemeClr val="bg1"/>
                </a:solidFill>
                <a:ea typeface="Segoe UI Emoji" pitchFamily="34" charset="0"/>
              </a:rPr>
              <a:t> </a:t>
            </a:r>
            <a:r>
              <a:rPr lang="it-IT" sz="1600" b="1" dirty="0" err="1">
                <a:solidFill>
                  <a:schemeClr val="bg1"/>
                </a:solidFill>
                <a:ea typeface="Segoe UI Emoji" pitchFamily="34" charset="0"/>
              </a:rPr>
              <a:t>Reporting</a:t>
            </a:r>
            <a:r>
              <a:rPr lang="it-IT" sz="1600" b="1" dirty="0">
                <a:solidFill>
                  <a:schemeClr val="bg1"/>
                </a:solidFill>
                <a:ea typeface="Segoe UI Emoji" pitchFamily="34" charset="0"/>
              </a:rPr>
              <a:t> Standard (ESRS) e i GRI Standard.</a:t>
            </a:r>
          </a:p>
          <a:p>
            <a:pPr algn="just"/>
            <a:r>
              <a:rPr lang="it-IT" sz="1600" dirty="0">
                <a:ea typeface="Segoe UI Emoji" pitchFamily="34" charset="0"/>
              </a:rPr>
              <a:t>A seguito del requisito della CSRD di adottare l’approccio della doppia rilevanza e di tenere conto degli standard esistenti, gli ESRS hanno adottato la stessa definizione di rilevanza d'impatto del GRI. </a:t>
            </a:r>
            <a:r>
              <a:rPr lang="it-IT" sz="1600" b="1" dirty="0">
                <a:solidFill>
                  <a:schemeClr val="bg1"/>
                </a:solidFill>
                <a:ea typeface="Segoe UI Emoji" pitchFamily="34" charset="0"/>
              </a:rPr>
              <a:t>Le</a:t>
            </a:r>
            <a:r>
              <a:rPr lang="it-IT" sz="1600" b="1" dirty="0">
                <a:solidFill>
                  <a:srgbClr val="FF0000"/>
                </a:solidFill>
                <a:ea typeface="Segoe UI Emoji" pitchFamily="34" charset="0"/>
              </a:rPr>
              <a:t> </a:t>
            </a:r>
            <a:r>
              <a:rPr lang="it-IT" sz="1600" b="1" dirty="0">
                <a:solidFill>
                  <a:schemeClr val="bg1"/>
                </a:solidFill>
                <a:ea typeface="Segoe UI Emoji" pitchFamily="34" charset="0"/>
              </a:rPr>
              <a:t>definizioni, i concetti e le informazioni sugli impatti dell'ESRS e del GRI sono quindi completamente o, quando l'allineamento completo non è stato possibile, strettamente allineati.</a:t>
            </a:r>
          </a:p>
          <a:p>
            <a:pPr algn="just"/>
            <a:r>
              <a:rPr lang="it-IT" sz="1600" dirty="0">
                <a:ea typeface="Segoe UI Emoji" pitchFamily="34" charset="0"/>
              </a:rPr>
              <a:t>Le imprese che già adottano i GRI Standard sono quindi avvantaggiate nella rendicontazione di sostenibilità secondo gli ESRS in quanto gli impatti rilevanti di un’impresa sono in generale il punto di partenza per l’identificazione dei rischi e delle opportunità correlati che sono richiesti anche dalla prospettiva di rilevanza finanziaria dell’ESRS.</a:t>
            </a:r>
          </a:p>
          <a:p>
            <a:pPr algn="just"/>
            <a:r>
              <a:rPr lang="it-IT" sz="1600" dirty="0">
                <a:ea typeface="Segoe UI Emoji" pitchFamily="34" charset="0"/>
              </a:rPr>
              <a:t>L’elevato livello di interoperabilità consente inoltre di evitare l’onere di una rendicontazione multipla in quanto la rendicontazione secondo gli ESRS coincide con quella “</a:t>
            </a:r>
            <a:r>
              <a:rPr lang="it-IT" sz="1600" dirty="0" err="1">
                <a:ea typeface="Segoe UI Emoji" pitchFamily="34" charset="0"/>
              </a:rPr>
              <a:t>with</a:t>
            </a:r>
            <a:r>
              <a:rPr lang="it-IT" sz="1600" dirty="0">
                <a:ea typeface="Segoe UI Emoji" pitchFamily="34" charset="0"/>
              </a:rPr>
              <a:t> </a:t>
            </a:r>
            <a:r>
              <a:rPr lang="it-IT" sz="1600" dirty="0" err="1">
                <a:ea typeface="Segoe UI Emoji" pitchFamily="34" charset="0"/>
              </a:rPr>
              <a:t>reference</a:t>
            </a:r>
            <a:r>
              <a:rPr lang="it-IT" sz="1600" dirty="0">
                <a:ea typeface="Segoe UI Emoji" pitchFamily="34" charset="0"/>
              </a:rPr>
              <a:t> </a:t>
            </a:r>
            <a:r>
              <a:rPr lang="it-IT" sz="1600" dirty="0" err="1">
                <a:ea typeface="Segoe UI Emoji" pitchFamily="34" charset="0"/>
              </a:rPr>
              <a:t>to</a:t>
            </a:r>
            <a:r>
              <a:rPr lang="it-IT" sz="1600" dirty="0">
                <a:ea typeface="Segoe UI Emoji" pitchFamily="34" charset="0"/>
              </a:rPr>
              <a:t>” del GRI.</a:t>
            </a:r>
          </a:p>
          <a:p>
            <a:pPr algn="just"/>
            <a:r>
              <a:rPr lang="it-IT" sz="1600" dirty="0">
                <a:ea typeface="Segoe UI Emoji" pitchFamily="34" charset="0"/>
              </a:rPr>
              <a:t>Gli Standard GRI supportano quindi le imprese nel conformarsi agli ESRS esistenti e le preparano meglio ad allinearsi ai futuri requisiti di rendicontazione europei.</a:t>
            </a:r>
          </a:p>
          <a:p>
            <a:pPr marL="0" marR="0" lvl="0" indent="0" algn="just" defTabSz="914400" rtl="0" eaLnBrk="1" fontAlgn="base" latinLnBrk="0" hangingPunct="1">
              <a:lnSpc>
                <a:spcPct val="100000"/>
              </a:lnSpc>
              <a:spcBef>
                <a:spcPct val="0"/>
              </a:spcBef>
              <a:spcAft>
                <a:spcPct val="0"/>
              </a:spcAft>
              <a:buClrTx/>
              <a:buSzTx/>
              <a:buFontTx/>
              <a:buNone/>
              <a:tabLst/>
            </a:pPr>
            <a:endParaRPr lang="it-IT" sz="1600" b="1" dirty="0" smtClean="0">
              <a:solidFill>
                <a:srgbClr val="666666"/>
              </a:solidFill>
              <a:latin typeface="+mj-lt"/>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a:solidFill>
                <a:srgbClr val="666666"/>
              </a:solidFill>
              <a:latin typeface="Segoe UI" pitchFamily="34" charset="0"/>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smtClean="0">
              <a:solidFill>
                <a:srgbClr val="666666"/>
              </a:solidFill>
              <a:latin typeface="Segoe UI" pitchFamily="34" charset="0"/>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a:solidFill>
                <a:srgbClr val="666666"/>
              </a:solidFill>
              <a:latin typeface="Segoe UI" pitchFamily="34" charset="0"/>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smtClean="0">
              <a:solidFill>
                <a:srgbClr val="666666"/>
              </a:solidFill>
              <a:latin typeface="Segoe UI" pitchFamily="34" charset="0"/>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a:solidFill>
                <a:srgbClr val="666666"/>
              </a:solidFill>
              <a:latin typeface="Segoe UI" pitchFamily="34" charset="0"/>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smtClean="0">
              <a:solidFill>
                <a:srgbClr val="666666"/>
              </a:solidFill>
              <a:latin typeface="Segoe UI" pitchFamily="34" charset="0"/>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a:solidFill>
                <a:srgbClr val="666666"/>
              </a:solidFill>
              <a:latin typeface="Segoe UI" pitchFamily="34" charset="0"/>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smtClean="0">
              <a:solidFill>
                <a:srgbClr val="666666"/>
              </a:solidFill>
              <a:latin typeface="Segoe UI" pitchFamily="34" charset="0"/>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it-IT" sz="1400" b="1" dirty="0" smtClean="0">
              <a:solidFill>
                <a:srgbClr val="666666"/>
              </a:solidFill>
              <a:latin typeface="Segoe UI" pitchFamily="34" charset="0"/>
              <a:ea typeface="Times New Roman" pitchFamily="18" charset="0"/>
              <a:cs typeface="Segoe UI" pitchFamily="34" charset="0"/>
            </a:endParaRPr>
          </a:p>
        </p:txBody>
      </p:sp>
    </p:spTree>
  </p:cSld>
  <p:clrMapOvr>
    <a:masterClrMapping/>
  </p:clrMapOvr>
  <p:transition>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714500" y="1214438"/>
            <a:ext cx="5715000" cy="4429125"/>
          </a:xfrm>
          <a:prstGeom prst="rect">
            <a:avLst/>
          </a:prstGeom>
          <a:noFill/>
          <a:ln w="9525">
            <a:noFill/>
            <a:miter lim="800000"/>
            <a:headEnd/>
            <a:tailEnd/>
          </a:ln>
          <a:effectLst/>
        </p:spPr>
      </p:pic>
    </p:spTree>
  </p:cSld>
  <p:clrMapOvr>
    <a:masterClrMapping/>
  </p:clrMapOvr>
  <p:transition>
    <p:zoom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49121" y="2143116"/>
            <a:ext cx="8045752" cy="2571767"/>
          </a:xfrm>
          <a:prstGeom prst="rect">
            <a:avLst/>
          </a:prstGeom>
          <a:noFill/>
          <a:ln w="9525">
            <a:noFill/>
            <a:miter lim="800000"/>
            <a:headEnd/>
            <a:tailEnd/>
          </a:ln>
          <a:effectLst/>
        </p:spPr>
      </p:pic>
    </p:spTree>
  </p:cSld>
  <p:clrMapOvr>
    <a:masterClrMapping/>
  </p:clrMapOvr>
  <p:transition>
    <p:zoom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905000" y="1905000"/>
            <a:ext cx="5334000" cy="3048000"/>
          </a:xfrm>
          <a:prstGeom prst="rect">
            <a:avLst/>
          </a:prstGeom>
          <a:noFill/>
          <a:ln w="9525">
            <a:noFill/>
            <a:miter lim="800000"/>
            <a:headEnd/>
            <a:tailEnd/>
          </a:ln>
          <a:effectLst/>
        </p:spPr>
      </p:pic>
    </p:spTree>
  </p:cSld>
  <p:clrMapOvr>
    <a:masterClrMapping/>
  </p:clrMapOvr>
  <p:transition>
    <p:zoom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885950" y="2128838"/>
            <a:ext cx="5372100" cy="2600325"/>
          </a:xfrm>
          <a:prstGeom prst="rect">
            <a:avLst/>
          </a:prstGeom>
          <a:noFill/>
          <a:ln w="9525">
            <a:noFill/>
            <a:miter lim="800000"/>
            <a:headEnd/>
            <a:tailEnd/>
          </a:ln>
          <a:effectLst/>
        </p:spPr>
      </p:pic>
    </p:spTree>
  </p:cSld>
  <p:clrMapOvr>
    <a:masterClrMapping/>
  </p:clrMapOvr>
  <p:transition>
    <p:zoom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DDEBCF"/>
            </a:gs>
            <a:gs pos="50000">
              <a:srgbClr val="9CB86E"/>
            </a:gs>
            <a:gs pos="100000">
              <a:srgbClr val="156B13"/>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Rettangolo 1"/>
          <p:cNvSpPr/>
          <p:nvPr/>
        </p:nvSpPr>
        <p:spPr>
          <a:xfrm>
            <a:off x="785786" y="474345"/>
            <a:ext cx="7500990" cy="6047809"/>
          </a:xfrm>
          <a:prstGeom prst="rect">
            <a:avLst/>
          </a:prstGeom>
        </p:spPr>
        <p:txBody>
          <a:bodyPr wrap="square">
            <a:spAutoFit/>
          </a:bodyPr>
          <a:lstStyle/>
          <a:p>
            <a:endParaRPr lang="it-IT" dirty="0" smtClean="0"/>
          </a:p>
          <a:p>
            <a:pPr algn="ctr"/>
            <a:endParaRPr lang="it-IT" dirty="0" smtClean="0"/>
          </a:p>
          <a:p>
            <a:pPr algn="ctr"/>
            <a:r>
              <a:rPr lang="it-IT" b="1" dirty="0" smtClean="0"/>
              <a:t>Ammortizzatori sociali (Leonardo Group)</a:t>
            </a:r>
          </a:p>
          <a:p>
            <a:pPr algn="just"/>
            <a:endParaRPr lang="it-IT" dirty="0" smtClean="0"/>
          </a:p>
          <a:p>
            <a:pPr algn="just">
              <a:lnSpc>
                <a:spcPct val="150000"/>
              </a:lnSpc>
            </a:pPr>
            <a:r>
              <a:rPr lang="it-IT" dirty="0" smtClean="0"/>
              <a:t>Nonostante il graduale miglioramento nel corso dell’anno, Leonardo ha fatto ricorso ad ammortizzatori sociali nella Divisione </a:t>
            </a:r>
            <a:r>
              <a:rPr lang="it-IT" dirty="0" err="1" smtClean="0"/>
              <a:t>Aerostrutture</a:t>
            </a:r>
            <a:r>
              <a:rPr lang="it-IT" dirty="0" smtClean="0"/>
              <a:t>. </a:t>
            </a:r>
          </a:p>
          <a:p>
            <a:pPr algn="just">
              <a:lnSpc>
                <a:spcPct val="150000"/>
              </a:lnSpc>
            </a:pPr>
            <a:endParaRPr lang="it-IT" dirty="0" smtClean="0"/>
          </a:p>
          <a:p>
            <a:pPr algn="just">
              <a:lnSpc>
                <a:spcPct val="150000"/>
              </a:lnSpc>
            </a:pPr>
            <a:r>
              <a:rPr lang="it-IT" dirty="0" smtClean="0"/>
              <a:t>La gestione delle insaturazioni è stata oggetto di confronto preventivo con le organizzazioni sindacali dei lavoratori (GRI 402), da cui è scaturita la sottoscrizione di appositi accordi sindacali, tra cui, per esempio, l’attivazione di un Fondo Solidale Istituti </a:t>
            </a:r>
            <a:r>
              <a:rPr lang="it-IT" dirty="0" err="1" smtClean="0"/>
              <a:t>infradivisionale</a:t>
            </a:r>
            <a:r>
              <a:rPr lang="it-IT" dirty="0" smtClean="0"/>
              <a:t> a supporto del personale del sito di Grottaglie nonché un nuovo ricorso al Fondo Nuove Competenze, entrambe iniziative i cui effetti si produrranno nel corso del 2023.</a:t>
            </a:r>
          </a:p>
          <a:p>
            <a:pPr algn="just"/>
            <a:endParaRPr lang="it-IT" dirty="0" smtClean="0"/>
          </a:p>
          <a:p>
            <a:pPr algn="just"/>
            <a:endParaRPr lang="it-IT" dirty="0" smtClean="0"/>
          </a:p>
          <a:p>
            <a:pPr algn="just"/>
            <a:endParaRPr lang="it-IT" dirty="0" smtClean="0"/>
          </a:p>
          <a:p>
            <a:pPr algn="just"/>
            <a:endParaRPr lang="it-IT" dirty="0"/>
          </a:p>
        </p:txBody>
      </p:sp>
    </p:spTree>
  </p:cSld>
  <p:clrMapOvr>
    <a:masterClrMapping/>
  </p:clrMapOvr>
  <p:transition>
    <p:zoom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ttangolo 1"/>
          <p:cNvSpPr/>
          <p:nvPr/>
        </p:nvSpPr>
        <p:spPr>
          <a:xfrm>
            <a:off x="714348" y="500042"/>
            <a:ext cx="7858180" cy="6878806"/>
          </a:xfrm>
          <a:prstGeom prst="rect">
            <a:avLst/>
          </a:prstGeom>
        </p:spPr>
        <p:txBody>
          <a:bodyPr wrap="square">
            <a:spAutoFit/>
          </a:bodyPr>
          <a:lstStyle/>
          <a:p>
            <a:pPr algn="just"/>
            <a:endParaRPr lang="it-IT" b="1" dirty="0" smtClean="0"/>
          </a:p>
          <a:p>
            <a:pPr algn="just"/>
            <a:endParaRPr lang="it-IT" b="1" dirty="0" smtClean="0"/>
          </a:p>
          <a:p>
            <a:pPr algn="ctr"/>
            <a:r>
              <a:rPr lang="it-IT" b="1" dirty="0" smtClean="0"/>
              <a:t>Prepensionamenti</a:t>
            </a:r>
          </a:p>
          <a:p>
            <a:pPr algn="just"/>
            <a:endParaRPr lang="it-IT" dirty="0" smtClean="0"/>
          </a:p>
          <a:p>
            <a:pPr algn="just">
              <a:lnSpc>
                <a:spcPct val="150000"/>
              </a:lnSpc>
            </a:pPr>
            <a:r>
              <a:rPr lang="it-IT" dirty="0" smtClean="0"/>
              <a:t>Leonardo ha sottoscritto con le organizzazioni sindacali (GRI 402) un accordo per il  prepensionamento ex art. 4 L. 92/2012 (cosiddetta “Legge </a:t>
            </a:r>
            <a:r>
              <a:rPr lang="it-IT" dirty="0" err="1" smtClean="0"/>
              <a:t>Fornero</a:t>
            </a:r>
            <a:r>
              <a:rPr lang="it-IT" dirty="0" smtClean="0"/>
              <a:t>”) che potrà coinvolgere fino a 400 dipendenti del Gruppo che nel biennio 2023-2024 maturino i requisiti per il pensionamento nell’arco temporale massimo previsto dall’accordo. Tale accordo rappresenta inoltre una condizione abilitante per il contestuale  inserimento nel medesimo periodo di 600 nuovi dipendenti. Infine, Leonardo ha anche sottoscritto un accordo ex art. 4 “Legge </a:t>
            </a:r>
            <a:r>
              <a:rPr lang="it-IT" dirty="0" err="1" smtClean="0"/>
              <a:t>Fornero</a:t>
            </a:r>
            <a:r>
              <a:rPr lang="it-IT" dirty="0" smtClean="0"/>
              <a:t>” riferito al personale dirigente, con un massimo di 45 uscite che potranno concretizzarsi nel biennio 2023-2024.</a:t>
            </a:r>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smtClean="0"/>
          </a:p>
          <a:p>
            <a:pPr algn="just"/>
            <a:endParaRPr lang="it-IT" dirty="0"/>
          </a:p>
        </p:txBody>
      </p:sp>
    </p:spTree>
  </p:cSld>
  <p:clrMapOvr>
    <a:masterClrMapping/>
  </p:clrMapOvr>
  <p:transition>
    <p:zoom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142853"/>
            <a:ext cx="8429684" cy="66633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200" b="1" i="0" u="none" strike="noStrike" cap="none" normalizeH="0" baseline="0" dirty="0" smtClean="0">
                <a:ln>
                  <a:noFill/>
                </a:ln>
                <a:solidFill>
                  <a:srgbClr val="666666"/>
                </a:solidFill>
                <a:effectLst/>
                <a:latin typeface="Calibri" pitchFamily="34" charset="0"/>
                <a:ea typeface="Times New Roman" pitchFamily="18" charset="0"/>
                <a:cs typeface="Calibri" pitchFamily="34" charset="0"/>
              </a:rPr>
              <a:t>Politiche di coinvolgimento dei dipendenti per meglio attuare processi interni di appartenenza all’azienda e di sviluppo aziendale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lang="it-IT" sz="1700" dirty="0" smtClean="0">
                <a:solidFill>
                  <a:srgbClr val="666666"/>
                </a:solidFill>
                <a:latin typeface="Calibri" pitchFamily="34" charset="0"/>
                <a:ea typeface="Times New Roman" pitchFamily="18" charset="0"/>
                <a:cs typeface="Calibri" pitchFamily="34" charset="0"/>
              </a:rPr>
              <a:t>1) </a:t>
            </a:r>
          </a:p>
          <a:p>
            <a:pPr lvl="1" algn="just" eaLnBrk="0" fontAlgn="base" hangingPunct="0">
              <a:spcBef>
                <a:spcPct val="0"/>
              </a:spcBef>
              <a:spcAft>
                <a:spcPct val="0"/>
              </a:spcAft>
              <a:buFont typeface="Arial" pitchFamily="34" charset="0"/>
              <a:buChar char="•"/>
            </a:pPr>
            <a:r>
              <a:rPr kumimoji="0" lang="it-IT" sz="1700" b="0" i="0" u="none" strike="noStrike" cap="none" normalizeH="0" baseline="0" dirty="0" smtClean="0">
                <a:ln>
                  <a:noFill/>
                </a:ln>
                <a:solidFill>
                  <a:srgbClr val="666666"/>
                </a:solidFill>
                <a:effectLst/>
                <a:ea typeface="Times New Roman" pitchFamily="18" charset="0"/>
                <a:cs typeface="Calibri" pitchFamily="34" charset="0"/>
              </a:rPr>
              <a:t>Intervistati ed ascoltati 4000 dipendenti </a:t>
            </a:r>
            <a:endParaRPr kumimoji="0" lang="it-IT" sz="1700" b="0" i="0" u="none" strike="noStrike" cap="none" normalizeH="0" baseline="0" dirty="0" smtClean="0">
              <a:ln>
                <a:noFill/>
              </a:ln>
              <a:solidFill>
                <a:schemeClr val="tx1"/>
              </a:solidFill>
              <a:effectLst/>
              <a:cs typeface="Arial" pitchFamily="34" charset="0"/>
            </a:endParaRPr>
          </a:p>
          <a:p>
            <a:pPr lvl="1" algn="just" eaLnBrk="0" fontAlgn="base" hangingPunct="0">
              <a:spcBef>
                <a:spcPct val="0"/>
              </a:spcBef>
              <a:spcAft>
                <a:spcPct val="0"/>
              </a:spcAft>
              <a:buFontTx/>
              <a:buChar char="•"/>
            </a:pPr>
            <a:r>
              <a:rPr kumimoji="0" lang="it-IT" sz="1700" b="0" i="0" u="none" strike="noStrike" cap="none" normalizeH="0" baseline="0" dirty="0" smtClean="0">
                <a:ln>
                  <a:noFill/>
                </a:ln>
                <a:solidFill>
                  <a:srgbClr val="666666"/>
                </a:solidFill>
                <a:effectLst/>
                <a:ea typeface="Times New Roman" pitchFamily="18" charset="0"/>
                <a:cs typeface="Calibri" pitchFamily="34" charset="0"/>
              </a:rPr>
              <a:t>Attuati processi e messi in atto strumenti volti a prevenire e contrastare oltre che rilevare fenomeni di corruzione</a:t>
            </a:r>
            <a:endParaRPr kumimoji="0" lang="it-IT" sz="17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700" b="0" i="0" u="none" strike="noStrike" cap="none" normalizeH="0" baseline="0" dirty="0" smtClean="0">
                <a:ln>
                  <a:noFill/>
                </a:ln>
                <a:solidFill>
                  <a:srgbClr val="666666"/>
                </a:solidFill>
                <a:effectLst/>
                <a:ea typeface="Times New Roman" pitchFamily="18" charset="0"/>
                <a:cs typeface="Calibri" pitchFamily="34" charset="0"/>
              </a:rPr>
              <a:t>2)</a:t>
            </a:r>
            <a:endParaRPr kumimoji="0" lang="it-IT" sz="1700" b="0" i="0" u="none" strike="noStrike" cap="none" normalizeH="0" baseline="0" dirty="0" smtClean="0">
              <a:ln>
                <a:noFill/>
              </a:ln>
              <a:solidFill>
                <a:schemeClr val="tx1"/>
              </a:solidFill>
              <a:effectLst/>
              <a:cs typeface="Arial" pitchFamily="34" charset="0"/>
            </a:endParaRPr>
          </a:p>
          <a:p>
            <a:pPr lvl="1" algn="just" eaLnBrk="0" fontAlgn="base" hangingPunct="0">
              <a:spcBef>
                <a:spcPct val="0"/>
              </a:spcBef>
              <a:spcAft>
                <a:spcPct val="0"/>
              </a:spcAft>
              <a:buFont typeface="Arial" pitchFamily="34" charset="0"/>
              <a:buChar char="•"/>
            </a:pPr>
            <a:r>
              <a:rPr kumimoji="0" lang="it-IT" sz="1700" b="0" i="0" u="none" strike="noStrike" cap="none" normalizeH="0" baseline="0" dirty="0" smtClean="0">
                <a:ln>
                  <a:noFill/>
                </a:ln>
                <a:solidFill>
                  <a:srgbClr val="666666"/>
                </a:solidFill>
                <a:effectLst/>
                <a:ea typeface="Times New Roman" pitchFamily="18" charset="0"/>
                <a:cs typeface="Calibri" pitchFamily="34" charset="0"/>
              </a:rPr>
              <a:t>Coinvolgimento di 5000 dipendenti progetto con la Bocconi di Milano</a:t>
            </a:r>
          </a:p>
          <a:p>
            <a:pPr lvl="1" algn="just">
              <a:buFont typeface="Arial" pitchFamily="34" charset="0"/>
              <a:buChar char="•"/>
            </a:pPr>
            <a:r>
              <a:rPr kumimoji="0" lang="it-IT" sz="1700" b="0" i="0" u="none" strike="noStrike" cap="none" normalizeH="0" baseline="0" dirty="0" smtClean="0">
                <a:ln>
                  <a:noFill/>
                </a:ln>
                <a:solidFill>
                  <a:srgbClr val="666666"/>
                </a:solidFill>
                <a:effectLst/>
                <a:ea typeface="Times New Roman" pitchFamily="18" charset="0"/>
                <a:cs typeface="Calibri" pitchFamily="34" charset="0"/>
              </a:rPr>
              <a:t>Acquisizione di strumenti e formazione in ambito di </a:t>
            </a:r>
            <a:r>
              <a:rPr kumimoji="0" lang="it-IT" sz="1700" b="0" i="0" u="none" strike="noStrike" cap="none" normalizeH="0" baseline="0" dirty="0" err="1" smtClean="0">
                <a:ln>
                  <a:noFill/>
                </a:ln>
                <a:solidFill>
                  <a:schemeClr val="tx1"/>
                </a:solidFill>
                <a:effectLst/>
                <a:ea typeface="Calibri" pitchFamily="34" charset="0"/>
                <a:cs typeface="Calibri" pitchFamily="34" charset="0"/>
              </a:rPr>
              <a:t>Diversity</a:t>
            </a:r>
            <a:r>
              <a:rPr kumimoji="0" lang="it-IT" sz="1700" b="0" i="0" u="none" strike="noStrike" cap="none" normalizeH="0" baseline="0" dirty="0" smtClean="0">
                <a:ln>
                  <a:noFill/>
                </a:ln>
                <a:solidFill>
                  <a:schemeClr val="tx1"/>
                </a:solidFill>
                <a:effectLst/>
                <a:ea typeface="Calibri" pitchFamily="34" charset="0"/>
                <a:cs typeface="Calibri" pitchFamily="34" charset="0"/>
              </a:rPr>
              <a:t> &amp; </a:t>
            </a:r>
            <a:r>
              <a:rPr kumimoji="0" lang="it-IT" sz="1700" b="0" i="0" u="none" strike="noStrike" cap="none" normalizeH="0" baseline="0" dirty="0" err="1" smtClean="0">
                <a:ln>
                  <a:noFill/>
                </a:ln>
                <a:solidFill>
                  <a:schemeClr val="tx1"/>
                </a:solidFill>
                <a:effectLst/>
                <a:ea typeface="Calibri" pitchFamily="34" charset="0"/>
                <a:cs typeface="Calibri" pitchFamily="34" charset="0"/>
              </a:rPr>
              <a:t>Inclusion</a:t>
            </a:r>
            <a:r>
              <a:rPr kumimoji="0" lang="it-IT" sz="1700" b="0" i="0" u="none" strike="noStrike" cap="none" normalizeH="0" baseline="0" dirty="0" smtClean="0">
                <a:ln>
                  <a:noFill/>
                </a:ln>
                <a:solidFill>
                  <a:schemeClr val="tx1"/>
                </a:solidFill>
                <a:effectLst/>
                <a:ea typeface="Calibri" pitchFamily="34" charset="0"/>
                <a:cs typeface="Calibri" pitchFamily="34" charset="0"/>
              </a:rPr>
              <a:t> </a:t>
            </a:r>
          </a:p>
          <a:p>
            <a:pPr lvl="1" algn="just">
              <a:buFont typeface="Arial" pitchFamily="34" charset="0"/>
              <a:buChar char="•"/>
            </a:pPr>
            <a:r>
              <a:rPr lang="it-IT" sz="1700" dirty="0" smtClean="0"/>
              <a:t>Nel Regno Unito, il comitato manageriale è responsabile di supervisionare la strategia di </a:t>
            </a:r>
            <a:r>
              <a:rPr lang="it-IT" sz="1700" dirty="0" err="1" smtClean="0"/>
              <a:t>D&amp;I</a:t>
            </a:r>
            <a:r>
              <a:rPr lang="it-IT" sz="1700" dirty="0" smtClean="0"/>
              <a:t> e il top </a:t>
            </a:r>
            <a:r>
              <a:rPr lang="it-IT" sz="1700" dirty="0" err="1" smtClean="0"/>
              <a:t>managment</a:t>
            </a:r>
            <a:r>
              <a:rPr lang="it-IT" sz="1700" dirty="0" smtClean="0"/>
              <a:t> è coinvolto su tematiche specifiche. </a:t>
            </a:r>
          </a:p>
          <a:p>
            <a:pPr lvl="1" algn="just">
              <a:buFont typeface="Arial" pitchFamily="34" charset="0"/>
              <a:buChar char="•"/>
            </a:pPr>
            <a:r>
              <a:rPr lang="it-IT" sz="1700" dirty="0" smtClean="0"/>
              <a:t>Negli Stati Uniti è presente un </a:t>
            </a:r>
            <a:r>
              <a:rPr lang="it-IT" sz="1700" dirty="0" err="1" smtClean="0"/>
              <a:t>Diversity</a:t>
            </a:r>
            <a:r>
              <a:rPr lang="it-IT" sz="1700" dirty="0" smtClean="0"/>
              <a:t> </a:t>
            </a:r>
            <a:r>
              <a:rPr lang="it-IT" sz="1700" dirty="0" err="1" smtClean="0"/>
              <a:t>Advisory</a:t>
            </a:r>
            <a:r>
              <a:rPr lang="it-IT" sz="1700" dirty="0" smtClean="0"/>
              <a:t> Group (DAG) e un DAG Team che promuove la cultura </a:t>
            </a:r>
            <a:r>
              <a:rPr lang="it-IT" sz="1700" dirty="0" err="1" smtClean="0"/>
              <a:t>D&amp;I</a:t>
            </a:r>
            <a:r>
              <a:rPr lang="it-IT" sz="1700" dirty="0" smtClean="0"/>
              <a:t> a supporto del clima aziendale, della gestione dei talenti, del </a:t>
            </a:r>
            <a:r>
              <a:rPr lang="it-IT" sz="1700" dirty="0" err="1" smtClean="0"/>
              <a:t>recruiting</a:t>
            </a:r>
            <a:r>
              <a:rPr lang="it-IT" sz="1700" dirty="0" smtClean="0"/>
              <a:t> e delle iniziative di engagement.</a:t>
            </a:r>
            <a:r>
              <a:rPr kumimoji="0" lang="it-IT" sz="1700" b="0" i="0" u="none" strike="noStrike" cap="none" normalizeH="0" baseline="0" dirty="0" smtClean="0">
                <a:ln>
                  <a:noFill/>
                </a:ln>
                <a:solidFill>
                  <a:schemeClr val="tx1"/>
                </a:solidFill>
                <a:effectLst/>
                <a:ea typeface="Calibri" pitchFamily="34" charset="0"/>
                <a:cs typeface="Calibri" pitchFamily="34" charset="0"/>
              </a:rPr>
              <a:t> </a:t>
            </a:r>
            <a:endParaRPr kumimoji="0" lang="it-IT" sz="17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700" b="0" i="0" u="none" strike="noStrike" cap="none" normalizeH="0" baseline="0" dirty="0" smtClean="0">
                <a:ln>
                  <a:noFill/>
                </a:ln>
                <a:solidFill>
                  <a:schemeClr val="tx1"/>
                </a:solidFill>
                <a:effectLst/>
                <a:ea typeface="Calibri" pitchFamily="34" charset="0"/>
                <a:cs typeface="Calibri" pitchFamily="34" charset="0"/>
              </a:rPr>
              <a:t>3) </a:t>
            </a:r>
            <a:endParaRPr kumimoji="0" lang="it-IT" sz="1700" b="0" i="0" u="none" strike="noStrike" cap="none" normalizeH="0" baseline="0" dirty="0" smtClean="0">
              <a:ln>
                <a:noFill/>
              </a:ln>
              <a:solidFill>
                <a:schemeClr val="tx1"/>
              </a:solidFill>
              <a:effectLst/>
              <a:cs typeface="Arial" pitchFamily="34" charset="0"/>
            </a:endParaRPr>
          </a:p>
          <a:p>
            <a:pPr lvl="1" algn="just" eaLnBrk="0" fontAlgn="base" hangingPunct="0">
              <a:spcBef>
                <a:spcPct val="0"/>
              </a:spcBef>
              <a:spcAft>
                <a:spcPct val="0"/>
              </a:spcAft>
              <a:buFont typeface="Arial" pitchFamily="34" charset="0"/>
              <a:buChar char="•"/>
            </a:pPr>
            <a:r>
              <a:rPr kumimoji="0" lang="it-IT" sz="1700" b="0" i="0" u="none" strike="noStrike" cap="none" normalizeH="0" baseline="0" dirty="0" smtClean="0">
                <a:ln>
                  <a:noFill/>
                </a:ln>
                <a:solidFill>
                  <a:schemeClr val="tx1"/>
                </a:solidFill>
                <a:effectLst/>
                <a:ea typeface="Calibri" pitchFamily="34" charset="0"/>
                <a:cs typeface="Calibri" pitchFamily="34" charset="0"/>
              </a:rPr>
              <a:t>4000 dipendenti coinvolti un un’indagine realizzata dall’Università di Cassino </a:t>
            </a:r>
            <a:endParaRPr kumimoji="0" lang="it-IT" sz="1700" b="0" i="0" u="none" strike="noStrike" cap="none" normalizeH="0" baseline="0" dirty="0" smtClean="0">
              <a:ln>
                <a:noFill/>
              </a:ln>
              <a:solidFill>
                <a:schemeClr val="tx1"/>
              </a:solidFill>
              <a:effectLst/>
              <a:cs typeface="Arial" pitchFamily="34" charset="0"/>
            </a:endParaRPr>
          </a:p>
          <a:p>
            <a:pPr lvl="1" algn="just" eaLnBrk="0" fontAlgn="base" hangingPunct="0">
              <a:spcBef>
                <a:spcPct val="0"/>
              </a:spcBef>
              <a:spcAft>
                <a:spcPct val="0"/>
              </a:spcAft>
              <a:buFont typeface="Arial" pitchFamily="34" charset="0"/>
              <a:buChar char="•"/>
            </a:pPr>
            <a:r>
              <a:rPr kumimoji="0" lang="it-IT" sz="1700" b="0" i="0" u="none" strike="noStrike" cap="none" normalizeH="0" baseline="0" dirty="0" smtClean="0">
                <a:ln>
                  <a:noFill/>
                </a:ln>
                <a:solidFill>
                  <a:schemeClr val="tx1"/>
                </a:solidFill>
                <a:effectLst/>
                <a:ea typeface="Calibri" pitchFamily="34" charset="0"/>
                <a:cs typeface="Calibri" pitchFamily="34" charset="0"/>
              </a:rPr>
              <a:t>Cogliere le attitudini dei dipendenti Leonardo su diversi aspetti legati alla gestione dell’innovazione </a:t>
            </a:r>
            <a:endParaRPr kumimoji="0" lang="it-IT" sz="17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700" b="0" i="0" u="none" strike="noStrike" cap="none" normalizeH="0" baseline="0" dirty="0" smtClean="0">
                <a:ln>
                  <a:noFill/>
                </a:ln>
                <a:solidFill>
                  <a:schemeClr val="tx1"/>
                </a:solidFill>
                <a:effectLst/>
                <a:ea typeface="Calibri" pitchFamily="34" charset="0"/>
                <a:cs typeface="Calibri" pitchFamily="34" charset="0"/>
              </a:rPr>
              <a:t>4)</a:t>
            </a:r>
            <a:endParaRPr kumimoji="0" lang="it-IT" sz="1700" b="0" i="0" u="none" strike="noStrike" cap="none" normalizeH="0" baseline="0" dirty="0" smtClean="0">
              <a:ln>
                <a:noFill/>
              </a:ln>
              <a:solidFill>
                <a:schemeClr val="tx1"/>
              </a:solidFill>
              <a:effectLst/>
              <a:cs typeface="Arial" pitchFamily="34" charset="0"/>
            </a:endParaRPr>
          </a:p>
          <a:p>
            <a:pPr lvl="1" algn="just" eaLnBrk="0" fontAlgn="base" hangingPunct="0">
              <a:spcBef>
                <a:spcPct val="0"/>
              </a:spcBef>
              <a:spcAft>
                <a:spcPct val="0"/>
              </a:spcAft>
              <a:buFont typeface="Arial" pitchFamily="34" charset="0"/>
              <a:buChar char="•"/>
            </a:pPr>
            <a:r>
              <a:rPr kumimoji="0" lang="it-IT" sz="1700" b="0" i="0" u="none" strike="noStrike" cap="none" normalizeH="0" baseline="0" dirty="0" smtClean="0">
                <a:ln>
                  <a:noFill/>
                </a:ln>
                <a:solidFill>
                  <a:schemeClr val="tx1"/>
                </a:solidFill>
                <a:effectLst/>
                <a:ea typeface="Calibri" pitchFamily="34" charset="0"/>
                <a:cs typeface="Calibri" pitchFamily="34" charset="0"/>
              </a:rPr>
              <a:t>11.000 dipendenti intervistati per comprendere i cambiamenti delle abitudini negli spostamenti casa-lavoro</a:t>
            </a:r>
            <a:endParaRPr kumimoji="0" lang="it-IT" sz="1700" b="0" i="0" u="none" strike="noStrike" cap="none" normalizeH="0" baseline="0" dirty="0" smtClean="0">
              <a:ln>
                <a:noFill/>
              </a:ln>
              <a:solidFill>
                <a:schemeClr val="tx1"/>
              </a:solidFill>
              <a:effectLst/>
              <a:cs typeface="Arial" pitchFamily="34" charset="0"/>
            </a:endParaRPr>
          </a:p>
          <a:p>
            <a:pPr lvl="1" algn="just" eaLnBrk="0" fontAlgn="base" hangingPunct="0">
              <a:spcBef>
                <a:spcPct val="0"/>
              </a:spcBef>
              <a:spcAft>
                <a:spcPct val="0"/>
              </a:spcAft>
              <a:buFont typeface="Arial" pitchFamily="34" charset="0"/>
              <a:buChar char="•"/>
            </a:pPr>
            <a:r>
              <a:rPr kumimoji="0" lang="it-IT" sz="1700" b="0" i="0" u="none" strike="noStrike" cap="none" normalizeH="0" baseline="0" dirty="0" smtClean="0">
                <a:ln>
                  <a:noFill/>
                </a:ln>
                <a:solidFill>
                  <a:schemeClr val="tx1"/>
                </a:solidFill>
                <a:effectLst/>
                <a:ea typeface="Calibri" pitchFamily="34" charset="0"/>
                <a:cs typeface="Calibri" pitchFamily="34" charset="0"/>
              </a:rPr>
              <a:t>Definire gli interventi prioritari da realizzare ne</a:t>
            </a:r>
            <a:r>
              <a:rPr kumimoji="0" lang="it-IT" b="0" i="0" u="none" strike="noStrike" cap="none" normalizeH="0" baseline="0" dirty="0" smtClean="0">
                <a:ln>
                  <a:noFill/>
                </a:ln>
                <a:solidFill>
                  <a:schemeClr val="tx1"/>
                </a:solidFill>
                <a:effectLst/>
                <a:ea typeface="Calibri" pitchFamily="34" charset="0"/>
                <a:cs typeface="Calibri" pitchFamily="34" charset="0"/>
              </a:rPr>
              <a:t>i siti aziendali per offrire alternative all’uso dell’auto privata e ridurre gli spostamenti</a:t>
            </a:r>
            <a:endParaRPr kumimoji="0" lang="it-IT"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zoom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a:srcRect/>
          <a:stretch>
            <a:fillRect/>
          </a:stretch>
        </p:blipFill>
        <p:spPr bwMode="auto">
          <a:xfrm>
            <a:off x="1714480" y="1785926"/>
            <a:ext cx="5929354" cy="985842"/>
          </a:xfrm>
          <a:prstGeom prst="rect">
            <a:avLst/>
          </a:prstGeom>
          <a:noFill/>
          <a:ln w="9525">
            <a:noFill/>
            <a:miter lim="800000"/>
            <a:headEnd/>
            <a:tailEnd/>
          </a:ln>
          <a:effectLst/>
        </p:spPr>
      </p:pic>
      <p:sp>
        <p:nvSpPr>
          <p:cNvPr id="6" name="Titolo 5"/>
          <p:cNvSpPr>
            <a:spLocks noGrp="1"/>
          </p:cNvSpPr>
          <p:nvPr>
            <p:ph type="ctrTitle"/>
          </p:nvPr>
        </p:nvSpPr>
        <p:spPr>
          <a:xfrm>
            <a:off x="785786" y="571480"/>
            <a:ext cx="7772400" cy="1470025"/>
          </a:xfrm>
        </p:spPr>
        <p:txBody>
          <a:bodyPr/>
          <a:lstStyle/>
          <a:p>
            <a:r>
              <a:rPr lang="it-IT" dirty="0" smtClean="0"/>
              <a:t>Valorizzazione delle competenze</a:t>
            </a:r>
            <a:endParaRPr lang="it-IT" dirty="0"/>
          </a:p>
        </p:txBody>
      </p:sp>
      <p:sp>
        <p:nvSpPr>
          <p:cNvPr id="8" name="Sottotitolo 7"/>
          <p:cNvSpPr>
            <a:spLocks noGrp="1"/>
          </p:cNvSpPr>
          <p:nvPr>
            <p:ph type="subTitle" idx="1"/>
          </p:nvPr>
        </p:nvSpPr>
        <p:spPr>
          <a:xfrm>
            <a:off x="500034" y="2857496"/>
            <a:ext cx="8501122" cy="3643338"/>
          </a:xfrm>
        </p:spPr>
        <p:txBody>
          <a:bodyPr>
            <a:normAutofit/>
          </a:bodyPr>
          <a:lstStyle/>
          <a:p>
            <a:pPr algn="just"/>
            <a:r>
              <a:rPr lang="it-IT" sz="1800" b="1" dirty="0" smtClean="0">
                <a:solidFill>
                  <a:schemeClr val="bg1"/>
                </a:solidFill>
              </a:rPr>
              <a:t>Love </a:t>
            </a:r>
            <a:r>
              <a:rPr lang="it-IT" sz="1800" b="1" dirty="0" err="1" smtClean="0">
                <a:solidFill>
                  <a:schemeClr val="bg1"/>
                </a:solidFill>
              </a:rPr>
              <a:t>for</a:t>
            </a:r>
            <a:r>
              <a:rPr lang="it-IT" sz="1800" b="1" dirty="0" smtClean="0">
                <a:solidFill>
                  <a:schemeClr val="bg1"/>
                </a:solidFill>
              </a:rPr>
              <a:t> </a:t>
            </a:r>
            <a:r>
              <a:rPr lang="it-IT" sz="1800" b="1" dirty="0" err="1" smtClean="0">
                <a:solidFill>
                  <a:schemeClr val="bg1"/>
                </a:solidFill>
              </a:rPr>
              <a:t>learning</a:t>
            </a:r>
            <a:r>
              <a:rPr lang="it-IT" sz="1800" b="1" dirty="0" smtClean="0">
                <a:solidFill>
                  <a:schemeClr val="bg1"/>
                </a:solidFill>
              </a:rPr>
              <a:t>: </a:t>
            </a:r>
          </a:p>
          <a:p>
            <a:pPr algn="just"/>
            <a:r>
              <a:rPr lang="it-IT" sz="1800" dirty="0" smtClean="0">
                <a:solidFill>
                  <a:schemeClr val="bg1"/>
                </a:solidFill>
              </a:rPr>
              <a:t>Leonardo è l’unica azienda italiana che ha messo a disposizione di tutti i dipendenti nel mondo l’offerta formativa </a:t>
            </a:r>
            <a:r>
              <a:rPr lang="it-IT" sz="1800" dirty="0" err="1" smtClean="0">
                <a:solidFill>
                  <a:schemeClr val="bg1"/>
                </a:solidFill>
              </a:rPr>
              <a:t>coursera</a:t>
            </a:r>
            <a:r>
              <a:rPr lang="it-IT" sz="1800" dirty="0" smtClean="0">
                <a:solidFill>
                  <a:schemeClr val="bg1"/>
                </a:solidFill>
              </a:rPr>
              <a:t>, piattaforma leader mondiale nei MOOC. I circa 4.600 corsi, accessibili da casa e da ufficio, sono prodotti dalle migliori università del mondo. I partecipanti possono conseguire le certificazioni per i corsi seguiti, migliorando così il proprio livello di </a:t>
            </a:r>
            <a:r>
              <a:rPr lang="it-IT" sz="1800" dirty="0" err="1" smtClean="0">
                <a:solidFill>
                  <a:schemeClr val="bg1"/>
                </a:solidFill>
              </a:rPr>
              <a:t>employability</a:t>
            </a:r>
            <a:r>
              <a:rPr lang="it-IT" sz="1800" dirty="0" smtClean="0">
                <a:solidFill>
                  <a:schemeClr val="bg1"/>
                </a:solidFill>
              </a:rPr>
              <a:t>. L’efficacia dell’iniziativa è confermata dal crescente numero di iscritti, oltre 11.870, con 46.000 corsi avviati e 246.500 ore di formazione fruite con riferimento a tematiche di </a:t>
            </a:r>
            <a:r>
              <a:rPr lang="it-IT" sz="1800" dirty="0" err="1" smtClean="0">
                <a:solidFill>
                  <a:schemeClr val="bg1"/>
                </a:solidFill>
              </a:rPr>
              <a:t>cloud</a:t>
            </a:r>
            <a:r>
              <a:rPr lang="it-IT" sz="1800" dirty="0" smtClean="0">
                <a:solidFill>
                  <a:schemeClr val="bg1"/>
                </a:solidFill>
              </a:rPr>
              <a:t> </a:t>
            </a:r>
            <a:r>
              <a:rPr lang="it-IT" sz="1800" dirty="0" err="1" smtClean="0">
                <a:solidFill>
                  <a:schemeClr val="bg1"/>
                </a:solidFill>
              </a:rPr>
              <a:t>computing</a:t>
            </a:r>
            <a:r>
              <a:rPr lang="it-IT" sz="1800" dirty="0" smtClean="0">
                <a:solidFill>
                  <a:schemeClr val="bg1"/>
                </a:solidFill>
              </a:rPr>
              <a:t>, big data, </a:t>
            </a:r>
            <a:r>
              <a:rPr lang="it-IT" sz="1800" dirty="0" err="1" smtClean="0">
                <a:solidFill>
                  <a:schemeClr val="bg1"/>
                </a:solidFill>
              </a:rPr>
              <a:t>machine</a:t>
            </a:r>
            <a:r>
              <a:rPr lang="it-IT" sz="1800" dirty="0" smtClean="0">
                <a:solidFill>
                  <a:schemeClr val="bg1"/>
                </a:solidFill>
              </a:rPr>
              <a:t> </a:t>
            </a:r>
            <a:r>
              <a:rPr lang="en-US" sz="1800" dirty="0" smtClean="0">
                <a:solidFill>
                  <a:schemeClr val="bg1"/>
                </a:solidFill>
              </a:rPr>
              <a:t>learning, artificial intelligence e cyber attack. Per </a:t>
            </a:r>
            <a:r>
              <a:rPr lang="it-IT" sz="1800" dirty="0" smtClean="0">
                <a:solidFill>
                  <a:schemeClr val="bg1"/>
                </a:solidFill>
              </a:rPr>
              <a:t>rendere ancora più mirata l’esperienza formativa, è stata avviata la progettazione di percorsi formativi per ruoli professionali in ambito ingegneria, particolarmente esposti al pericolo di obsolescenza professionale.</a:t>
            </a:r>
            <a:endParaRPr lang="it-IT" sz="1800" dirty="0">
              <a:solidFill>
                <a:schemeClr val="bg1"/>
              </a:solidFill>
            </a:endParaRPr>
          </a:p>
        </p:txBody>
      </p:sp>
    </p:spTree>
  </p:cSld>
  <p:clrMapOvr>
    <a:masterClrMapping/>
  </p:clrMapOvr>
  <p:transition>
    <p:zoom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2357430"/>
            <a:ext cx="8229600" cy="2543179"/>
          </a:xfrm>
        </p:spPr>
        <p:txBody>
          <a:bodyPr>
            <a:normAutofit fontScale="47500" lnSpcReduction="20000"/>
          </a:bodyPr>
          <a:lstStyle/>
          <a:p>
            <a:pPr>
              <a:buNone/>
            </a:pPr>
            <a:r>
              <a:rPr lang="it-IT" b="1" dirty="0" smtClean="0"/>
              <a:t>Leonardo Project Management </a:t>
            </a:r>
            <a:r>
              <a:rPr lang="it-IT" b="1" dirty="0" err="1" smtClean="0"/>
              <a:t>Model</a:t>
            </a:r>
            <a:endParaRPr lang="it-IT" b="1" dirty="0" smtClean="0"/>
          </a:p>
          <a:p>
            <a:pPr marL="0" indent="0" algn="just">
              <a:buNone/>
            </a:pPr>
            <a:r>
              <a:rPr lang="it-IT" dirty="0" smtClean="0"/>
              <a:t>Il Leonardo Project Management </a:t>
            </a:r>
            <a:r>
              <a:rPr lang="it-IT" dirty="0" err="1" smtClean="0"/>
              <a:t>Model</a:t>
            </a:r>
            <a:r>
              <a:rPr lang="it-IT" dirty="0" smtClean="0"/>
              <a:t> (LPMM) è il nuovo processo aziendale con l’obiettivo di migliorare la performance dei progetti in termini di tempi, costi, qualità e soddisfazione del cliente. Volto a rafforzare il ruolo, l’autonomia decisionale e lo sviluppo professionale e manageriale dei project manager e dei membri dei team di progetto, diffondendo la cultura di team </a:t>
            </a:r>
            <a:r>
              <a:rPr lang="it-IT" dirty="0" err="1" smtClean="0"/>
              <a:t>working</a:t>
            </a:r>
            <a:r>
              <a:rPr lang="it-IT" dirty="0" smtClean="0"/>
              <a:t>, collaborazione cross-divisionale e condivisione di conoscenze.</a:t>
            </a:r>
          </a:p>
          <a:p>
            <a:pPr algn="just">
              <a:buNone/>
            </a:pPr>
            <a:endParaRPr lang="it-IT" dirty="0" smtClean="0"/>
          </a:p>
          <a:p>
            <a:pPr algn="just">
              <a:buNone/>
            </a:pPr>
            <a:r>
              <a:rPr lang="it-IT" b="1" dirty="0" smtClean="0"/>
              <a:t>Piani di successione manageriali</a:t>
            </a:r>
          </a:p>
          <a:p>
            <a:pPr marL="0" indent="0" algn="just">
              <a:buNone/>
            </a:pPr>
            <a:r>
              <a:rPr lang="it-IT" dirty="0" smtClean="0"/>
              <a:t>Contemporaneamente sono stati coinvolti 1300 dipendenti per la formazione di FUTURE LEADER </a:t>
            </a:r>
          </a:p>
          <a:p>
            <a:pPr marL="0" indent="0" algn="just">
              <a:buNone/>
            </a:pPr>
            <a:r>
              <a:rPr lang="it-IT" dirty="0" smtClean="0"/>
              <a:t>Quindi l’azienda vuole valorizzare le risorse interne, motivarle, gratificarle ma soprattutto dall’interno vuole creare i futuri dirigenti</a:t>
            </a:r>
          </a:p>
          <a:p>
            <a:pPr algn="just">
              <a:buNone/>
            </a:pPr>
            <a:endParaRPr lang="it-IT" dirty="0" smtClean="0"/>
          </a:p>
          <a:p>
            <a:pPr algn="just">
              <a:buNone/>
            </a:pPr>
            <a:endParaRPr lang="it-IT" dirty="0" smtClean="0"/>
          </a:p>
          <a:p>
            <a:pPr algn="just">
              <a:buNone/>
            </a:pPr>
            <a:endParaRPr lang="it-IT" dirty="0" smtClean="0"/>
          </a:p>
          <a:p>
            <a:pPr algn="just">
              <a:buNone/>
            </a:pPr>
            <a:endParaRPr lang="it-IT" dirty="0" smtClean="0"/>
          </a:p>
        </p:txBody>
      </p:sp>
      <p:pic>
        <p:nvPicPr>
          <p:cNvPr id="43010" name="Picture 2"/>
          <p:cNvPicPr>
            <a:picLocks noChangeAspect="1" noChangeArrowheads="1"/>
          </p:cNvPicPr>
          <p:nvPr/>
        </p:nvPicPr>
        <p:blipFill>
          <a:blip r:embed="rId2"/>
          <a:srcRect/>
          <a:stretch>
            <a:fillRect/>
          </a:stretch>
        </p:blipFill>
        <p:spPr bwMode="auto">
          <a:xfrm>
            <a:off x="2214546" y="500042"/>
            <a:ext cx="4524375" cy="828675"/>
          </a:xfrm>
          <a:prstGeom prst="rect">
            <a:avLst/>
          </a:prstGeom>
          <a:noFill/>
          <a:ln w="9525">
            <a:noFill/>
            <a:miter lim="800000"/>
            <a:headEnd/>
            <a:tailEnd/>
          </a:ln>
          <a:effectLst/>
        </p:spPr>
      </p:pic>
    </p:spTree>
  </p:cSld>
  <p:clrMapOvr>
    <a:masterClrMapping/>
  </p:clrMapOvr>
  <p:transition>
    <p:zoom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bg>
      <p:bgPr shadeToTitle="1">
        <a:gradFill flip="none" rotWithShape="1">
          <a:gsLst>
            <a:gs pos="0">
              <a:srgbClr val="FFEFD1"/>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b="1" dirty="0" smtClean="0"/>
              <a:t/>
            </a:r>
            <a:br>
              <a:rPr lang="it-IT" sz="3200" b="1" dirty="0" smtClean="0"/>
            </a:br>
            <a:r>
              <a:rPr lang="it-IT" sz="3200" b="1" dirty="0" smtClean="0"/>
              <a:t>Risultato dei piani di successione manageriali</a:t>
            </a:r>
            <a:br>
              <a:rPr lang="it-IT" sz="3200" b="1" dirty="0" smtClean="0"/>
            </a:br>
            <a:r>
              <a:rPr lang="it-IT" sz="3200" b="1" dirty="0" smtClean="0"/>
              <a:t>donne 23%             35%</a:t>
            </a:r>
            <a:br>
              <a:rPr lang="it-IT" sz="3200" b="1" dirty="0" smtClean="0"/>
            </a:br>
            <a:endParaRPr lang="it-IT" sz="3200" dirty="0"/>
          </a:p>
        </p:txBody>
      </p:sp>
      <p:graphicFrame>
        <p:nvGraphicFramePr>
          <p:cNvPr id="4" name="Segnaposto contenuto 3"/>
          <p:cNvGraphicFramePr>
            <a:graphicFrameLocks noGrp="1"/>
          </p:cNvGraphicFramePr>
          <p:nvPr>
            <p:ph idx="1"/>
          </p:nvPr>
        </p:nvGraphicFramePr>
        <p:xfrm>
          <a:off x="214282" y="1785926"/>
          <a:ext cx="8229600" cy="4340237"/>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nettore 2 5"/>
          <p:cNvCxnSpPr/>
          <p:nvPr/>
        </p:nvCxnSpPr>
        <p:spPr>
          <a:xfrm>
            <a:off x="4643438" y="1071546"/>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graphicFrame>
        <p:nvGraphicFramePr>
          <p:cNvPr id="2" name="Diagramma 1"/>
          <p:cNvGraphicFramePr/>
          <p:nvPr/>
        </p:nvGraphicFramePr>
        <p:xfrm>
          <a:off x="500034" y="1428736"/>
          <a:ext cx="814393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zoom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	Segue breve panoramica sui restanti GRI 400</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28604"/>
            <a:ext cx="8229600" cy="5697559"/>
          </a:xfrm>
        </p:spPr>
        <p:txBody>
          <a:bodyPr>
            <a:normAutofit fontScale="55000" lnSpcReduction="20000"/>
          </a:bodyPr>
          <a:lstStyle/>
          <a:p>
            <a:pPr lvl="0">
              <a:buNone/>
            </a:pPr>
            <a:r>
              <a:rPr lang="it-IT" dirty="0" smtClean="0">
                <a:hlinkClick r:id="rId2"/>
              </a:rPr>
              <a:t>Salute e sicurezza</a:t>
            </a:r>
            <a:endParaRPr lang="it-IT" dirty="0" smtClean="0"/>
          </a:p>
          <a:p>
            <a:pPr algn="just"/>
            <a:r>
              <a:rPr lang="it-IT" dirty="0" smtClean="0"/>
              <a:t>Un tema di grande rilevanza per le aziende è quello legato alla </a:t>
            </a:r>
            <a:r>
              <a:rPr lang="it-IT" b="1" dirty="0" smtClean="0"/>
              <a:t>salute e sicurezza dei dipendenti</a:t>
            </a:r>
            <a:r>
              <a:rPr lang="it-IT" dirty="0" smtClean="0"/>
              <a:t>, motivo per cui lo standard GRI dedicato, il 403, presenta numerose informative da rendicontare. Tra queste si trova quella relativa all’eventuale </a:t>
            </a:r>
            <a:r>
              <a:rPr lang="it-IT" b="1" dirty="0" smtClean="0"/>
              <a:t>sistema di gestione dedicato alla salute e sicurezza sul lavoro</a:t>
            </a:r>
            <a:r>
              <a:rPr lang="it-IT" dirty="0" smtClean="0"/>
              <a:t>, per cui viene richiesto di indicare se il sistema è certificato e se è stato implementato per adempiere a requisiti di legge. </a:t>
            </a:r>
            <a:r>
              <a:rPr lang="it-IT" b="1" dirty="0" smtClean="0"/>
              <a:t>L’informativa 403-2</a:t>
            </a:r>
            <a:r>
              <a:rPr lang="it-IT" dirty="0" smtClean="0"/>
              <a:t> richiede invece di descrivere i processi messi in atto per </a:t>
            </a:r>
            <a:r>
              <a:rPr lang="it-IT" b="1" dirty="0" smtClean="0"/>
              <a:t>identificare i pericoli sul lavoro</a:t>
            </a:r>
            <a:r>
              <a:rPr lang="it-IT" dirty="0" smtClean="0"/>
              <a:t> e come viene svolta </a:t>
            </a:r>
            <a:r>
              <a:rPr lang="it-IT" b="1" dirty="0" smtClean="0"/>
              <a:t>la valutazione dei rischi</a:t>
            </a:r>
            <a:r>
              <a:rPr lang="it-IT" dirty="0" smtClean="0"/>
              <a:t>, oltre che a una serie di altre informazioni concernenti la sicurezza sul luogo di lavoro. In continuità con l’informativa 403-2, per promuovere una cultura aziendale attenta alla salute dei propri lavoratori, le aziende devono comunicare i propri sforzi nel garantire l’accesso ai servizi per la salute professionale, compresa la formazione dei lavoratori su salute e sicurezza.</a:t>
            </a:r>
          </a:p>
          <a:p>
            <a:pPr>
              <a:buNone/>
            </a:pPr>
            <a:endParaRPr lang="it-IT" dirty="0" smtClean="0"/>
          </a:p>
          <a:p>
            <a:pPr algn="just"/>
            <a:r>
              <a:rPr lang="it-IT" dirty="0" smtClean="0"/>
              <a:t>Altri dati specifici richiesti sono, ad esempio, il numero di dipendenti le cui attività e/o luogo di lavoro sono sotto il controllo dell’organizzazione, </a:t>
            </a:r>
            <a:r>
              <a:rPr lang="it-IT" b="1" dirty="0" smtClean="0"/>
              <a:t>il numero</a:t>
            </a:r>
            <a:r>
              <a:rPr lang="it-IT" dirty="0" smtClean="0"/>
              <a:t> e </a:t>
            </a:r>
            <a:r>
              <a:rPr lang="it-IT" b="1" dirty="0" smtClean="0"/>
              <a:t>il tasso di infortuni sul lavoro</a:t>
            </a:r>
            <a:r>
              <a:rPr lang="it-IT" dirty="0" smtClean="0"/>
              <a:t> registrati per tipologia e il numero di ore lavorative svolte e i dati legati alle malattie professionali. Tra gli standard a sfondo salute e sicurezza rientra il </a:t>
            </a:r>
            <a:r>
              <a:rPr lang="it-IT" b="1" dirty="0" smtClean="0"/>
              <a:t>GRI 416</a:t>
            </a:r>
            <a:r>
              <a:rPr lang="it-IT" dirty="0" smtClean="0"/>
              <a:t>. Questo riguarda principalmente il ciclo vita di prodotti o servizi per i quali è importante tenere monitorati gli effetti sulla salute e sicurezza delle persone, in questo caso l’organizzazione è chiamata ad indicare su quali prodotti o categorie viene svolta un’analisi per valutare e tenere sotto controllo gli effetti negativi di questi. Inoltre, è utile indicare il numero di casi di non conformità relativi agli impatti di salute e sicurezza.</a:t>
            </a:r>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FFEFD1"/>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85728"/>
            <a:ext cx="8229600" cy="5840435"/>
          </a:xfrm>
        </p:spPr>
        <p:txBody>
          <a:bodyPr>
            <a:noAutofit/>
          </a:bodyPr>
          <a:lstStyle/>
          <a:p>
            <a:pPr lvl="0" algn="just">
              <a:buNone/>
            </a:pPr>
            <a:r>
              <a:rPr lang="it-IT" sz="1300" dirty="0" smtClean="0">
                <a:hlinkClick r:id="rId2"/>
              </a:rPr>
              <a:t>Diritti umani</a:t>
            </a:r>
            <a:endParaRPr lang="it-IT" sz="1300" dirty="0" smtClean="0"/>
          </a:p>
          <a:p>
            <a:pPr algn="just"/>
            <a:r>
              <a:rPr lang="it-IT" sz="1300" dirty="0" smtClean="0"/>
              <a:t>La </a:t>
            </a:r>
            <a:r>
              <a:rPr lang="it-IT" sz="1300" dirty="0" smtClean="0"/>
              <a:t>serie 400 si focalizza anche sul rispetto dei diritti umani e sulla rendicontazione di indicatori inerenti. Ad esempio, lo standard </a:t>
            </a:r>
            <a:r>
              <a:rPr lang="it-IT" sz="1300" b="1" dirty="0" smtClean="0"/>
              <a:t>406 del GRI affronta il tema della non discriminazione</a:t>
            </a:r>
            <a:r>
              <a:rPr lang="it-IT" sz="1300" dirty="0" smtClean="0"/>
              <a:t>. Questo standard chiede all’azienda di comunicare il numero totale di episodi di discriminazione verificatisi all'interno dell'organizzazione e le misure adottate in risposta a tali episodi.</a:t>
            </a:r>
          </a:p>
          <a:p>
            <a:pPr algn="just"/>
            <a:r>
              <a:rPr lang="it-IT" sz="1300" dirty="0" smtClean="0"/>
              <a:t> </a:t>
            </a:r>
            <a:r>
              <a:rPr lang="it-IT" sz="1300" dirty="0" smtClean="0"/>
              <a:t>Lo </a:t>
            </a:r>
            <a:r>
              <a:rPr lang="it-IT" sz="1300" dirty="0" smtClean="0"/>
              <a:t>standard </a:t>
            </a:r>
            <a:r>
              <a:rPr lang="it-IT" sz="1300" b="1" dirty="0" smtClean="0"/>
              <a:t>407 affronta il tema della libertà di associazione e contrattazione collettiva</a:t>
            </a:r>
            <a:r>
              <a:rPr lang="it-IT" sz="1300" dirty="0" smtClean="0"/>
              <a:t>, concetti disciplinati da documenti elaborati da organizzazioni come l’Organizzazione internazionale del lavoro (OIL) e dalle Nazioni Unite. La libertà di associazione è un diritto umano, per cui Il GRI richiede di rendicontare come l’azienda gestisce il tema, fornendo una panoramica sulle politiche aziendali. Chiede poi di specificare la presenza di attività o fornitori presso i quali questi diritti potrebbero essere violati e di riportare le relative misure di correzione intraprese. Il GRI </a:t>
            </a:r>
            <a:r>
              <a:rPr lang="it-IT" sz="1300" b="1" dirty="0" smtClean="0"/>
              <a:t>408 è invece specifico sul lavoro minorile</a:t>
            </a:r>
            <a:r>
              <a:rPr lang="it-IT" sz="1300" dirty="0" smtClean="0"/>
              <a:t>, tema affrontato a livello internazionale dalla Convenzione 138 dell’OIL. In questo caso viene richiesto alle aziende di fornire informazioni riguardo la gestione del tema e dati su attività o fornitori presso cui si può verificare un rischio significativo di episodi di lavoro minorile o di esposizione di giovani a lavori pericolosi.</a:t>
            </a:r>
          </a:p>
          <a:p>
            <a:pPr algn="just"/>
            <a:r>
              <a:rPr lang="it-IT" sz="1300" dirty="0" smtClean="0"/>
              <a:t> </a:t>
            </a:r>
            <a:r>
              <a:rPr lang="it-IT" sz="1300" dirty="0" smtClean="0"/>
              <a:t>In </a:t>
            </a:r>
            <a:r>
              <a:rPr lang="it-IT" sz="1300" dirty="0" smtClean="0"/>
              <a:t>relazione allo standard precedente, il </a:t>
            </a:r>
            <a:r>
              <a:rPr lang="it-IT" sz="1300" b="1" dirty="0" smtClean="0"/>
              <a:t>GRI 409 si occupa di lavoro forzato o obbligatorio. Secondo l’informativa 409-1</a:t>
            </a:r>
            <a:r>
              <a:rPr lang="it-IT" sz="1300" dirty="0" smtClean="0"/>
              <a:t>, l’organizzazione è tenuta a indicare presso quali attività o fornitori è presente un </a:t>
            </a:r>
            <a:r>
              <a:rPr lang="it-IT" sz="1300" b="1" dirty="0" smtClean="0"/>
              <a:t>rischio reale di episodi di lavoro forzato o obbligatorio,</a:t>
            </a:r>
            <a:r>
              <a:rPr lang="it-IT" sz="1300" dirty="0" smtClean="0"/>
              <a:t> insieme alle misure di correzione adottate. Le informazioni devono essere suddivise per tipo di attività e Paesi o aree geografiche dove si verifica il rischio. Per quanto riguarda invece lo </a:t>
            </a:r>
            <a:r>
              <a:rPr lang="it-IT" sz="1300" b="1" dirty="0" smtClean="0"/>
              <a:t>standard 41</a:t>
            </a:r>
            <a:r>
              <a:rPr lang="it-IT" sz="1300" dirty="0" smtClean="0"/>
              <a:t>0, pratiche di sicurezza, devono essere fornite </a:t>
            </a:r>
            <a:r>
              <a:rPr lang="it-IT" sz="1300" b="1" dirty="0" smtClean="0"/>
              <a:t>informazioni sul comportamento del personale di sicurezza</a:t>
            </a:r>
            <a:r>
              <a:rPr lang="it-IT" sz="1300" dirty="0" smtClean="0"/>
              <a:t>, in particolare, in relazione al rischio di uso eccessivo di forza o di violazione di diritti umani. È necessario fornire dettagli riguardanti la formazione sulle politiche aziendali in materia di diritti umani ricevuta dal personale di sicurezza. Nel caso in cui questo personale provenga da aziende esterne, è importante verificare se la formazione ricevuta sia in linea con la filosofia aziendale su questi temi. Invece, con lo</a:t>
            </a:r>
            <a:r>
              <a:rPr lang="it-IT" sz="1300" b="1" dirty="0" smtClean="0"/>
              <a:t> standard 411 si affronta il tema dei diritti delle popolazioni indigene</a:t>
            </a:r>
            <a:r>
              <a:rPr lang="it-IT" sz="1300" dirty="0" smtClean="0"/>
              <a:t>. L’organizzazione dovrà segnalare ogni violazione dei suddetti diritti e quali provvedimenti sono stati presi in merito, in particolare è chiamata a condurre un processo di due </a:t>
            </a:r>
            <a:r>
              <a:rPr lang="it-IT" sz="1300" dirty="0" err="1" smtClean="0"/>
              <a:t>diligence</a:t>
            </a:r>
            <a:r>
              <a:rPr lang="it-IT" sz="1300" dirty="0" smtClean="0"/>
              <a:t> nelle regioni dove opera, per garantire che non siano occupate o possedute da comunità indigene.</a:t>
            </a:r>
          </a:p>
          <a:p>
            <a:pPr algn="just">
              <a:buNone/>
            </a:pPr>
            <a:endParaRPr lang="it-IT" sz="13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57166"/>
            <a:ext cx="8229600" cy="6072230"/>
          </a:xfrm>
        </p:spPr>
        <p:txBody>
          <a:bodyPr>
            <a:normAutofit fontScale="25000" lnSpcReduction="20000"/>
          </a:bodyPr>
          <a:lstStyle/>
          <a:p>
            <a:pPr lvl="0">
              <a:buNone/>
            </a:pPr>
            <a:r>
              <a:rPr lang="it-IT" sz="5600" dirty="0" err="1" smtClean="0">
                <a:hlinkClick r:id="rId2"/>
              </a:rPr>
              <a:t>Stakeholder</a:t>
            </a:r>
            <a:r>
              <a:rPr lang="it-IT" sz="5600" dirty="0" smtClean="0">
                <a:hlinkClick r:id="rId2"/>
              </a:rPr>
              <a:t> esterni</a:t>
            </a:r>
            <a:endParaRPr lang="it-IT" sz="5600" dirty="0" smtClean="0"/>
          </a:p>
          <a:p>
            <a:pPr algn="just"/>
            <a:r>
              <a:rPr lang="it-IT" sz="5600" dirty="0" smtClean="0"/>
              <a:t>Nel momento in cui un'azienda avvia un'attività, le persone o le comunità residenti nelle vicinanze possono subirne gli effetti, sia positivi che negativi. Ad esempio, se da un lato si possono creare nuovi posti di lavoro, dall'altro potrebbe verificarsi un aumento dell'inquinamento locale. Per identificare ed evitare ripercussioni sulla comunità dovute alle proprie attività, un’azienda può implementare dei processi di consultazione e coinvolgimento degli </a:t>
            </a:r>
            <a:r>
              <a:rPr lang="it-IT" sz="5600" dirty="0" err="1" smtClean="0"/>
              <a:t>stakeholder</a:t>
            </a:r>
            <a:r>
              <a:rPr lang="it-IT" sz="5600" dirty="0" smtClean="0"/>
              <a:t>, stabilendo così delle linee di comunicazione volte a conoscere il punto di vista delle comunità locali. Secondo il GRI 413 l’organizzazione che rendiconta deve fornire informazioni sulle attività che coinvolgono la comunità locale. Queste includono valutazioni sugli impatti sociali e ambientali derivanti da consultazioni con gli </a:t>
            </a:r>
            <a:r>
              <a:rPr lang="it-IT" sz="5600" dirty="0" err="1" smtClean="0"/>
              <a:t>stakeholders</a:t>
            </a:r>
            <a:r>
              <a:rPr lang="it-IT" sz="5600" dirty="0" smtClean="0"/>
              <a:t>, programmi di sviluppo della comunità, processi di reclamo in corso e altre informazioni rilevanti</a:t>
            </a:r>
            <a:r>
              <a:rPr lang="it-IT" sz="5600" dirty="0" smtClean="0"/>
              <a:t>.</a:t>
            </a:r>
            <a:r>
              <a:rPr lang="it-IT" sz="5600" dirty="0" smtClean="0"/>
              <a:t> </a:t>
            </a:r>
          </a:p>
          <a:p>
            <a:pPr algn="just"/>
            <a:r>
              <a:rPr lang="it-IT" sz="5600" dirty="0" smtClean="0"/>
              <a:t>Il </a:t>
            </a:r>
            <a:r>
              <a:rPr lang="it-IT" sz="5600" b="1" dirty="0" smtClean="0"/>
              <a:t>GRI 414</a:t>
            </a:r>
            <a:r>
              <a:rPr lang="it-IT" sz="5600" dirty="0" smtClean="0"/>
              <a:t> riguarda la </a:t>
            </a:r>
            <a:r>
              <a:rPr lang="it-IT" sz="5600" b="1" dirty="0" smtClean="0"/>
              <a:t>valutazione sociale dei fornitori</a:t>
            </a:r>
            <a:r>
              <a:rPr lang="it-IT" sz="5600" dirty="0" smtClean="0"/>
              <a:t>. È possibile, infatti, che l’azienda che rendiconta sia coinvolta in impatti sociali negativi derivanti dalle attività dei propri fornitori. L’azienda è quindi chiamata a rendicontare, secondo le informative 414-1 e 414-2, quanti fornitori nuovi sono stati selezionati tramite processi di due </a:t>
            </a:r>
            <a:r>
              <a:rPr lang="it-IT" sz="5600" dirty="0" err="1" smtClean="0"/>
              <a:t>diligence</a:t>
            </a:r>
            <a:r>
              <a:rPr lang="it-IT" sz="5600" dirty="0" smtClean="0"/>
              <a:t>, quanti fornitori sono stati valutati secondo criteri sociali e quanti fornitori hanno avuto una valutazione negativa in termini di impatto sociale.</a:t>
            </a:r>
          </a:p>
          <a:p>
            <a:pPr algn="just"/>
            <a:r>
              <a:rPr lang="it-IT" sz="5600" b="1" dirty="0" smtClean="0"/>
              <a:t>Lo </a:t>
            </a:r>
            <a:r>
              <a:rPr lang="it-IT" sz="5600" b="1" dirty="0" smtClean="0"/>
              <a:t>standard 415</a:t>
            </a:r>
            <a:r>
              <a:rPr lang="it-IT" sz="5600" dirty="0" smtClean="0"/>
              <a:t> affronta il tema della </a:t>
            </a:r>
            <a:r>
              <a:rPr lang="it-IT" sz="5600" b="1" dirty="0" smtClean="0"/>
              <a:t>politica pubblica </a:t>
            </a:r>
            <a:r>
              <a:rPr lang="it-IT" sz="5600" dirty="0" smtClean="0"/>
              <a:t>attraverso la richiesta di indicare, oltre alla consueta gestione del tema, il </a:t>
            </a:r>
            <a:r>
              <a:rPr lang="it-IT" sz="5600" b="1" dirty="0" smtClean="0"/>
              <a:t>valore monetario totale dei contributi politici finanziari</a:t>
            </a:r>
            <a:r>
              <a:rPr lang="it-IT" sz="5600" dirty="0" smtClean="0"/>
              <a:t> concessi dall’organizzazione ed i relativi destinatari.</a:t>
            </a:r>
          </a:p>
          <a:p>
            <a:pPr algn="just"/>
            <a:r>
              <a:rPr lang="it-IT" sz="5600" dirty="0" smtClean="0"/>
              <a:t>Il </a:t>
            </a:r>
            <a:r>
              <a:rPr lang="it-IT" sz="5600" dirty="0" smtClean="0"/>
              <a:t>tema delle etichettature non fuorvianti ha riscontrato negli ultimi tempi un grande interessamento, confermato anche dalla Proposta di Direttiva sulle asserzioni ambientali della Commissione Europea del 2023. Le etichette forniscono infatti delle informazioni cruciali al consumatore e, se comunicate male, rischiano di indurre i consumatori a fare scelte basate su informazioni erronee o ingannevoli, compromettendo la loro salute, sicurezza e benessere. Anche il GRI, con lo </a:t>
            </a:r>
            <a:r>
              <a:rPr lang="it-IT" sz="5600" b="1" dirty="0" smtClean="0"/>
              <a:t>standard 417</a:t>
            </a:r>
            <a:r>
              <a:rPr lang="it-IT" sz="5600" dirty="0" smtClean="0"/>
              <a:t> ricopre il tema delle </a:t>
            </a:r>
            <a:r>
              <a:rPr lang="it-IT" sz="5600" b="1" dirty="0" smtClean="0"/>
              <a:t>etichettature</a:t>
            </a:r>
            <a:r>
              <a:rPr lang="it-IT" sz="5600" dirty="0" smtClean="0"/>
              <a:t> e della </a:t>
            </a:r>
            <a:r>
              <a:rPr lang="it-IT" sz="5600" b="1" dirty="0" smtClean="0"/>
              <a:t>comunicazione verso il pubblico</a:t>
            </a:r>
            <a:r>
              <a:rPr lang="it-IT" sz="5600" dirty="0" smtClean="0"/>
              <a:t>, chiedendo alle aziende di fornire dettagli sul contenuto delle proprie etichette. Queste informazioni dovrebbero specificare se le etichette indicano </a:t>
            </a:r>
            <a:r>
              <a:rPr lang="it-IT" sz="5600" b="1" dirty="0" smtClean="0"/>
              <a:t>l'origine dei prodotti</a:t>
            </a:r>
            <a:r>
              <a:rPr lang="it-IT" sz="5600" dirty="0" smtClean="0"/>
              <a:t>, la </a:t>
            </a:r>
            <a:r>
              <a:rPr lang="it-IT" sz="5600" b="1" dirty="0" smtClean="0"/>
              <a:t>presenza di sostanze nocive</a:t>
            </a:r>
            <a:r>
              <a:rPr lang="it-IT" sz="5600" dirty="0" smtClean="0"/>
              <a:t>, le </a:t>
            </a:r>
            <a:r>
              <a:rPr lang="it-IT" sz="5600" b="1" dirty="0" smtClean="0"/>
              <a:t>pratiche di smaltimento</a:t>
            </a:r>
            <a:r>
              <a:rPr lang="it-IT" sz="5600" dirty="0" smtClean="0"/>
              <a:t> e altri dettagli rilevanti</a:t>
            </a:r>
            <a:r>
              <a:rPr lang="it-IT" sz="5600" dirty="0" smtClean="0"/>
              <a:t>.</a:t>
            </a:r>
            <a:r>
              <a:rPr lang="it-IT" sz="5600" dirty="0" smtClean="0"/>
              <a:t> </a:t>
            </a:r>
          </a:p>
          <a:p>
            <a:pPr algn="just"/>
            <a:r>
              <a:rPr lang="it-IT" sz="5600" dirty="0" smtClean="0"/>
              <a:t>Infine, </a:t>
            </a:r>
            <a:r>
              <a:rPr lang="it-IT" sz="5600" b="1" dirty="0" smtClean="0"/>
              <a:t>l’ultimo standard del pilastro sociale</a:t>
            </a:r>
            <a:r>
              <a:rPr lang="it-IT" sz="5600" dirty="0" smtClean="0"/>
              <a:t> del GRI </a:t>
            </a:r>
            <a:r>
              <a:rPr lang="it-IT" sz="5600" b="1" dirty="0" smtClean="0"/>
              <a:t>è il 418</a:t>
            </a:r>
            <a:r>
              <a:rPr lang="it-IT" sz="5600" dirty="0" smtClean="0"/>
              <a:t> e riguarda </a:t>
            </a:r>
            <a:r>
              <a:rPr lang="it-IT" sz="5600" b="1" dirty="0" smtClean="0"/>
              <a:t>la privacy dei clienti</a:t>
            </a:r>
            <a:r>
              <a:rPr lang="it-IT" sz="5600" dirty="0" smtClean="0"/>
              <a:t>, anch’esso un tema che negli ultimi anni ha acquisito sempre più valore con l’avvento di nuove tecnologie. In questo caso l’informativa 418-1 richiede una rendicontazione puntuale sul </a:t>
            </a:r>
            <a:r>
              <a:rPr lang="it-IT" sz="5600" b="1" dirty="0" smtClean="0"/>
              <a:t>numero dei reclami ricevuti </a:t>
            </a:r>
            <a:r>
              <a:rPr lang="it-IT" sz="5600" dirty="0" smtClean="0"/>
              <a:t>dall’azienda riguardo a violazioni della privacy dei clienti, il numero di </a:t>
            </a:r>
            <a:r>
              <a:rPr lang="it-IT" sz="5600" b="1" dirty="0" smtClean="0"/>
              <a:t>episodi di fuga o furti di dati</a:t>
            </a:r>
            <a:r>
              <a:rPr lang="it-IT" sz="5600" dirty="0" smtClean="0"/>
              <a:t> e la </a:t>
            </a:r>
            <a:r>
              <a:rPr lang="it-IT" sz="5600" b="1" dirty="0" smtClean="0"/>
              <a:t>perdita</a:t>
            </a:r>
            <a:r>
              <a:rPr lang="it-IT" sz="5600" dirty="0" smtClean="0"/>
              <a:t> di essi.</a:t>
            </a:r>
          </a:p>
          <a:p>
            <a:pPr>
              <a:buNone/>
            </a:pP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Conclusioni </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endParaRPr lang="it-IT" dirty="0" smtClean="0"/>
          </a:p>
          <a:p>
            <a:pPr marL="0" indent="0" algn="just">
              <a:buNone/>
            </a:pPr>
            <a:r>
              <a:rPr lang="it-IT" dirty="0" smtClean="0"/>
              <a:t>Con </a:t>
            </a:r>
            <a:r>
              <a:rPr lang="it-IT" dirty="0" smtClean="0"/>
              <a:t>questo </a:t>
            </a:r>
            <a:r>
              <a:rPr lang="it-IT" dirty="0" smtClean="0"/>
              <a:t>si giunge </a:t>
            </a:r>
            <a:r>
              <a:rPr lang="it-IT" dirty="0" smtClean="0"/>
              <a:t>al termine </a:t>
            </a:r>
            <a:r>
              <a:rPr lang="it-IT" dirty="0" smtClean="0"/>
              <a:t>della </a:t>
            </a:r>
            <a:r>
              <a:rPr lang="it-IT" dirty="0" smtClean="0"/>
              <a:t>rendicontazione di sostenibilità e agli standard GRI. È fondamentale sottolineare che nel percorso verso una realtà aziendale più sostenibile, non si possa trascurare l'importanza della </a:t>
            </a:r>
            <a:r>
              <a:rPr lang="it-IT" b="1" dirty="0" smtClean="0"/>
              <a:t>verifica del report di sostenibilità</a:t>
            </a:r>
            <a:r>
              <a:rPr lang="it-IT" dirty="0" smtClean="0"/>
              <a:t>. Questa fase è cruciale poiché garantisce l'affidabilità e la credibilità delle informazioni divulgate. La verifica del report non solo è sinonimo di trasparenza, ma rappresenta anche un'opportunità per migliorare i processi interni ed </a:t>
            </a:r>
            <a:r>
              <a:rPr lang="it-IT" dirty="0" err="1" smtClean="0"/>
              <a:t>efficientare</a:t>
            </a:r>
            <a:r>
              <a:rPr lang="it-IT" dirty="0" smtClean="0"/>
              <a:t> l’uso delle risorse. Pertanto, investire risorse nella verifica del report di sostenibilità è un passo essenziale per costruire fiducia tra gli </a:t>
            </a:r>
            <a:r>
              <a:rPr lang="it-IT" dirty="0" err="1" smtClean="0"/>
              <a:t>stakeholder</a:t>
            </a:r>
            <a:r>
              <a:rPr lang="it-IT" dirty="0" smtClean="0"/>
              <a:t> e aumentare la propria competitività sul mercato</a:t>
            </a:r>
            <a:r>
              <a:rPr lang="it-IT" dirty="0" smtClean="0"/>
              <a:t>.</a:t>
            </a:r>
          </a:p>
          <a:p>
            <a:pPr marL="0" indent="0" algn="just">
              <a:buNone/>
            </a:pPr>
            <a:r>
              <a:rPr lang="it-IT" dirty="0" smtClean="0"/>
              <a:t>	</a:t>
            </a:r>
            <a:r>
              <a:rPr lang="it-IT" dirty="0" smtClean="0"/>
              <a:t>			</a:t>
            </a:r>
          </a:p>
          <a:p>
            <a:pPr marL="0" indent="0" algn="just">
              <a:buNone/>
            </a:pPr>
            <a:r>
              <a:rPr lang="it-IT" dirty="0" smtClean="0"/>
              <a:t>	</a:t>
            </a:r>
            <a:r>
              <a:rPr lang="it-IT" dirty="0" smtClean="0"/>
              <a:t>					Antonio </a:t>
            </a:r>
            <a:r>
              <a:rPr lang="it-IT" dirty="0" err="1" smtClean="0"/>
              <a:t>Liguori</a:t>
            </a:r>
            <a:r>
              <a:rPr lang="it-IT" dirty="0" smtClean="0"/>
              <a:t> </a:t>
            </a:r>
            <a:endParaRPr lang="it-IT" dirty="0" smtClean="0"/>
          </a:p>
          <a:p>
            <a:pPr>
              <a:buNone/>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E6DCAC"/>
            </a:gs>
            <a:gs pos="12000">
              <a:srgbClr val="E6D78A"/>
            </a:gs>
            <a:gs pos="30000">
              <a:srgbClr val="C7AC4C"/>
            </a:gs>
            <a:gs pos="45000">
              <a:srgbClr val="E6D78A"/>
            </a:gs>
            <a:gs pos="77000">
              <a:srgbClr val="C7AC4C"/>
            </a:gs>
            <a:gs pos="100000">
              <a:srgbClr val="E6DCAC"/>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285728"/>
            <a:ext cx="9144000" cy="69557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it-IT" b="1" dirty="0">
              <a:solidFill>
                <a:srgbClr val="666666"/>
              </a:solidFill>
              <a:latin typeface="Segoe UI" pitchFamily="34" charset="0"/>
              <a:ea typeface="Times New Roman" pitchFamily="18" charset="0"/>
              <a:cs typeface="Segoe U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bg2">
                    <a:lumMod val="25000"/>
                  </a:schemeClr>
                </a:solidFill>
                <a:effectLst/>
                <a:ea typeface="Times New Roman" pitchFamily="18" charset="0"/>
                <a:cs typeface="Segoe UI" pitchFamily="34" charset="0"/>
              </a:rPr>
              <a:t>Gli standard sociali del GRI sono 18 e attengono alle seguenti aree tematiche:</a:t>
            </a:r>
            <a:endParaRPr kumimoji="0" lang="it-IT"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401: Occupazione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GRI 402: </a:t>
            </a:r>
            <a:r>
              <a:rPr kumimoji="0" lang="it-IT" sz="1400" b="1" i="0" u="none" strike="noStrike" cap="none" normalizeH="0" baseline="0" dirty="0" err="1" smtClean="0">
                <a:ln>
                  <a:noFill/>
                </a:ln>
                <a:solidFill>
                  <a:schemeClr val="bg2">
                    <a:lumMod val="25000"/>
                  </a:schemeClr>
                </a:solidFill>
                <a:effectLst/>
                <a:ea typeface="Times New Roman" pitchFamily="18" charset="0"/>
                <a:cs typeface="Segoe UI" pitchFamily="34" charset="0"/>
              </a:rPr>
              <a:t>Gest</a:t>
            </a: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del lavoro/</a:t>
            </a:r>
            <a:r>
              <a:rPr kumimoji="0" lang="it-IT" sz="1400" b="1" i="0" u="none" strike="noStrike" cap="none" normalizeH="0" baseline="0" dirty="0" err="1" smtClean="0">
                <a:ln>
                  <a:noFill/>
                </a:ln>
                <a:solidFill>
                  <a:schemeClr val="bg2">
                    <a:lumMod val="25000"/>
                  </a:schemeClr>
                </a:solidFill>
                <a:effectLst/>
                <a:ea typeface="Times New Roman" pitchFamily="18" charset="0"/>
                <a:cs typeface="Segoe UI" pitchFamily="34" charset="0"/>
              </a:rPr>
              <a:t>relaz.sindacali</a:t>
            </a: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403: Salute e sicurezza sul lavoro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GRI 404: Formazione e istruzione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405: Diversità e pari opportunità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GRI 406: Non discriminazione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407: Libertà di associazione e contrattazione collettiva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GRI 408: Lavoro minorile</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409: Lavoro forzato o obbligatori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GRI 410: Pratiche di sicurezza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411: Diritti delle popolazioni indigene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GRI 413: Comunità locali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414: Valutazione sociale dei fornitori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GRI 415: Politica pubblica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416: Salute e sicurezza dei clienti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						GRI 417: Marketing ed etichettatura </a:t>
            </a:r>
            <a:endParaRPr kumimoji="0" lang="it-IT" sz="600" b="1" i="0" u="none" strike="noStrike" cap="none" normalizeH="0" baseline="0" dirty="0" smtClean="0">
              <a:ln>
                <a:noFill/>
              </a:ln>
              <a:solidFill>
                <a:schemeClr val="bg2">
                  <a:lumMod val="25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bg2">
                    <a:lumMod val="25000"/>
                  </a:schemeClr>
                </a:solidFill>
                <a:effectLst/>
                <a:ea typeface="Times New Roman" pitchFamily="18" charset="0"/>
                <a:cs typeface="Segoe UI" pitchFamily="34" charset="0"/>
              </a:rPr>
              <a:t>GRI 418: Privacy dei clienti </a:t>
            </a:r>
          </a:p>
          <a:p>
            <a:pPr marL="0" marR="0" lvl="0" indent="0" algn="just" defTabSz="914400" rtl="0" eaLnBrk="0" fontAlgn="base" latinLnBrk="0" hangingPunct="0">
              <a:lnSpc>
                <a:spcPct val="100000"/>
              </a:lnSpc>
              <a:spcBef>
                <a:spcPct val="0"/>
              </a:spcBef>
              <a:spcAft>
                <a:spcPct val="0"/>
              </a:spcAft>
              <a:buClrTx/>
              <a:buSzTx/>
              <a:buFontTx/>
              <a:buNone/>
              <a:tabLst/>
            </a:pPr>
            <a:endParaRPr lang="it-IT" sz="1400" b="1" dirty="0">
              <a:solidFill>
                <a:schemeClr val="bg2">
                  <a:lumMod val="25000"/>
                </a:schemeClr>
              </a:solidFill>
              <a:latin typeface="Segoe UI" pitchFamily="34"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chemeClr val="bg2">
                  <a:lumMod val="25000"/>
                </a:schemeClr>
              </a:solidFill>
              <a:effectLst/>
              <a:latin typeface="Segoe UI" pitchFamily="34"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it-IT" sz="1400" b="1" dirty="0">
              <a:solidFill>
                <a:schemeClr val="bg2">
                  <a:lumMod val="25000"/>
                </a:schemeClr>
              </a:solidFill>
              <a:latin typeface="Segoe UI" pitchFamily="34"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chemeClr val="bg2">
                  <a:lumMod val="25000"/>
                </a:schemeClr>
              </a:solidFill>
              <a:effectLst/>
              <a:latin typeface="Segoe UI" pitchFamily="34"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it-IT" sz="1400" b="1" dirty="0">
              <a:solidFill>
                <a:srgbClr val="666666"/>
              </a:solidFill>
              <a:latin typeface="Segoe UI" pitchFamily="34"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666666"/>
              </a:solidFill>
              <a:effectLst/>
              <a:latin typeface="Segoe UI" pitchFamily="34"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it-IT" sz="1400" b="1" dirty="0">
              <a:solidFill>
                <a:srgbClr val="666666"/>
              </a:solidFill>
              <a:latin typeface="Segoe UI" pitchFamily="34"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666666"/>
              </a:solidFill>
              <a:effectLst/>
              <a:latin typeface="Segoe UI" pitchFamily="34" charset="0"/>
              <a:cs typeface="Segoe U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1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285728"/>
            <a:ext cx="9144000" cy="63979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dirty="0" smtClean="0">
              <a:ln>
                <a:noFill/>
              </a:ln>
              <a:solidFill>
                <a:srgbClr val="0046AD"/>
              </a:solidFill>
              <a:effectLst/>
              <a:ea typeface="Times New Roman" pitchFamily="18" charset="0"/>
              <a:cs typeface="Segoe UI" pitchFamily="34" charset="0"/>
              <a:hlinkClick r:id="rId2"/>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ü"/>
              <a:tabLst/>
            </a:pPr>
            <a:r>
              <a:rPr kumimoji="0" lang="it-IT" sz="2800" b="1" i="0" u="none" strike="noStrike" cap="none" normalizeH="0" baseline="0" dirty="0" smtClean="0">
                <a:ln>
                  <a:noFill/>
                </a:ln>
                <a:solidFill>
                  <a:srgbClr val="666666"/>
                </a:solidFill>
                <a:effectLst/>
                <a:ea typeface="Times New Roman" pitchFamily="18" charset="0"/>
                <a:cs typeface="Segoe UI" pitchFamily="34" charset="0"/>
              </a:rPr>
              <a:t>Il primo standard GRI 401 rendiconta:</a:t>
            </a:r>
            <a:endParaRPr kumimoji="0" lang="it-IT" sz="280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occupazione del personale</a:t>
            </a:r>
            <a:endParaRPr kumimoji="0" lang="it-IT" sz="165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normative o le prassi adottate per regolare i rapporti di lavoro</a:t>
            </a:r>
            <a:endParaRPr kumimoji="0" lang="it-IT" sz="165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come gestisce la discriminazione</a:t>
            </a:r>
            <a:endParaRPr kumimoji="0" lang="it-IT" sz="165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lang="it-IT" sz="1650" b="1" dirty="0">
                <a:solidFill>
                  <a:srgbClr val="666666"/>
                </a:solidFill>
                <a:ea typeface="Times New Roman" pitchFamily="18" charset="0"/>
                <a:cs typeface="Segoe UI" pitchFamily="34" charset="0"/>
              </a:rPr>
              <a:t>c</a:t>
            </a: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ompenso</a:t>
            </a:r>
            <a:endParaRPr kumimoji="0" lang="it-IT" sz="165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lang="it-IT" sz="1650" b="1" dirty="0">
                <a:solidFill>
                  <a:srgbClr val="666666"/>
                </a:solidFill>
                <a:ea typeface="Times New Roman" pitchFamily="18" charset="0"/>
                <a:cs typeface="Segoe UI" pitchFamily="34" charset="0"/>
              </a:rPr>
              <a:t>p</a:t>
            </a: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romozione</a:t>
            </a:r>
            <a:endParaRPr kumimoji="0" lang="it-IT" sz="165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riservatezza dei dati.</a:t>
            </a:r>
            <a:endParaRPr kumimoji="0" lang="it-IT" sz="165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lang="it-IT" sz="1650" b="1" dirty="0" smtClean="0">
                <a:solidFill>
                  <a:srgbClr val="666666"/>
                </a:solidFill>
                <a:ea typeface="Times New Roman" pitchFamily="18" charset="0"/>
                <a:cs typeface="Segoe UI" pitchFamily="34" charset="0"/>
              </a:rPr>
              <a:t>p</a:t>
            </a: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olitiche per l’assunzione di nuovi dipendenti suddividendo per età, genere e regione</a:t>
            </a:r>
            <a:endParaRPr kumimoji="0" lang="it-IT" sz="165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lang="it-IT" sz="1650" b="1" dirty="0" smtClean="0">
                <a:solidFill>
                  <a:srgbClr val="666666"/>
                </a:solidFill>
                <a:ea typeface="Times New Roman" pitchFamily="18" charset="0"/>
                <a:cs typeface="Segoe UI" pitchFamily="34" charset="0"/>
              </a:rPr>
              <a:t>a</a:t>
            </a: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vvicendamento dei dipendenti suddividendo per età, genere e regione</a:t>
            </a:r>
            <a:endParaRPr kumimoji="0" lang="it-IT" sz="1650" b="1" i="0" u="none" strike="noStrike" cap="none" normalizeH="0" baseline="0" dirty="0" smtClean="0">
              <a:ln>
                <a:noFill/>
              </a:ln>
              <a:solidFill>
                <a:schemeClr val="tx1"/>
              </a:solidFill>
              <a:effectLst/>
              <a:cs typeface="Arial" pitchFamily="34" charset="0"/>
            </a:endParaRPr>
          </a:p>
          <a:p>
            <a:pPr lvl="1" eaLnBrk="0" fontAlgn="base" hangingPunct="0">
              <a:lnSpc>
                <a:spcPct val="150000"/>
              </a:lnSpc>
              <a:spcBef>
                <a:spcPct val="0"/>
              </a:spcBef>
              <a:spcAft>
                <a:spcPct val="0"/>
              </a:spcAft>
              <a:buFont typeface="Wingdings" pitchFamily="2" charset="2"/>
              <a:buChar char="ü"/>
            </a:pPr>
            <a:r>
              <a:rPr lang="it-IT" sz="1650" b="1" dirty="0">
                <a:solidFill>
                  <a:srgbClr val="666666"/>
                </a:solidFill>
                <a:ea typeface="Times New Roman" pitchFamily="18" charset="0"/>
                <a:cs typeface="Segoe UI" pitchFamily="34" charset="0"/>
              </a:rPr>
              <a:t>b</a:t>
            </a: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enefici per i dipendenti a tempo pieno che non sono disponibili per i dipendenti a tempo determinato o part-time, specificando in cosa consistono (es. assicurazione sulla vita, assistenza sanitaria)</a:t>
            </a:r>
          </a:p>
          <a:p>
            <a:pPr lvl="1" eaLnBrk="0" fontAlgn="base" hangingPunct="0">
              <a:lnSpc>
                <a:spcPct val="150000"/>
              </a:lnSpc>
              <a:spcBef>
                <a:spcPct val="0"/>
              </a:spcBef>
              <a:spcAft>
                <a:spcPct val="0"/>
              </a:spcAft>
              <a:buFont typeface="Wingdings" pitchFamily="2" charset="2"/>
              <a:buChar char="ü"/>
            </a:pPr>
            <a:r>
              <a:rPr kumimoji="0" lang="it-IT" sz="1650" b="1" i="0" u="none" strike="noStrike" cap="none" normalizeH="0" baseline="0" dirty="0" smtClean="0">
                <a:ln>
                  <a:noFill/>
                </a:ln>
                <a:solidFill>
                  <a:srgbClr val="666666"/>
                </a:solidFill>
                <a:effectLst/>
                <a:ea typeface="Times New Roman" pitchFamily="18" charset="0"/>
                <a:cs typeface="Segoe UI" pitchFamily="34" charset="0"/>
              </a:rPr>
              <a:t>dati sul congedo parentale, esplicitando il numero di dipendenti che ne avevano diritto, il numero totale di dipendenti che ne hanno usufruito e altre informazioni</a:t>
            </a:r>
            <a:r>
              <a:rPr kumimoji="0" lang="it-IT" sz="1650" b="1" i="0" u="none" strike="noStrike" cap="none" normalizeH="0" baseline="0" dirty="0" smtClean="0">
                <a:ln>
                  <a:noFill/>
                </a:ln>
                <a:solidFill>
                  <a:schemeClr val="tx1"/>
                </a:solidFill>
                <a:effectLst/>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it-IT" sz="600" dirty="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800" dirty="0" smtClean="0"/>
              <a:t>continuo GRI 401 e </a:t>
            </a:r>
            <a:r>
              <a:rPr lang="it-IT" sz="3800" dirty="0" err="1" smtClean="0"/>
              <a:t>succ</a:t>
            </a:r>
            <a:r>
              <a:rPr lang="it-IT" sz="3800" dirty="0" smtClean="0"/>
              <a:t>: livello occupazionale</a:t>
            </a:r>
            <a:endParaRPr lang="it-IT" sz="3800" dirty="0"/>
          </a:p>
        </p:txBody>
      </p:sp>
      <p:sp>
        <p:nvSpPr>
          <p:cNvPr id="3" name="Segnaposto contenuto 2"/>
          <p:cNvSpPr>
            <a:spLocks noGrp="1"/>
          </p:cNvSpPr>
          <p:nvPr>
            <p:ph idx="1"/>
          </p:nvPr>
        </p:nvSpPr>
        <p:spPr>
          <a:xfrm>
            <a:off x="457200" y="1357298"/>
            <a:ext cx="8229600" cy="4768865"/>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pPr marL="0" indent="0" algn="just">
              <a:buNone/>
            </a:pPr>
            <a:r>
              <a:rPr lang="it-IT" b="1" u="sng" dirty="0" smtClean="0"/>
              <a:t>Principio generale: ogni </a:t>
            </a:r>
            <a:r>
              <a:rPr lang="it-IT" b="1" u="sng" dirty="0"/>
              <a:t>informazione utile a comprendere la struttura della forza lavoro impiegata in azienda. </a:t>
            </a:r>
            <a:endParaRPr lang="it-IT" b="1" u="sng" dirty="0" smtClean="0"/>
          </a:p>
          <a:p>
            <a:pPr marL="0" indent="0" algn="just">
              <a:buNone/>
            </a:pPr>
            <a:r>
              <a:rPr lang="it-IT" b="1" u="sng" dirty="0" smtClean="0">
                <a:solidFill>
                  <a:srgbClr val="FF0000"/>
                </a:solidFill>
              </a:rPr>
              <a:t>Qualsiasi informazione deve tradursi in grafici, tabelle oltre che in relazione </a:t>
            </a:r>
            <a:endParaRPr lang="it-IT" dirty="0">
              <a:solidFill>
                <a:srgbClr val="FF0000"/>
              </a:solidFill>
            </a:endParaRPr>
          </a:p>
          <a:p>
            <a:pPr algn="just">
              <a:buNone/>
            </a:pPr>
            <a:r>
              <a:rPr lang="it-IT" dirty="0"/>
              <a:t> </a:t>
            </a:r>
            <a:endParaRPr lang="it-IT" sz="2400" dirty="0"/>
          </a:p>
          <a:p>
            <a:pPr algn="just"/>
            <a:r>
              <a:rPr lang="it-IT" dirty="0"/>
              <a:t>Tipologia contratto di lavoro </a:t>
            </a:r>
          </a:p>
          <a:p>
            <a:pPr algn="just"/>
            <a:r>
              <a:rPr lang="it-IT" dirty="0"/>
              <a:t>Spazi dedicati ai dipendenti </a:t>
            </a:r>
          </a:p>
          <a:p>
            <a:pPr algn="just"/>
            <a:r>
              <a:rPr lang="it-IT" dirty="0"/>
              <a:t>Aspetti remunerativi e  aspetti dimensionali del personale impiegato</a:t>
            </a:r>
            <a:r>
              <a:rPr lang="it-IT" b="1" u="sng" dirty="0"/>
              <a:t> </a:t>
            </a:r>
            <a:endParaRPr lang="it-IT" dirty="0"/>
          </a:p>
          <a:p>
            <a:pPr algn="just"/>
            <a:r>
              <a:rPr lang="it-IT" dirty="0" smtClean="0"/>
              <a:t>Attitudine </a:t>
            </a:r>
            <a:r>
              <a:rPr lang="it-IT" dirty="0"/>
              <a:t>dell’impresa ad utilizzare dipendenti ad essa legata contrattualmente </a:t>
            </a:r>
            <a:r>
              <a:rPr lang="it-IT" dirty="0" smtClean="0"/>
              <a:t>piuttosto </a:t>
            </a:r>
            <a:r>
              <a:rPr lang="it-IT" dirty="0"/>
              <a:t>che lavoratori assunti da agenzie esterne</a:t>
            </a:r>
          </a:p>
          <a:p>
            <a:pPr algn="just"/>
            <a:r>
              <a:rPr lang="it-IT" dirty="0"/>
              <a:t> </a:t>
            </a:r>
            <a:r>
              <a:rPr lang="it-IT" dirty="0" smtClean="0"/>
              <a:t>Forme </a:t>
            </a:r>
            <a:r>
              <a:rPr lang="it-IT" dirty="0"/>
              <a:t>contrattualistiche adottate: tempo pieno oppure </a:t>
            </a:r>
            <a:r>
              <a:rPr lang="it-IT" i="1" dirty="0"/>
              <a:t>part </a:t>
            </a:r>
            <a:r>
              <a:rPr lang="it-IT" i="1" dirty="0" err="1"/>
              <a:t>time</a:t>
            </a:r>
            <a:endParaRPr lang="it-IT" dirty="0"/>
          </a:p>
          <a:p>
            <a:pPr algn="just"/>
            <a:r>
              <a:rPr lang="it-IT" dirty="0"/>
              <a:t>Contratti a tempo indeterminato piuttosto che  a tempo determinato.</a:t>
            </a:r>
          </a:p>
          <a:p>
            <a:pPr algn="just"/>
            <a:r>
              <a:rPr lang="it-IT" dirty="0"/>
              <a:t>Orario di lavoro prestato dai lavoratori</a:t>
            </a:r>
          </a:p>
          <a:p>
            <a:pPr algn="just"/>
            <a:r>
              <a:rPr lang="it-IT" dirty="0"/>
              <a:t>Politiche adottate in merito ai periodi di riposo e alle ferie</a:t>
            </a:r>
          </a:p>
          <a:p>
            <a:pPr algn="just"/>
            <a:r>
              <a:rPr lang="it-IT" dirty="0"/>
              <a:t>Politiche adottate in merito ai provvedimenti disciplinari e ai licenziamenti</a:t>
            </a:r>
          </a:p>
          <a:p>
            <a:pPr algn="just"/>
            <a:r>
              <a:rPr lang="it-IT" dirty="0"/>
              <a:t>Politiche per la tutela della maternità</a:t>
            </a:r>
          </a:p>
          <a:p>
            <a:pPr>
              <a:buNone/>
            </a:pPr>
            <a:endParaRPr lang="it-IT" dirty="0"/>
          </a:p>
          <a:p>
            <a:endParaRPr lang="it-IT" dirty="0"/>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continuo: livello occupazionale (GRI 401 e </a:t>
            </a:r>
            <a:r>
              <a:rPr lang="it-IT" sz="3200" dirty="0" err="1" smtClean="0"/>
              <a:t>succ</a:t>
            </a:r>
            <a:r>
              <a:rPr lang="it-IT" sz="3200" dirty="0" smtClean="0"/>
              <a:t>)</a:t>
            </a:r>
            <a:endParaRPr lang="it-IT" sz="3200" dirty="0"/>
          </a:p>
        </p:txBody>
      </p:sp>
      <p:sp>
        <p:nvSpPr>
          <p:cNvPr id="3" name="Segnaposto contenuto 2"/>
          <p:cNvSpPr>
            <a:spLocks noGrp="1"/>
          </p:cNvSpPr>
          <p:nvPr>
            <p:ph idx="1"/>
          </p:nvPr>
        </p:nvSpPr>
        <p:spPr>
          <a:xfrm>
            <a:off x="457200" y="1285860"/>
            <a:ext cx="8229600" cy="5000660"/>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endParaRPr lang="it-IT" dirty="0"/>
          </a:p>
          <a:p>
            <a:pPr algn="just"/>
            <a:r>
              <a:rPr lang="it-IT" sz="5200" dirty="0"/>
              <a:t>Iniziative di </a:t>
            </a:r>
            <a:r>
              <a:rPr lang="it-IT" sz="5200" i="1" dirty="0"/>
              <a:t>welfare </a:t>
            </a:r>
            <a:r>
              <a:rPr lang="it-IT" sz="5200" dirty="0"/>
              <a:t>aziendale messe in essere dall’impresa nei confronti dei propri dipendenti</a:t>
            </a:r>
          </a:p>
          <a:p>
            <a:pPr algn="just"/>
            <a:r>
              <a:rPr lang="it-IT" sz="5200" dirty="0"/>
              <a:t>Presenza in azienda di spazi dedicati ai lavoratori come per esempio:</a:t>
            </a:r>
          </a:p>
          <a:p>
            <a:pPr lvl="1" algn="just"/>
            <a:r>
              <a:rPr lang="it-IT" sz="5200" dirty="0"/>
              <a:t>alloggi per i dipendenti</a:t>
            </a:r>
          </a:p>
          <a:p>
            <a:pPr lvl="1" algn="just"/>
            <a:r>
              <a:rPr lang="it-IT" sz="5200" dirty="0"/>
              <a:t>mense aziendali e/o spazi per la pausa o per la ristorazione</a:t>
            </a:r>
          </a:p>
          <a:p>
            <a:pPr lvl="1" algn="just"/>
            <a:r>
              <a:rPr lang="it-IT" sz="5200" dirty="0"/>
              <a:t>accesso a servizi medico-sanitari.</a:t>
            </a:r>
          </a:p>
          <a:p>
            <a:pPr algn="just"/>
            <a:r>
              <a:rPr lang="it-IT" sz="5200" dirty="0"/>
              <a:t>Obiettivo di questa parte della relazione è pertanto quello di fornire </a:t>
            </a:r>
            <a:r>
              <a:rPr lang="it-IT" sz="5200" dirty="0" smtClean="0"/>
              <a:t>un quadro</a:t>
            </a:r>
            <a:r>
              <a:rPr lang="it-IT" sz="5200" dirty="0"/>
              <a:t>, di carattere generale, circa l’organico impiegato in azienda con particolare riferimento ai legami giuridici che lo disciplinano e alle con dizioni di lavoro.</a:t>
            </a:r>
          </a:p>
          <a:p>
            <a:pPr algn="just"/>
            <a:r>
              <a:rPr lang="it-IT" sz="5200" b="1" i="1" dirty="0"/>
              <a:t>Informazioni specifiche</a:t>
            </a:r>
            <a:endParaRPr lang="it-IT" sz="5200" dirty="0"/>
          </a:p>
          <a:p>
            <a:pPr algn="just"/>
            <a:r>
              <a:rPr lang="it-IT" sz="5200" dirty="0"/>
              <a:t>Per quanto concerne la forza lavoro impiegata (punto </a:t>
            </a:r>
            <a:r>
              <a:rPr lang="it-IT" sz="5200" i="1" dirty="0"/>
              <a:t>sub </a:t>
            </a:r>
            <a:r>
              <a:rPr lang="it-IT" sz="5200" dirty="0"/>
              <a:t>a), rappresentano informazioni importanti da illustrare:</a:t>
            </a:r>
          </a:p>
          <a:p>
            <a:pPr lvl="1" algn="just"/>
            <a:r>
              <a:rPr lang="it-IT" sz="5200" dirty="0"/>
              <a:t>il numero totale di dipendenti impiegati in azienda, le principali variazioni intercorse nell’esercizio e le relative motivazioni;</a:t>
            </a:r>
          </a:p>
          <a:p>
            <a:pPr lvl="1" algn="just"/>
            <a:r>
              <a:rPr lang="it-IT" sz="5200" dirty="0"/>
              <a:t>la suddivisione per qualifica (dirigenti, quadri, impiegati, operai);</a:t>
            </a:r>
          </a:p>
          <a:p>
            <a:pPr lvl="1" algn="just"/>
            <a:r>
              <a:rPr lang="it-IT" sz="5200" dirty="0"/>
              <a:t>la tipologia contrattuale (es. tempo indeterminato, determinato e apprendistato);</a:t>
            </a:r>
          </a:p>
          <a:p>
            <a:pPr lvl="1" algn="just"/>
            <a:r>
              <a:rPr lang="it-IT" sz="5200" dirty="0"/>
              <a:t>la suddivisione per fascia di età (es. meno di 30 anni, da 30 a 50 anni e oltre i 50 anni);</a:t>
            </a:r>
          </a:p>
          <a:p>
            <a:pPr lvl="1" algn="just"/>
            <a:r>
              <a:rPr lang="it-IT" sz="5200" dirty="0"/>
              <a:t>il tasso di nuove assunzioni;</a:t>
            </a:r>
          </a:p>
          <a:p>
            <a:pPr lvl="1" algn="just"/>
            <a:r>
              <a:rPr lang="it-IT" sz="5200" dirty="0"/>
              <a:t>le uscite per </a:t>
            </a:r>
            <a:r>
              <a:rPr lang="it-IT" sz="5200" i="1" dirty="0"/>
              <a:t>turnover </a:t>
            </a:r>
            <a:r>
              <a:rPr lang="it-IT" sz="5200" dirty="0"/>
              <a:t>e la relativa motivazione;</a:t>
            </a:r>
          </a:p>
          <a:p>
            <a:pPr lvl="1" algn="just"/>
            <a:r>
              <a:rPr lang="it-IT" sz="5200" dirty="0"/>
              <a:t>l’indicazione delle ore lavorate e delle ore di assenza indicando, dove possibile, la tipologia di assenza (malattia, infortunio, ecc.);</a:t>
            </a:r>
          </a:p>
          <a:p>
            <a:pPr lvl="1" algn="just"/>
            <a:r>
              <a:rPr lang="it-IT" sz="5200" dirty="0"/>
              <a:t>la suddivisione per genere e le differenti relazioni in funzione della qualifica, tipologia contrattuale, fascia di età, ecc.</a:t>
            </a:r>
          </a:p>
          <a:p>
            <a:pPr algn="just"/>
            <a:r>
              <a:rPr lang="it-IT" sz="5200" dirty="0"/>
              <a:t>Tali informazioni, oltre che da un punto di vista numerico, dovrebbero essere supportate da una parte descrittiva utile all’utilizzatore al fine di comprenderne le cause.</a:t>
            </a:r>
          </a:p>
          <a:p>
            <a:pPr algn="just"/>
            <a:endParaRPr lang="it-IT" dirty="0"/>
          </a:p>
        </p:txBody>
      </p:sp>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continuo: livello occupazionale GRI 401 e </a:t>
            </a:r>
            <a:r>
              <a:rPr lang="it-IT" sz="3200" dirty="0" err="1" smtClean="0"/>
              <a:t>succ</a:t>
            </a:r>
            <a:endParaRPr lang="it-IT" sz="3200"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continuo: livello occupazionale GRI 401 e succ.</a:t>
            </a:r>
            <a:endParaRPr lang="it-IT" sz="3200"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TotalTime>
  <Words>1648</Words>
  <Application>Microsoft Office PowerPoint</Application>
  <PresentationFormat>Presentazione su schermo (4:3)</PresentationFormat>
  <Paragraphs>193</Paragraphs>
  <Slides>34</Slides>
  <Notes>1</Notes>
  <HiddenSlides>1</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Tema di Office</vt:lpstr>
      <vt:lpstr>Diapositiva 1</vt:lpstr>
      <vt:lpstr>Diapositiva 2</vt:lpstr>
      <vt:lpstr>Diapositiva 3</vt:lpstr>
      <vt:lpstr>Diapositiva 4</vt:lpstr>
      <vt:lpstr>Diapositiva 5</vt:lpstr>
      <vt:lpstr>continuo GRI 401 e succ: livello occupazionale</vt:lpstr>
      <vt:lpstr>continuo: livello occupazionale (GRI 401 e succ)</vt:lpstr>
      <vt:lpstr>continuo: livello occupazionale GRI 401 e succ</vt:lpstr>
      <vt:lpstr>continuo: livello occupazionale GRI 401 e succ.</vt:lpstr>
      <vt:lpstr>continuo: livello occupazionale 401 e succ.</vt:lpstr>
      <vt:lpstr>continuo: livello occupazionale GRI 401 e succ.</vt:lpstr>
      <vt:lpstr>continuo: livello occupazionale GRI 401 e succ</vt:lpstr>
      <vt:lpstr>continuo: livello occupazionale GRI 401 e succ.</vt:lpstr>
      <vt:lpstr>continuo: livello occupazionale GRI 401 e succ.</vt:lpstr>
      <vt:lpstr>continuo: livello occupazionale GRI 401 e succ.</vt:lpstr>
      <vt:lpstr>continuo: livello occupazionale GRI 401 e succ.</vt:lpstr>
      <vt:lpstr>continuo: livello occupazionale GRI 401 e succ. </vt:lpstr>
      <vt:lpstr>continuo: livello occupazionale GRI 401 e succ.</vt:lpstr>
      <vt:lpstr>Diapositiva 19</vt:lpstr>
      <vt:lpstr>Diapositiva 20</vt:lpstr>
      <vt:lpstr>Diapositiva 21</vt:lpstr>
      <vt:lpstr>Diapositiva 22</vt:lpstr>
      <vt:lpstr>Diapositiva 23</vt:lpstr>
      <vt:lpstr>Diapositiva 24</vt:lpstr>
      <vt:lpstr>Diapositiva 25</vt:lpstr>
      <vt:lpstr>Diapositiva 26</vt:lpstr>
      <vt:lpstr>Valorizzazione delle competenze</vt:lpstr>
      <vt:lpstr>Diapositiva 28</vt:lpstr>
      <vt:lpstr> Risultato dei piani di successione manageriali donne 23%             35% </vt:lpstr>
      <vt:lpstr>Diapositiva 30</vt:lpstr>
      <vt:lpstr>Diapositiva 31</vt:lpstr>
      <vt:lpstr>Diapositiva 32</vt:lpstr>
      <vt:lpstr>Diapositiva 33</vt:lpstr>
      <vt:lpstr>Conclusioni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pc01</dc:creator>
  <cp:lastModifiedBy>pc01</cp:lastModifiedBy>
  <cp:revision>58</cp:revision>
  <dcterms:created xsi:type="dcterms:W3CDTF">2024-12-10T09:11:44Z</dcterms:created>
  <dcterms:modified xsi:type="dcterms:W3CDTF">2024-12-11T15:18:51Z</dcterms:modified>
</cp:coreProperties>
</file>