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5" r:id="rId1"/>
  </p:sldMasterIdLst>
  <p:notesMasterIdLst>
    <p:notesMasterId r:id="rId67"/>
  </p:notesMasterIdLst>
  <p:sldIdLst>
    <p:sldId id="281" r:id="rId2"/>
    <p:sldId id="268" r:id="rId3"/>
    <p:sldId id="269" r:id="rId4"/>
    <p:sldId id="276" r:id="rId5"/>
    <p:sldId id="277" r:id="rId6"/>
    <p:sldId id="290" r:id="rId7"/>
    <p:sldId id="365" r:id="rId8"/>
    <p:sldId id="267" r:id="rId9"/>
    <p:sldId id="274" r:id="rId10"/>
    <p:sldId id="270" r:id="rId11"/>
    <p:sldId id="286" r:id="rId12"/>
    <p:sldId id="287" r:id="rId13"/>
    <p:sldId id="288" r:id="rId14"/>
    <p:sldId id="282" r:id="rId15"/>
    <p:sldId id="303" r:id="rId16"/>
    <p:sldId id="283" r:id="rId17"/>
    <p:sldId id="292" r:id="rId18"/>
    <p:sldId id="291" r:id="rId19"/>
    <p:sldId id="296" r:id="rId20"/>
    <p:sldId id="304" r:id="rId21"/>
    <p:sldId id="305" r:id="rId22"/>
    <p:sldId id="306" r:id="rId23"/>
    <p:sldId id="307" r:id="rId24"/>
    <p:sldId id="311" r:id="rId25"/>
    <p:sldId id="309" r:id="rId26"/>
    <p:sldId id="308" r:id="rId27"/>
    <p:sldId id="310" r:id="rId28"/>
    <p:sldId id="312" r:id="rId29"/>
    <p:sldId id="313" r:id="rId30"/>
    <p:sldId id="314" r:id="rId31"/>
    <p:sldId id="315" r:id="rId32"/>
    <p:sldId id="293" r:id="rId33"/>
    <p:sldId id="294" r:id="rId34"/>
    <p:sldId id="300" r:id="rId35"/>
    <p:sldId id="258" r:id="rId36"/>
    <p:sldId id="338" r:id="rId37"/>
    <p:sldId id="263" r:id="rId38"/>
    <p:sldId id="321" r:id="rId39"/>
    <p:sldId id="285" r:id="rId40"/>
    <p:sldId id="319" r:id="rId41"/>
    <p:sldId id="325" r:id="rId42"/>
    <p:sldId id="326" r:id="rId43"/>
    <p:sldId id="327" r:id="rId44"/>
    <p:sldId id="328" r:id="rId45"/>
    <p:sldId id="329" r:id="rId46"/>
    <p:sldId id="330" r:id="rId47"/>
    <p:sldId id="331" r:id="rId48"/>
    <p:sldId id="343" r:id="rId49"/>
    <p:sldId id="382" r:id="rId50"/>
    <p:sldId id="298" r:id="rId51"/>
    <p:sldId id="317" r:id="rId52"/>
    <p:sldId id="316" r:id="rId53"/>
    <p:sldId id="262" r:id="rId54"/>
    <p:sldId id="366" r:id="rId55"/>
    <p:sldId id="364" r:id="rId56"/>
    <p:sldId id="383" r:id="rId57"/>
    <p:sldId id="384" r:id="rId58"/>
    <p:sldId id="387" r:id="rId59"/>
    <p:sldId id="385" r:id="rId60"/>
    <p:sldId id="367" r:id="rId61"/>
    <p:sldId id="297" r:id="rId62"/>
    <p:sldId id="320" r:id="rId63"/>
    <p:sldId id="368" r:id="rId64"/>
    <p:sldId id="369" r:id="rId65"/>
    <p:sldId id="275"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92"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1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4" Type="http://schemas.openxmlformats.org/officeDocument/2006/relationships/image" Target="../media/image57.svg"/></Relationships>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4" Type="http://schemas.openxmlformats.org/officeDocument/2006/relationships/image" Target="../media/image5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9CCD90-585C-4905-A167-FF51E0A31BF7}" type="doc">
      <dgm:prSet loTypeId="urn:microsoft.com/office/officeart/2005/8/layout/arrow2" loCatId="process" qsTypeId="urn:microsoft.com/office/officeart/2005/8/quickstyle/simple1" qsCatId="simple" csTypeId="urn:microsoft.com/office/officeart/2005/8/colors/colorful2" csCatId="colorful" phldr="1"/>
      <dgm:spPr/>
      <dgm:t>
        <a:bodyPr/>
        <a:lstStyle/>
        <a:p>
          <a:endParaRPr lang="it-IT"/>
        </a:p>
      </dgm:t>
    </dgm:pt>
    <dgm:pt modelId="{52792C01-CA81-478A-A95C-C3FAFF4EA960}">
      <dgm:prSet phldrT="[Testo]" custT="1"/>
      <dgm:spPr/>
      <dgm:t>
        <a:bodyPr/>
        <a:lstStyle/>
        <a:p>
          <a:r>
            <a:rPr lang="it-IT" sz="1600" b="1" i="0" dirty="0"/>
            <a:t>2014</a:t>
          </a:r>
        </a:p>
        <a:p>
          <a:r>
            <a:rPr lang="it-IT" sz="1600" b="1" dirty="0"/>
            <a:t>Direttiva 2014/95/EU</a:t>
          </a:r>
        </a:p>
        <a:p>
          <a:r>
            <a:rPr lang="it-IT" sz="1600" b="1" dirty="0"/>
            <a:t>Non-Financial Reporting Directive</a:t>
          </a:r>
        </a:p>
        <a:p>
          <a:r>
            <a:rPr lang="it-IT" sz="1600" b="0" i="1" dirty="0"/>
            <a:t>Introduzione dell’obbligo di divulgazione delle informazioni non finanziarie</a:t>
          </a:r>
        </a:p>
      </dgm:t>
    </dgm:pt>
    <dgm:pt modelId="{18AD396B-6E9B-4E42-A23E-70224DB75A96}" type="parTrans" cxnId="{A0236D16-2707-41B4-BB98-B7CB577F314C}">
      <dgm:prSet/>
      <dgm:spPr/>
      <dgm:t>
        <a:bodyPr/>
        <a:lstStyle/>
        <a:p>
          <a:endParaRPr lang="it-IT"/>
        </a:p>
      </dgm:t>
    </dgm:pt>
    <dgm:pt modelId="{5B850D19-5967-42E0-B7AF-2F531B916965}" type="sibTrans" cxnId="{A0236D16-2707-41B4-BB98-B7CB577F314C}">
      <dgm:prSet/>
      <dgm:spPr/>
      <dgm:t>
        <a:bodyPr/>
        <a:lstStyle/>
        <a:p>
          <a:endParaRPr lang="it-IT"/>
        </a:p>
      </dgm:t>
    </dgm:pt>
    <dgm:pt modelId="{C045A03C-31F9-4DA8-AA57-273E7E58E5FB}">
      <dgm:prSet custT="1"/>
      <dgm:spPr/>
      <dgm:t>
        <a:bodyPr/>
        <a:lstStyle/>
        <a:p>
          <a:r>
            <a:rPr lang="it-IT" sz="1600" b="1" i="0" dirty="0"/>
            <a:t>2022</a:t>
          </a:r>
        </a:p>
        <a:p>
          <a:r>
            <a:rPr lang="it-IT" sz="1600" b="1" dirty="0"/>
            <a:t>Direttiva 2022/2464/EU</a:t>
          </a:r>
        </a:p>
        <a:p>
          <a:r>
            <a:rPr lang="it-IT" sz="1600" b="1" dirty="0"/>
            <a:t>Corporate </a:t>
          </a:r>
          <a:r>
            <a:rPr lang="it-IT" sz="1600" b="1" dirty="0" err="1"/>
            <a:t>Sustainability</a:t>
          </a:r>
          <a:r>
            <a:rPr lang="it-IT" sz="1600" b="1" dirty="0"/>
            <a:t> Reporting Directive </a:t>
          </a:r>
        </a:p>
        <a:p>
          <a:r>
            <a:rPr lang="it-IT" sz="1600" i="1" dirty="0"/>
            <a:t>Standardizzazione e </a:t>
          </a:r>
          <a:r>
            <a:rPr lang="it-IT" sz="1600" i="1" dirty="0" err="1"/>
            <a:t>assurance</a:t>
          </a:r>
          <a:r>
            <a:rPr lang="it-IT" sz="1600" i="1" dirty="0"/>
            <a:t> delle informazioni sulla sostenibilità divulgate obbligatoriamente</a:t>
          </a:r>
        </a:p>
      </dgm:t>
    </dgm:pt>
    <dgm:pt modelId="{E017E819-232D-4AC8-A4F0-6EA142B2A1C8}" type="parTrans" cxnId="{A6BE148A-A006-4940-9875-BE3BFED10DCD}">
      <dgm:prSet/>
      <dgm:spPr/>
      <dgm:t>
        <a:bodyPr/>
        <a:lstStyle/>
        <a:p>
          <a:endParaRPr lang="it-IT"/>
        </a:p>
      </dgm:t>
    </dgm:pt>
    <dgm:pt modelId="{71FD3C11-717D-4AE2-9695-2C96C2E463A5}" type="sibTrans" cxnId="{A6BE148A-A006-4940-9875-BE3BFED10DCD}">
      <dgm:prSet/>
      <dgm:spPr/>
      <dgm:t>
        <a:bodyPr/>
        <a:lstStyle/>
        <a:p>
          <a:endParaRPr lang="it-IT"/>
        </a:p>
      </dgm:t>
    </dgm:pt>
    <dgm:pt modelId="{F25963F1-74E3-42CA-9A7E-97681ACE3220}">
      <dgm:prSet custT="1"/>
      <dgm:spPr/>
      <dgm:t>
        <a:bodyPr/>
        <a:lstStyle/>
        <a:p>
          <a:r>
            <a:rPr lang="it-IT" sz="1600" b="1" i="0" dirty="0"/>
            <a:t>2003</a:t>
          </a:r>
        </a:p>
        <a:p>
          <a:r>
            <a:rPr lang="it-IT" sz="1600" b="1" i="0" dirty="0"/>
            <a:t>Direttiva 2003/51/EC</a:t>
          </a:r>
        </a:p>
        <a:p>
          <a:r>
            <a:rPr lang="it-IT" sz="1600" b="0" i="1" dirty="0"/>
            <a:t>Primo tentativo di introdurre l’obbligo di divulgazione di informazioni sull’ambiente e sul personale</a:t>
          </a:r>
        </a:p>
      </dgm:t>
    </dgm:pt>
    <dgm:pt modelId="{161E76FD-1194-43F8-BF4C-6D695DA22229}" type="parTrans" cxnId="{40F28089-0003-4C04-B4B7-5D3CDDD4437D}">
      <dgm:prSet/>
      <dgm:spPr/>
      <dgm:t>
        <a:bodyPr/>
        <a:lstStyle/>
        <a:p>
          <a:endParaRPr lang="it-IT"/>
        </a:p>
      </dgm:t>
    </dgm:pt>
    <dgm:pt modelId="{35336830-7D5A-467A-883D-6E859B553B4B}" type="sibTrans" cxnId="{40F28089-0003-4C04-B4B7-5D3CDDD4437D}">
      <dgm:prSet/>
      <dgm:spPr/>
      <dgm:t>
        <a:bodyPr/>
        <a:lstStyle/>
        <a:p>
          <a:endParaRPr lang="it-IT"/>
        </a:p>
      </dgm:t>
    </dgm:pt>
    <dgm:pt modelId="{647EFD8F-750B-45E1-BFA1-48854B6AA8BD}" type="pres">
      <dgm:prSet presAssocID="{739CCD90-585C-4905-A167-FF51E0A31BF7}" presName="arrowDiagram" presStyleCnt="0">
        <dgm:presLayoutVars>
          <dgm:chMax val="5"/>
          <dgm:dir/>
          <dgm:resizeHandles val="exact"/>
        </dgm:presLayoutVars>
      </dgm:prSet>
      <dgm:spPr/>
    </dgm:pt>
    <dgm:pt modelId="{389E5BAF-7F2D-4480-8AAE-18E14CB2504B}" type="pres">
      <dgm:prSet presAssocID="{739CCD90-585C-4905-A167-FF51E0A31BF7}" presName="arrow" presStyleLbl="bgShp" presStyleIdx="0" presStyleCnt="1" custLinFactNeighborX="911" custLinFactNeighborY="-26518"/>
      <dgm:spPr/>
    </dgm:pt>
    <dgm:pt modelId="{FAB8C4C9-DEAD-4893-9EB9-603C0957D818}" type="pres">
      <dgm:prSet presAssocID="{739CCD90-585C-4905-A167-FF51E0A31BF7}" presName="arrowDiagram3" presStyleCnt="0"/>
      <dgm:spPr/>
    </dgm:pt>
    <dgm:pt modelId="{068C14A5-8D9F-47DA-BEBD-3AA15F43CCEB}" type="pres">
      <dgm:prSet presAssocID="{F25963F1-74E3-42CA-9A7E-97681ACE3220}" presName="bullet3a" presStyleLbl="node1" presStyleIdx="0" presStyleCnt="3"/>
      <dgm:spPr/>
    </dgm:pt>
    <dgm:pt modelId="{3EEB8DA2-B0B5-4399-867A-E62C1B8A82A8}" type="pres">
      <dgm:prSet presAssocID="{F25963F1-74E3-42CA-9A7E-97681ACE3220}" presName="textBox3a" presStyleLbl="revTx" presStyleIdx="0" presStyleCnt="3" custScaleX="115720" custLinFactNeighborX="9614" custLinFactNeighborY="-16504">
        <dgm:presLayoutVars>
          <dgm:bulletEnabled val="1"/>
        </dgm:presLayoutVars>
      </dgm:prSet>
      <dgm:spPr/>
    </dgm:pt>
    <dgm:pt modelId="{D1CDA494-9F35-4270-B7AC-1558E89BC94D}" type="pres">
      <dgm:prSet presAssocID="{52792C01-CA81-478A-A95C-C3FAFF4EA960}" presName="bullet3b" presStyleLbl="node1" presStyleIdx="1" presStyleCnt="3"/>
      <dgm:spPr/>
    </dgm:pt>
    <dgm:pt modelId="{6D400A81-6D5B-47AB-A134-2317FB5C5C59}" type="pres">
      <dgm:prSet presAssocID="{52792C01-CA81-478A-A95C-C3FAFF4EA960}" presName="textBox3b" presStyleLbl="revTx" presStyleIdx="1" presStyleCnt="3" custScaleX="133888" custLinFactNeighborX="27936" custLinFactNeighborY="-13686">
        <dgm:presLayoutVars>
          <dgm:bulletEnabled val="1"/>
        </dgm:presLayoutVars>
      </dgm:prSet>
      <dgm:spPr/>
    </dgm:pt>
    <dgm:pt modelId="{3D492BBD-06B6-486C-BB50-729DD6B22699}" type="pres">
      <dgm:prSet presAssocID="{C045A03C-31F9-4DA8-AA57-273E7E58E5FB}" presName="bullet3c" presStyleLbl="node1" presStyleIdx="2" presStyleCnt="3"/>
      <dgm:spPr/>
    </dgm:pt>
    <dgm:pt modelId="{606E689D-0639-4FF7-A57A-73ACAEB95C9E}" type="pres">
      <dgm:prSet presAssocID="{C045A03C-31F9-4DA8-AA57-273E7E58E5FB}" presName="textBox3c" presStyleLbl="revTx" presStyleIdx="2" presStyleCnt="3" custScaleX="164985" custLinFactNeighborX="66873" custLinFactNeighborY="-7429">
        <dgm:presLayoutVars>
          <dgm:bulletEnabled val="1"/>
        </dgm:presLayoutVars>
      </dgm:prSet>
      <dgm:spPr/>
    </dgm:pt>
  </dgm:ptLst>
  <dgm:cxnLst>
    <dgm:cxn modelId="{A0236D16-2707-41B4-BB98-B7CB577F314C}" srcId="{739CCD90-585C-4905-A167-FF51E0A31BF7}" destId="{52792C01-CA81-478A-A95C-C3FAFF4EA960}" srcOrd="1" destOrd="0" parTransId="{18AD396B-6E9B-4E42-A23E-70224DB75A96}" sibTransId="{5B850D19-5967-42E0-B7AF-2F531B916965}"/>
    <dgm:cxn modelId="{EEDCB65F-71FF-4740-9805-D80DC211F52A}" type="presOf" srcId="{52792C01-CA81-478A-A95C-C3FAFF4EA960}" destId="{6D400A81-6D5B-47AB-A134-2317FB5C5C59}" srcOrd="0" destOrd="0" presId="urn:microsoft.com/office/officeart/2005/8/layout/arrow2"/>
    <dgm:cxn modelId="{8C252B7C-9ECF-4A05-B4FB-0405D343A137}" type="presOf" srcId="{F25963F1-74E3-42CA-9A7E-97681ACE3220}" destId="{3EEB8DA2-B0B5-4399-867A-E62C1B8A82A8}" srcOrd="0" destOrd="0" presId="urn:microsoft.com/office/officeart/2005/8/layout/arrow2"/>
    <dgm:cxn modelId="{40F28089-0003-4C04-B4B7-5D3CDDD4437D}" srcId="{739CCD90-585C-4905-A167-FF51E0A31BF7}" destId="{F25963F1-74E3-42CA-9A7E-97681ACE3220}" srcOrd="0" destOrd="0" parTransId="{161E76FD-1194-43F8-BF4C-6D695DA22229}" sibTransId="{35336830-7D5A-467A-883D-6E859B553B4B}"/>
    <dgm:cxn modelId="{A6BE148A-A006-4940-9875-BE3BFED10DCD}" srcId="{739CCD90-585C-4905-A167-FF51E0A31BF7}" destId="{C045A03C-31F9-4DA8-AA57-273E7E58E5FB}" srcOrd="2" destOrd="0" parTransId="{E017E819-232D-4AC8-A4F0-6EA142B2A1C8}" sibTransId="{71FD3C11-717D-4AE2-9695-2C96C2E463A5}"/>
    <dgm:cxn modelId="{96CE21AA-284E-4609-86E3-54B8BA7EE8A2}" type="presOf" srcId="{C045A03C-31F9-4DA8-AA57-273E7E58E5FB}" destId="{606E689D-0639-4FF7-A57A-73ACAEB95C9E}" srcOrd="0" destOrd="0" presId="urn:microsoft.com/office/officeart/2005/8/layout/arrow2"/>
    <dgm:cxn modelId="{215907CE-960B-495D-BD0D-CA67438AD2F5}" type="presOf" srcId="{739CCD90-585C-4905-A167-FF51E0A31BF7}" destId="{647EFD8F-750B-45E1-BFA1-48854B6AA8BD}" srcOrd="0" destOrd="0" presId="urn:microsoft.com/office/officeart/2005/8/layout/arrow2"/>
    <dgm:cxn modelId="{0F499B52-EC02-462F-AA6B-C4C50C9B9647}" type="presParOf" srcId="{647EFD8F-750B-45E1-BFA1-48854B6AA8BD}" destId="{389E5BAF-7F2D-4480-8AAE-18E14CB2504B}" srcOrd="0" destOrd="0" presId="urn:microsoft.com/office/officeart/2005/8/layout/arrow2"/>
    <dgm:cxn modelId="{3F4F489A-0F8C-4247-873C-E213A94430FF}" type="presParOf" srcId="{647EFD8F-750B-45E1-BFA1-48854B6AA8BD}" destId="{FAB8C4C9-DEAD-4893-9EB9-603C0957D818}" srcOrd="1" destOrd="0" presId="urn:microsoft.com/office/officeart/2005/8/layout/arrow2"/>
    <dgm:cxn modelId="{E1AC1C34-BA93-4AB4-B5F9-72391D31DE86}" type="presParOf" srcId="{FAB8C4C9-DEAD-4893-9EB9-603C0957D818}" destId="{068C14A5-8D9F-47DA-BEBD-3AA15F43CCEB}" srcOrd="0" destOrd="0" presId="urn:microsoft.com/office/officeart/2005/8/layout/arrow2"/>
    <dgm:cxn modelId="{EBC47A9D-392D-480E-B93B-4801D2D84BD0}" type="presParOf" srcId="{FAB8C4C9-DEAD-4893-9EB9-603C0957D818}" destId="{3EEB8DA2-B0B5-4399-867A-E62C1B8A82A8}" srcOrd="1" destOrd="0" presId="urn:microsoft.com/office/officeart/2005/8/layout/arrow2"/>
    <dgm:cxn modelId="{D5007760-B818-4482-BC82-1574272E1522}" type="presParOf" srcId="{FAB8C4C9-DEAD-4893-9EB9-603C0957D818}" destId="{D1CDA494-9F35-4270-B7AC-1558E89BC94D}" srcOrd="2" destOrd="0" presId="urn:microsoft.com/office/officeart/2005/8/layout/arrow2"/>
    <dgm:cxn modelId="{8AC1926B-4B35-4D33-8505-7356E81A4A91}" type="presParOf" srcId="{FAB8C4C9-DEAD-4893-9EB9-603C0957D818}" destId="{6D400A81-6D5B-47AB-A134-2317FB5C5C59}" srcOrd="3" destOrd="0" presId="urn:microsoft.com/office/officeart/2005/8/layout/arrow2"/>
    <dgm:cxn modelId="{EE77DA9C-ED73-40BF-BB90-87AED125FD0C}" type="presParOf" srcId="{FAB8C4C9-DEAD-4893-9EB9-603C0957D818}" destId="{3D492BBD-06B6-486C-BB50-729DD6B22699}" srcOrd="4" destOrd="0" presId="urn:microsoft.com/office/officeart/2005/8/layout/arrow2"/>
    <dgm:cxn modelId="{546A0C27-5E73-4DF5-9451-1EBC6E14CD1F}" type="presParOf" srcId="{FAB8C4C9-DEAD-4893-9EB9-603C0957D818}" destId="{606E689D-0639-4FF7-A57A-73ACAEB95C9E}"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57D214B-8355-462D-A60D-CC06E3D9ECDD}"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39003DEA-4AB2-41A8-A6D0-6D2B912A6C63}">
      <dgm:prSet custT="1"/>
      <dgm:spPr/>
      <dgm:t>
        <a:bodyPr/>
        <a:lstStyle/>
        <a:p>
          <a:r>
            <a:rPr lang="it-IT" sz="2400" b="1" u="sng" dirty="0"/>
            <a:t>Caratteristiche fondamentali</a:t>
          </a:r>
          <a:r>
            <a:rPr lang="it-IT" sz="2400" b="1" dirty="0"/>
            <a:t>:</a:t>
          </a:r>
        </a:p>
        <a:p>
          <a:r>
            <a:rPr lang="it-IT" sz="2000" dirty="0"/>
            <a:t>Pertinenza </a:t>
          </a:r>
        </a:p>
        <a:p>
          <a:r>
            <a:rPr lang="it-IT" sz="2000" dirty="0"/>
            <a:t>Rappresentazione fedele</a:t>
          </a:r>
          <a:endParaRPr lang="en-US" sz="2000" dirty="0"/>
        </a:p>
      </dgm:t>
    </dgm:pt>
    <dgm:pt modelId="{AED91533-A912-4DED-A9B0-B608A42D6488}" type="parTrans" cxnId="{B5217024-FAEC-4E29-B67E-5A23CF4C04B7}">
      <dgm:prSet/>
      <dgm:spPr/>
      <dgm:t>
        <a:bodyPr/>
        <a:lstStyle/>
        <a:p>
          <a:endParaRPr lang="en-US"/>
        </a:p>
      </dgm:t>
    </dgm:pt>
    <dgm:pt modelId="{CAC62A91-75B9-40AE-A4B9-6635B62C5FBE}" type="sibTrans" cxnId="{B5217024-FAEC-4E29-B67E-5A23CF4C04B7}">
      <dgm:prSet/>
      <dgm:spPr/>
      <dgm:t>
        <a:bodyPr/>
        <a:lstStyle/>
        <a:p>
          <a:endParaRPr lang="en-US"/>
        </a:p>
      </dgm:t>
    </dgm:pt>
    <dgm:pt modelId="{BBAB1578-1620-4B23-9E09-8BCBB2B12708}">
      <dgm:prSet custT="1"/>
      <dgm:spPr/>
      <dgm:t>
        <a:bodyPr/>
        <a:lstStyle/>
        <a:p>
          <a:r>
            <a:rPr lang="it-IT" sz="2400" b="1" u="sng" dirty="0"/>
            <a:t>Caratteristiche qualitative migliorative</a:t>
          </a:r>
          <a:r>
            <a:rPr lang="it-IT" sz="2400" dirty="0"/>
            <a:t>: </a:t>
          </a:r>
        </a:p>
        <a:p>
          <a:r>
            <a:rPr lang="it-IT" sz="2000" dirty="0"/>
            <a:t>Comparabilità</a:t>
          </a:r>
        </a:p>
        <a:p>
          <a:r>
            <a:rPr lang="it-IT" sz="2000" dirty="0"/>
            <a:t>Verificabilità</a:t>
          </a:r>
        </a:p>
        <a:p>
          <a:r>
            <a:rPr lang="it-IT" sz="2000" dirty="0"/>
            <a:t>Comprensibilità</a:t>
          </a:r>
          <a:endParaRPr lang="en-US" sz="2000" dirty="0"/>
        </a:p>
      </dgm:t>
    </dgm:pt>
    <dgm:pt modelId="{BC06F2CC-04F6-49B1-A479-5250532C0E35}" type="parTrans" cxnId="{158F0357-2FCE-40C9-A790-93D88D94AF3B}">
      <dgm:prSet/>
      <dgm:spPr/>
      <dgm:t>
        <a:bodyPr/>
        <a:lstStyle/>
        <a:p>
          <a:endParaRPr lang="en-US"/>
        </a:p>
      </dgm:t>
    </dgm:pt>
    <dgm:pt modelId="{9B4F88A4-A98B-4503-B680-01892AD3A679}" type="sibTrans" cxnId="{158F0357-2FCE-40C9-A790-93D88D94AF3B}">
      <dgm:prSet/>
      <dgm:spPr/>
      <dgm:t>
        <a:bodyPr/>
        <a:lstStyle/>
        <a:p>
          <a:endParaRPr lang="en-US"/>
        </a:p>
      </dgm:t>
    </dgm:pt>
    <dgm:pt modelId="{315F9B72-46C9-4C2B-A236-9C74C5950E2D}" type="pres">
      <dgm:prSet presAssocID="{457D214B-8355-462D-A60D-CC06E3D9ECDD}" presName="outerComposite" presStyleCnt="0">
        <dgm:presLayoutVars>
          <dgm:chMax val="5"/>
          <dgm:dir/>
          <dgm:resizeHandles val="exact"/>
        </dgm:presLayoutVars>
      </dgm:prSet>
      <dgm:spPr/>
    </dgm:pt>
    <dgm:pt modelId="{EC21EA51-99FE-4248-B9F0-0631963BD718}" type="pres">
      <dgm:prSet presAssocID="{457D214B-8355-462D-A60D-CC06E3D9ECDD}" presName="dummyMaxCanvas" presStyleCnt="0">
        <dgm:presLayoutVars/>
      </dgm:prSet>
      <dgm:spPr/>
    </dgm:pt>
    <dgm:pt modelId="{DB609F34-F505-46D9-B04D-D63768CBF5FA}" type="pres">
      <dgm:prSet presAssocID="{457D214B-8355-462D-A60D-CC06E3D9ECDD}" presName="TwoNodes_1" presStyleLbl="node1" presStyleIdx="0" presStyleCnt="2">
        <dgm:presLayoutVars>
          <dgm:bulletEnabled val="1"/>
        </dgm:presLayoutVars>
      </dgm:prSet>
      <dgm:spPr/>
    </dgm:pt>
    <dgm:pt modelId="{E581504F-434E-4FF2-B38C-275AC8747BEE}" type="pres">
      <dgm:prSet presAssocID="{457D214B-8355-462D-A60D-CC06E3D9ECDD}" presName="TwoNodes_2" presStyleLbl="node1" presStyleIdx="1" presStyleCnt="2" custScaleX="96733" custScaleY="123711">
        <dgm:presLayoutVars>
          <dgm:bulletEnabled val="1"/>
        </dgm:presLayoutVars>
      </dgm:prSet>
      <dgm:spPr/>
    </dgm:pt>
    <dgm:pt modelId="{431BB278-4DD4-4614-835C-D9CFE94B0CF3}" type="pres">
      <dgm:prSet presAssocID="{457D214B-8355-462D-A60D-CC06E3D9ECDD}" presName="TwoConn_1-2" presStyleLbl="fgAccFollowNode1" presStyleIdx="0" presStyleCnt="1">
        <dgm:presLayoutVars>
          <dgm:bulletEnabled val="1"/>
        </dgm:presLayoutVars>
      </dgm:prSet>
      <dgm:spPr/>
    </dgm:pt>
    <dgm:pt modelId="{5745F4B1-0701-49CE-BD14-AFABBC48DC8F}" type="pres">
      <dgm:prSet presAssocID="{457D214B-8355-462D-A60D-CC06E3D9ECDD}" presName="TwoNodes_1_text" presStyleLbl="node1" presStyleIdx="1" presStyleCnt="2">
        <dgm:presLayoutVars>
          <dgm:bulletEnabled val="1"/>
        </dgm:presLayoutVars>
      </dgm:prSet>
      <dgm:spPr/>
    </dgm:pt>
    <dgm:pt modelId="{BD0A3604-C374-4BEF-98EC-3496D65C1104}" type="pres">
      <dgm:prSet presAssocID="{457D214B-8355-462D-A60D-CC06E3D9ECDD}" presName="TwoNodes_2_text" presStyleLbl="node1" presStyleIdx="1" presStyleCnt="2">
        <dgm:presLayoutVars>
          <dgm:bulletEnabled val="1"/>
        </dgm:presLayoutVars>
      </dgm:prSet>
      <dgm:spPr/>
    </dgm:pt>
  </dgm:ptLst>
  <dgm:cxnLst>
    <dgm:cxn modelId="{B5217024-FAEC-4E29-B67E-5A23CF4C04B7}" srcId="{457D214B-8355-462D-A60D-CC06E3D9ECDD}" destId="{39003DEA-4AB2-41A8-A6D0-6D2B912A6C63}" srcOrd="0" destOrd="0" parTransId="{AED91533-A912-4DED-A9B0-B608A42D6488}" sibTransId="{CAC62A91-75B9-40AE-A4B9-6635B62C5FBE}"/>
    <dgm:cxn modelId="{158F0357-2FCE-40C9-A790-93D88D94AF3B}" srcId="{457D214B-8355-462D-A60D-CC06E3D9ECDD}" destId="{BBAB1578-1620-4B23-9E09-8BCBB2B12708}" srcOrd="1" destOrd="0" parTransId="{BC06F2CC-04F6-49B1-A479-5250532C0E35}" sibTransId="{9B4F88A4-A98B-4503-B680-01892AD3A679}"/>
    <dgm:cxn modelId="{F343818C-3DCB-4A43-B13B-D0440FD3F76F}" type="presOf" srcId="{BBAB1578-1620-4B23-9E09-8BCBB2B12708}" destId="{E581504F-434E-4FF2-B38C-275AC8747BEE}" srcOrd="0" destOrd="0" presId="urn:microsoft.com/office/officeart/2005/8/layout/vProcess5"/>
    <dgm:cxn modelId="{2B89F0A0-7C43-4F39-8EE2-574C09C1074A}" type="presOf" srcId="{BBAB1578-1620-4B23-9E09-8BCBB2B12708}" destId="{BD0A3604-C374-4BEF-98EC-3496D65C1104}" srcOrd="1" destOrd="0" presId="urn:microsoft.com/office/officeart/2005/8/layout/vProcess5"/>
    <dgm:cxn modelId="{B55C77C3-2E4A-4C41-BBAA-DC8A4DAD0DF4}" type="presOf" srcId="{39003DEA-4AB2-41A8-A6D0-6D2B912A6C63}" destId="{DB609F34-F505-46D9-B04D-D63768CBF5FA}" srcOrd="0" destOrd="0" presId="urn:microsoft.com/office/officeart/2005/8/layout/vProcess5"/>
    <dgm:cxn modelId="{6CFBE4C9-12DD-4122-9733-C20CE9804AB5}" type="presOf" srcId="{CAC62A91-75B9-40AE-A4B9-6635B62C5FBE}" destId="{431BB278-4DD4-4614-835C-D9CFE94B0CF3}" srcOrd="0" destOrd="0" presId="urn:microsoft.com/office/officeart/2005/8/layout/vProcess5"/>
    <dgm:cxn modelId="{E7CB6AD7-AA6C-4C49-A56C-DBB74C275589}" type="presOf" srcId="{39003DEA-4AB2-41A8-A6D0-6D2B912A6C63}" destId="{5745F4B1-0701-49CE-BD14-AFABBC48DC8F}" srcOrd="1" destOrd="0" presId="urn:microsoft.com/office/officeart/2005/8/layout/vProcess5"/>
    <dgm:cxn modelId="{420821ED-B844-41DB-9D0A-D647DADD3C48}" type="presOf" srcId="{457D214B-8355-462D-A60D-CC06E3D9ECDD}" destId="{315F9B72-46C9-4C2B-A236-9C74C5950E2D}" srcOrd="0" destOrd="0" presId="urn:microsoft.com/office/officeart/2005/8/layout/vProcess5"/>
    <dgm:cxn modelId="{44119F56-1504-4432-860D-2E40B92C8BC6}" type="presParOf" srcId="{315F9B72-46C9-4C2B-A236-9C74C5950E2D}" destId="{EC21EA51-99FE-4248-B9F0-0631963BD718}" srcOrd="0" destOrd="0" presId="urn:microsoft.com/office/officeart/2005/8/layout/vProcess5"/>
    <dgm:cxn modelId="{745B7272-EE73-4997-9440-E960F75EBE11}" type="presParOf" srcId="{315F9B72-46C9-4C2B-A236-9C74C5950E2D}" destId="{DB609F34-F505-46D9-B04D-D63768CBF5FA}" srcOrd="1" destOrd="0" presId="urn:microsoft.com/office/officeart/2005/8/layout/vProcess5"/>
    <dgm:cxn modelId="{0C21BDCD-85C6-431C-8911-ADFBF1EF9F5C}" type="presParOf" srcId="{315F9B72-46C9-4C2B-A236-9C74C5950E2D}" destId="{E581504F-434E-4FF2-B38C-275AC8747BEE}" srcOrd="2" destOrd="0" presId="urn:microsoft.com/office/officeart/2005/8/layout/vProcess5"/>
    <dgm:cxn modelId="{133568EC-5585-4051-B22B-F994BB799D7D}" type="presParOf" srcId="{315F9B72-46C9-4C2B-A236-9C74C5950E2D}" destId="{431BB278-4DD4-4614-835C-D9CFE94B0CF3}" srcOrd="3" destOrd="0" presId="urn:microsoft.com/office/officeart/2005/8/layout/vProcess5"/>
    <dgm:cxn modelId="{6EE50346-C824-4C4C-83B1-4AD511378997}" type="presParOf" srcId="{315F9B72-46C9-4C2B-A236-9C74C5950E2D}" destId="{5745F4B1-0701-49CE-BD14-AFABBC48DC8F}" srcOrd="4" destOrd="0" presId="urn:microsoft.com/office/officeart/2005/8/layout/vProcess5"/>
    <dgm:cxn modelId="{FD8E868C-E6A6-4C59-945D-B1F8F76F1D32}" type="presParOf" srcId="{315F9B72-46C9-4C2B-A236-9C74C5950E2D}" destId="{BD0A3604-C374-4BEF-98EC-3496D65C1104}"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479837F-6676-4BD5-A872-250083146A6C}"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2C2AE2F4-B594-4CF2-9BF6-8462500E4943}">
      <dgm:prSet custT="1"/>
      <dgm:spPr/>
      <dgm:t>
        <a:bodyPr/>
        <a:lstStyle/>
        <a:p>
          <a:r>
            <a:rPr lang="it-IT" sz="1600" b="1" dirty="0"/>
            <a:t>IFRS S1 General </a:t>
          </a:r>
          <a:r>
            <a:rPr lang="it-IT" sz="1600" b="1" dirty="0" err="1"/>
            <a:t>Requirements</a:t>
          </a:r>
          <a:r>
            <a:rPr lang="it-IT" sz="1600" b="1" dirty="0"/>
            <a:t> for Disclosure of </a:t>
          </a:r>
          <a:r>
            <a:rPr lang="it-IT" sz="1600" b="1" dirty="0" err="1"/>
            <a:t>Sustainability-related</a:t>
          </a:r>
          <a:r>
            <a:rPr lang="it-IT" sz="1600" b="1" dirty="0"/>
            <a:t> Financial Information</a:t>
          </a:r>
        </a:p>
        <a:p>
          <a:r>
            <a:rPr lang="it-IT" sz="1600" dirty="0"/>
            <a:t>stabilisce i requisiti generali di reporting delle informazioni relative alla sostenibilità e richiede alle società di fornire le informazioni significative (o anche materiali) sulla propria esposizione ai rischi e alle opportunità legati alla sostenibilità, capaci di influenzare le prospettive dell’impresa, avendo un effetto sui flussi di cassa, sulla capacità di accesso ai finanziamenti o sul costo del capitale</a:t>
          </a:r>
          <a:endParaRPr lang="en-US" sz="1600" dirty="0"/>
        </a:p>
      </dgm:t>
    </dgm:pt>
    <dgm:pt modelId="{5B30F808-336B-4734-A33C-FB7CA3F4F6AA}" type="parTrans" cxnId="{1A712F61-4182-4E6B-8CC9-7BCF81247F2D}">
      <dgm:prSet/>
      <dgm:spPr/>
      <dgm:t>
        <a:bodyPr/>
        <a:lstStyle/>
        <a:p>
          <a:endParaRPr lang="en-US" sz="1600"/>
        </a:p>
      </dgm:t>
    </dgm:pt>
    <dgm:pt modelId="{A0E3F934-B5D1-4A19-9AF9-F26B8387BDE9}" type="sibTrans" cxnId="{1A712F61-4182-4E6B-8CC9-7BCF81247F2D}">
      <dgm:prSet/>
      <dgm:spPr/>
      <dgm:t>
        <a:bodyPr/>
        <a:lstStyle/>
        <a:p>
          <a:endParaRPr lang="en-US" sz="1600"/>
        </a:p>
      </dgm:t>
    </dgm:pt>
    <dgm:pt modelId="{C9F8C27B-0DC8-4391-8EFD-C19DE77B4432}">
      <dgm:prSet custT="1"/>
      <dgm:spPr/>
      <dgm:t>
        <a:bodyPr/>
        <a:lstStyle/>
        <a:p>
          <a:r>
            <a:rPr lang="it-IT" sz="1600" b="1" dirty="0"/>
            <a:t>IFRS S2 </a:t>
          </a:r>
          <a:r>
            <a:rPr lang="it-IT" sz="1600" b="1" dirty="0" err="1"/>
            <a:t>Climate-based</a:t>
          </a:r>
          <a:r>
            <a:rPr lang="it-IT" sz="1600" b="1" dirty="0"/>
            <a:t> </a:t>
          </a:r>
          <a:r>
            <a:rPr lang="it-IT" sz="1600" b="1" dirty="0" err="1"/>
            <a:t>Disclosures</a:t>
          </a:r>
          <a:endParaRPr lang="it-IT" sz="1600" b="1" dirty="0"/>
        </a:p>
        <a:p>
          <a:r>
            <a:rPr lang="it-IT" sz="1600" dirty="0"/>
            <a:t>è il primo standard tematico dell'ISSB e richiede alle aziende di fornire le informazioni materiali che permettano agli investitori di valutare l’effetto sull’entreprise </a:t>
          </a:r>
          <a:r>
            <a:rPr lang="it-IT" sz="1600" dirty="0" err="1"/>
            <a:t>value</a:t>
          </a:r>
          <a:r>
            <a:rPr lang="it-IT" sz="1600" dirty="0"/>
            <a:t> dei rischi e delle opportunità legati al clima</a:t>
          </a:r>
          <a:endParaRPr lang="en-US" sz="1600" dirty="0"/>
        </a:p>
      </dgm:t>
    </dgm:pt>
    <dgm:pt modelId="{309F2088-DD93-42BD-A4B4-7B75674CFD2D}" type="parTrans" cxnId="{74323F04-92F6-45D0-B364-59C297EC94C4}">
      <dgm:prSet/>
      <dgm:spPr/>
      <dgm:t>
        <a:bodyPr/>
        <a:lstStyle/>
        <a:p>
          <a:endParaRPr lang="en-US" sz="1600"/>
        </a:p>
      </dgm:t>
    </dgm:pt>
    <dgm:pt modelId="{CD99D1DD-70AD-4D2D-9055-739C09992582}" type="sibTrans" cxnId="{74323F04-92F6-45D0-B364-59C297EC94C4}">
      <dgm:prSet/>
      <dgm:spPr/>
      <dgm:t>
        <a:bodyPr/>
        <a:lstStyle/>
        <a:p>
          <a:endParaRPr lang="en-US" sz="1600"/>
        </a:p>
      </dgm:t>
    </dgm:pt>
    <dgm:pt modelId="{95C1E65A-D817-4A76-90F5-10DED24B0E26}" type="pres">
      <dgm:prSet presAssocID="{B479837F-6676-4BD5-A872-250083146A6C}" presName="hierChild1" presStyleCnt="0">
        <dgm:presLayoutVars>
          <dgm:chPref val="1"/>
          <dgm:dir/>
          <dgm:animOne val="branch"/>
          <dgm:animLvl val="lvl"/>
          <dgm:resizeHandles/>
        </dgm:presLayoutVars>
      </dgm:prSet>
      <dgm:spPr/>
    </dgm:pt>
    <dgm:pt modelId="{17484956-824D-4321-8926-73A6EC1A22D5}" type="pres">
      <dgm:prSet presAssocID="{2C2AE2F4-B594-4CF2-9BF6-8462500E4943}" presName="hierRoot1" presStyleCnt="0"/>
      <dgm:spPr/>
    </dgm:pt>
    <dgm:pt modelId="{C14BD107-29B0-41C0-9494-87C6FF192051}" type="pres">
      <dgm:prSet presAssocID="{2C2AE2F4-B594-4CF2-9BF6-8462500E4943}" presName="composite" presStyleCnt="0"/>
      <dgm:spPr/>
    </dgm:pt>
    <dgm:pt modelId="{F1C6EDED-65F4-4276-9E9A-E16E54C19358}" type="pres">
      <dgm:prSet presAssocID="{2C2AE2F4-B594-4CF2-9BF6-8462500E4943}" presName="background" presStyleLbl="node0" presStyleIdx="0" presStyleCnt="2"/>
      <dgm:spPr/>
    </dgm:pt>
    <dgm:pt modelId="{367BB581-1543-490A-9B3A-070CCD0CD08B}" type="pres">
      <dgm:prSet presAssocID="{2C2AE2F4-B594-4CF2-9BF6-8462500E4943}" presName="text" presStyleLbl="fgAcc0" presStyleIdx="0" presStyleCnt="2">
        <dgm:presLayoutVars>
          <dgm:chPref val="3"/>
        </dgm:presLayoutVars>
      </dgm:prSet>
      <dgm:spPr/>
    </dgm:pt>
    <dgm:pt modelId="{0BC8ECBA-CACC-4913-B951-A63CE5147D61}" type="pres">
      <dgm:prSet presAssocID="{2C2AE2F4-B594-4CF2-9BF6-8462500E4943}" presName="hierChild2" presStyleCnt="0"/>
      <dgm:spPr/>
    </dgm:pt>
    <dgm:pt modelId="{B57843D8-E9FF-4DC2-8991-AA69EC257334}" type="pres">
      <dgm:prSet presAssocID="{C9F8C27B-0DC8-4391-8EFD-C19DE77B4432}" presName="hierRoot1" presStyleCnt="0"/>
      <dgm:spPr/>
    </dgm:pt>
    <dgm:pt modelId="{F3949BBE-B5D3-4DEC-B215-F108A80C467E}" type="pres">
      <dgm:prSet presAssocID="{C9F8C27B-0DC8-4391-8EFD-C19DE77B4432}" presName="composite" presStyleCnt="0"/>
      <dgm:spPr/>
    </dgm:pt>
    <dgm:pt modelId="{37A0F8EB-8D53-4E4A-BFBF-0BD519C44038}" type="pres">
      <dgm:prSet presAssocID="{C9F8C27B-0DC8-4391-8EFD-C19DE77B4432}" presName="background" presStyleLbl="node0" presStyleIdx="1" presStyleCnt="2"/>
      <dgm:spPr/>
    </dgm:pt>
    <dgm:pt modelId="{3AB88F53-3C8D-49D1-9772-899432A1D6F9}" type="pres">
      <dgm:prSet presAssocID="{C9F8C27B-0DC8-4391-8EFD-C19DE77B4432}" presName="text" presStyleLbl="fgAcc0" presStyleIdx="1" presStyleCnt="2">
        <dgm:presLayoutVars>
          <dgm:chPref val="3"/>
        </dgm:presLayoutVars>
      </dgm:prSet>
      <dgm:spPr/>
    </dgm:pt>
    <dgm:pt modelId="{2FAD35AA-1910-49E6-A1CD-1C5EF2B2D672}" type="pres">
      <dgm:prSet presAssocID="{C9F8C27B-0DC8-4391-8EFD-C19DE77B4432}" presName="hierChild2" presStyleCnt="0"/>
      <dgm:spPr/>
    </dgm:pt>
  </dgm:ptLst>
  <dgm:cxnLst>
    <dgm:cxn modelId="{74323F04-92F6-45D0-B364-59C297EC94C4}" srcId="{B479837F-6676-4BD5-A872-250083146A6C}" destId="{C9F8C27B-0DC8-4391-8EFD-C19DE77B4432}" srcOrd="1" destOrd="0" parTransId="{309F2088-DD93-42BD-A4B4-7B75674CFD2D}" sibTransId="{CD99D1DD-70AD-4D2D-9055-739C09992582}"/>
    <dgm:cxn modelId="{556C592A-2E27-4115-83CE-0A6C5A7E13DB}" type="presOf" srcId="{C9F8C27B-0DC8-4391-8EFD-C19DE77B4432}" destId="{3AB88F53-3C8D-49D1-9772-899432A1D6F9}" srcOrd="0" destOrd="0" presId="urn:microsoft.com/office/officeart/2005/8/layout/hierarchy1"/>
    <dgm:cxn modelId="{1A712F61-4182-4E6B-8CC9-7BCF81247F2D}" srcId="{B479837F-6676-4BD5-A872-250083146A6C}" destId="{2C2AE2F4-B594-4CF2-9BF6-8462500E4943}" srcOrd="0" destOrd="0" parTransId="{5B30F808-336B-4734-A33C-FB7CA3F4F6AA}" sibTransId="{A0E3F934-B5D1-4A19-9AF9-F26B8387BDE9}"/>
    <dgm:cxn modelId="{94E558AE-C82A-427E-8E26-6DCFD19822DC}" type="presOf" srcId="{2C2AE2F4-B594-4CF2-9BF6-8462500E4943}" destId="{367BB581-1543-490A-9B3A-070CCD0CD08B}" srcOrd="0" destOrd="0" presId="urn:microsoft.com/office/officeart/2005/8/layout/hierarchy1"/>
    <dgm:cxn modelId="{2E5119DE-7575-45F4-87FA-19B60E940D24}" type="presOf" srcId="{B479837F-6676-4BD5-A872-250083146A6C}" destId="{95C1E65A-D817-4A76-90F5-10DED24B0E26}" srcOrd="0" destOrd="0" presId="urn:microsoft.com/office/officeart/2005/8/layout/hierarchy1"/>
    <dgm:cxn modelId="{3A20571B-39C9-4106-9BA9-F41BEBBD0F62}" type="presParOf" srcId="{95C1E65A-D817-4A76-90F5-10DED24B0E26}" destId="{17484956-824D-4321-8926-73A6EC1A22D5}" srcOrd="0" destOrd="0" presId="urn:microsoft.com/office/officeart/2005/8/layout/hierarchy1"/>
    <dgm:cxn modelId="{840F16D5-238E-4810-B2D9-200C6094C98B}" type="presParOf" srcId="{17484956-824D-4321-8926-73A6EC1A22D5}" destId="{C14BD107-29B0-41C0-9494-87C6FF192051}" srcOrd="0" destOrd="0" presId="urn:microsoft.com/office/officeart/2005/8/layout/hierarchy1"/>
    <dgm:cxn modelId="{4289778E-C6CC-4E92-9F34-DDBC14B7B79F}" type="presParOf" srcId="{C14BD107-29B0-41C0-9494-87C6FF192051}" destId="{F1C6EDED-65F4-4276-9E9A-E16E54C19358}" srcOrd="0" destOrd="0" presId="urn:microsoft.com/office/officeart/2005/8/layout/hierarchy1"/>
    <dgm:cxn modelId="{AFC49484-EAED-4C3A-A4CA-AD56331D5E14}" type="presParOf" srcId="{C14BD107-29B0-41C0-9494-87C6FF192051}" destId="{367BB581-1543-490A-9B3A-070CCD0CD08B}" srcOrd="1" destOrd="0" presId="urn:microsoft.com/office/officeart/2005/8/layout/hierarchy1"/>
    <dgm:cxn modelId="{7330ED29-D46D-46C6-BCAD-6D2B443EDF13}" type="presParOf" srcId="{17484956-824D-4321-8926-73A6EC1A22D5}" destId="{0BC8ECBA-CACC-4913-B951-A63CE5147D61}" srcOrd="1" destOrd="0" presId="urn:microsoft.com/office/officeart/2005/8/layout/hierarchy1"/>
    <dgm:cxn modelId="{08874366-6653-4B33-AE51-2A7C9229F18A}" type="presParOf" srcId="{95C1E65A-D817-4A76-90F5-10DED24B0E26}" destId="{B57843D8-E9FF-4DC2-8991-AA69EC257334}" srcOrd="1" destOrd="0" presId="urn:microsoft.com/office/officeart/2005/8/layout/hierarchy1"/>
    <dgm:cxn modelId="{9EE973F5-2913-473F-A2CF-062982AC2930}" type="presParOf" srcId="{B57843D8-E9FF-4DC2-8991-AA69EC257334}" destId="{F3949BBE-B5D3-4DEC-B215-F108A80C467E}" srcOrd="0" destOrd="0" presId="urn:microsoft.com/office/officeart/2005/8/layout/hierarchy1"/>
    <dgm:cxn modelId="{A6BFB005-FBB0-4DD1-B490-B040F9F4C6D0}" type="presParOf" srcId="{F3949BBE-B5D3-4DEC-B215-F108A80C467E}" destId="{37A0F8EB-8D53-4E4A-BFBF-0BD519C44038}" srcOrd="0" destOrd="0" presId="urn:microsoft.com/office/officeart/2005/8/layout/hierarchy1"/>
    <dgm:cxn modelId="{5DAE066D-7B88-4D81-B441-7AE1179D784A}" type="presParOf" srcId="{F3949BBE-B5D3-4DEC-B215-F108A80C467E}" destId="{3AB88F53-3C8D-49D1-9772-899432A1D6F9}" srcOrd="1" destOrd="0" presId="urn:microsoft.com/office/officeart/2005/8/layout/hierarchy1"/>
    <dgm:cxn modelId="{C020497F-E647-44EC-9737-80DF05F87A8E}" type="presParOf" srcId="{B57843D8-E9FF-4DC2-8991-AA69EC257334}" destId="{2FAD35AA-1910-49E6-A1CD-1C5EF2B2D67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9F15305-5D7C-4E72-888A-FAAE1343E65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E4522C9-3E25-4515-976D-D6B5E3405975}">
      <dgm:prSet custT="1"/>
      <dgm:spPr/>
      <dgm:t>
        <a:bodyPr/>
        <a:lstStyle/>
        <a:p>
          <a:r>
            <a:rPr lang="it-IT" sz="1600" dirty="0"/>
            <a:t>Nel mese di marzo 2022, il GRI e la Fondazione IFRS hanno firmato un </a:t>
          </a:r>
          <a:r>
            <a:rPr lang="it-IT" sz="1600" b="1" dirty="0"/>
            <a:t>Memorandum of </a:t>
          </a:r>
          <a:r>
            <a:rPr lang="it-IT" sz="1600" b="1" dirty="0" err="1"/>
            <a:t>Understanding</a:t>
          </a:r>
          <a:r>
            <a:rPr lang="it-IT" sz="1600" b="1" dirty="0"/>
            <a:t> </a:t>
          </a:r>
          <a:r>
            <a:rPr lang="it-IT" sz="1600" dirty="0"/>
            <a:t>per coordinare i loro programmi di lavoro e le attività di definizione degli standard, nonché per unirsi ai rispettivi organi consultivi in materia di reporting di sostenibilità. </a:t>
          </a:r>
          <a:endParaRPr lang="en-US" sz="1600" dirty="0"/>
        </a:p>
      </dgm:t>
    </dgm:pt>
    <dgm:pt modelId="{0CE8AC81-242D-4233-B7E8-1F3A76A4EBE2}" type="parTrans" cxnId="{AA26BFB7-1D07-48F2-855E-0908CF9E9A60}">
      <dgm:prSet/>
      <dgm:spPr/>
      <dgm:t>
        <a:bodyPr/>
        <a:lstStyle/>
        <a:p>
          <a:endParaRPr lang="en-US" sz="1600"/>
        </a:p>
      </dgm:t>
    </dgm:pt>
    <dgm:pt modelId="{FD907D11-1E29-4133-9019-93F79C200C62}" type="sibTrans" cxnId="{AA26BFB7-1D07-48F2-855E-0908CF9E9A60}">
      <dgm:prSet/>
      <dgm:spPr/>
      <dgm:t>
        <a:bodyPr/>
        <a:lstStyle/>
        <a:p>
          <a:endParaRPr lang="en-US" sz="1600"/>
        </a:p>
      </dgm:t>
    </dgm:pt>
    <dgm:pt modelId="{BEB33234-F0B7-41D3-A3A8-63546F7191BA}">
      <dgm:prSet custT="1"/>
      <dgm:spPr/>
      <dgm:t>
        <a:bodyPr/>
        <a:lstStyle/>
        <a:p>
          <a:r>
            <a:rPr lang="it-IT" sz="1600" dirty="0"/>
            <a:t>Lavorando insieme, la Fondazione IFRS e il GRI forniscono due approcci per il reporting di sostenibilità uguali e interconnessi, come parte di un regime di reporting aziendale completo:</a:t>
          </a:r>
        </a:p>
        <a:p>
          <a:r>
            <a:rPr lang="it-IT" sz="1600" dirty="0"/>
            <a:t>- Reporting finanziario correlato alla sostenibilità attraverso gli </a:t>
          </a:r>
          <a:r>
            <a:rPr lang="it-IT" sz="1600" b="1" dirty="0"/>
            <a:t>IFRS </a:t>
          </a:r>
          <a:r>
            <a:rPr lang="it-IT" sz="1600" b="1" dirty="0" err="1"/>
            <a:t>Sustainability</a:t>
          </a:r>
          <a:r>
            <a:rPr lang="it-IT" sz="1600" b="1" dirty="0"/>
            <a:t> Disclosure Standards</a:t>
          </a:r>
          <a:r>
            <a:rPr lang="it-IT" sz="1600" dirty="0"/>
            <a:t>: divulgazione di informazioni per gli investitori e i partecipanti al mercato dei capitali sui </a:t>
          </a:r>
          <a:r>
            <a:rPr lang="it-IT" sz="1600" b="1" dirty="0"/>
            <a:t>rischi</a:t>
          </a:r>
          <a:r>
            <a:rPr lang="it-IT" sz="1600" dirty="0"/>
            <a:t> e le </a:t>
          </a:r>
          <a:r>
            <a:rPr lang="it-IT" sz="1600" b="1" dirty="0"/>
            <a:t>opportunità</a:t>
          </a:r>
          <a:r>
            <a:rPr lang="it-IT" sz="1600" dirty="0"/>
            <a:t> legati alla sostenibilità per un’azienda.</a:t>
          </a:r>
        </a:p>
        <a:p>
          <a:r>
            <a:rPr lang="it-IT" sz="1600" dirty="0"/>
            <a:t>- Reporting sull’impatto attraverso gli </a:t>
          </a:r>
          <a:r>
            <a:rPr lang="it-IT" sz="1600" b="1" dirty="0"/>
            <a:t>standard GRI</a:t>
          </a:r>
          <a:r>
            <a:rPr lang="it-IT" sz="1600" dirty="0"/>
            <a:t>: divulgazione a una vasta gamma di stakeholder di informazioni sugli </a:t>
          </a:r>
          <a:r>
            <a:rPr lang="it-IT" sz="1600" b="1" dirty="0"/>
            <a:t>impatti</a:t>
          </a:r>
          <a:r>
            <a:rPr lang="it-IT" sz="1600" dirty="0"/>
            <a:t> più significativi di un’azienda sull'economia, l'ambiente e le persone e su come la stessa gestisce questi impatti.</a:t>
          </a:r>
          <a:endParaRPr lang="en-US" sz="1600" dirty="0"/>
        </a:p>
      </dgm:t>
    </dgm:pt>
    <dgm:pt modelId="{01BB6DA8-61B8-4EA7-A9AA-E1E6AE82E898}" type="parTrans" cxnId="{CD01307A-C16E-4B0E-90D5-0ADEFDD7FADD}">
      <dgm:prSet/>
      <dgm:spPr/>
      <dgm:t>
        <a:bodyPr/>
        <a:lstStyle/>
        <a:p>
          <a:endParaRPr lang="en-US" sz="1600"/>
        </a:p>
      </dgm:t>
    </dgm:pt>
    <dgm:pt modelId="{F3A325A7-82E4-4F28-9E57-714F32A2199B}" type="sibTrans" cxnId="{CD01307A-C16E-4B0E-90D5-0ADEFDD7FADD}">
      <dgm:prSet/>
      <dgm:spPr/>
      <dgm:t>
        <a:bodyPr/>
        <a:lstStyle/>
        <a:p>
          <a:endParaRPr lang="en-US" sz="1600"/>
        </a:p>
      </dgm:t>
    </dgm:pt>
    <dgm:pt modelId="{47FB8025-6D2D-4F6B-88C5-E65A4A0B7546}" type="pres">
      <dgm:prSet presAssocID="{89F15305-5D7C-4E72-888A-FAAE1343E65A}" presName="root" presStyleCnt="0">
        <dgm:presLayoutVars>
          <dgm:dir/>
          <dgm:resizeHandles val="exact"/>
        </dgm:presLayoutVars>
      </dgm:prSet>
      <dgm:spPr/>
    </dgm:pt>
    <dgm:pt modelId="{69C4E46C-4E38-4388-9DE8-367C84DFAAAE}" type="pres">
      <dgm:prSet presAssocID="{2E4522C9-3E25-4515-976D-D6B5E3405975}" presName="compNode" presStyleCnt="0"/>
      <dgm:spPr/>
    </dgm:pt>
    <dgm:pt modelId="{F387821C-D657-4F67-BCB7-C0A2B827652F}" type="pres">
      <dgm:prSet presAssocID="{2E4522C9-3E25-4515-976D-D6B5E3405975}" presName="bgRect" presStyleLbl="bgShp" presStyleIdx="0" presStyleCnt="2" custScaleY="100000" custLinFactNeighborY="13576"/>
      <dgm:spPr/>
    </dgm:pt>
    <dgm:pt modelId="{4CEBA57C-8619-4D8A-A089-8D829141340F}" type="pres">
      <dgm:prSet presAssocID="{2E4522C9-3E25-4515-976D-D6B5E340597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retta di mano"/>
        </a:ext>
      </dgm:extLst>
    </dgm:pt>
    <dgm:pt modelId="{CC01DFE1-1A23-4D73-BB21-07272FD331A9}" type="pres">
      <dgm:prSet presAssocID="{2E4522C9-3E25-4515-976D-D6B5E3405975}" presName="spaceRect" presStyleCnt="0"/>
      <dgm:spPr/>
    </dgm:pt>
    <dgm:pt modelId="{D5774512-0053-4F29-8F85-3CC66720801B}" type="pres">
      <dgm:prSet presAssocID="{2E4522C9-3E25-4515-976D-D6B5E3405975}" presName="parTx" presStyleLbl="revTx" presStyleIdx="0" presStyleCnt="2">
        <dgm:presLayoutVars>
          <dgm:chMax val="0"/>
          <dgm:chPref val="0"/>
        </dgm:presLayoutVars>
      </dgm:prSet>
      <dgm:spPr/>
    </dgm:pt>
    <dgm:pt modelId="{8C459956-5F4F-41B5-AC85-65228294C404}" type="pres">
      <dgm:prSet presAssocID="{FD907D11-1E29-4133-9019-93F79C200C62}" presName="sibTrans" presStyleCnt="0"/>
      <dgm:spPr/>
    </dgm:pt>
    <dgm:pt modelId="{252193FB-0751-4501-8906-F798285357B6}" type="pres">
      <dgm:prSet presAssocID="{BEB33234-F0B7-41D3-A3A8-63546F7191BA}" presName="compNode" presStyleCnt="0"/>
      <dgm:spPr/>
    </dgm:pt>
    <dgm:pt modelId="{8AC7D513-BAAA-42C7-92B0-EC2C02264680}" type="pres">
      <dgm:prSet presAssocID="{BEB33234-F0B7-41D3-A3A8-63546F7191BA}" presName="bgRect" presStyleLbl="bgShp" presStyleIdx="1" presStyleCnt="2" custScaleY="125804" custLinFactNeighborY="12915"/>
      <dgm:spPr/>
    </dgm:pt>
    <dgm:pt modelId="{53290C86-D884-4B2D-A591-D083F2D3878D}" type="pres">
      <dgm:prSet presAssocID="{BEB33234-F0B7-41D3-A3A8-63546F7191B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ssioni"/>
        </a:ext>
      </dgm:extLst>
    </dgm:pt>
    <dgm:pt modelId="{3B52B945-44C7-40CD-8B78-2D570ACDEE62}" type="pres">
      <dgm:prSet presAssocID="{BEB33234-F0B7-41D3-A3A8-63546F7191BA}" presName="spaceRect" presStyleCnt="0"/>
      <dgm:spPr/>
    </dgm:pt>
    <dgm:pt modelId="{262101C3-0101-4C96-8B55-39607030F57A}" type="pres">
      <dgm:prSet presAssocID="{BEB33234-F0B7-41D3-A3A8-63546F7191BA}" presName="parTx" presStyleLbl="revTx" presStyleIdx="1" presStyleCnt="2" custScaleX="105404" custScaleY="98512">
        <dgm:presLayoutVars>
          <dgm:chMax val="0"/>
          <dgm:chPref val="0"/>
        </dgm:presLayoutVars>
      </dgm:prSet>
      <dgm:spPr/>
    </dgm:pt>
  </dgm:ptLst>
  <dgm:cxnLst>
    <dgm:cxn modelId="{388B8852-82CC-4B6F-B137-91A868736749}" type="presOf" srcId="{BEB33234-F0B7-41D3-A3A8-63546F7191BA}" destId="{262101C3-0101-4C96-8B55-39607030F57A}" srcOrd="0" destOrd="0" presId="urn:microsoft.com/office/officeart/2018/2/layout/IconVerticalSolidList"/>
    <dgm:cxn modelId="{CD01307A-C16E-4B0E-90D5-0ADEFDD7FADD}" srcId="{89F15305-5D7C-4E72-888A-FAAE1343E65A}" destId="{BEB33234-F0B7-41D3-A3A8-63546F7191BA}" srcOrd="1" destOrd="0" parTransId="{01BB6DA8-61B8-4EA7-A9AA-E1E6AE82E898}" sibTransId="{F3A325A7-82E4-4F28-9E57-714F32A2199B}"/>
    <dgm:cxn modelId="{AA26BFB7-1D07-48F2-855E-0908CF9E9A60}" srcId="{89F15305-5D7C-4E72-888A-FAAE1343E65A}" destId="{2E4522C9-3E25-4515-976D-D6B5E3405975}" srcOrd="0" destOrd="0" parTransId="{0CE8AC81-242D-4233-B7E8-1F3A76A4EBE2}" sibTransId="{FD907D11-1E29-4133-9019-93F79C200C62}"/>
    <dgm:cxn modelId="{392356C0-CE64-404D-8E3E-55DBB25B727D}" type="presOf" srcId="{2E4522C9-3E25-4515-976D-D6B5E3405975}" destId="{D5774512-0053-4F29-8F85-3CC66720801B}" srcOrd="0" destOrd="0" presId="urn:microsoft.com/office/officeart/2018/2/layout/IconVerticalSolidList"/>
    <dgm:cxn modelId="{52B848ED-CA5A-4FF3-B304-58D157306934}" type="presOf" srcId="{89F15305-5D7C-4E72-888A-FAAE1343E65A}" destId="{47FB8025-6D2D-4F6B-88C5-E65A4A0B7546}" srcOrd="0" destOrd="0" presId="urn:microsoft.com/office/officeart/2018/2/layout/IconVerticalSolidList"/>
    <dgm:cxn modelId="{F5494FF0-EFF0-4CF2-9A02-919E7494CD83}" type="presParOf" srcId="{47FB8025-6D2D-4F6B-88C5-E65A4A0B7546}" destId="{69C4E46C-4E38-4388-9DE8-367C84DFAAAE}" srcOrd="0" destOrd="0" presId="urn:microsoft.com/office/officeart/2018/2/layout/IconVerticalSolidList"/>
    <dgm:cxn modelId="{44210A0F-D53A-4A5D-9C8E-E5E19523E6C2}" type="presParOf" srcId="{69C4E46C-4E38-4388-9DE8-367C84DFAAAE}" destId="{F387821C-D657-4F67-BCB7-C0A2B827652F}" srcOrd="0" destOrd="0" presId="urn:microsoft.com/office/officeart/2018/2/layout/IconVerticalSolidList"/>
    <dgm:cxn modelId="{FCE51468-B5E5-4C73-BBC6-7C45D3545D2A}" type="presParOf" srcId="{69C4E46C-4E38-4388-9DE8-367C84DFAAAE}" destId="{4CEBA57C-8619-4D8A-A089-8D829141340F}" srcOrd="1" destOrd="0" presId="urn:microsoft.com/office/officeart/2018/2/layout/IconVerticalSolidList"/>
    <dgm:cxn modelId="{4521F4B2-33A3-4831-9E10-FC23F04F84A5}" type="presParOf" srcId="{69C4E46C-4E38-4388-9DE8-367C84DFAAAE}" destId="{CC01DFE1-1A23-4D73-BB21-07272FD331A9}" srcOrd="2" destOrd="0" presId="urn:microsoft.com/office/officeart/2018/2/layout/IconVerticalSolidList"/>
    <dgm:cxn modelId="{84742AC1-B0DC-445C-8200-CF6DB2C5252C}" type="presParOf" srcId="{69C4E46C-4E38-4388-9DE8-367C84DFAAAE}" destId="{D5774512-0053-4F29-8F85-3CC66720801B}" srcOrd="3" destOrd="0" presId="urn:microsoft.com/office/officeart/2018/2/layout/IconVerticalSolidList"/>
    <dgm:cxn modelId="{9442B1E5-C502-4523-A353-2CD6E72261FA}" type="presParOf" srcId="{47FB8025-6D2D-4F6B-88C5-E65A4A0B7546}" destId="{8C459956-5F4F-41B5-AC85-65228294C404}" srcOrd="1" destOrd="0" presId="urn:microsoft.com/office/officeart/2018/2/layout/IconVerticalSolidList"/>
    <dgm:cxn modelId="{811EF285-B68A-4C97-908D-1D1E0FE4C073}" type="presParOf" srcId="{47FB8025-6D2D-4F6B-88C5-E65A4A0B7546}" destId="{252193FB-0751-4501-8906-F798285357B6}" srcOrd="2" destOrd="0" presId="urn:microsoft.com/office/officeart/2018/2/layout/IconVerticalSolidList"/>
    <dgm:cxn modelId="{BFA933D4-D39F-4BC1-9C48-9E6D79F0585B}" type="presParOf" srcId="{252193FB-0751-4501-8906-F798285357B6}" destId="{8AC7D513-BAAA-42C7-92B0-EC2C02264680}" srcOrd="0" destOrd="0" presId="urn:microsoft.com/office/officeart/2018/2/layout/IconVerticalSolidList"/>
    <dgm:cxn modelId="{A551070D-E3C5-4BF0-9EDC-F3E366FCB9C9}" type="presParOf" srcId="{252193FB-0751-4501-8906-F798285357B6}" destId="{53290C86-D884-4B2D-A591-D083F2D3878D}" srcOrd="1" destOrd="0" presId="urn:microsoft.com/office/officeart/2018/2/layout/IconVerticalSolidList"/>
    <dgm:cxn modelId="{37FB8A77-8631-405E-A7C7-6864320B044E}" type="presParOf" srcId="{252193FB-0751-4501-8906-F798285357B6}" destId="{3B52B945-44C7-40CD-8B78-2D570ACDEE62}" srcOrd="2" destOrd="0" presId="urn:microsoft.com/office/officeart/2018/2/layout/IconVerticalSolidList"/>
    <dgm:cxn modelId="{18DA9841-1318-437A-8568-6BF5C2AC823E}" type="presParOf" srcId="{252193FB-0751-4501-8906-F798285357B6}" destId="{262101C3-0101-4C96-8B55-39607030F57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D1D03D-DA1D-4FF7-83AB-98BD6D3748AF}" type="doc">
      <dgm:prSet loTypeId="urn:microsoft.com/office/officeart/2018/2/layout/IconVerticalSolidList" loCatId="icon" qsTypeId="urn:microsoft.com/office/officeart/2005/8/quickstyle/simple1" qsCatId="simple" csTypeId="urn:microsoft.com/office/officeart/2005/8/colors/accent1_1" csCatId="accent1" phldr="1"/>
      <dgm:spPr/>
      <dgm:t>
        <a:bodyPr/>
        <a:lstStyle/>
        <a:p>
          <a:endParaRPr lang="en-US"/>
        </a:p>
      </dgm:t>
    </dgm:pt>
    <dgm:pt modelId="{F12D955D-259C-4822-B75D-78AD6BA6AEAC}">
      <dgm:prSet custT="1"/>
      <dgm:spPr/>
      <dgm:t>
        <a:bodyPr/>
        <a:lstStyle/>
        <a:p>
          <a:pPr>
            <a:lnSpc>
              <a:spcPct val="100000"/>
            </a:lnSpc>
          </a:pPr>
          <a:r>
            <a:rPr lang="it-IT" sz="1500" dirty="0"/>
            <a:t>Una breve descrizione del modello e della strategia aziendali dell’impresa</a:t>
          </a:r>
          <a:endParaRPr lang="en-US" sz="1500" dirty="0"/>
        </a:p>
      </dgm:t>
    </dgm:pt>
    <dgm:pt modelId="{9ECEADDE-3252-4B04-AE17-93E01A58B4FF}" type="parTrans" cxnId="{B320AD6E-C434-4C3A-B428-03C812134C27}">
      <dgm:prSet/>
      <dgm:spPr/>
      <dgm:t>
        <a:bodyPr/>
        <a:lstStyle/>
        <a:p>
          <a:endParaRPr lang="en-US" sz="1400"/>
        </a:p>
      </dgm:t>
    </dgm:pt>
    <dgm:pt modelId="{E60FF272-2C34-48EE-BDE4-866E6D73D978}" type="sibTrans" cxnId="{B320AD6E-C434-4C3A-B428-03C812134C27}">
      <dgm:prSet/>
      <dgm:spPr/>
      <dgm:t>
        <a:bodyPr/>
        <a:lstStyle/>
        <a:p>
          <a:endParaRPr lang="en-US" sz="1400"/>
        </a:p>
      </dgm:t>
    </dgm:pt>
    <dgm:pt modelId="{E27896CB-E715-4B0C-892B-5DF3F541C5EA}">
      <dgm:prSet custT="1"/>
      <dgm:spPr/>
      <dgm:t>
        <a:bodyPr/>
        <a:lstStyle/>
        <a:p>
          <a:pPr>
            <a:lnSpc>
              <a:spcPct val="100000"/>
            </a:lnSpc>
          </a:pPr>
          <a:r>
            <a:rPr lang="it-IT" sz="1500" dirty="0"/>
            <a:t>Una descrizione degli obiettivi temporalmente definiti connessi alle questioni di sostenibilità individuati dall’impresa, una descrizione dei progressi da essa realizzati nel conseguimento degli stessi e una dichiarazione che attesti se gli obiettivi dell’impresa relativi ai fattori ambientali sono basati su prove scientifiche conclusive</a:t>
          </a:r>
          <a:endParaRPr lang="en-US" sz="1500" dirty="0"/>
        </a:p>
      </dgm:t>
    </dgm:pt>
    <dgm:pt modelId="{90F52633-52C2-4982-811B-3B40650918DD}" type="parTrans" cxnId="{297AC6F0-8B86-46DB-89AF-FC5182F99A8F}">
      <dgm:prSet/>
      <dgm:spPr/>
      <dgm:t>
        <a:bodyPr/>
        <a:lstStyle/>
        <a:p>
          <a:endParaRPr lang="en-US" sz="1400"/>
        </a:p>
      </dgm:t>
    </dgm:pt>
    <dgm:pt modelId="{9D474BFD-5E43-4CA3-B663-180EB354FD31}" type="sibTrans" cxnId="{297AC6F0-8B86-46DB-89AF-FC5182F99A8F}">
      <dgm:prSet/>
      <dgm:spPr/>
      <dgm:t>
        <a:bodyPr/>
        <a:lstStyle/>
        <a:p>
          <a:endParaRPr lang="en-US" sz="1400"/>
        </a:p>
      </dgm:t>
    </dgm:pt>
    <dgm:pt modelId="{053A3CBF-D52B-4827-AF6B-6D44565AF5D5}">
      <dgm:prSet custT="1"/>
      <dgm:spPr/>
      <dgm:t>
        <a:bodyPr/>
        <a:lstStyle/>
        <a:p>
          <a:pPr>
            <a:lnSpc>
              <a:spcPct val="100000"/>
            </a:lnSpc>
          </a:pPr>
          <a:r>
            <a:rPr lang="it-IT" sz="1500" dirty="0"/>
            <a:t>Una descrizione del ruolo degli organi di amministrazione, gestione e controllo per quanto riguarda le questioni di sostenibilità e delle loro competenze e capacità in relazione allo svolgimento di tale ruolo o dell’accesso di tali organi alle suddette competenze e capacità</a:t>
          </a:r>
          <a:endParaRPr lang="en-US" sz="1500" dirty="0"/>
        </a:p>
      </dgm:t>
    </dgm:pt>
    <dgm:pt modelId="{58A0E3E3-B7A5-4522-B9FC-EDF53BEBCDBB}" type="parTrans" cxnId="{517521A7-5087-4002-9202-F14C0BB245D0}">
      <dgm:prSet/>
      <dgm:spPr/>
      <dgm:t>
        <a:bodyPr/>
        <a:lstStyle/>
        <a:p>
          <a:endParaRPr lang="en-US" sz="1400"/>
        </a:p>
      </dgm:t>
    </dgm:pt>
    <dgm:pt modelId="{CB68A138-3615-4BCA-B2EC-C082236C57ED}" type="sibTrans" cxnId="{517521A7-5087-4002-9202-F14C0BB245D0}">
      <dgm:prSet/>
      <dgm:spPr/>
      <dgm:t>
        <a:bodyPr/>
        <a:lstStyle/>
        <a:p>
          <a:endParaRPr lang="en-US" sz="1400"/>
        </a:p>
      </dgm:t>
    </dgm:pt>
    <dgm:pt modelId="{E6E34FA9-4B8E-48C1-822B-C64F63B8880E}">
      <dgm:prSet custT="1"/>
      <dgm:spPr/>
      <dgm:t>
        <a:bodyPr/>
        <a:lstStyle/>
        <a:p>
          <a:pPr>
            <a:lnSpc>
              <a:spcPct val="100000"/>
            </a:lnSpc>
          </a:pPr>
          <a:r>
            <a:rPr lang="it-IT" sz="1500" dirty="0"/>
            <a:t>Una descrizione delle politiche dell’impresa in relazione alle questioni di sostenibilità</a:t>
          </a:r>
          <a:endParaRPr lang="en-US" sz="1500" dirty="0"/>
        </a:p>
      </dgm:t>
    </dgm:pt>
    <dgm:pt modelId="{AEB36FB1-3F59-4CD0-88D7-1BF36E646BFE}" type="parTrans" cxnId="{6B047C2C-70DB-4AB5-B941-83BD024E433E}">
      <dgm:prSet/>
      <dgm:spPr/>
      <dgm:t>
        <a:bodyPr/>
        <a:lstStyle/>
        <a:p>
          <a:endParaRPr lang="en-US" sz="1400"/>
        </a:p>
      </dgm:t>
    </dgm:pt>
    <dgm:pt modelId="{36849DEE-3983-4319-915C-782B7EB341F0}" type="sibTrans" cxnId="{6B047C2C-70DB-4AB5-B941-83BD024E433E}">
      <dgm:prSet/>
      <dgm:spPr/>
      <dgm:t>
        <a:bodyPr/>
        <a:lstStyle/>
        <a:p>
          <a:endParaRPr lang="en-US" sz="1400"/>
        </a:p>
      </dgm:t>
    </dgm:pt>
    <dgm:pt modelId="{7F66FDF7-08F9-4B9A-BEBF-B0444FBE87D1}">
      <dgm:prSet custT="1"/>
      <dgm:spPr/>
      <dgm:t>
        <a:bodyPr/>
        <a:lstStyle/>
        <a:p>
          <a:pPr>
            <a:lnSpc>
              <a:spcPct val="100000"/>
            </a:lnSpc>
          </a:pPr>
          <a:r>
            <a:rPr lang="it-IT" sz="1500" dirty="0"/>
            <a:t>Informazioni sull’esistenza di sistemi di incentivi connessi alle questioni di sostenibilità e che sono destinati ai membri degli organi di amministrazione, direzione e controllo</a:t>
          </a:r>
          <a:endParaRPr lang="en-US" sz="1500" dirty="0"/>
        </a:p>
      </dgm:t>
    </dgm:pt>
    <dgm:pt modelId="{21B151A9-5D33-4375-AE68-91EE5E1500B1}" type="parTrans" cxnId="{02191297-DE94-4B53-908D-9640F49F91CD}">
      <dgm:prSet/>
      <dgm:spPr/>
      <dgm:t>
        <a:bodyPr/>
        <a:lstStyle/>
        <a:p>
          <a:endParaRPr lang="en-US" sz="1400"/>
        </a:p>
      </dgm:t>
    </dgm:pt>
    <dgm:pt modelId="{8DF9AE65-03C2-4971-B3B1-19DB27B1E4B9}" type="sibTrans" cxnId="{02191297-DE94-4B53-908D-9640F49F91CD}">
      <dgm:prSet/>
      <dgm:spPr/>
      <dgm:t>
        <a:bodyPr/>
        <a:lstStyle/>
        <a:p>
          <a:endParaRPr lang="en-US" sz="1400"/>
        </a:p>
      </dgm:t>
    </dgm:pt>
    <dgm:pt modelId="{0E8799F1-A8A0-4924-B21D-45FFEA7B9A4A}" type="pres">
      <dgm:prSet presAssocID="{21D1D03D-DA1D-4FF7-83AB-98BD6D3748AF}" presName="root" presStyleCnt="0">
        <dgm:presLayoutVars>
          <dgm:dir/>
          <dgm:resizeHandles val="exact"/>
        </dgm:presLayoutVars>
      </dgm:prSet>
      <dgm:spPr/>
    </dgm:pt>
    <dgm:pt modelId="{63E9532E-EAB9-454A-AA84-E3D50C24EB39}" type="pres">
      <dgm:prSet presAssocID="{F12D955D-259C-4822-B75D-78AD6BA6AEAC}" presName="compNode" presStyleCnt="0"/>
      <dgm:spPr/>
    </dgm:pt>
    <dgm:pt modelId="{B3D23610-5515-46CA-B7F2-7C9F9F02809D}" type="pres">
      <dgm:prSet presAssocID="{F12D955D-259C-4822-B75D-78AD6BA6AEAC}" presName="bgRect" presStyleLbl="bgShp" presStyleIdx="0" presStyleCnt="5" custLinFactNeighborX="47" custLinFactNeighborY="3243"/>
      <dgm:spPr/>
    </dgm:pt>
    <dgm:pt modelId="{657FDA55-4EF3-4747-9FC8-5B63B22DB6A1}" type="pres">
      <dgm:prSet presAssocID="{F12D955D-259C-4822-B75D-78AD6BA6AEAC}"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1 con riempimento a tinta unita"/>
        </a:ext>
      </dgm:extLst>
    </dgm:pt>
    <dgm:pt modelId="{16FC5B1C-FCF5-46E9-BAA0-4872EB63FF3E}" type="pres">
      <dgm:prSet presAssocID="{F12D955D-259C-4822-B75D-78AD6BA6AEAC}" presName="spaceRect" presStyleCnt="0"/>
      <dgm:spPr/>
    </dgm:pt>
    <dgm:pt modelId="{7A714A99-5E67-424B-9457-3FACAF53E6B1}" type="pres">
      <dgm:prSet presAssocID="{F12D955D-259C-4822-B75D-78AD6BA6AEAC}" presName="parTx" presStyleLbl="revTx" presStyleIdx="0" presStyleCnt="5">
        <dgm:presLayoutVars>
          <dgm:chMax val="0"/>
          <dgm:chPref val="0"/>
        </dgm:presLayoutVars>
      </dgm:prSet>
      <dgm:spPr/>
    </dgm:pt>
    <dgm:pt modelId="{AE46408B-2417-4A52-8328-DFF9DB8E92D6}" type="pres">
      <dgm:prSet presAssocID="{E60FF272-2C34-48EE-BDE4-866E6D73D978}" presName="sibTrans" presStyleCnt="0"/>
      <dgm:spPr/>
    </dgm:pt>
    <dgm:pt modelId="{C54DBDAB-8FE0-4DBA-9D96-3FC11C724EA9}" type="pres">
      <dgm:prSet presAssocID="{E27896CB-E715-4B0C-892B-5DF3F541C5EA}" presName="compNode" presStyleCnt="0"/>
      <dgm:spPr/>
    </dgm:pt>
    <dgm:pt modelId="{9A5CA258-4E56-4A0E-AB8F-9E13B9BAAB80}" type="pres">
      <dgm:prSet presAssocID="{E27896CB-E715-4B0C-892B-5DF3F541C5EA}" presName="bgRect" presStyleLbl="bgShp" presStyleIdx="1" presStyleCnt="5"/>
      <dgm:spPr/>
    </dgm:pt>
    <dgm:pt modelId="{84FA0984-8C86-42F1-A666-AD8F15ED97A9}" type="pres">
      <dgm:prSet presAssocID="{E27896CB-E715-4B0C-892B-5DF3F541C5EA}"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dge con riempimento a tinta unita"/>
        </a:ext>
      </dgm:extLst>
    </dgm:pt>
    <dgm:pt modelId="{DB05BC09-1B4E-4D9A-9A0A-F8F3F2597A10}" type="pres">
      <dgm:prSet presAssocID="{E27896CB-E715-4B0C-892B-5DF3F541C5EA}" presName="spaceRect" presStyleCnt="0"/>
      <dgm:spPr/>
    </dgm:pt>
    <dgm:pt modelId="{938E983D-62BD-4287-96E0-39C30F2FAF5E}" type="pres">
      <dgm:prSet presAssocID="{E27896CB-E715-4B0C-892B-5DF3F541C5EA}" presName="parTx" presStyleLbl="revTx" presStyleIdx="1" presStyleCnt="5">
        <dgm:presLayoutVars>
          <dgm:chMax val="0"/>
          <dgm:chPref val="0"/>
        </dgm:presLayoutVars>
      </dgm:prSet>
      <dgm:spPr/>
    </dgm:pt>
    <dgm:pt modelId="{61867A66-0EE1-41C0-9370-570869E071FA}" type="pres">
      <dgm:prSet presAssocID="{9D474BFD-5E43-4CA3-B663-180EB354FD31}" presName="sibTrans" presStyleCnt="0"/>
      <dgm:spPr/>
    </dgm:pt>
    <dgm:pt modelId="{A6C7D8FE-DE1C-4413-9846-ADE613CDC99B}" type="pres">
      <dgm:prSet presAssocID="{053A3CBF-D52B-4827-AF6B-6D44565AF5D5}" presName="compNode" presStyleCnt="0"/>
      <dgm:spPr/>
    </dgm:pt>
    <dgm:pt modelId="{3C7D9C4F-0171-4277-9FDB-BE6105A17838}" type="pres">
      <dgm:prSet presAssocID="{053A3CBF-D52B-4827-AF6B-6D44565AF5D5}" presName="bgRect" presStyleLbl="bgShp" presStyleIdx="2" presStyleCnt="5"/>
      <dgm:spPr/>
    </dgm:pt>
    <dgm:pt modelId="{9C2F849E-5FCD-4FD6-886F-D569C6697578}" type="pres">
      <dgm:prSet presAssocID="{053A3CBF-D52B-4827-AF6B-6D44565AF5D5}"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dge 3 con riempimento a tinta unita"/>
        </a:ext>
      </dgm:extLst>
    </dgm:pt>
    <dgm:pt modelId="{C50E369E-41F9-45CB-8827-8F148E38B0EE}" type="pres">
      <dgm:prSet presAssocID="{053A3CBF-D52B-4827-AF6B-6D44565AF5D5}" presName="spaceRect" presStyleCnt="0"/>
      <dgm:spPr/>
    </dgm:pt>
    <dgm:pt modelId="{46A6309F-DD08-4F31-9CC3-0D7AB01AAD89}" type="pres">
      <dgm:prSet presAssocID="{053A3CBF-D52B-4827-AF6B-6D44565AF5D5}" presName="parTx" presStyleLbl="revTx" presStyleIdx="2" presStyleCnt="5">
        <dgm:presLayoutVars>
          <dgm:chMax val="0"/>
          <dgm:chPref val="0"/>
        </dgm:presLayoutVars>
      </dgm:prSet>
      <dgm:spPr/>
    </dgm:pt>
    <dgm:pt modelId="{0374F4A1-C0AD-479C-AC30-04083993DE34}" type="pres">
      <dgm:prSet presAssocID="{CB68A138-3615-4BCA-B2EC-C082236C57ED}" presName="sibTrans" presStyleCnt="0"/>
      <dgm:spPr/>
    </dgm:pt>
    <dgm:pt modelId="{6591F3B5-DA3B-48DE-AB0E-619C5F1F9FE6}" type="pres">
      <dgm:prSet presAssocID="{E6E34FA9-4B8E-48C1-822B-C64F63B8880E}" presName="compNode" presStyleCnt="0"/>
      <dgm:spPr/>
    </dgm:pt>
    <dgm:pt modelId="{35EB7A3A-7995-4D98-9287-DE7744FDAD91}" type="pres">
      <dgm:prSet presAssocID="{E6E34FA9-4B8E-48C1-822B-C64F63B8880E}" presName="bgRect" presStyleLbl="bgShp" presStyleIdx="3" presStyleCnt="5"/>
      <dgm:spPr/>
    </dgm:pt>
    <dgm:pt modelId="{23F0D414-B996-4F56-9D8A-0D7362940117}" type="pres">
      <dgm:prSet presAssocID="{E6E34FA9-4B8E-48C1-822B-C64F63B8880E}"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adge 4 con riempimento a tinta unita"/>
        </a:ext>
      </dgm:extLst>
    </dgm:pt>
    <dgm:pt modelId="{4F1ECA4A-B2A4-4C8E-886D-762A6C0E0D34}" type="pres">
      <dgm:prSet presAssocID="{E6E34FA9-4B8E-48C1-822B-C64F63B8880E}" presName="spaceRect" presStyleCnt="0"/>
      <dgm:spPr/>
    </dgm:pt>
    <dgm:pt modelId="{DF5DE481-9741-4A93-8515-686DECC5B693}" type="pres">
      <dgm:prSet presAssocID="{E6E34FA9-4B8E-48C1-822B-C64F63B8880E}" presName="parTx" presStyleLbl="revTx" presStyleIdx="3" presStyleCnt="5">
        <dgm:presLayoutVars>
          <dgm:chMax val="0"/>
          <dgm:chPref val="0"/>
        </dgm:presLayoutVars>
      </dgm:prSet>
      <dgm:spPr/>
    </dgm:pt>
    <dgm:pt modelId="{60E20694-7A34-49FF-859B-4EF878427D47}" type="pres">
      <dgm:prSet presAssocID="{36849DEE-3983-4319-915C-782B7EB341F0}" presName="sibTrans" presStyleCnt="0"/>
      <dgm:spPr/>
    </dgm:pt>
    <dgm:pt modelId="{C92D1C76-78D0-49B1-94B8-E4160E09B8B4}" type="pres">
      <dgm:prSet presAssocID="{7F66FDF7-08F9-4B9A-BEBF-B0444FBE87D1}" presName="compNode" presStyleCnt="0"/>
      <dgm:spPr/>
    </dgm:pt>
    <dgm:pt modelId="{773B679B-F091-4C2A-9F39-44C13BCB34D8}" type="pres">
      <dgm:prSet presAssocID="{7F66FDF7-08F9-4B9A-BEBF-B0444FBE87D1}" presName="bgRect" presStyleLbl="bgShp" presStyleIdx="4" presStyleCnt="5" custLinFactNeighborY="2090"/>
      <dgm:spPr/>
    </dgm:pt>
    <dgm:pt modelId="{EAE23E0F-BC1D-4ECB-948C-9C0753D3C9B5}" type="pres">
      <dgm:prSet presAssocID="{7F66FDF7-08F9-4B9A-BEBF-B0444FBE87D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Badge 5 con riempimento a tinta unita"/>
        </a:ext>
      </dgm:extLst>
    </dgm:pt>
    <dgm:pt modelId="{2714102B-BCF2-462D-B968-C9753B608EB5}" type="pres">
      <dgm:prSet presAssocID="{7F66FDF7-08F9-4B9A-BEBF-B0444FBE87D1}" presName="spaceRect" presStyleCnt="0"/>
      <dgm:spPr/>
    </dgm:pt>
    <dgm:pt modelId="{2BDCFA1D-281F-4CCD-957A-39C073AE0779}" type="pres">
      <dgm:prSet presAssocID="{7F66FDF7-08F9-4B9A-BEBF-B0444FBE87D1}" presName="parTx" presStyleLbl="revTx" presStyleIdx="4" presStyleCnt="5">
        <dgm:presLayoutVars>
          <dgm:chMax val="0"/>
          <dgm:chPref val="0"/>
        </dgm:presLayoutVars>
      </dgm:prSet>
      <dgm:spPr/>
    </dgm:pt>
  </dgm:ptLst>
  <dgm:cxnLst>
    <dgm:cxn modelId="{0E504B09-63E9-4AE3-8CBE-406820CDFC0F}" type="presOf" srcId="{E27896CB-E715-4B0C-892B-5DF3F541C5EA}" destId="{938E983D-62BD-4287-96E0-39C30F2FAF5E}" srcOrd="0" destOrd="0" presId="urn:microsoft.com/office/officeart/2018/2/layout/IconVerticalSolidList"/>
    <dgm:cxn modelId="{C301FC27-1168-4434-AA5E-37934AD1E56B}" type="presOf" srcId="{21D1D03D-DA1D-4FF7-83AB-98BD6D3748AF}" destId="{0E8799F1-A8A0-4924-B21D-45FFEA7B9A4A}" srcOrd="0" destOrd="0" presId="urn:microsoft.com/office/officeart/2018/2/layout/IconVerticalSolidList"/>
    <dgm:cxn modelId="{6B047C2C-70DB-4AB5-B941-83BD024E433E}" srcId="{21D1D03D-DA1D-4FF7-83AB-98BD6D3748AF}" destId="{E6E34FA9-4B8E-48C1-822B-C64F63B8880E}" srcOrd="3" destOrd="0" parTransId="{AEB36FB1-3F59-4CD0-88D7-1BF36E646BFE}" sibTransId="{36849DEE-3983-4319-915C-782B7EB341F0}"/>
    <dgm:cxn modelId="{D2D5953A-3BFA-467A-974E-1EBB1BAC37F3}" type="presOf" srcId="{E6E34FA9-4B8E-48C1-822B-C64F63B8880E}" destId="{DF5DE481-9741-4A93-8515-686DECC5B693}" srcOrd="0" destOrd="0" presId="urn:microsoft.com/office/officeart/2018/2/layout/IconVerticalSolidList"/>
    <dgm:cxn modelId="{F7904C6B-E4BB-413A-8D36-01043F339616}" type="presOf" srcId="{053A3CBF-D52B-4827-AF6B-6D44565AF5D5}" destId="{46A6309F-DD08-4F31-9CC3-0D7AB01AAD89}" srcOrd="0" destOrd="0" presId="urn:microsoft.com/office/officeart/2018/2/layout/IconVerticalSolidList"/>
    <dgm:cxn modelId="{B320AD6E-C434-4C3A-B428-03C812134C27}" srcId="{21D1D03D-DA1D-4FF7-83AB-98BD6D3748AF}" destId="{F12D955D-259C-4822-B75D-78AD6BA6AEAC}" srcOrd="0" destOrd="0" parTransId="{9ECEADDE-3252-4B04-AE17-93E01A58B4FF}" sibTransId="{E60FF272-2C34-48EE-BDE4-866E6D73D978}"/>
    <dgm:cxn modelId="{02191297-DE94-4B53-908D-9640F49F91CD}" srcId="{21D1D03D-DA1D-4FF7-83AB-98BD6D3748AF}" destId="{7F66FDF7-08F9-4B9A-BEBF-B0444FBE87D1}" srcOrd="4" destOrd="0" parTransId="{21B151A9-5D33-4375-AE68-91EE5E1500B1}" sibTransId="{8DF9AE65-03C2-4971-B3B1-19DB27B1E4B9}"/>
    <dgm:cxn modelId="{38086499-92C3-4E2B-B47B-DB899FB29472}" type="presOf" srcId="{F12D955D-259C-4822-B75D-78AD6BA6AEAC}" destId="{7A714A99-5E67-424B-9457-3FACAF53E6B1}" srcOrd="0" destOrd="0" presId="urn:microsoft.com/office/officeart/2018/2/layout/IconVerticalSolidList"/>
    <dgm:cxn modelId="{517521A7-5087-4002-9202-F14C0BB245D0}" srcId="{21D1D03D-DA1D-4FF7-83AB-98BD6D3748AF}" destId="{053A3CBF-D52B-4827-AF6B-6D44565AF5D5}" srcOrd="2" destOrd="0" parTransId="{58A0E3E3-B7A5-4522-B9FC-EDF53BEBCDBB}" sibTransId="{CB68A138-3615-4BCA-B2EC-C082236C57ED}"/>
    <dgm:cxn modelId="{39E01FEA-46B2-45B5-85B0-D033F30CE02E}" type="presOf" srcId="{7F66FDF7-08F9-4B9A-BEBF-B0444FBE87D1}" destId="{2BDCFA1D-281F-4CCD-957A-39C073AE0779}" srcOrd="0" destOrd="0" presId="urn:microsoft.com/office/officeart/2018/2/layout/IconVerticalSolidList"/>
    <dgm:cxn modelId="{297AC6F0-8B86-46DB-89AF-FC5182F99A8F}" srcId="{21D1D03D-DA1D-4FF7-83AB-98BD6D3748AF}" destId="{E27896CB-E715-4B0C-892B-5DF3F541C5EA}" srcOrd="1" destOrd="0" parTransId="{90F52633-52C2-4982-811B-3B40650918DD}" sibTransId="{9D474BFD-5E43-4CA3-B663-180EB354FD31}"/>
    <dgm:cxn modelId="{500C4898-EE54-4AA1-9D19-8A2711E042E6}" type="presParOf" srcId="{0E8799F1-A8A0-4924-B21D-45FFEA7B9A4A}" destId="{63E9532E-EAB9-454A-AA84-E3D50C24EB39}" srcOrd="0" destOrd="0" presId="urn:microsoft.com/office/officeart/2018/2/layout/IconVerticalSolidList"/>
    <dgm:cxn modelId="{201AA44E-CF50-4380-AAF9-2CA51D4FCEF4}" type="presParOf" srcId="{63E9532E-EAB9-454A-AA84-E3D50C24EB39}" destId="{B3D23610-5515-46CA-B7F2-7C9F9F02809D}" srcOrd="0" destOrd="0" presId="urn:microsoft.com/office/officeart/2018/2/layout/IconVerticalSolidList"/>
    <dgm:cxn modelId="{1360A950-B85E-47D2-B381-FBD72228CC30}" type="presParOf" srcId="{63E9532E-EAB9-454A-AA84-E3D50C24EB39}" destId="{657FDA55-4EF3-4747-9FC8-5B63B22DB6A1}" srcOrd="1" destOrd="0" presId="urn:microsoft.com/office/officeart/2018/2/layout/IconVerticalSolidList"/>
    <dgm:cxn modelId="{2E132104-2F2C-4027-9396-39A1DC185938}" type="presParOf" srcId="{63E9532E-EAB9-454A-AA84-E3D50C24EB39}" destId="{16FC5B1C-FCF5-46E9-BAA0-4872EB63FF3E}" srcOrd="2" destOrd="0" presId="urn:microsoft.com/office/officeart/2018/2/layout/IconVerticalSolidList"/>
    <dgm:cxn modelId="{592C931B-C9F2-4E5B-8A82-4D22FD0FB6C3}" type="presParOf" srcId="{63E9532E-EAB9-454A-AA84-E3D50C24EB39}" destId="{7A714A99-5E67-424B-9457-3FACAF53E6B1}" srcOrd="3" destOrd="0" presId="urn:microsoft.com/office/officeart/2018/2/layout/IconVerticalSolidList"/>
    <dgm:cxn modelId="{414FB76E-7C63-4FD8-BE2D-1FF91B83FBD4}" type="presParOf" srcId="{0E8799F1-A8A0-4924-B21D-45FFEA7B9A4A}" destId="{AE46408B-2417-4A52-8328-DFF9DB8E92D6}" srcOrd="1" destOrd="0" presId="urn:microsoft.com/office/officeart/2018/2/layout/IconVerticalSolidList"/>
    <dgm:cxn modelId="{D7B35347-F2E1-46BB-8837-C70773443D45}" type="presParOf" srcId="{0E8799F1-A8A0-4924-B21D-45FFEA7B9A4A}" destId="{C54DBDAB-8FE0-4DBA-9D96-3FC11C724EA9}" srcOrd="2" destOrd="0" presId="urn:microsoft.com/office/officeart/2018/2/layout/IconVerticalSolidList"/>
    <dgm:cxn modelId="{6FDF4D56-A3B3-4799-9178-F273BAB45A86}" type="presParOf" srcId="{C54DBDAB-8FE0-4DBA-9D96-3FC11C724EA9}" destId="{9A5CA258-4E56-4A0E-AB8F-9E13B9BAAB80}" srcOrd="0" destOrd="0" presId="urn:microsoft.com/office/officeart/2018/2/layout/IconVerticalSolidList"/>
    <dgm:cxn modelId="{DB39306F-7501-4579-8CE6-8E211228C2E7}" type="presParOf" srcId="{C54DBDAB-8FE0-4DBA-9D96-3FC11C724EA9}" destId="{84FA0984-8C86-42F1-A666-AD8F15ED97A9}" srcOrd="1" destOrd="0" presId="urn:microsoft.com/office/officeart/2018/2/layout/IconVerticalSolidList"/>
    <dgm:cxn modelId="{20D698A3-F3ED-43AD-851B-AC3DD610E5AB}" type="presParOf" srcId="{C54DBDAB-8FE0-4DBA-9D96-3FC11C724EA9}" destId="{DB05BC09-1B4E-4D9A-9A0A-F8F3F2597A10}" srcOrd="2" destOrd="0" presId="urn:microsoft.com/office/officeart/2018/2/layout/IconVerticalSolidList"/>
    <dgm:cxn modelId="{4F8D47D9-9696-4DA8-B31F-B07A7707F9DD}" type="presParOf" srcId="{C54DBDAB-8FE0-4DBA-9D96-3FC11C724EA9}" destId="{938E983D-62BD-4287-96E0-39C30F2FAF5E}" srcOrd="3" destOrd="0" presId="urn:microsoft.com/office/officeart/2018/2/layout/IconVerticalSolidList"/>
    <dgm:cxn modelId="{363C4B80-E3C1-4F09-A588-F0FC5D954ECC}" type="presParOf" srcId="{0E8799F1-A8A0-4924-B21D-45FFEA7B9A4A}" destId="{61867A66-0EE1-41C0-9370-570869E071FA}" srcOrd="3" destOrd="0" presId="urn:microsoft.com/office/officeart/2018/2/layout/IconVerticalSolidList"/>
    <dgm:cxn modelId="{B5FE9C4B-8A89-4DDB-A1CC-E4778C42E4B8}" type="presParOf" srcId="{0E8799F1-A8A0-4924-B21D-45FFEA7B9A4A}" destId="{A6C7D8FE-DE1C-4413-9846-ADE613CDC99B}" srcOrd="4" destOrd="0" presId="urn:microsoft.com/office/officeart/2018/2/layout/IconVerticalSolidList"/>
    <dgm:cxn modelId="{BC5BDDD1-E6B0-43FB-81BA-62AC3827443D}" type="presParOf" srcId="{A6C7D8FE-DE1C-4413-9846-ADE613CDC99B}" destId="{3C7D9C4F-0171-4277-9FDB-BE6105A17838}" srcOrd="0" destOrd="0" presId="urn:microsoft.com/office/officeart/2018/2/layout/IconVerticalSolidList"/>
    <dgm:cxn modelId="{B46F2F19-6664-430E-BFB2-BBE15E7A0287}" type="presParOf" srcId="{A6C7D8FE-DE1C-4413-9846-ADE613CDC99B}" destId="{9C2F849E-5FCD-4FD6-886F-D569C6697578}" srcOrd="1" destOrd="0" presId="urn:microsoft.com/office/officeart/2018/2/layout/IconVerticalSolidList"/>
    <dgm:cxn modelId="{E5EF67AD-99D6-4CF5-B250-A80F079B1D07}" type="presParOf" srcId="{A6C7D8FE-DE1C-4413-9846-ADE613CDC99B}" destId="{C50E369E-41F9-45CB-8827-8F148E38B0EE}" srcOrd="2" destOrd="0" presId="urn:microsoft.com/office/officeart/2018/2/layout/IconVerticalSolidList"/>
    <dgm:cxn modelId="{CEC4E47F-3B78-4255-ADFF-05E21FE5C296}" type="presParOf" srcId="{A6C7D8FE-DE1C-4413-9846-ADE613CDC99B}" destId="{46A6309F-DD08-4F31-9CC3-0D7AB01AAD89}" srcOrd="3" destOrd="0" presId="urn:microsoft.com/office/officeart/2018/2/layout/IconVerticalSolidList"/>
    <dgm:cxn modelId="{86B3A721-B1AD-44DE-8FB9-3C05AF27F6F8}" type="presParOf" srcId="{0E8799F1-A8A0-4924-B21D-45FFEA7B9A4A}" destId="{0374F4A1-C0AD-479C-AC30-04083993DE34}" srcOrd="5" destOrd="0" presId="urn:microsoft.com/office/officeart/2018/2/layout/IconVerticalSolidList"/>
    <dgm:cxn modelId="{F5EF14C2-C2B6-41D5-BE06-728AA1BD5C84}" type="presParOf" srcId="{0E8799F1-A8A0-4924-B21D-45FFEA7B9A4A}" destId="{6591F3B5-DA3B-48DE-AB0E-619C5F1F9FE6}" srcOrd="6" destOrd="0" presId="urn:microsoft.com/office/officeart/2018/2/layout/IconVerticalSolidList"/>
    <dgm:cxn modelId="{47D40EF0-5B24-47DF-B110-D3CC869D743F}" type="presParOf" srcId="{6591F3B5-DA3B-48DE-AB0E-619C5F1F9FE6}" destId="{35EB7A3A-7995-4D98-9287-DE7744FDAD91}" srcOrd="0" destOrd="0" presId="urn:microsoft.com/office/officeart/2018/2/layout/IconVerticalSolidList"/>
    <dgm:cxn modelId="{67A2FAE7-3AF2-4A82-85C2-213968920614}" type="presParOf" srcId="{6591F3B5-DA3B-48DE-AB0E-619C5F1F9FE6}" destId="{23F0D414-B996-4F56-9D8A-0D7362940117}" srcOrd="1" destOrd="0" presId="urn:microsoft.com/office/officeart/2018/2/layout/IconVerticalSolidList"/>
    <dgm:cxn modelId="{5F8DAE30-4E5C-4878-AB3F-B9CB9CA31EF7}" type="presParOf" srcId="{6591F3B5-DA3B-48DE-AB0E-619C5F1F9FE6}" destId="{4F1ECA4A-B2A4-4C8E-886D-762A6C0E0D34}" srcOrd="2" destOrd="0" presId="urn:microsoft.com/office/officeart/2018/2/layout/IconVerticalSolidList"/>
    <dgm:cxn modelId="{68F04707-FF66-4030-AD52-B6CC0B182FA7}" type="presParOf" srcId="{6591F3B5-DA3B-48DE-AB0E-619C5F1F9FE6}" destId="{DF5DE481-9741-4A93-8515-686DECC5B693}" srcOrd="3" destOrd="0" presId="urn:microsoft.com/office/officeart/2018/2/layout/IconVerticalSolidList"/>
    <dgm:cxn modelId="{E25641DB-2747-4ADF-BB6D-FD850633B633}" type="presParOf" srcId="{0E8799F1-A8A0-4924-B21D-45FFEA7B9A4A}" destId="{60E20694-7A34-49FF-859B-4EF878427D47}" srcOrd="7" destOrd="0" presId="urn:microsoft.com/office/officeart/2018/2/layout/IconVerticalSolidList"/>
    <dgm:cxn modelId="{2207D8D7-DACC-4D16-9C49-7EB427635C87}" type="presParOf" srcId="{0E8799F1-A8A0-4924-B21D-45FFEA7B9A4A}" destId="{C92D1C76-78D0-49B1-94B8-E4160E09B8B4}" srcOrd="8" destOrd="0" presId="urn:microsoft.com/office/officeart/2018/2/layout/IconVerticalSolidList"/>
    <dgm:cxn modelId="{880B908F-2CBB-46FD-8F83-13CFECED47DC}" type="presParOf" srcId="{C92D1C76-78D0-49B1-94B8-E4160E09B8B4}" destId="{773B679B-F091-4C2A-9F39-44C13BCB34D8}" srcOrd="0" destOrd="0" presId="urn:microsoft.com/office/officeart/2018/2/layout/IconVerticalSolidList"/>
    <dgm:cxn modelId="{EE8427A3-EF3E-46D7-9DC9-ABB565EB1DA7}" type="presParOf" srcId="{C92D1C76-78D0-49B1-94B8-E4160E09B8B4}" destId="{EAE23E0F-BC1D-4ECB-948C-9C0753D3C9B5}" srcOrd="1" destOrd="0" presId="urn:microsoft.com/office/officeart/2018/2/layout/IconVerticalSolidList"/>
    <dgm:cxn modelId="{71753AA0-12D2-4EC8-8590-86528CC450FC}" type="presParOf" srcId="{C92D1C76-78D0-49B1-94B8-E4160E09B8B4}" destId="{2714102B-BCF2-462D-B968-C9753B608EB5}" srcOrd="2" destOrd="0" presId="urn:microsoft.com/office/officeart/2018/2/layout/IconVerticalSolidList"/>
    <dgm:cxn modelId="{A3FA558D-4BE6-4062-A8A5-FCE0CBAFB510}" type="presParOf" srcId="{C92D1C76-78D0-49B1-94B8-E4160E09B8B4}" destId="{2BDCFA1D-281F-4CCD-957A-39C073AE077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3291E4-3EB0-4D3C-AA11-31C4DB9D5F59}" type="doc">
      <dgm:prSet loTypeId="urn:microsoft.com/office/officeart/2018/2/layout/IconVerticalSolidList" loCatId="icon" qsTypeId="urn:microsoft.com/office/officeart/2005/8/quickstyle/simple1" qsCatId="simple" csTypeId="urn:microsoft.com/office/officeart/2005/8/colors/accent1_1" csCatId="accent1" phldr="1"/>
      <dgm:spPr/>
      <dgm:t>
        <a:bodyPr/>
        <a:lstStyle/>
        <a:p>
          <a:endParaRPr lang="en-US"/>
        </a:p>
      </dgm:t>
    </dgm:pt>
    <dgm:pt modelId="{A2BFF506-B3EC-4CD0-BA28-EC907F1C7404}">
      <dgm:prSet custT="1"/>
      <dgm:spPr/>
      <dgm:t>
        <a:bodyPr/>
        <a:lstStyle/>
        <a:p>
          <a:pPr>
            <a:lnSpc>
              <a:spcPct val="100000"/>
            </a:lnSpc>
          </a:pPr>
          <a:r>
            <a:rPr lang="it-IT" sz="1600" dirty="0"/>
            <a:t>Una descrizione:</a:t>
          </a:r>
          <a:endParaRPr lang="en-US" sz="1600" dirty="0"/>
        </a:p>
      </dgm:t>
    </dgm:pt>
    <dgm:pt modelId="{26098679-B456-49CC-91A2-A35BE82EEA8A}" type="parTrans" cxnId="{4EB915B9-E0B2-4168-ABF4-04FEC6714D74}">
      <dgm:prSet/>
      <dgm:spPr/>
      <dgm:t>
        <a:bodyPr/>
        <a:lstStyle/>
        <a:p>
          <a:endParaRPr lang="en-US"/>
        </a:p>
      </dgm:t>
    </dgm:pt>
    <dgm:pt modelId="{BB5B2D77-CCC5-4FC7-A33D-69900E885168}" type="sibTrans" cxnId="{4EB915B9-E0B2-4168-ABF4-04FEC6714D74}">
      <dgm:prSet/>
      <dgm:spPr/>
      <dgm:t>
        <a:bodyPr/>
        <a:lstStyle/>
        <a:p>
          <a:endParaRPr lang="en-US"/>
        </a:p>
      </dgm:t>
    </dgm:pt>
    <dgm:pt modelId="{47B05ED9-CEC4-41F7-80E0-6F80791F9A7C}">
      <dgm:prSet custT="1"/>
      <dgm:spPr/>
      <dgm:t>
        <a:bodyPr/>
        <a:lstStyle/>
        <a:p>
          <a:pPr>
            <a:lnSpc>
              <a:spcPct val="100000"/>
            </a:lnSpc>
          </a:pPr>
          <a:r>
            <a:rPr lang="it-IT" sz="1600" dirty="0"/>
            <a:t>Una descrizione dei principali rischi per l’impresa connessi alle questioni di sostenibilità e le modalità di gestione di tali rischi adottate dall’impresa</a:t>
          </a:r>
          <a:endParaRPr lang="en-US" sz="1600" dirty="0"/>
        </a:p>
      </dgm:t>
    </dgm:pt>
    <dgm:pt modelId="{DBACAAA0-A21D-44D3-AD0D-CABF7E93979F}" type="parTrans" cxnId="{1C3BD91A-EF6C-4FA8-95B2-19F013E2A5EF}">
      <dgm:prSet/>
      <dgm:spPr/>
      <dgm:t>
        <a:bodyPr/>
        <a:lstStyle/>
        <a:p>
          <a:endParaRPr lang="en-US"/>
        </a:p>
      </dgm:t>
    </dgm:pt>
    <dgm:pt modelId="{2F819C92-9E61-4DC3-AF33-64C84163F602}" type="sibTrans" cxnId="{1C3BD91A-EF6C-4FA8-95B2-19F013E2A5EF}">
      <dgm:prSet/>
      <dgm:spPr/>
      <dgm:t>
        <a:bodyPr/>
        <a:lstStyle/>
        <a:p>
          <a:endParaRPr lang="en-US"/>
        </a:p>
      </dgm:t>
    </dgm:pt>
    <dgm:pt modelId="{57561712-DE39-4BAD-8D2F-816CDC6A7716}">
      <dgm:prSet custT="1"/>
      <dgm:spPr/>
      <dgm:t>
        <a:bodyPr/>
        <a:lstStyle/>
        <a:p>
          <a:pPr>
            <a:lnSpc>
              <a:spcPct val="100000"/>
            </a:lnSpc>
          </a:pPr>
          <a:r>
            <a:rPr lang="it-IT" sz="1600" dirty="0"/>
            <a:t>Indicatori pertinenti per la comunicazione delle informazioni di cui ai punti precedenti</a:t>
          </a:r>
          <a:endParaRPr lang="en-US" sz="1600" dirty="0"/>
        </a:p>
      </dgm:t>
    </dgm:pt>
    <dgm:pt modelId="{4AA57384-C442-45AE-A21B-866F51D89EA6}" type="parTrans" cxnId="{9FF070D2-7A69-4FDC-9E2A-9D5CB43A35BF}">
      <dgm:prSet/>
      <dgm:spPr/>
      <dgm:t>
        <a:bodyPr/>
        <a:lstStyle/>
        <a:p>
          <a:endParaRPr lang="en-US"/>
        </a:p>
      </dgm:t>
    </dgm:pt>
    <dgm:pt modelId="{478025CE-5368-4C6F-980D-A38F991C2B6A}" type="sibTrans" cxnId="{9FF070D2-7A69-4FDC-9E2A-9D5CB43A35BF}">
      <dgm:prSet/>
      <dgm:spPr/>
      <dgm:t>
        <a:bodyPr/>
        <a:lstStyle/>
        <a:p>
          <a:endParaRPr lang="en-US"/>
        </a:p>
      </dgm:t>
    </dgm:pt>
    <dgm:pt modelId="{9B98F23E-CA0F-45A9-B116-413A615C736F}">
      <dgm:prSet custT="1"/>
      <dgm:spPr/>
      <dgm:t>
        <a:bodyPr/>
        <a:lstStyle/>
        <a:p>
          <a:pPr>
            <a:lnSpc>
              <a:spcPct val="100000"/>
            </a:lnSpc>
          </a:pPr>
          <a:r>
            <a:rPr lang="it-IT" sz="1600" dirty="0"/>
            <a:t>Le imprese indicano le procedure attuate per individuare le informazioni di sostenibilità divulgate</a:t>
          </a:r>
          <a:endParaRPr lang="en-US" sz="1600" dirty="0"/>
        </a:p>
      </dgm:t>
    </dgm:pt>
    <dgm:pt modelId="{9E799C02-287A-4159-8AFE-4A3892BFC49A}" type="parTrans" cxnId="{57EB53BF-ABF8-4473-BFFB-E8DDA6A4C448}">
      <dgm:prSet/>
      <dgm:spPr/>
      <dgm:t>
        <a:bodyPr/>
        <a:lstStyle/>
        <a:p>
          <a:endParaRPr lang="en-US"/>
        </a:p>
      </dgm:t>
    </dgm:pt>
    <dgm:pt modelId="{0D671D37-9582-4059-8F8A-2294195AE628}" type="sibTrans" cxnId="{57EB53BF-ABF8-4473-BFFB-E8DDA6A4C448}">
      <dgm:prSet/>
      <dgm:spPr/>
      <dgm:t>
        <a:bodyPr/>
        <a:lstStyle/>
        <a:p>
          <a:endParaRPr lang="en-US"/>
        </a:p>
      </dgm:t>
    </dgm:pt>
    <dgm:pt modelId="{FA353EEE-A427-454C-8223-E4D5A4BB511A}">
      <dgm:prSet custT="1"/>
      <dgm:spPr/>
      <dgm:t>
        <a:bodyPr/>
        <a:lstStyle/>
        <a:p>
          <a:pPr>
            <a:lnSpc>
              <a:spcPct val="100000"/>
            </a:lnSpc>
          </a:pPr>
          <a:r>
            <a:rPr lang="it-IT" sz="1600" dirty="0"/>
            <a:t>Le piccole e medie imprese possono limitare la rendicontazione di sostenibilità alle informazioni di cui ai punti 1-2-3-4-5</a:t>
          </a:r>
          <a:endParaRPr lang="en-US" sz="1600" dirty="0"/>
        </a:p>
      </dgm:t>
    </dgm:pt>
    <dgm:pt modelId="{EDDEC6F0-1723-4349-8964-7F43F815CBF1}" type="parTrans" cxnId="{392E7B7E-B932-45F0-9D46-08FA3A107860}">
      <dgm:prSet/>
      <dgm:spPr/>
      <dgm:t>
        <a:bodyPr/>
        <a:lstStyle/>
        <a:p>
          <a:endParaRPr lang="en-US"/>
        </a:p>
      </dgm:t>
    </dgm:pt>
    <dgm:pt modelId="{042F479F-F0BA-4D99-91D5-F176F9C2B7C7}" type="sibTrans" cxnId="{392E7B7E-B932-45F0-9D46-08FA3A107860}">
      <dgm:prSet/>
      <dgm:spPr/>
      <dgm:t>
        <a:bodyPr/>
        <a:lstStyle/>
        <a:p>
          <a:endParaRPr lang="en-US"/>
        </a:p>
      </dgm:t>
    </dgm:pt>
    <dgm:pt modelId="{A39AB1B7-652D-49C6-A651-3F1227F14300}">
      <dgm:prSet custT="1"/>
      <dgm:spPr/>
      <dgm:t>
        <a:bodyPr/>
        <a:lstStyle/>
        <a:p>
          <a:pPr>
            <a:lnSpc>
              <a:spcPct val="100000"/>
            </a:lnSpc>
          </a:pPr>
          <a:r>
            <a:rPr lang="it-IT" sz="1400" dirty="0"/>
            <a:t>- Delle procedure di dovuta diligenza</a:t>
          </a:r>
          <a:endParaRPr lang="en-US" sz="1400" dirty="0"/>
        </a:p>
      </dgm:t>
    </dgm:pt>
    <dgm:pt modelId="{2E179B28-20A1-48F6-AA89-A29D4511F284}" type="sibTrans" cxnId="{76EB6899-8DD6-4FBA-A52B-FF9F882EE2FA}">
      <dgm:prSet/>
      <dgm:spPr/>
      <dgm:t>
        <a:bodyPr/>
        <a:lstStyle/>
        <a:p>
          <a:endParaRPr lang="en-US"/>
        </a:p>
      </dgm:t>
    </dgm:pt>
    <dgm:pt modelId="{E5068C2A-860E-4A79-AA0D-78A07F51F113}" type="parTrans" cxnId="{76EB6899-8DD6-4FBA-A52B-FF9F882EE2FA}">
      <dgm:prSet/>
      <dgm:spPr/>
      <dgm:t>
        <a:bodyPr/>
        <a:lstStyle/>
        <a:p>
          <a:endParaRPr lang="en-US"/>
        </a:p>
      </dgm:t>
    </dgm:pt>
    <dgm:pt modelId="{C6C7E6FC-D95B-45C8-B185-9EB1EAFC9C18}">
      <dgm:prSet custT="1"/>
      <dgm:spPr/>
      <dgm:t>
        <a:bodyPr/>
        <a:lstStyle/>
        <a:p>
          <a:pPr>
            <a:lnSpc>
              <a:spcPct val="100000"/>
            </a:lnSpc>
          </a:pPr>
          <a:r>
            <a:rPr lang="it-IT" sz="1400" dirty="0"/>
            <a:t>- Dei principali impatti negativi, effettivi o potenziali, legati alle attività dell’impresa e alla sua catena del valore; delle azioni intraprese per identificare e monitorare tali impatti</a:t>
          </a:r>
          <a:endParaRPr lang="en-US" sz="1400" dirty="0"/>
        </a:p>
      </dgm:t>
    </dgm:pt>
    <dgm:pt modelId="{A247AA83-B485-4CB8-AF5A-F39103FE1BEC}" type="sibTrans" cxnId="{B1B724B4-1C2A-473C-8D19-AB4D0DBA3FE2}">
      <dgm:prSet/>
      <dgm:spPr/>
      <dgm:t>
        <a:bodyPr/>
        <a:lstStyle/>
        <a:p>
          <a:endParaRPr lang="en-US"/>
        </a:p>
      </dgm:t>
    </dgm:pt>
    <dgm:pt modelId="{811AA55D-19C6-46D8-8766-C68E3F92CB13}" type="parTrans" cxnId="{B1B724B4-1C2A-473C-8D19-AB4D0DBA3FE2}">
      <dgm:prSet/>
      <dgm:spPr/>
      <dgm:t>
        <a:bodyPr/>
        <a:lstStyle/>
        <a:p>
          <a:endParaRPr lang="en-US"/>
        </a:p>
      </dgm:t>
    </dgm:pt>
    <dgm:pt modelId="{907E87CB-71C8-4302-8092-C145DF617E9F}">
      <dgm:prSet custT="1"/>
      <dgm:spPr/>
      <dgm:t>
        <a:bodyPr/>
        <a:lstStyle/>
        <a:p>
          <a:pPr>
            <a:lnSpc>
              <a:spcPct val="100000"/>
            </a:lnSpc>
          </a:pPr>
          <a:r>
            <a:rPr lang="it-IT" sz="1400" dirty="0"/>
            <a:t>- Di eventuali azioni intraprese dall’impresa per prevenire o attenuare impatti negativi, effettivi o potenziali, o per porvi rimedio o fine, e dei risultati di tali azioni</a:t>
          </a:r>
          <a:endParaRPr lang="en-US" sz="1400" dirty="0"/>
        </a:p>
      </dgm:t>
    </dgm:pt>
    <dgm:pt modelId="{A9E19C88-D809-462E-A8E8-D2048AF29DF0}" type="sibTrans" cxnId="{C9187098-9797-4963-8DC7-BB7D9EABB739}">
      <dgm:prSet/>
      <dgm:spPr/>
      <dgm:t>
        <a:bodyPr/>
        <a:lstStyle/>
        <a:p>
          <a:endParaRPr lang="en-US"/>
        </a:p>
      </dgm:t>
    </dgm:pt>
    <dgm:pt modelId="{4BD0B817-1480-4F72-B56C-AC6992B2AE0F}" type="parTrans" cxnId="{C9187098-9797-4963-8DC7-BB7D9EABB739}">
      <dgm:prSet/>
      <dgm:spPr/>
      <dgm:t>
        <a:bodyPr/>
        <a:lstStyle/>
        <a:p>
          <a:endParaRPr lang="en-US"/>
        </a:p>
      </dgm:t>
    </dgm:pt>
    <dgm:pt modelId="{6C22AEA8-EDD7-4A23-96D1-56195B4A29E2}">
      <dgm:prSet custT="1"/>
      <dgm:spPr/>
      <dgm:t>
        <a:bodyPr/>
        <a:lstStyle/>
        <a:p>
          <a:pPr>
            <a:lnSpc>
              <a:spcPct val="100000"/>
            </a:lnSpc>
          </a:pPr>
          <a:r>
            <a:rPr lang="it-IT" sz="1600" b="1" dirty="0"/>
            <a:t>Le informazioni sono necessarie alla comprensione dell’impatto dell’impresa sulle questioni di sostenibilità e del modo in cui le questioni di sostenibilità influiscono sull’andamento dell’impresa, sui suoi risultati e sulla sua situazione</a:t>
          </a:r>
        </a:p>
      </dgm:t>
    </dgm:pt>
    <dgm:pt modelId="{F9CF075F-730F-4627-ADB9-B8088790B909}" type="parTrans" cxnId="{DBF44F66-9EBC-49FA-8692-73AFC7FBC817}">
      <dgm:prSet/>
      <dgm:spPr/>
      <dgm:t>
        <a:bodyPr/>
        <a:lstStyle/>
        <a:p>
          <a:endParaRPr lang="it-IT"/>
        </a:p>
      </dgm:t>
    </dgm:pt>
    <dgm:pt modelId="{099E0A09-BB53-41E8-BA4D-DE7E698B3DDE}" type="sibTrans" cxnId="{DBF44F66-9EBC-49FA-8692-73AFC7FBC817}">
      <dgm:prSet/>
      <dgm:spPr/>
      <dgm:t>
        <a:bodyPr/>
        <a:lstStyle/>
        <a:p>
          <a:endParaRPr lang="it-IT"/>
        </a:p>
      </dgm:t>
    </dgm:pt>
    <dgm:pt modelId="{13D4420B-93F2-4992-A08A-6D7C2453415F}" type="pres">
      <dgm:prSet presAssocID="{5E3291E4-3EB0-4D3C-AA11-31C4DB9D5F59}" presName="root" presStyleCnt="0">
        <dgm:presLayoutVars>
          <dgm:dir/>
          <dgm:resizeHandles val="exact"/>
        </dgm:presLayoutVars>
      </dgm:prSet>
      <dgm:spPr/>
    </dgm:pt>
    <dgm:pt modelId="{337E4A55-8E3A-4D9F-9502-A2F41B714E65}" type="pres">
      <dgm:prSet presAssocID="{A2BFF506-B3EC-4CD0-BA28-EC907F1C7404}" presName="compNode" presStyleCnt="0"/>
      <dgm:spPr/>
    </dgm:pt>
    <dgm:pt modelId="{58DB53EF-7C15-47FD-A114-14E2A37E7579}" type="pres">
      <dgm:prSet presAssocID="{A2BFF506-B3EC-4CD0-BA28-EC907F1C7404}" presName="bgRect" presStyleLbl="bgShp" presStyleIdx="0" presStyleCnt="6" custLinFactNeighborX="-331" custLinFactNeighborY="-1275"/>
      <dgm:spPr/>
    </dgm:pt>
    <dgm:pt modelId="{450049DC-B2CC-4775-9756-D6A0EF711FF7}" type="pres">
      <dgm:prSet presAssocID="{A2BFF506-B3EC-4CD0-BA28-EC907F1C7404}"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6 con riempimento a tinta unita"/>
        </a:ext>
      </dgm:extLst>
    </dgm:pt>
    <dgm:pt modelId="{0D30DA90-41F3-42CB-927D-5CE899463D1D}" type="pres">
      <dgm:prSet presAssocID="{A2BFF506-B3EC-4CD0-BA28-EC907F1C7404}" presName="spaceRect" presStyleCnt="0"/>
      <dgm:spPr/>
    </dgm:pt>
    <dgm:pt modelId="{FC7235AE-01E0-498E-8A3E-87FB8B6E2167}" type="pres">
      <dgm:prSet presAssocID="{A2BFF506-B3EC-4CD0-BA28-EC907F1C7404}" presName="parTx" presStyleLbl="revTx" presStyleIdx="0" presStyleCnt="7">
        <dgm:presLayoutVars>
          <dgm:chMax val="0"/>
          <dgm:chPref val="0"/>
        </dgm:presLayoutVars>
      </dgm:prSet>
      <dgm:spPr/>
    </dgm:pt>
    <dgm:pt modelId="{C36FD561-5BB5-4192-B046-6788CB61CEA0}" type="pres">
      <dgm:prSet presAssocID="{A2BFF506-B3EC-4CD0-BA28-EC907F1C7404}" presName="desTx" presStyleLbl="revTx" presStyleIdx="1" presStyleCnt="7" custScaleX="154406" custScaleY="157725" custLinFactNeighborX="-30920" custLinFactNeighborY="6793">
        <dgm:presLayoutVars/>
      </dgm:prSet>
      <dgm:spPr/>
    </dgm:pt>
    <dgm:pt modelId="{7A1DFAF2-C956-48EB-A9BF-DAE7BDC7C8E0}" type="pres">
      <dgm:prSet presAssocID="{BB5B2D77-CCC5-4FC7-A33D-69900E885168}" presName="sibTrans" presStyleCnt="0"/>
      <dgm:spPr/>
    </dgm:pt>
    <dgm:pt modelId="{0D822DBF-7771-4891-B0F1-ABCB3468EB90}" type="pres">
      <dgm:prSet presAssocID="{47B05ED9-CEC4-41F7-80E0-6F80791F9A7C}" presName="compNode" presStyleCnt="0"/>
      <dgm:spPr/>
    </dgm:pt>
    <dgm:pt modelId="{94534314-BB2E-42E3-A828-74A2C856B869}" type="pres">
      <dgm:prSet presAssocID="{47B05ED9-CEC4-41F7-80E0-6F80791F9A7C}" presName="bgRect" presStyleLbl="bgShp" presStyleIdx="1" presStyleCnt="6" custLinFactNeighborY="8032"/>
      <dgm:spPr/>
    </dgm:pt>
    <dgm:pt modelId="{52C513A9-6E52-4A92-AB74-F272E8A345B7}" type="pres">
      <dgm:prSet presAssocID="{47B05ED9-CEC4-41F7-80E0-6F80791F9A7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dge 7 con riempimento a tinta unita"/>
        </a:ext>
      </dgm:extLst>
    </dgm:pt>
    <dgm:pt modelId="{3EC33272-1513-40D7-982F-E19B561EC77E}" type="pres">
      <dgm:prSet presAssocID="{47B05ED9-CEC4-41F7-80E0-6F80791F9A7C}" presName="spaceRect" presStyleCnt="0"/>
      <dgm:spPr/>
    </dgm:pt>
    <dgm:pt modelId="{B67A9CE6-D610-4F5E-8111-FC2B91321270}" type="pres">
      <dgm:prSet presAssocID="{47B05ED9-CEC4-41F7-80E0-6F80791F9A7C}" presName="parTx" presStyleLbl="revTx" presStyleIdx="2" presStyleCnt="7">
        <dgm:presLayoutVars>
          <dgm:chMax val="0"/>
          <dgm:chPref val="0"/>
        </dgm:presLayoutVars>
      </dgm:prSet>
      <dgm:spPr/>
    </dgm:pt>
    <dgm:pt modelId="{5A24AEA2-1FAD-4CB9-8D83-3E43531037EC}" type="pres">
      <dgm:prSet presAssocID="{2F819C92-9E61-4DC3-AF33-64C84163F602}" presName="sibTrans" presStyleCnt="0"/>
      <dgm:spPr/>
    </dgm:pt>
    <dgm:pt modelId="{11C45A71-A07A-481E-AAB0-2D6AC4B33E5D}" type="pres">
      <dgm:prSet presAssocID="{57561712-DE39-4BAD-8D2F-816CDC6A7716}" presName="compNode" presStyleCnt="0"/>
      <dgm:spPr/>
    </dgm:pt>
    <dgm:pt modelId="{D1928BCE-DA08-4D46-B925-4408D5F5C20F}" type="pres">
      <dgm:prSet presAssocID="{57561712-DE39-4BAD-8D2F-816CDC6A7716}" presName="bgRect" presStyleLbl="bgShp" presStyleIdx="2" presStyleCnt="6"/>
      <dgm:spPr/>
    </dgm:pt>
    <dgm:pt modelId="{36D86E35-1407-473D-9CA1-1038840FB692}" type="pres">
      <dgm:prSet presAssocID="{57561712-DE39-4BAD-8D2F-816CDC6A7716}" presName="iconRect" presStyleLbl="nod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dge 8 con riempimento a tinta unita"/>
        </a:ext>
      </dgm:extLst>
    </dgm:pt>
    <dgm:pt modelId="{9ECD7C4E-05D5-4C44-89EE-88CF6BEBEBDA}" type="pres">
      <dgm:prSet presAssocID="{57561712-DE39-4BAD-8D2F-816CDC6A7716}" presName="spaceRect" presStyleCnt="0"/>
      <dgm:spPr/>
    </dgm:pt>
    <dgm:pt modelId="{5ECA3C1F-65B4-44C8-B7DB-638DEA9FA20D}" type="pres">
      <dgm:prSet presAssocID="{57561712-DE39-4BAD-8D2F-816CDC6A7716}" presName="parTx" presStyleLbl="revTx" presStyleIdx="3" presStyleCnt="7">
        <dgm:presLayoutVars>
          <dgm:chMax val="0"/>
          <dgm:chPref val="0"/>
        </dgm:presLayoutVars>
      </dgm:prSet>
      <dgm:spPr/>
    </dgm:pt>
    <dgm:pt modelId="{427C2595-CB47-4B70-9773-A2E4ED6A22A4}" type="pres">
      <dgm:prSet presAssocID="{478025CE-5368-4C6F-980D-A38F991C2B6A}" presName="sibTrans" presStyleCnt="0"/>
      <dgm:spPr/>
    </dgm:pt>
    <dgm:pt modelId="{99FA0F18-C8A8-4D84-8095-1DD4CB82E5C8}" type="pres">
      <dgm:prSet presAssocID="{6C22AEA8-EDD7-4A23-96D1-56195B4A29E2}" presName="compNode" presStyleCnt="0"/>
      <dgm:spPr/>
    </dgm:pt>
    <dgm:pt modelId="{16C07787-5D7B-43D0-ADB5-48EC516128EB}" type="pres">
      <dgm:prSet presAssocID="{6C22AEA8-EDD7-4A23-96D1-56195B4A29E2}" presName="bgRect" presStyleLbl="bgShp" presStyleIdx="3" presStyleCnt="6"/>
      <dgm:spPr/>
    </dgm:pt>
    <dgm:pt modelId="{FA662346-8F87-4202-B73A-1288D0EC1D0E}" type="pres">
      <dgm:prSet presAssocID="{6C22AEA8-EDD7-4A23-96D1-56195B4A29E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adge Tick1 con riempimento a tinta unita"/>
        </a:ext>
      </dgm:extLst>
    </dgm:pt>
    <dgm:pt modelId="{18664A03-12EF-46C0-88B6-AC0AD11B94B1}" type="pres">
      <dgm:prSet presAssocID="{6C22AEA8-EDD7-4A23-96D1-56195B4A29E2}" presName="spaceRect" presStyleCnt="0"/>
      <dgm:spPr/>
    </dgm:pt>
    <dgm:pt modelId="{F8465CD5-6599-4C23-A37F-D4481F951B3E}" type="pres">
      <dgm:prSet presAssocID="{6C22AEA8-EDD7-4A23-96D1-56195B4A29E2}" presName="parTx" presStyleLbl="revTx" presStyleIdx="4" presStyleCnt="7">
        <dgm:presLayoutVars>
          <dgm:chMax val="0"/>
          <dgm:chPref val="0"/>
        </dgm:presLayoutVars>
      </dgm:prSet>
      <dgm:spPr/>
    </dgm:pt>
    <dgm:pt modelId="{3FCE60C6-D7EB-43B2-8ABC-06BE71D116C6}" type="pres">
      <dgm:prSet presAssocID="{099E0A09-BB53-41E8-BA4D-DE7E698B3DDE}" presName="sibTrans" presStyleCnt="0"/>
      <dgm:spPr/>
    </dgm:pt>
    <dgm:pt modelId="{CA79A0C8-9D57-4F99-A66A-2143F5D434A5}" type="pres">
      <dgm:prSet presAssocID="{9B98F23E-CA0F-45A9-B116-413A615C736F}" presName="compNode" presStyleCnt="0"/>
      <dgm:spPr/>
    </dgm:pt>
    <dgm:pt modelId="{B41B0E3D-0EDB-4F6E-857F-699AD7B17C90}" type="pres">
      <dgm:prSet presAssocID="{9B98F23E-CA0F-45A9-B116-413A615C736F}" presName="bgRect" presStyleLbl="bgShp" presStyleIdx="4" presStyleCnt="6" custLinFactNeighborX="-437" custLinFactNeighborY="781"/>
      <dgm:spPr/>
    </dgm:pt>
    <dgm:pt modelId="{C0979C04-4D18-4758-9FE5-A451F763C4FF}" type="pres">
      <dgm:prSet presAssocID="{9B98F23E-CA0F-45A9-B116-413A615C736F}" presName="iconRect" presStyleLbl="node1" presStyleIdx="4"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adge Tick1 con riempimento a tinta unita"/>
        </a:ext>
      </dgm:extLst>
    </dgm:pt>
    <dgm:pt modelId="{93B12D17-E3AB-41AD-B87E-993BCABA71A3}" type="pres">
      <dgm:prSet presAssocID="{9B98F23E-CA0F-45A9-B116-413A615C736F}" presName="spaceRect" presStyleCnt="0"/>
      <dgm:spPr/>
    </dgm:pt>
    <dgm:pt modelId="{CE45943E-B970-45B9-AF0C-DD52C360F00B}" type="pres">
      <dgm:prSet presAssocID="{9B98F23E-CA0F-45A9-B116-413A615C736F}" presName="parTx" presStyleLbl="revTx" presStyleIdx="5" presStyleCnt="7">
        <dgm:presLayoutVars>
          <dgm:chMax val="0"/>
          <dgm:chPref val="0"/>
        </dgm:presLayoutVars>
      </dgm:prSet>
      <dgm:spPr/>
    </dgm:pt>
    <dgm:pt modelId="{65CEE35F-5044-4DF2-8582-73BA95942815}" type="pres">
      <dgm:prSet presAssocID="{0D671D37-9582-4059-8F8A-2294195AE628}" presName="sibTrans" presStyleCnt="0"/>
      <dgm:spPr/>
    </dgm:pt>
    <dgm:pt modelId="{96B01B11-9912-475E-B5C3-E805340ADF18}" type="pres">
      <dgm:prSet presAssocID="{FA353EEE-A427-454C-8223-E4D5A4BB511A}" presName="compNode" presStyleCnt="0"/>
      <dgm:spPr/>
    </dgm:pt>
    <dgm:pt modelId="{BC56B9B1-AA1A-4DFD-90B1-7373835DF8F7}" type="pres">
      <dgm:prSet presAssocID="{FA353EEE-A427-454C-8223-E4D5A4BB511A}" presName="bgRect" presStyleLbl="bgShp" presStyleIdx="5" presStyleCnt="6" custLinFactNeighborX="240" custLinFactNeighborY="10869"/>
      <dgm:spPr/>
    </dgm:pt>
    <dgm:pt modelId="{72602276-D522-4C38-9788-670F5FA9F548}" type="pres">
      <dgm:prSet presAssocID="{FA353EEE-A427-454C-8223-E4D5A4BB511A}" presName="iconRect" presStyleLbl="node1" presStyleIdx="5"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adge Tick1 con riempimento a tinta unita"/>
        </a:ext>
      </dgm:extLst>
    </dgm:pt>
    <dgm:pt modelId="{594D7685-0002-4D14-BC08-D9A21D110E19}" type="pres">
      <dgm:prSet presAssocID="{FA353EEE-A427-454C-8223-E4D5A4BB511A}" presName="spaceRect" presStyleCnt="0"/>
      <dgm:spPr/>
    </dgm:pt>
    <dgm:pt modelId="{F3DFD68B-34EB-44E4-A804-114AF05CDD65}" type="pres">
      <dgm:prSet presAssocID="{FA353EEE-A427-454C-8223-E4D5A4BB511A}" presName="parTx" presStyleLbl="revTx" presStyleIdx="6" presStyleCnt="7">
        <dgm:presLayoutVars>
          <dgm:chMax val="0"/>
          <dgm:chPref val="0"/>
        </dgm:presLayoutVars>
      </dgm:prSet>
      <dgm:spPr/>
    </dgm:pt>
  </dgm:ptLst>
  <dgm:cxnLst>
    <dgm:cxn modelId="{35864207-2513-4246-8149-EBB731E65FD6}" type="presOf" srcId="{A2BFF506-B3EC-4CD0-BA28-EC907F1C7404}" destId="{FC7235AE-01E0-498E-8A3E-87FB8B6E2167}" srcOrd="0" destOrd="0" presId="urn:microsoft.com/office/officeart/2018/2/layout/IconVerticalSolidList"/>
    <dgm:cxn modelId="{1C3BD91A-EF6C-4FA8-95B2-19F013E2A5EF}" srcId="{5E3291E4-3EB0-4D3C-AA11-31C4DB9D5F59}" destId="{47B05ED9-CEC4-41F7-80E0-6F80791F9A7C}" srcOrd="1" destOrd="0" parTransId="{DBACAAA0-A21D-44D3-AD0D-CABF7E93979F}" sibTransId="{2F819C92-9E61-4DC3-AF33-64C84163F602}"/>
    <dgm:cxn modelId="{889AEA20-44B0-4901-BE75-19BC43C59149}" type="presOf" srcId="{FA353EEE-A427-454C-8223-E4D5A4BB511A}" destId="{F3DFD68B-34EB-44E4-A804-114AF05CDD65}" srcOrd="0" destOrd="0" presId="urn:microsoft.com/office/officeart/2018/2/layout/IconVerticalSolidList"/>
    <dgm:cxn modelId="{E2A7655E-9464-4E9D-85AD-B027F3D84616}" type="presOf" srcId="{9B98F23E-CA0F-45A9-B116-413A615C736F}" destId="{CE45943E-B970-45B9-AF0C-DD52C360F00B}" srcOrd="0" destOrd="0" presId="urn:microsoft.com/office/officeart/2018/2/layout/IconVerticalSolidList"/>
    <dgm:cxn modelId="{DBF44F66-9EBC-49FA-8692-73AFC7FBC817}" srcId="{5E3291E4-3EB0-4D3C-AA11-31C4DB9D5F59}" destId="{6C22AEA8-EDD7-4A23-96D1-56195B4A29E2}" srcOrd="3" destOrd="0" parTransId="{F9CF075F-730F-4627-ADB9-B8088790B909}" sibTransId="{099E0A09-BB53-41E8-BA4D-DE7E698B3DDE}"/>
    <dgm:cxn modelId="{04D2484A-9B2A-4E5E-A14C-5006FC30C52C}" type="presOf" srcId="{57561712-DE39-4BAD-8D2F-816CDC6A7716}" destId="{5ECA3C1F-65B4-44C8-B7DB-638DEA9FA20D}" srcOrd="0" destOrd="0" presId="urn:microsoft.com/office/officeart/2018/2/layout/IconVerticalSolidList"/>
    <dgm:cxn modelId="{6D664975-AABC-452B-9C65-17416EA86D18}" type="presOf" srcId="{47B05ED9-CEC4-41F7-80E0-6F80791F9A7C}" destId="{B67A9CE6-D610-4F5E-8111-FC2B91321270}" srcOrd="0" destOrd="0" presId="urn:microsoft.com/office/officeart/2018/2/layout/IconVerticalSolidList"/>
    <dgm:cxn modelId="{38ED6F78-546D-4A5E-B80A-9B7B1224F069}" type="presOf" srcId="{907E87CB-71C8-4302-8092-C145DF617E9F}" destId="{C36FD561-5BB5-4192-B046-6788CB61CEA0}" srcOrd="0" destOrd="2" presId="urn:microsoft.com/office/officeart/2018/2/layout/IconVerticalSolidList"/>
    <dgm:cxn modelId="{392E7B7E-B932-45F0-9D46-08FA3A107860}" srcId="{5E3291E4-3EB0-4D3C-AA11-31C4DB9D5F59}" destId="{FA353EEE-A427-454C-8223-E4D5A4BB511A}" srcOrd="5" destOrd="0" parTransId="{EDDEC6F0-1723-4349-8964-7F43F815CBF1}" sibTransId="{042F479F-F0BA-4D99-91D5-F176F9C2B7C7}"/>
    <dgm:cxn modelId="{CACE4483-1D40-432D-AE49-5A0E919859D2}" type="presOf" srcId="{A39AB1B7-652D-49C6-A651-3F1227F14300}" destId="{C36FD561-5BB5-4192-B046-6788CB61CEA0}" srcOrd="0" destOrd="0" presId="urn:microsoft.com/office/officeart/2018/2/layout/IconVerticalSolidList"/>
    <dgm:cxn modelId="{91E40985-C09D-430B-B3A0-96A1768AFEFD}" type="presOf" srcId="{6C22AEA8-EDD7-4A23-96D1-56195B4A29E2}" destId="{F8465CD5-6599-4C23-A37F-D4481F951B3E}" srcOrd="0" destOrd="0" presId="urn:microsoft.com/office/officeart/2018/2/layout/IconVerticalSolidList"/>
    <dgm:cxn modelId="{C9187098-9797-4963-8DC7-BB7D9EABB739}" srcId="{A2BFF506-B3EC-4CD0-BA28-EC907F1C7404}" destId="{907E87CB-71C8-4302-8092-C145DF617E9F}" srcOrd="2" destOrd="0" parTransId="{4BD0B817-1480-4F72-B56C-AC6992B2AE0F}" sibTransId="{A9E19C88-D809-462E-A8E8-D2048AF29DF0}"/>
    <dgm:cxn modelId="{76EB6899-8DD6-4FBA-A52B-FF9F882EE2FA}" srcId="{A2BFF506-B3EC-4CD0-BA28-EC907F1C7404}" destId="{A39AB1B7-652D-49C6-A651-3F1227F14300}" srcOrd="0" destOrd="0" parTransId="{E5068C2A-860E-4A79-AA0D-78A07F51F113}" sibTransId="{2E179B28-20A1-48F6-AA89-A29D4511F284}"/>
    <dgm:cxn modelId="{B1B724B4-1C2A-473C-8D19-AB4D0DBA3FE2}" srcId="{A2BFF506-B3EC-4CD0-BA28-EC907F1C7404}" destId="{C6C7E6FC-D95B-45C8-B185-9EB1EAFC9C18}" srcOrd="1" destOrd="0" parTransId="{811AA55D-19C6-46D8-8766-C68E3F92CB13}" sibTransId="{A247AA83-B485-4CB8-AF5A-F39103FE1BEC}"/>
    <dgm:cxn modelId="{4EB915B9-E0B2-4168-ABF4-04FEC6714D74}" srcId="{5E3291E4-3EB0-4D3C-AA11-31C4DB9D5F59}" destId="{A2BFF506-B3EC-4CD0-BA28-EC907F1C7404}" srcOrd="0" destOrd="0" parTransId="{26098679-B456-49CC-91A2-A35BE82EEA8A}" sibTransId="{BB5B2D77-CCC5-4FC7-A33D-69900E885168}"/>
    <dgm:cxn modelId="{D3D1AABC-627B-49DB-8DD2-2D951DBF5946}" type="presOf" srcId="{C6C7E6FC-D95B-45C8-B185-9EB1EAFC9C18}" destId="{C36FD561-5BB5-4192-B046-6788CB61CEA0}" srcOrd="0" destOrd="1" presId="urn:microsoft.com/office/officeart/2018/2/layout/IconVerticalSolidList"/>
    <dgm:cxn modelId="{D747DABE-EC37-46D6-90BC-C78802C1CE53}" type="presOf" srcId="{5E3291E4-3EB0-4D3C-AA11-31C4DB9D5F59}" destId="{13D4420B-93F2-4992-A08A-6D7C2453415F}" srcOrd="0" destOrd="0" presId="urn:microsoft.com/office/officeart/2018/2/layout/IconVerticalSolidList"/>
    <dgm:cxn modelId="{57EB53BF-ABF8-4473-BFFB-E8DDA6A4C448}" srcId="{5E3291E4-3EB0-4D3C-AA11-31C4DB9D5F59}" destId="{9B98F23E-CA0F-45A9-B116-413A615C736F}" srcOrd="4" destOrd="0" parTransId="{9E799C02-287A-4159-8AFE-4A3892BFC49A}" sibTransId="{0D671D37-9582-4059-8F8A-2294195AE628}"/>
    <dgm:cxn modelId="{9FF070D2-7A69-4FDC-9E2A-9D5CB43A35BF}" srcId="{5E3291E4-3EB0-4D3C-AA11-31C4DB9D5F59}" destId="{57561712-DE39-4BAD-8D2F-816CDC6A7716}" srcOrd="2" destOrd="0" parTransId="{4AA57384-C442-45AE-A21B-866F51D89EA6}" sibTransId="{478025CE-5368-4C6F-980D-A38F991C2B6A}"/>
    <dgm:cxn modelId="{69CAC4AA-7E8F-459D-A21B-F8921390F67C}" type="presParOf" srcId="{13D4420B-93F2-4992-A08A-6D7C2453415F}" destId="{337E4A55-8E3A-4D9F-9502-A2F41B714E65}" srcOrd="0" destOrd="0" presId="urn:microsoft.com/office/officeart/2018/2/layout/IconVerticalSolidList"/>
    <dgm:cxn modelId="{F7307BEE-8EF4-47DC-8A72-70838F9FA7D4}" type="presParOf" srcId="{337E4A55-8E3A-4D9F-9502-A2F41B714E65}" destId="{58DB53EF-7C15-47FD-A114-14E2A37E7579}" srcOrd="0" destOrd="0" presId="urn:microsoft.com/office/officeart/2018/2/layout/IconVerticalSolidList"/>
    <dgm:cxn modelId="{45559E22-D28D-4FB3-9628-17300B7C64CC}" type="presParOf" srcId="{337E4A55-8E3A-4D9F-9502-A2F41B714E65}" destId="{450049DC-B2CC-4775-9756-D6A0EF711FF7}" srcOrd="1" destOrd="0" presId="urn:microsoft.com/office/officeart/2018/2/layout/IconVerticalSolidList"/>
    <dgm:cxn modelId="{0313457E-24B7-43DD-BB3A-E2FEF92224C0}" type="presParOf" srcId="{337E4A55-8E3A-4D9F-9502-A2F41B714E65}" destId="{0D30DA90-41F3-42CB-927D-5CE899463D1D}" srcOrd="2" destOrd="0" presId="urn:microsoft.com/office/officeart/2018/2/layout/IconVerticalSolidList"/>
    <dgm:cxn modelId="{03A244B8-2B1E-4FDF-BAA8-7C171C683BDD}" type="presParOf" srcId="{337E4A55-8E3A-4D9F-9502-A2F41B714E65}" destId="{FC7235AE-01E0-498E-8A3E-87FB8B6E2167}" srcOrd="3" destOrd="0" presId="urn:microsoft.com/office/officeart/2018/2/layout/IconVerticalSolidList"/>
    <dgm:cxn modelId="{823BCC14-5E17-4769-9F89-86FA3D4F4BDE}" type="presParOf" srcId="{337E4A55-8E3A-4D9F-9502-A2F41B714E65}" destId="{C36FD561-5BB5-4192-B046-6788CB61CEA0}" srcOrd="4" destOrd="0" presId="urn:microsoft.com/office/officeart/2018/2/layout/IconVerticalSolidList"/>
    <dgm:cxn modelId="{C90D7D05-2794-4369-BEB2-F75088BF162F}" type="presParOf" srcId="{13D4420B-93F2-4992-A08A-6D7C2453415F}" destId="{7A1DFAF2-C956-48EB-A9BF-DAE7BDC7C8E0}" srcOrd="1" destOrd="0" presId="urn:microsoft.com/office/officeart/2018/2/layout/IconVerticalSolidList"/>
    <dgm:cxn modelId="{991B7E89-14D6-4991-BD09-4BC93DF8A8F1}" type="presParOf" srcId="{13D4420B-93F2-4992-A08A-6D7C2453415F}" destId="{0D822DBF-7771-4891-B0F1-ABCB3468EB90}" srcOrd="2" destOrd="0" presId="urn:microsoft.com/office/officeart/2018/2/layout/IconVerticalSolidList"/>
    <dgm:cxn modelId="{03772829-D1BD-4375-9739-336D50823180}" type="presParOf" srcId="{0D822DBF-7771-4891-B0F1-ABCB3468EB90}" destId="{94534314-BB2E-42E3-A828-74A2C856B869}" srcOrd="0" destOrd="0" presId="urn:microsoft.com/office/officeart/2018/2/layout/IconVerticalSolidList"/>
    <dgm:cxn modelId="{19BBA635-B1C5-4AD6-AA9E-96343123E89A}" type="presParOf" srcId="{0D822DBF-7771-4891-B0F1-ABCB3468EB90}" destId="{52C513A9-6E52-4A92-AB74-F272E8A345B7}" srcOrd="1" destOrd="0" presId="urn:microsoft.com/office/officeart/2018/2/layout/IconVerticalSolidList"/>
    <dgm:cxn modelId="{07670152-4123-494D-AAC1-870D5BCC9F27}" type="presParOf" srcId="{0D822DBF-7771-4891-B0F1-ABCB3468EB90}" destId="{3EC33272-1513-40D7-982F-E19B561EC77E}" srcOrd="2" destOrd="0" presId="urn:microsoft.com/office/officeart/2018/2/layout/IconVerticalSolidList"/>
    <dgm:cxn modelId="{1C9F1333-E750-4D28-8BA7-90B4C50ADABD}" type="presParOf" srcId="{0D822DBF-7771-4891-B0F1-ABCB3468EB90}" destId="{B67A9CE6-D610-4F5E-8111-FC2B91321270}" srcOrd="3" destOrd="0" presId="urn:microsoft.com/office/officeart/2018/2/layout/IconVerticalSolidList"/>
    <dgm:cxn modelId="{0C6BDC7A-9CDF-4B51-BFD7-B2010B48D36B}" type="presParOf" srcId="{13D4420B-93F2-4992-A08A-6D7C2453415F}" destId="{5A24AEA2-1FAD-4CB9-8D83-3E43531037EC}" srcOrd="3" destOrd="0" presId="urn:microsoft.com/office/officeart/2018/2/layout/IconVerticalSolidList"/>
    <dgm:cxn modelId="{C34E303A-6677-4C98-A9BC-1C3159E906E1}" type="presParOf" srcId="{13D4420B-93F2-4992-A08A-6D7C2453415F}" destId="{11C45A71-A07A-481E-AAB0-2D6AC4B33E5D}" srcOrd="4" destOrd="0" presId="urn:microsoft.com/office/officeart/2018/2/layout/IconVerticalSolidList"/>
    <dgm:cxn modelId="{3889DEA0-75C3-46F1-986D-AB0A60B4B9B5}" type="presParOf" srcId="{11C45A71-A07A-481E-AAB0-2D6AC4B33E5D}" destId="{D1928BCE-DA08-4D46-B925-4408D5F5C20F}" srcOrd="0" destOrd="0" presId="urn:microsoft.com/office/officeart/2018/2/layout/IconVerticalSolidList"/>
    <dgm:cxn modelId="{03765133-FF80-4592-AC28-D25094041AA3}" type="presParOf" srcId="{11C45A71-A07A-481E-AAB0-2D6AC4B33E5D}" destId="{36D86E35-1407-473D-9CA1-1038840FB692}" srcOrd="1" destOrd="0" presId="urn:microsoft.com/office/officeart/2018/2/layout/IconVerticalSolidList"/>
    <dgm:cxn modelId="{B00A9AB0-8839-48F0-BFBB-59BD89702306}" type="presParOf" srcId="{11C45A71-A07A-481E-AAB0-2D6AC4B33E5D}" destId="{9ECD7C4E-05D5-4C44-89EE-88CF6BEBEBDA}" srcOrd="2" destOrd="0" presId="urn:microsoft.com/office/officeart/2018/2/layout/IconVerticalSolidList"/>
    <dgm:cxn modelId="{0240A584-D416-46ED-A625-92190BE0687D}" type="presParOf" srcId="{11C45A71-A07A-481E-AAB0-2D6AC4B33E5D}" destId="{5ECA3C1F-65B4-44C8-B7DB-638DEA9FA20D}" srcOrd="3" destOrd="0" presId="urn:microsoft.com/office/officeart/2018/2/layout/IconVerticalSolidList"/>
    <dgm:cxn modelId="{64865296-7BDF-47DC-8DB3-DBB1FCE92465}" type="presParOf" srcId="{13D4420B-93F2-4992-A08A-6D7C2453415F}" destId="{427C2595-CB47-4B70-9773-A2E4ED6A22A4}" srcOrd="5" destOrd="0" presId="urn:microsoft.com/office/officeart/2018/2/layout/IconVerticalSolidList"/>
    <dgm:cxn modelId="{8BD06F1F-46EA-4AA4-A80D-AAD3DEF32D23}" type="presParOf" srcId="{13D4420B-93F2-4992-A08A-6D7C2453415F}" destId="{99FA0F18-C8A8-4D84-8095-1DD4CB82E5C8}" srcOrd="6" destOrd="0" presId="urn:microsoft.com/office/officeart/2018/2/layout/IconVerticalSolidList"/>
    <dgm:cxn modelId="{BE876EB0-3F91-42F6-9526-1995D045F42A}" type="presParOf" srcId="{99FA0F18-C8A8-4D84-8095-1DD4CB82E5C8}" destId="{16C07787-5D7B-43D0-ADB5-48EC516128EB}" srcOrd="0" destOrd="0" presId="urn:microsoft.com/office/officeart/2018/2/layout/IconVerticalSolidList"/>
    <dgm:cxn modelId="{91135D13-3907-4C00-9F4A-67998A53ED18}" type="presParOf" srcId="{99FA0F18-C8A8-4D84-8095-1DD4CB82E5C8}" destId="{FA662346-8F87-4202-B73A-1288D0EC1D0E}" srcOrd="1" destOrd="0" presId="urn:microsoft.com/office/officeart/2018/2/layout/IconVerticalSolidList"/>
    <dgm:cxn modelId="{62890E3B-F31F-46CE-8D0A-F93E5ED75489}" type="presParOf" srcId="{99FA0F18-C8A8-4D84-8095-1DD4CB82E5C8}" destId="{18664A03-12EF-46C0-88B6-AC0AD11B94B1}" srcOrd="2" destOrd="0" presId="urn:microsoft.com/office/officeart/2018/2/layout/IconVerticalSolidList"/>
    <dgm:cxn modelId="{0496D94A-1FB2-44A1-A12C-C300C0F47091}" type="presParOf" srcId="{99FA0F18-C8A8-4D84-8095-1DD4CB82E5C8}" destId="{F8465CD5-6599-4C23-A37F-D4481F951B3E}" srcOrd="3" destOrd="0" presId="urn:microsoft.com/office/officeart/2018/2/layout/IconVerticalSolidList"/>
    <dgm:cxn modelId="{1D58513A-D738-488B-9646-6C60B57BA6FE}" type="presParOf" srcId="{13D4420B-93F2-4992-A08A-6D7C2453415F}" destId="{3FCE60C6-D7EB-43B2-8ABC-06BE71D116C6}" srcOrd="7" destOrd="0" presId="urn:microsoft.com/office/officeart/2018/2/layout/IconVerticalSolidList"/>
    <dgm:cxn modelId="{62918A2C-6B1C-453B-B824-15A05AE07B10}" type="presParOf" srcId="{13D4420B-93F2-4992-A08A-6D7C2453415F}" destId="{CA79A0C8-9D57-4F99-A66A-2143F5D434A5}" srcOrd="8" destOrd="0" presId="urn:microsoft.com/office/officeart/2018/2/layout/IconVerticalSolidList"/>
    <dgm:cxn modelId="{AFC7897C-A4DA-4488-9CE1-AC93AC18822A}" type="presParOf" srcId="{CA79A0C8-9D57-4F99-A66A-2143F5D434A5}" destId="{B41B0E3D-0EDB-4F6E-857F-699AD7B17C90}" srcOrd="0" destOrd="0" presId="urn:microsoft.com/office/officeart/2018/2/layout/IconVerticalSolidList"/>
    <dgm:cxn modelId="{76A08214-A903-41F3-BB70-122F54DF582B}" type="presParOf" srcId="{CA79A0C8-9D57-4F99-A66A-2143F5D434A5}" destId="{C0979C04-4D18-4758-9FE5-A451F763C4FF}" srcOrd="1" destOrd="0" presId="urn:microsoft.com/office/officeart/2018/2/layout/IconVerticalSolidList"/>
    <dgm:cxn modelId="{3A82DF95-E47C-47F8-BE20-EFAFBE756904}" type="presParOf" srcId="{CA79A0C8-9D57-4F99-A66A-2143F5D434A5}" destId="{93B12D17-E3AB-41AD-B87E-993BCABA71A3}" srcOrd="2" destOrd="0" presId="urn:microsoft.com/office/officeart/2018/2/layout/IconVerticalSolidList"/>
    <dgm:cxn modelId="{74DF1157-BFFE-46BC-BBDB-96EAD23BDA4A}" type="presParOf" srcId="{CA79A0C8-9D57-4F99-A66A-2143F5D434A5}" destId="{CE45943E-B970-45B9-AF0C-DD52C360F00B}" srcOrd="3" destOrd="0" presId="urn:microsoft.com/office/officeart/2018/2/layout/IconVerticalSolidList"/>
    <dgm:cxn modelId="{FC396364-3595-48BA-A370-F1B326EF07EB}" type="presParOf" srcId="{13D4420B-93F2-4992-A08A-6D7C2453415F}" destId="{65CEE35F-5044-4DF2-8582-73BA95942815}" srcOrd="9" destOrd="0" presId="urn:microsoft.com/office/officeart/2018/2/layout/IconVerticalSolidList"/>
    <dgm:cxn modelId="{DE33F7A8-C62A-442C-A4E0-498063E64C35}" type="presParOf" srcId="{13D4420B-93F2-4992-A08A-6D7C2453415F}" destId="{96B01B11-9912-475E-B5C3-E805340ADF18}" srcOrd="10" destOrd="0" presId="urn:microsoft.com/office/officeart/2018/2/layout/IconVerticalSolidList"/>
    <dgm:cxn modelId="{012B40DD-29E2-4731-BABF-5055BE06B65B}" type="presParOf" srcId="{96B01B11-9912-475E-B5C3-E805340ADF18}" destId="{BC56B9B1-AA1A-4DFD-90B1-7373835DF8F7}" srcOrd="0" destOrd="0" presId="urn:microsoft.com/office/officeart/2018/2/layout/IconVerticalSolidList"/>
    <dgm:cxn modelId="{D277D95D-C862-4803-9BDB-20125250CFA4}" type="presParOf" srcId="{96B01B11-9912-475E-B5C3-E805340ADF18}" destId="{72602276-D522-4C38-9788-670F5FA9F548}" srcOrd="1" destOrd="0" presId="urn:microsoft.com/office/officeart/2018/2/layout/IconVerticalSolidList"/>
    <dgm:cxn modelId="{20958369-81B3-4E04-B29F-1839B3CC2BEF}" type="presParOf" srcId="{96B01B11-9912-475E-B5C3-E805340ADF18}" destId="{594D7685-0002-4D14-BC08-D9A21D110E19}" srcOrd="2" destOrd="0" presId="urn:microsoft.com/office/officeart/2018/2/layout/IconVerticalSolidList"/>
    <dgm:cxn modelId="{7E549B5B-EFB3-442B-AE1D-B386B13876AB}" type="presParOf" srcId="{96B01B11-9912-475E-B5C3-E805340ADF18}" destId="{F3DFD68B-34EB-44E4-A804-114AF05CDD6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24E5BD-49F6-40CB-A964-3D8B09EF92D6}" type="doc">
      <dgm:prSet loTypeId="urn:microsoft.com/office/officeart/2005/8/layout/vList2" loCatId="list" qsTypeId="urn:microsoft.com/office/officeart/2005/8/quickstyle/simple3" qsCatId="simple" csTypeId="urn:microsoft.com/office/officeart/2005/8/colors/colorful2" csCatId="colorful"/>
      <dgm:spPr/>
      <dgm:t>
        <a:bodyPr/>
        <a:lstStyle/>
        <a:p>
          <a:endParaRPr lang="en-US"/>
        </a:p>
      </dgm:t>
    </dgm:pt>
    <dgm:pt modelId="{0373DD1F-620E-4D6E-851D-6E31437060C1}">
      <dgm:prSet/>
      <dgm:spPr/>
      <dgm:t>
        <a:bodyPr/>
        <a:lstStyle/>
        <a:p>
          <a:r>
            <a:rPr lang="it-IT" dirty="0"/>
            <a:t>Gli Standard GRI consentono alle aziende di divulgare pubblicamente i loro </a:t>
          </a:r>
          <a:r>
            <a:rPr lang="it-IT" b="1" dirty="0"/>
            <a:t>i</a:t>
          </a:r>
          <a:r>
            <a:rPr lang="it-IT" b="1" u="sng" dirty="0"/>
            <a:t>mpatti sull’economia, l’ambiente e le persone</a:t>
          </a:r>
          <a:r>
            <a:rPr lang="it-IT" dirty="0"/>
            <a:t>, compresi gli impatti sui diritti umani e le modalità con cui tali impatti vengono gestiti. </a:t>
          </a:r>
          <a:endParaRPr lang="en-US" dirty="0"/>
        </a:p>
      </dgm:t>
    </dgm:pt>
    <dgm:pt modelId="{DE5ABDE5-1E5A-4B0D-84ED-41EFFA8E0759}" type="parTrans" cxnId="{90D52371-A3B0-4765-A9D4-90C2BF5AD1A0}">
      <dgm:prSet/>
      <dgm:spPr/>
      <dgm:t>
        <a:bodyPr/>
        <a:lstStyle/>
        <a:p>
          <a:endParaRPr lang="en-US"/>
        </a:p>
      </dgm:t>
    </dgm:pt>
    <dgm:pt modelId="{D4EAFFE4-D8FB-46E9-BF75-7228B15C5EA0}" type="sibTrans" cxnId="{90D52371-A3B0-4765-A9D4-90C2BF5AD1A0}">
      <dgm:prSet/>
      <dgm:spPr/>
      <dgm:t>
        <a:bodyPr/>
        <a:lstStyle/>
        <a:p>
          <a:endParaRPr lang="en-US"/>
        </a:p>
      </dgm:t>
    </dgm:pt>
    <dgm:pt modelId="{7D6BA324-8102-4642-A945-7E321627C585}">
      <dgm:prSet/>
      <dgm:spPr/>
      <dgm:t>
        <a:bodyPr/>
        <a:lstStyle/>
        <a:p>
          <a:r>
            <a:rPr lang="it-IT" dirty="0"/>
            <a:t>L’obiettivo di una rendicontazione di sostenibilità che utilizza i relativi Standard GRI è quello di far conoscere in modo trasparente come un’azienda contribuisca o intenda </a:t>
          </a:r>
          <a:r>
            <a:rPr lang="it-IT" b="1" dirty="0"/>
            <a:t>contribuire allo sviluppo sostenibile</a:t>
          </a:r>
          <a:r>
            <a:rPr lang="it-IT" dirty="0"/>
            <a:t>. </a:t>
          </a:r>
          <a:endParaRPr lang="en-US" dirty="0"/>
        </a:p>
      </dgm:t>
    </dgm:pt>
    <dgm:pt modelId="{B7F020FA-62A6-4633-8B19-07C28938FCED}" type="parTrans" cxnId="{CA3D2427-D4B8-4538-9011-D612583F0142}">
      <dgm:prSet/>
      <dgm:spPr/>
      <dgm:t>
        <a:bodyPr/>
        <a:lstStyle/>
        <a:p>
          <a:endParaRPr lang="en-US"/>
        </a:p>
      </dgm:t>
    </dgm:pt>
    <dgm:pt modelId="{A166B71E-A091-48BB-A55B-2319E772F78F}" type="sibTrans" cxnId="{CA3D2427-D4B8-4538-9011-D612583F0142}">
      <dgm:prSet/>
      <dgm:spPr/>
      <dgm:t>
        <a:bodyPr/>
        <a:lstStyle/>
        <a:p>
          <a:endParaRPr lang="en-US"/>
        </a:p>
      </dgm:t>
    </dgm:pt>
    <dgm:pt modelId="{9397C9A2-9721-4B08-85B8-8A722A376044}">
      <dgm:prSet/>
      <dgm:spPr/>
      <dgm:t>
        <a:bodyPr/>
        <a:lstStyle/>
        <a:p>
          <a:r>
            <a:rPr lang="it-IT"/>
            <a:t>Gli Standard contengono informative che consentono ad un’azienda di rendicontare le informazioni in merito all’impatto causato in modo </a:t>
          </a:r>
          <a:r>
            <a:rPr lang="it-IT" b="1"/>
            <a:t>coerente</a:t>
          </a:r>
          <a:r>
            <a:rPr lang="it-IT"/>
            <a:t> e </a:t>
          </a:r>
          <a:r>
            <a:rPr lang="it-IT" b="1"/>
            <a:t>credibile</a:t>
          </a:r>
          <a:r>
            <a:rPr lang="it-IT"/>
            <a:t>, favorendo la </a:t>
          </a:r>
          <a:r>
            <a:rPr lang="it-IT" b="1"/>
            <a:t>comparabilità</a:t>
          </a:r>
          <a:r>
            <a:rPr lang="it-IT"/>
            <a:t> e la </a:t>
          </a:r>
          <a:r>
            <a:rPr lang="it-IT" b="1"/>
            <a:t>qualità</a:t>
          </a:r>
          <a:r>
            <a:rPr lang="it-IT"/>
            <a:t> delle informazioni rendicontate. </a:t>
          </a:r>
          <a:endParaRPr lang="en-US"/>
        </a:p>
      </dgm:t>
    </dgm:pt>
    <dgm:pt modelId="{D7B4E57B-12E3-45EF-9CB8-6A3D51D118E2}" type="parTrans" cxnId="{157BE6CB-75D4-4E3C-9BC2-0F5196379FAF}">
      <dgm:prSet/>
      <dgm:spPr/>
      <dgm:t>
        <a:bodyPr/>
        <a:lstStyle/>
        <a:p>
          <a:endParaRPr lang="en-US"/>
        </a:p>
      </dgm:t>
    </dgm:pt>
    <dgm:pt modelId="{C7ECF012-924C-40EF-BF93-94F9F25C9BCF}" type="sibTrans" cxnId="{157BE6CB-75D4-4E3C-9BC2-0F5196379FAF}">
      <dgm:prSet/>
      <dgm:spPr/>
      <dgm:t>
        <a:bodyPr/>
        <a:lstStyle/>
        <a:p>
          <a:endParaRPr lang="en-US"/>
        </a:p>
      </dgm:t>
    </dgm:pt>
    <dgm:pt modelId="{4AD82DD1-0477-466B-B705-623D9014DEE6}" type="pres">
      <dgm:prSet presAssocID="{7124E5BD-49F6-40CB-A964-3D8B09EF92D6}" presName="linear" presStyleCnt="0">
        <dgm:presLayoutVars>
          <dgm:animLvl val="lvl"/>
          <dgm:resizeHandles val="exact"/>
        </dgm:presLayoutVars>
      </dgm:prSet>
      <dgm:spPr/>
    </dgm:pt>
    <dgm:pt modelId="{494DF681-8744-4AA8-9E83-8F3B6C023394}" type="pres">
      <dgm:prSet presAssocID="{0373DD1F-620E-4D6E-851D-6E31437060C1}" presName="parentText" presStyleLbl="node1" presStyleIdx="0" presStyleCnt="3">
        <dgm:presLayoutVars>
          <dgm:chMax val="0"/>
          <dgm:bulletEnabled val="1"/>
        </dgm:presLayoutVars>
      </dgm:prSet>
      <dgm:spPr/>
    </dgm:pt>
    <dgm:pt modelId="{9C1C7ED3-C884-436F-A65A-B3977B5D9279}" type="pres">
      <dgm:prSet presAssocID="{D4EAFFE4-D8FB-46E9-BF75-7228B15C5EA0}" presName="spacer" presStyleCnt="0"/>
      <dgm:spPr/>
    </dgm:pt>
    <dgm:pt modelId="{7C75A867-C47F-4E27-868A-47AFC9342EF9}" type="pres">
      <dgm:prSet presAssocID="{7D6BA324-8102-4642-A945-7E321627C585}" presName="parentText" presStyleLbl="node1" presStyleIdx="1" presStyleCnt="3">
        <dgm:presLayoutVars>
          <dgm:chMax val="0"/>
          <dgm:bulletEnabled val="1"/>
        </dgm:presLayoutVars>
      </dgm:prSet>
      <dgm:spPr/>
    </dgm:pt>
    <dgm:pt modelId="{A92EAF92-EBC5-43B5-AB37-42F0246156C1}" type="pres">
      <dgm:prSet presAssocID="{A166B71E-A091-48BB-A55B-2319E772F78F}" presName="spacer" presStyleCnt="0"/>
      <dgm:spPr/>
    </dgm:pt>
    <dgm:pt modelId="{EBD28D21-383A-4D47-A52E-281E96EB599B}" type="pres">
      <dgm:prSet presAssocID="{9397C9A2-9721-4B08-85B8-8A722A376044}" presName="parentText" presStyleLbl="node1" presStyleIdx="2" presStyleCnt="3">
        <dgm:presLayoutVars>
          <dgm:chMax val="0"/>
          <dgm:bulletEnabled val="1"/>
        </dgm:presLayoutVars>
      </dgm:prSet>
      <dgm:spPr/>
    </dgm:pt>
  </dgm:ptLst>
  <dgm:cxnLst>
    <dgm:cxn modelId="{CA3D2427-D4B8-4538-9011-D612583F0142}" srcId="{7124E5BD-49F6-40CB-A964-3D8B09EF92D6}" destId="{7D6BA324-8102-4642-A945-7E321627C585}" srcOrd="1" destOrd="0" parTransId="{B7F020FA-62A6-4633-8B19-07C28938FCED}" sibTransId="{A166B71E-A091-48BB-A55B-2319E772F78F}"/>
    <dgm:cxn modelId="{3C669F64-50D3-4BB3-A1C0-F570177385A7}" type="presOf" srcId="{7D6BA324-8102-4642-A945-7E321627C585}" destId="{7C75A867-C47F-4E27-868A-47AFC9342EF9}" srcOrd="0" destOrd="0" presId="urn:microsoft.com/office/officeart/2005/8/layout/vList2"/>
    <dgm:cxn modelId="{90D52371-A3B0-4765-A9D4-90C2BF5AD1A0}" srcId="{7124E5BD-49F6-40CB-A964-3D8B09EF92D6}" destId="{0373DD1F-620E-4D6E-851D-6E31437060C1}" srcOrd="0" destOrd="0" parTransId="{DE5ABDE5-1E5A-4B0D-84ED-41EFFA8E0759}" sibTransId="{D4EAFFE4-D8FB-46E9-BF75-7228B15C5EA0}"/>
    <dgm:cxn modelId="{0578348F-6F4D-413C-A750-2C24F685ED3B}" type="presOf" srcId="{9397C9A2-9721-4B08-85B8-8A722A376044}" destId="{EBD28D21-383A-4D47-A52E-281E96EB599B}" srcOrd="0" destOrd="0" presId="urn:microsoft.com/office/officeart/2005/8/layout/vList2"/>
    <dgm:cxn modelId="{66FAD0AC-8292-4A5E-8B03-800F81E5C907}" type="presOf" srcId="{7124E5BD-49F6-40CB-A964-3D8B09EF92D6}" destId="{4AD82DD1-0477-466B-B705-623D9014DEE6}" srcOrd="0" destOrd="0" presId="urn:microsoft.com/office/officeart/2005/8/layout/vList2"/>
    <dgm:cxn modelId="{2A0B1EC4-8BF2-491E-B1B1-C48B5F6B8BB4}" type="presOf" srcId="{0373DD1F-620E-4D6E-851D-6E31437060C1}" destId="{494DF681-8744-4AA8-9E83-8F3B6C023394}" srcOrd="0" destOrd="0" presId="urn:microsoft.com/office/officeart/2005/8/layout/vList2"/>
    <dgm:cxn modelId="{157BE6CB-75D4-4E3C-9BC2-0F5196379FAF}" srcId="{7124E5BD-49F6-40CB-A964-3D8B09EF92D6}" destId="{9397C9A2-9721-4B08-85B8-8A722A376044}" srcOrd="2" destOrd="0" parTransId="{D7B4E57B-12E3-45EF-9CB8-6A3D51D118E2}" sibTransId="{C7ECF012-924C-40EF-BF93-94F9F25C9BCF}"/>
    <dgm:cxn modelId="{2578C035-BD1B-4631-AE40-59F13A0BCC92}" type="presParOf" srcId="{4AD82DD1-0477-466B-B705-623D9014DEE6}" destId="{494DF681-8744-4AA8-9E83-8F3B6C023394}" srcOrd="0" destOrd="0" presId="urn:microsoft.com/office/officeart/2005/8/layout/vList2"/>
    <dgm:cxn modelId="{4539D859-FE1E-4489-BE4A-F649D201D423}" type="presParOf" srcId="{4AD82DD1-0477-466B-B705-623D9014DEE6}" destId="{9C1C7ED3-C884-436F-A65A-B3977B5D9279}" srcOrd="1" destOrd="0" presId="urn:microsoft.com/office/officeart/2005/8/layout/vList2"/>
    <dgm:cxn modelId="{65FB5FD0-6163-452B-9773-012A078CE0BD}" type="presParOf" srcId="{4AD82DD1-0477-466B-B705-623D9014DEE6}" destId="{7C75A867-C47F-4E27-868A-47AFC9342EF9}" srcOrd="2" destOrd="0" presId="urn:microsoft.com/office/officeart/2005/8/layout/vList2"/>
    <dgm:cxn modelId="{A4DDAE67-B481-4D2D-BFEE-57D5CCA50579}" type="presParOf" srcId="{4AD82DD1-0477-466B-B705-623D9014DEE6}" destId="{A92EAF92-EBC5-43B5-AB37-42F0246156C1}" srcOrd="3" destOrd="0" presId="urn:microsoft.com/office/officeart/2005/8/layout/vList2"/>
    <dgm:cxn modelId="{1C55ABA5-6BB5-418B-93BF-CEFA2B21E72D}" type="presParOf" srcId="{4AD82DD1-0477-466B-B705-623D9014DEE6}" destId="{EBD28D21-383A-4D47-A52E-281E96EB599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C82388-F425-4B2C-BB3A-78DF3B7F2F42}" type="doc">
      <dgm:prSet loTypeId="urn:microsoft.com/office/officeart/2005/8/layout/vProcess5" loCatId="process" qsTypeId="urn:microsoft.com/office/officeart/2005/8/quickstyle/simple3" qsCatId="simple" csTypeId="urn:microsoft.com/office/officeart/2005/8/colors/colorful1" csCatId="colorful" phldr="1"/>
      <dgm:spPr/>
      <dgm:t>
        <a:bodyPr/>
        <a:lstStyle/>
        <a:p>
          <a:endParaRPr lang="en-US"/>
        </a:p>
      </dgm:t>
    </dgm:pt>
    <dgm:pt modelId="{8FB95FE1-0631-4BCB-8259-7650AD76FD9C}">
      <dgm:prSet custT="1"/>
      <dgm:spPr/>
      <dgm:t>
        <a:bodyPr/>
        <a:lstStyle/>
        <a:p>
          <a:r>
            <a:rPr lang="it-IT" sz="1600" dirty="0"/>
            <a:t>Tutte le informative degli Standard GRI contengono dei </a:t>
          </a:r>
          <a:r>
            <a:rPr lang="it-IT" sz="1600" b="1" u="sng" dirty="0"/>
            <a:t>REQUISITI</a:t>
          </a:r>
          <a:r>
            <a:rPr lang="it-IT" sz="1600" dirty="0"/>
            <a:t>, che elencano le informazioni che un’ azienda deve rendicontare o forniscono istruzioni che l’azienda deve seguire per una reportistica in conformità agli Standard GRI. I requisiti sono indicati in </a:t>
          </a:r>
          <a:r>
            <a:rPr lang="it-IT" sz="1600" b="1" dirty="0"/>
            <a:t>grassetto</a:t>
          </a:r>
          <a:r>
            <a:rPr lang="it-IT" sz="1600" dirty="0"/>
            <a:t> e caratterizzati dal verbo ’deve’. Un’azienda deve osservare i requisiti per presentare una rendicontazione in conformità agli Standard GRI.</a:t>
          </a:r>
          <a:endParaRPr lang="en-US" sz="1600" dirty="0"/>
        </a:p>
      </dgm:t>
    </dgm:pt>
    <dgm:pt modelId="{1F0E34F1-80C4-48EA-B118-7903F7AC4EA7}" type="parTrans" cxnId="{CFAA493C-6569-4E4D-BA59-D51D1BC8F137}">
      <dgm:prSet/>
      <dgm:spPr/>
      <dgm:t>
        <a:bodyPr/>
        <a:lstStyle/>
        <a:p>
          <a:endParaRPr lang="en-US" sz="1600"/>
        </a:p>
      </dgm:t>
    </dgm:pt>
    <dgm:pt modelId="{0A7BCF39-3D04-4AA0-82B2-509E9D5C1575}" type="sibTrans" cxnId="{CFAA493C-6569-4E4D-BA59-D51D1BC8F137}">
      <dgm:prSet/>
      <dgm:spPr/>
      <dgm:t>
        <a:bodyPr/>
        <a:lstStyle/>
        <a:p>
          <a:endParaRPr lang="en-US"/>
        </a:p>
      </dgm:t>
    </dgm:pt>
    <dgm:pt modelId="{A47A3B23-125B-46A0-A16A-02AEB083CCCC}">
      <dgm:prSet custT="1"/>
      <dgm:spPr/>
      <dgm:t>
        <a:bodyPr/>
        <a:lstStyle/>
        <a:p>
          <a:r>
            <a:rPr lang="it-IT" sz="1600" dirty="0"/>
            <a:t>I requisiti possono essere accompagnati da </a:t>
          </a:r>
          <a:r>
            <a:rPr lang="it-IT" sz="1600" b="1" u="sng" dirty="0"/>
            <a:t>LINEE GUIDA</a:t>
          </a:r>
          <a:r>
            <a:rPr lang="it-IT" sz="1600" dirty="0"/>
            <a:t>. Tali linee guida comprendono informazioni di contesto, spiegazioni ed esempi per aiutare l’azienda a comprendere meglio i requisiti stessi. L’azienda non ha l’obbligo di seguire tali linee guida.</a:t>
          </a:r>
          <a:endParaRPr lang="en-US" sz="1600" dirty="0"/>
        </a:p>
      </dgm:t>
    </dgm:pt>
    <dgm:pt modelId="{D034403D-6A07-4B1A-848E-2DAF400738A1}" type="parTrans" cxnId="{6BCBDF24-64C8-412A-96D9-2A79BA413CF0}">
      <dgm:prSet/>
      <dgm:spPr/>
      <dgm:t>
        <a:bodyPr/>
        <a:lstStyle/>
        <a:p>
          <a:endParaRPr lang="en-US" sz="1600"/>
        </a:p>
      </dgm:t>
    </dgm:pt>
    <dgm:pt modelId="{FC3B058A-A66A-4050-8360-A946A56D055C}" type="sibTrans" cxnId="{6BCBDF24-64C8-412A-96D9-2A79BA413CF0}">
      <dgm:prSet/>
      <dgm:spPr/>
      <dgm:t>
        <a:bodyPr/>
        <a:lstStyle/>
        <a:p>
          <a:endParaRPr lang="en-US"/>
        </a:p>
      </dgm:t>
    </dgm:pt>
    <dgm:pt modelId="{4E7E4B97-7F14-4EBB-B9D1-C9D6142E5858}">
      <dgm:prSet custT="1"/>
      <dgm:spPr/>
      <dgm:t>
        <a:bodyPr/>
        <a:lstStyle/>
        <a:p>
          <a:r>
            <a:rPr lang="it-IT" sz="1600" dirty="0"/>
            <a:t>Gli Standard possono anche contenere </a:t>
          </a:r>
          <a:r>
            <a:rPr lang="it-IT" sz="1600" b="1" u="sng" dirty="0"/>
            <a:t>RACCOMANDAZIONI</a:t>
          </a:r>
          <a:r>
            <a:rPr lang="it-IT" sz="1600" dirty="0"/>
            <a:t>. Si tratta di casi in cui si invita a seguire una particolare linea di condotta, ma senza alcun obbligo.</a:t>
          </a:r>
          <a:endParaRPr lang="en-US" sz="1600" dirty="0"/>
        </a:p>
      </dgm:t>
    </dgm:pt>
    <dgm:pt modelId="{CA6E62E9-2938-48B4-967A-97F58E1DCF62}" type="parTrans" cxnId="{75494FD1-509F-444C-AD92-5AC29BA7D092}">
      <dgm:prSet/>
      <dgm:spPr/>
      <dgm:t>
        <a:bodyPr/>
        <a:lstStyle/>
        <a:p>
          <a:endParaRPr lang="en-US" sz="1600"/>
        </a:p>
      </dgm:t>
    </dgm:pt>
    <dgm:pt modelId="{E7C6CDEA-0E01-4D7F-A9B1-0CEAD7466ED8}" type="sibTrans" cxnId="{75494FD1-509F-444C-AD92-5AC29BA7D092}">
      <dgm:prSet/>
      <dgm:spPr/>
      <dgm:t>
        <a:bodyPr/>
        <a:lstStyle/>
        <a:p>
          <a:endParaRPr lang="en-US"/>
        </a:p>
      </dgm:t>
    </dgm:pt>
    <dgm:pt modelId="{465280C9-CFCF-4D92-AF44-EF0F99434000}" type="pres">
      <dgm:prSet presAssocID="{89C82388-F425-4B2C-BB3A-78DF3B7F2F42}" presName="outerComposite" presStyleCnt="0">
        <dgm:presLayoutVars>
          <dgm:chMax val="5"/>
          <dgm:dir/>
          <dgm:resizeHandles val="exact"/>
        </dgm:presLayoutVars>
      </dgm:prSet>
      <dgm:spPr/>
    </dgm:pt>
    <dgm:pt modelId="{5757EF1B-9AFD-484D-AF0B-578169E25F93}" type="pres">
      <dgm:prSet presAssocID="{89C82388-F425-4B2C-BB3A-78DF3B7F2F42}" presName="dummyMaxCanvas" presStyleCnt="0">
        <dgm:presLayoutVars/>
      </dgm:prSet>
      <dgm:spPr/>
    </dgm:pt>
    <dgm:pt modelId="{ABD90194-7503-494F-AEE6-2CF8A7D08737}" type="pres">
      <dgm:prSet presAssocID="{89C82388-F425-4B2C-BB3A-78DF3B7F2F42}" presName="ThreeNodes_1" presStyleLbl="node1" presStyleIdx="0" presStyleCnt="3">
        <dgm:presLayoutVars>
          <dgm:bulletEnabled val="1"/>
        </dgm:presLayoutVars>
      </dgm:prSet>
      <dgm:spPr/>
    </dgm:pt>
    <dgm:pt modelId="{E6E12E24-1685-4D75-8C94-69D68D4DB692}" type="pres">
      <dgm:prSet presAssocID="{89C82388-F425-4B2C-BB3A-78DF3B7F2F42}" presName="ThreeNodes_2" presStyleLbl="node1" presStyleIdx="1" presStyleCnt="3">
        <dgm:presLayoutVars>
          <dgm:bulletEnabled val="1"/>
        </dgm:presLayoutVars>
      </dgm:prSet>
      <dgm:spPr/>
    </dgm:pt>
    <dgm:pt modelId="{93DD70F0-A6EF-4BB4-945E-A012B136801B}" type="pres">
      <dgm:prSet presAssocID="{89C82388-F425-4B2C-BB3A-78DF3B7F2F42}" presName="ThreeNodes_3" presStyleLbl="node1" presStyleIdx="2" presStyleCnt="3">
        <dgm:presLayoutVars>
          <dgm:bulletEnabled val="1"/>
        </dgm:presLayoutVars>
      </dgm:prSet>
      <dgm:spPr/>
    </dgm:pt>
    <dgm:pt modelId="{6E7B505B-1DAB-48CE-B6CC-0444BE04B0ED}" type="pres">
      <dgm:prSet presAssocID="{89C82388-F425-4B2C-BB3A-78DF3B7F2F42}" presName="ThreeConn_1-2" presStyleLbl="fgAccFollowNode1" presStyleIdx="0" presStyleCnt="2">
        <dgm:presLayoutVars>
          <dgm:bulletEnabled val="1"/>
        </dgm:presLayoutVars>
      </dgm:prSet>
      <dgm:spPr/>
    </dgm:pt>
    <dgm:pt modelId="{3E564F71-DCA5-49BF-90F7-EB870A550655}" type="pres">
      <dgm:prSet presAssocID="{89C82388-F425-4B2C-BB3A-78DF3B7F2F42}" presName="ThreeConn_2-3" presStyleLbl="fgAccFollowNode1" presStyleIdx="1" presStyleCnt="2">
        <dgm:presLayoutVars>
          <dgm:bulletEnabled val="1"/>
        </dgm:presLayoutVars>
      </dgm:prSet>
      <dgm:spPr/>
    </dgm:pt>
    <dgm:pt modelId="{BCFBF9BD-D0D5-4779-B304-1EED29A004CE}" type="pres">
      <dgm:prSet presAssocID="{89C82388-F425-4B2C-BB3A-78DF3B7F2F42}" presName="ThreeNodes_1_text" presStyleLbl="node1" presStyleIdx="2" presStyleCnt="3">
        <dgm:presLayoutVars>
          <dgm:bulletEnabled val="1"/>
        </dgm:presLayoutVars>
      </dgm:prSet>
      <dgm:spPr/>
    </dgm:pt>
    <dgm:pt modelId="{8BB2FA2E-4295-4924-AE7D-27AF342FC9AA}" type="pres">
      <dgm:prSet presAssocID="{89C82388-F425-4B2C-BB3A-78DF3B7F2F42}" presName="ThreeNodes_2_text" presStyleLbl="node1" presStyleIdx="2" presStyleCnt="3">
        <dgm:presLayoutVars>
          <dgm:bulletEnabled val="1"/>
        </dgm:presLayoutVars>
      </dgm:prSet>
      <dgm:spPr/>
    </dgm:pt>
    <dgm:pt modelId="{77078E37-C769-43B1-A445-F40E8739C3E4}" type="pres">
      <dgm:prSet presAssocID="{89C82388-F425-4B2C-BB3A-78DF3B7F2F42}" presName="ThreeNodes_3_text" presStyleLbl="node1" presStyleIdx="2" presStyleCnt="3">
        <dgm:presLayoutVars>
          <dgm:bulletEnabled val="1"/>
        </dgm:presLayoutVars>
      </dgm:prSet>
      <dgm:spPr/>
    </dgm:pt>
  </dgm:ptLst>
  <dgm:cxnLst>
    <dgm:cxn modelId="{43C6601C-553C-40A5-9718-38AB18D289DE}" type="presOf" srcId="{89C82388-F425-4B2C-BB3A-78DF3B7F2F42}" destId="{465280C9-CFCF-4D92-AF44-EF0F99434000}" srcOrd="0" destOrd="0" presId="urn:microsoft.com/office/officeart/2005/8/layout/vProcess5"/>
    <dgm:cxn modelId="{6BCBDF24-64C8-412A-96D9-2A79BA413CF0}" srcId="{89C82388-F425-4B2C-BB3A-78DF3B7F2F42}" destId="{A47A3B23-125B-46A0-A16A-02AEB083CCCC}" srcOrd="1" destOrd="0" parTransId="{D034403D-6A07-4B1A-848E-2DAF400738A1}" sibTransId="{FC3B058A-A66A-4050-8360-A946A56D055C}"/>
    <dgm:cxn modelId="{610DD533-D3B0-484C-A293-903D9832C18D}" type="presOf" srcId="{0A7BCF39-3D04-4AA0-82B2-509E9D5C1575}" destId="{6E7B505B-1DAB-48CE-B6CC-0444BE04B0ED}" srcOrd="0" destOrd="0" presId="urn:microsoft.com/office/officeart/2005/8/layout/vProcess5"/>
    <dgm:cxn modelId="{CFAA493C-6569-4E4D-BA59-D51D1BC8F137}" srcId="{89C82388-F425-4B2C-BB3A-78DF3B7F2F42}" destId="{8FB95FE1-0631-4BCB-8259-7650AD76FD9C}" srcOrd="0" destOrd="0" parTransId="{1F0E34F1-80C4-48EA-B118-7903F7AC4EA7}" sibTransId="{0A7BCF39-3D04-4AA0-82B2-509E9D5C1575}"/>
    <dgm:cxn modelId="{823D1B74-AA4A-49FC-9E3B-E076FE208B3F}" type="presOf" srcId="{8FB95FE1-0631-4BCB-8259-7650AD76FD9C}" destId="{BCFBF9BD-D0D5-4779-B304-1EED29A004CE}" srcOrd="1" destOrd="0" presId="urn:microsoft.com/office/officeart/2005/8/layout/vProcess5"/>
    <dgm:cxn modelId="{096F7584-02BB-4834-9327-2CFC4F6476B7}" type="presOf" srcId="{A47A3B23-125B-46A0-A16A-02AEB083CCCC}" destId="{8BB2FA2E-4295-4924-AE7D-27AF342FC9AA}" srcOrd="1" destOrd="0" presId="urn:microsoft.com/office/officeart/2005/8/layout/vProcess5"/>
    <dgm:cxn modelId="{00798695-60AB-4E2D-8918-50A8E04D76A1}" type="presOf" srcId="{A47A3B23-125B-46A0-A16A-02AEB083CCCC}" destId="{E6E12E24-1685-4D75-8C94-69D68D4DB692}" srcOrd="0" destOrd="0" presId="urn:microsoft.com/office/officeart/2005/8/layout/vProcess5"/>
    <dgm:cxn modelId="{3AB934A4-4897-47CE-885E-4721224B0F6B}" type="presOf" srcId="{4E7E4B97-7F14-4EBB-B9D1-C9D6142E5858}" destId="{93DD70F0-A6EF-4BB4-945E-A012B136801B}" srcOrd="0" destOrd="0" presId="urn:microsoft.com/office/officeart/2005/8/layout/vProcess5"/>
    <dgm:cxn modelId="{F11CF0B1-61B9-498A-BAC4-8E20C33EADB9}" type="presOf" srcId="{4E7E4B97-7F14-4EBB-B9D1-C9D6142E5858}" destId="{77078E37-C769-43B1-A445-F40E8739C3E4}" srcOrd="1" destOrd="0" presId="urn:microsoft.com/office/officeart/2005/8/layout/vProcess5"/>
    <dgm:cxn modelId="{38FEB9CA-D76F-4B7F-8F47-4CA0E59BDE46}" type="presOf" srcId="{FC3B058A-A66A-4050-8360-A946A56D055C}" destId="{3E564F71-DCA5-49BF-90F7-EB870A550655}" srcOrd="0" destOrd="0" presId="urn:microsoft.com/office/officeart/2005/8/layout/vProcess5"/>
    <dgm:cxn modelId="{75494FD1-509F-444C-AD92-5AC29BA7D092}" srcId="{89C82388-F425-4B2C-BB3A-78DF3B7F2F42}" destId="{4E7E4B97-7F14-4EBB-B9D1-C9D6142E5858}" srcOrd="2" destOrd="0" parTransId="{CA6E62E9-2938-48B4-967A-97F58E1DCF62}" sibTransId="{E7C6CDEA-0E01-4D7F-A9B1-0CEAD7466ED8}"/>
    <dgm:cxn modelId="{D5A8F0DF-BAFA-4FDD-AA53-198B1D1D21A3}" type="presOf" srcId="{8FB95FE1-0631-4BCB-8259-7650AD76FD9C}" destId="{ABD90194-7503-494F-AEE6-2CF8A7D08737}" srcOrd="0" destOrd="0" presId="urn:microsoft.com/office/officeart/2005/8/layout/vProcess5"/>
    <dgm:cxn modelId="{644A95B5-2375-40A3-9D30-225F48B471B9}" type="presParOf" srcId="{465280C9-CFCF-4D92-AF44-EF0F99434000}" destId="{5757EF1B-9AFD-484D-AF0B-578169E25F93}" srcOrd="0" destOrd="0" presId="urn:microsoft.com/office/officeart/2005/8/layout/vProcess5"/>
    <dgm:cxn modelId="{0DCAF161-E6E2-4684-B51B-2D51107CB79F}" type="presParOf" srcId="{465280C9-CFCF-4D92-AF44-EF0F99434000}" destId="{ABD90194-7503-494F-AEE6-2CF8A7D08737}" srcOrd="1" destOrd="0" presId="urn:microsoft.com/office/officeart/2005/8/layout/vProcess5"/>
    <dgm:cxn modelId="{E06E736D-ADEA-4F82-9D28-FD81E9C590C1}" type="presParOf" srcId="{465280C9-CFCF-4D92-AF44-EF0F99434000}" destId="{E6E12E24-1685-4D75-8C94-69D68D4DB692}" srcOrd="2" destOrd="0" presId="urn:microsoft.com/office/officeart/2005/8/layout/vProcess5"/>
    <dgm:cxn modelId="{213EE2F2-4556-428C-9E18-D19CF5A4F1BF}" type="presParOf" srcId="{465280C9-CFCF-4D92-AF44-EF0F99434000}" destId="{93DD70F0-A6EF-4BB4-945E-A012B136801B}" srcOrd="3" destOrd="0" presId="urn:microsoft.com/office/officeart/2005/8/layout/vProcess5"/>
    <dgm:cxn modelId="{09D688C5-ACF3-4106-B121-5122365EF854}" type="presParOf" srcId="{465280C9-CFCF-4D92-AF44-EF0F99434000}" destId="{6E7B505B-1DAB-48CE-B6CC-0444BE04B0ED}" srcOrd="4" destOrd="0" presId="urn:microsoft.com/office/officeart/2005/8/layout/vProcess5"/>
    <dgm:cxn modelId="{295D9CAA-7DE7-44C1-A1E2-5C6DE0F29303}" type="presParOf" srcId="{465280C9-CFCF-4D92-AF44-EF0F99434000}" destId="{3E564F71-DCA5-49BF-90F7-EB870A550655}" srcOrd="5" destOrd="0" presId="urn:microsoft.com/office/officeart/2005/8/layout/vProcess5"/>
    <dgm:cxn modelId="{722E29CE-826B-44C7-A2DD-FB05313E3B55}" type="presParOf" srcId="{465280C9-CFCF-4D92-AF44-EF0F99434000}" destId="{BCFBF9BD-D0D5-4779-B304-1EED29A004CE}" srcOrd="6" destOrd="0" presId="urn:microsoft.com/office/officeart/2005/8/layout/vProcess5"/>
    <dgm:cxn modelId="{36E5BDCE-33E7-45FE-90D2-3FAE7020127D}" type="presParOf" srcId="{465280C9-CFCF-4D92-AF44-EF0F99434000}" destId="{8BB2FA2E-4295-4924-AE7D-27AF342FC9AA}" srcOrd="7" destOrd="0" presId="urn:microsoft.com/office/officeart/2005/8/layout/vProcess5"/>
    <dgm:cxn modelId="{FCE2CC98-137E-4ABC-9377-ADB01A845388}" type="presParOf" srcId="{465280C9-CFCF-4D92-AF44-EF0F99434000}" destId="{77078E37-C769-43B1-A445-F40E8739C3E4}"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697414-DEC8-405B-AC48-1419F4C1EA3F}" type="doc">
      <dgm:prSet loTypeId="urn:microsoft.com/office/officeart/2005/8/layout/venn1" loCatId="relationship" qsTypeId="urn:microsoft.com/office/officeart/2005/8/quickstyle/simple1" qsCatId="simple" csTypeId="urn:microsoft.com/office/officeart/2005/8/colors/accent1_2" csCatId="accent1" phldr="1"/>
      <dgm:spPr/>
    </dgm:pt>
    <dgm:pt modelId="{F14C0956-81DF-4CEA-AB01-3FC81E1DA7D1}">
      <dgm:prSet phldrT="[Testo]"/>
      <dgm:spPr/>
      <dgm:t>
        <a:bodyPr/>
        <a:lstStyle/>
        <a:p>
          <a:r>
            <a:rPr lang="it-IT" b="1" u="sng" dirty="0"/>
            <a:t>Impatti economici</a:t>
          </a:r>
        </a:p>
        <a:p>
          <a:r>
            <a:rPr lang="it-IT" dirty="0"/>
            <a:t>Effetti sui sistemi economici a livello locale, nazionale e su scala globale</a:t>
          </a:r>
        </a:p>
      </dgm:t>
    </dgm:pt>
    <dgm:pt modelId="{4EEFF183-3EAF-4021-9A8D-17B541FA4D08}" type="parTrans" cxnId="{4F741728-128C-42B1-B4A5-3065C93B4054}">
      <dgm:prSet/>
      <dgm:spPr/>
      <dgm:t>
        <a:bodyPr/>
        <a:lstStyle/>
        <a:p>
          <a:endParaRPr lang="it-IT"/>
        </a:p>
      </dgm:t>
    </dgm:pt>
    <dgm:pt modelId="{24D68D6E-C619-4869-B089-5725C418E5DA}" type="sibTrans" cxnId="{4F741728-128C-42B1-B4A5-3065C93B4054}">
      <dgm:prSet/>
      <dgm:spPr/>
      <dgm:t>
        <a:bodyPr/>
        <a:lstStyle/>
        <a:p>
          <a:endParaRPr lang="it-IT"/>
        </a:p>
      </dgm:t>
    </dgm:pt>
    <dgm:pt modelId="{B2F11673-8B92-42D0-BF8E-60CFB172B8D9}">
      <dgm:prSet phldrT="[Testo]"/>
      <dgm:spPr/>
      <dgm:t>
        <a:bodyPr/>
        <a:lstStyle/>
        <a:p>
          <a:r>
            <a:rPr lang="it-IT" b="1" u="sng" dirty="0"/>
            <a:t>Impatti sociali</a:t>
          </a:r>
        </a:p>
        <a:p>
          <a:r>
            <a:rPr lang="it-IT" dirty="0"/>
            <a:t>Effetti su individui, gruppi o la società nel suo insieme, compresi gli impatti sui diritti umani delle persone</a:t>
          </a:r>
        </a:p>
      </dgm:t>
    </dgm:pt>
    <dgm:pt modelId="{644895F1-2724-4A48-AC5D-7A459ABC42EA}" type="parTrans" cxnId="{759698EE-5D6B-4547-B4FD-24D9D6C23674}">
      <dgm:prSet/>
      <dgm:spPr/>
      <dgm:t>
        <a:bodyPr/>
        <a:lstStyle/>
        <a:p>
          <a:endParaRPr lang="it-IT"/>
        </a:p>
      </dgm:t>
    </dgm:pt>
    <dgm:pt modelId="{57D0E0D1-5428-47D6-9A42-3B64B387DFEA}" type="sibTrans" cxnId="{759698EE-5D6B-4547-B4FD-24D9D6C23674}">
      <dgm:prSet/>
      <dgm:spPr/>
      <dgm:t>
        <a:bodyPr/>
        <a:lstStyle/>
        <a:p>
          <a:endParaRPr lang="it-IT"/>
        </a:p>
      </dgm:t>
    </dgm:pt>
    <dgm:pt modelId="{8129250E-B83C-4E83-BE98-506D44D29430}">
      <dgm:prSet phldrT="[Testo]"/>
      <dgm:spPr/>
      <dgm:t>
        <a:bodyPr/>
        <a:lstStyle/>
        <a:p>
          <a:r>
            <a:rPr lang="it-IT" b="1" u="sng" dirty="0"/>
            <a:t>Impatti ambientali</a:t>
          </a:r>
        </a:p>
        <a:p>
          <a:r>
            <a:rPr lang="it-IT" dirty="0"/>
            <a:t>Effetti su organismi viventi e elementi non-viventi (aria, terra, acqua, ecosistemi)</a:t>
          </a:r>
        </a:p>
      </dgm:t>
    </dgm:pt>
    <dgm:pt modelId="{ED0F73E0-DC0A-499E-B725-28BEA8F6F6D8}" type="parTrans" cxnId="{ABDCB162-CF5F-4A8E-8341-6121D2126A1E}">
      <dgm:prSet/>
      <dgm:spPr/>
      <dgm:t>
        <a:bodyPr/>
        <a:lstStyle/>
        <a:p>
          <a:endParaRPr lang="it-IT"/>
        </a:p>
      </dgm:t>
    </dgm:pt>
    <dgm:pt modelId="{85403386-1868-42BE-B351-CD4EF1666BC5}" type="sibTrans" cxnId="{ABDCB162-CF5F-4A8E-8341-6121D2126A1E}">
      <dgm:prSet/>
      <dgm:spPr/>
      <dgm:t>
        <a:bodyPr/>
        <a:lstStyle/>
        <a:p>
          <a:endParaRPr lang="it-IT"/>
        </a:p>
      </dgm:t>
    </dgm:pt>
    <dgm:pt modelId="{5B8CBEA9-8EB5-4DD8-A7F4-454D84BA858E}" type="pres">
      <dgm:prSet presAssocID="{E1697414-DEC8-405B-AC48-1419F4C1EA3F}" presName="compositeShape" presStyleCnt="0">
        <dgm:presLayoutVars>
          <dgm:chMax val="7"/>
          <dgm:dir/>
          <dgm:resizeHandles val="exact"/>
        </dgm:presLayoutVars>
      </dgm:prSet>
      <dgm:spPr/>
    </dgm:pt>
    <dgm:pt modelId="{85CE50C5-D2EC-4577-B591-454664222776}" type="pres">
      <dgm:prSet presAssocID="{F14C0956-81DF-4CEA-AB01-3FC81E1DA7D1}" presName="circ1" presStyleLbl="vennNode1" presStyleIdx="0" presStyleCnt="3"/>
      <dgm:spPr/>
    </dgm:pt>
    <dgm:pt modelId="{6451E6B3-AAD6-459F-A87C-B98ACD941881}" type="pres">
      <dgm:prSet presAssocID="{F14C0956-81DF-4CEA-AB01-3FC81E1DA7D1}" presName="circ1Tx" presStyleLbl="revTx" presStyleIdx="0" presStyleCnt="0">
        <dgm:presLayoutVars>
          <dgm:chMax val="0"/>
          <dgm:chPref val="0"/>
          <dgm:bulletEnabled val="1"/>
        </dgm:presLayoutVars>
      </dgm:prSet>
      <dgm:spPr/>
    </dgm:pt>
    <dgm:pt modelId="{8904E466-F398-4E1F-A02C-A3BB969E0E33}" type="pres">
      <dgm:prSet presAssocID="{B2F11673-8B92-42D0-BF8E-60CFB172B8D9}" presName="circ2" presStyleLbl="vennNode1" presStyleIdx="1" presStyleCnt="3"/>
      <dgm:spPr/>
    </dgm:pt>
    <dgm:pt modelId="{489394E1-BE15-404A-88FF-8A0E10A5B69A}" type="pres">
      <dgm:prSet presAssocID="{B2F11673-8B92-42D0-BF8E-60CFB172B8D9}" presName="circ2Tx" presStyleLbl="revTx" presStyleIdx="0" presStyleCnt="0">
        <dgm:presLayoutVars>
          <dgm:chMax val="0"/>
          <dgm:chPref val="0"/>
          <dgm:bulletEnabled val="1"/>
        </dgm:presLayoutVars>
      </dgm:prSet>
      <dgm:spPr/>
    </dgm:pt>
    <dgm:pt modelId="{B93E8347-2EC3-4452-9ED8-4726E06F48F1}" type="pres">
      <dgm:prSet presAssocID="{8129250E-B83C-4E83-BE98-506D44D29430}" presName="circ3" presStyleLbl="vennNode1" presStyleIdx="2" presStyleCnt="3"/>
      <dgm:spPr/>
    </dgm:pt>
    <dgm:pt modelId="{97EB973E-F448-4FA9-91B2-15B7D906B1C1}" type="pres">
      <dgm:prSet presAssocID="{8129250E-B83C-4E83-BE98-506D44D29430}" presName="circ3Tx" presStyleLbl="revTx" presStyleIdx="0" presStyleCnt="0">
        <dgm:presLayoutVars>
          <dgm:chMax val="0"/>
          <dgm:chPref val="0"/>
          <dgm:bulletEnabled val="1"/>
        </dgm:presLayoutVars>
      </dgm:prSet>
      <dgm:spPr/>
    </dgm:pt>
  </dgm:ptLst>
  <dgm:cxnLst>
    <dgm:cxn modelId="{8E7B200B-9963-41EC-83DB-B0150BC5A116}" type="presOf" srcId="{8129250E-B83C-4E83-BE98-506D44D29430}" destId="{B93E8347-2EC3-4452-9ED8-4726E06F48F1}" srcOrd="0" destOrd="0" presId="urn:microsoft.com/office/officeart/2005/8/layout/venn1"/>
    <dgm:cxn modelId="{01060717-930F-4521-A57E-5C72B3C0A544}" type="presOf" srcId="{B2F11673-8B92-42D0-BF8E-60CFB172B8D9}" destId="{8904E466-F398-4E1F-A02C-A3BB969E0E33}" srcOrd="0" destOrd="0" presId="urn:microsoft.com/office/officeart/2005/8/layout/venn1"/>
    <dgm:cxn modelId="{4F741728-128C-42B1-B4A5-3065C93B4054}" srcId="{E1697414-DEC8-405B-AC48-1419F4C1EA3F}" destId="{F14C0956-81DF-4CEA-AB01-3FC81E1DA7D1}" srcOrd="0" destOrd="0" parTransId="{4EEFF183-3EAF-4021-9A8D-17B541FA4D08}" sibTransId="{24D68D6E-C619-4869-B089-5725C418E5DA}"/>
    <dgm:cxn modelId="{ABDCB162-CF5F-4A8E-8341-6121D2126A1E}" srcId="{E1697414-DEC8-405B-AC48-1419F4C1EA3F}" destId="{8129250E-B83C-4E83-BE98-506D44D29430}" srcOrd="2" destOrd="0" parTransId="{ED0F73E0-DC0A-499E-B725-28BEA8F6F6D8}" sibTransId="{85403386-1868-42BE-B351-CD4EF1666BC5}"/>
    <dgm:cxn modelId="{BCB10859-40BC-41EA-A2BC-77EE2AC531AC}" type="presOf" srcId="{F14C0956-81DF-4CEA-AB01-3FC81E1DA7D1}" destId="{6451E6B3-AAD6-459F-A87C-B98ACD941881}" srcOrd="1" destOrd="0" presId="urn:microsoft.com/office/officeart/2005/8/layout/venn1"/>
    <dgm:cxn modelId="{11EBCFA2-4BD5-4DDD-A65B-1D859A9F3E1B}" type="presOf" srcId="{F14C0956-81DF-4CEA-AB01-3FC81E1DA7D1}" destId="{85CE50C5-D2EC-4577-B591-454664222776}" srcOrd="0" destOrd="0" presId="urn:microsoft.com/office/officeart/2005/8/layout/venn1"/>
    <dgm:cxn modelId="{440911E2-7D2A-4D0D-980B-FA55BB4A1596}" type="presOf" srcId="{B2F11673-8B92-42D0-BF8E-60CFB172B8D9}" destId="{489394E1-BE15-404A-88FF-8A0E10A5B69A}" srcOrd="1" destOrd="0" presId="urn:microsoft.com/office/officeart/2005/8/layout/venn1"/>
    <dgm:cxn modelId="{A3399AE4-2146-4832-BD3B-C8555D6B73BA}" type="presOf" srcId="{E1697414-DEC8-405B-AC48-1419F4C1EA3F}" destId="{5B8CBEA9-8EB5-4DD8-A7F4-454D84BA858E}" srcOrd="0" destOrd="0" presId="urn:microsoft.com/office/officeart/2005/8/layout/venn1"/>
    <dgm:cxn modelId="{759698EE-5D6B-4547-B4FD-24D9D6C23674}" srcId="{E1697414-DEC8-405B-AC48-1419F4C1EA3F}" destId="{B2F11673-8B92-42D0-BF8E-60CFB172B8D9}" srcOrd="1" destOrd="0" parTransId="{644895F1-2724-4A48-AC5D-7A459ABC42EA}" sibTransId="{57D0E0D1-5428-47D6-9A42-3B64B387DFEA}"/>
    <dgm:cxn modelId="{6B6275F8-4AF0-4D3B-A926-1984F30DD62D}" type="presOf" srcId="{8129250E-B83C-4E83-BE98-506D44D29430}" destId="{97EB973E-F448-4FA9-91B2-15B7D906B1C1}" srcOrd="1" destOrd="0" presId="urn:microsoft.com/office/officeart/2005/8/layout/venn1"/>
    <dgm:cxn modelId="{B817858A-1E6F-4B6C-BD25-BACA292BD22D}" type="presParOf" srcId="{5B8CBEA9-8EB5-4DD8-A7F4-454D84BA858E}" destId="{85CE50C5-D2EC-4577-B591-454664222776}" srcOrd="0" destOrd="0" presId="urn:microsoft.com/office/officeart/2005/8/layout/venn1"/>
    <dgm:cxn modelId="{8D25EAA6-33FF-4D06-8C2C-315B1D8550F5}" type="presParOf" srcId="{5B8CBEA9-8EB5-4DD8-A7F4-454D84BA858E}" destId="{6451E6B3-AAD6-459F-A87C-B98ACD941881}" srcOrd="1" destOrd="0" presId="urn:microsoft.com/office/officeart/2005/8/layout/venn1"/>
    <dgm:cxn modelId="{5F06D6BA-9F35-4D7F-9EB3-6AA928773C24}" type="presParOf" srcId="{5B8CBEA9-8EB5-4DD8-A7F4-454D84BA858E}" destId="{8904E466-F398-4E1F-A02C-A3BB969E0E33}" srcOrd="2" destOrd="0" presId="urn:microsoft.com/office/officeart/2005/8/layout/venn1"/>
    <dgm:cxn modelId="{9EF59BD6-1AE5-4101-BF8F-D2824A462589}" type="presParOf" srcId="{5B8CBEA9-8EB5-4DD8-A7F4-454D84BA858E}" destId="{489394E1-BE15-404A-88FF-8A0E10A5B69A}" srcOrd="3" destOrd="0" presId="urn:microsoft.com/office/officeart/2005/8/layout/venn1"/>
    <dgm:cxn modelId="{502555C9-A5D3-430C-B388-EC99CF1A2A19}" type="presParOf" srcId="{5B8CBEA9-8EB5-4DD8-A7F4-454D84BA858E}" destId="{B93E8347-2EC3-4452-9ED8-4726E06F48F1}" srcOrd="4" destOrd="0" presId="urn:microsoft.com/office/officeart/2005/8/layout/venn1"/>
    <dgm:cxn modelId="{C15FB8E4-C84A-48F7-84E9-F353E8266002}" type="presParOf" srcId="{5B8CBEA9-8EB5-4DD8-A7F4-454D84BA858E}" destId="{97EB973E-F448-4FA9-91B2-15B7D906B1C1}"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878C19-A257-4B33-8E8C-1C6AF89F896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DCB15D12-2582-4A98-B6FE-5EBBCD618FAC}">
      <dgm:prSet custT="1"/>
      <dgm:spPr/>
      <dgm:t>
        <a:bodyPr/>
        <a:lstStyle/>
        <a:p>
          <a:r>
            <a:rPr lang="it-IT" sz="2400" dirty="0"/>
            <a:t>International </a:t>
          </a:r>
          <a:r>
            <a:rPr lang="it-IT" sz="2400" dirty="0" err="1"/>
            <a:t>Sustainability</a:t>
          </a:r>
          <a:r>
            <a:rPr lang="it-IT" sz="2400" dirty="0"/>
            <a:t> Standards Board (ISSB)</a:t>
          </a:r>
          <a:endParaRPr lang="en-US" sz="2400" dirty="0"/>
        </a:p>
      </dgm:t>
    </dgm:pt>
    <dgm:pt modelId="{B686F409-EFC0-450C-95EB-4E5066771CBD}" type="parTrans" cxnId="{5A92CBF0-005E-4839-8779-FA1A74378C15}">
      <dgm:prSet/>
      <dgm:spPr/>
      <dgm:t>
        <a:bodyPr/>
        <a:lstStyle/>
        <a:p>
          <a:endParaRPr lang="en-US" sz="2400"/>
        </a:p>
      </dgm:t>
    </dgm:pt>
    <dgm:pt modelId="{F18367DA-A146-42BD-889F-A8AA43B6B8FF}" type="sibTrans" cxnId="{5A92CBF0-005E-4839-8779-FA1A74378C15}">
      <dgm:prSet/>
      <dgm:spPr/>
      <dgm:t>
        <a:bodyPr/>
        <a:lstStyle/>
        <a:p>
          <a:endParaRPr lang="en-US" sz="2400"/>
        </a:p>
      </dgm:t>
    </dgm:pt>
    <dgm:pt modelId="{C8A85831-76E1-40AB-8D55-69706E20D617}">
      <dgm:prSet custT="1"/>
      <dgm:spPr/>
      <dgm:t>
        <a:bodyPr/>
        <a:lstStyle/>
        <a:p>
          <a:r>
            <a:rPr lang="it-IT" sz="2400" dirty="0"/>
            <a:t>US Securities Exchange Commission (SEC) </a:t>
          </a:r>
          <a:endParaRPr lang="en-US" sz="2400" dirty="0"/>
        </a:p>
      </dgm:t>
    </dgm:pt>
    <dgm:pt modelId="{9F40CCD9-FA95-44DF-BC91-DEE51CF4613D}" type="parTrans" cxnId="{48DD020C-8D12-4A02-AF52-3355D4F2C009}">
      <dgm:prSet/>
      <dgm:spPr/>
      <dgm:t>
        <a:bodyPr/>
        <a:lstStyle/>
        <a:p>
          <a:endParaRPr lang="en-US" sz="2400"/>
        </a:p>
      </dgm:t>
    </dgm:pt>
    <dgm:pt modelId="{A6FCA913-8841-4336-8A5B-B5D97485090C}" type="sibTrans" cxnId="{48DD020C-8D12-4A02-AF52-3355D4F2C009}">
      <dgm:prSet/>
      <dgm:spPr/>
      <dgm:t>
        <a:bodyPr/>
        <a:lstStyle/>
        <a:p>
          <a:endParaRPr lang="en-US" sz="2400"/>
        </a:p>
      </dgm:t>
    </dgm:pt>
    <dgm:pt modelId="{A3BC0208-117C-4796-8B06-FC8BB45390A8}">
      <dgm:prSet custT="1"/>
      <dgm:spPr/>
      <dgm:t>
        <a:bodyPr/>
        <a:lstStyle/>
        <a:p>
          <a:r>
            <a:rPr lang="it-IT" sz="2400" dirty="0" err="1"/>
            <a:t>European</a:t>
          </a:r>
          <a:r>
            <a:rPr lang="it-IT" sz="2400" dirty="0"/>
            <a:t> Financial Reporting </a:t>
          </a:r>
          <a:r>
            <a:rPr lang="it-IT" sz="2400" dirty="0" err="1"/>
            <a:t>Advisory</a:t>
          </a:r>
          <a:r>
            <a:rPr lang="it-IT" sz="2400" dirty="0"/>
            <a:t> Group (EFRAG)</a:t>
          </a:r>
          <a:endParaRPr lang="en-US" sz="2400" dirty="0"/>
        </a:p>
      </dgm:t>
    </dgm:pt>
    <dgm:pt modelId="{949065E7-665E-4F38-A680-4441F4C4EB2A}" type="parTrans" cxnId="{9CFA96B7-E881-4A6B-856C-61A3B815D504}">
      <dgm:prSet/>
      <dgm:spPr/>
      <dgm:t>
        <a:bodyPr/>
        <a:lstStyle/>
        <a:p>
          <a:endParaRPr lang="en-US" sz="2400"/>
        </a:p>
      </dgm:t>
    </dgm:pt>
    <dgm:pt modelId="{1FE4AE72-950C-4D91-BE0A-13849C9C4C55}" type="sibTrans" cxnId="{9CFA96B7-E881-4A6B-856C-61A3B815D504}">
      <dgm:prSet/>
      <dgm:spPr/>
      <dgm:t>
        <a:bodyPr/>
        <a:lstStyle/>
        <a:p>
          <a:endParaRPr lang="en-US" sz="2400"/>
        </a:p>
      </dgm:t>
    </dgm:pt>
    <dgm:pt modelId="{A079E038-418C-4C33-9AFD-5927EB47AE2B}" type="pres">
      <dgm:prSet presAssocID="{49878C19-A257-4B33-8E8C-1C6AF89F896C}" presName="vert0" presStyleCnt="0">
        <dgm:presLayoutVars>
          <dgm:dir/>
          <dgm:animOne val="branch"/>
          <dgm:animLvl val="lvl"/>
        </dgm:presLayoutVars>
      </dgm:prSet>
      <dgm:spPr/>
    </dgm:pt>
    <dgm:pt modelId="{CDE95161-C2D9-4987-AAAF-FC30C44619A1}" type="pres">
      <dgm:prSet presAssocID="{DCB15D12-2582-4A98-B6FE-5EBBCD618FAC}" presName="thickLine" presStyleLbl="alignNode1" presStyleIdx="0" presStyleCnt="3"/>
      <dgm:spPr/>
    </dgm:pt>
    <dgm:pt modelId="{0EB98EE9-FB59-40E2-A518-35C7AA1933EE}" type="pres">
      <dgm:prSet presAssocID="{DCB15D12-2582-4A98-B6FE-5EBBCD618FAC}" presName="horz1" presStyleCnt="0"/>
      <dgm:spPr/>
    </dgm:pt>
    <dgm:pt modelId="{D6A16407-D69D-48BF-8752-1FC4190C348C}" type="pres">
      <dgm:prSet presAssocID="{DCB15D12-2582-4A98-B6FE-5EBBCD618FAC}" presName="tx1" presStyleLbl="revTx" presStyleIdx="0" presStyleCnt="3"/>
      <dgm:spPr/>
    </dgm:pt>
    <dgm:pt modelId="{4E5DDE70-E1B0-45EE-BA8F-49905C01FFE8}" type="pres">
      <dgm:prSet presAssocID="{DCB15D12-2582-4A98-B6FE-5EBBCD618FAC}" presName="vert1" presStyleCnt="0"/>
      <dgm:spPr/>
    </dgm:pt>
    <dgm:pt modelId="{753E6513-F46E-4BC1-A8D6-E0E8B436BA84}" type="pres">
      <dgm:prSet presAssocID="{C8A85831-76E1-40AB-8D55-69706E20D617}" presName="thickLine" presStyleLbl="alignNode1" presStyleIdx="1" presStyleCnt="3"/>
      <dgm:spPr/>
    </dgm:pt>
    <dgm:pt modelId="{80BC3987-074E-43A3-A8E7-38D2FF1612FF}" type="pres">
      <dgm:prSet presAssocID="{C8A85831-76E1-40AB-8D55-69706E20D617}" presName="horz1" presStyleCnt="0"/>
      <dgm:spPr/>
    </dgm:pt>
    <dgm:pt modelId="{C4C3797D-7422-4C11-AC6C-BA7F8F7437F7}" type="pres">
      <dgm:prSet presAssocID="{C8A85831-76E1-40AB-8D55-69706E20D617}" presName="tx1" presStyleLbl="revTx" presStyleIdx="1" presStyleCnt="3"/>
      <dgm:spPr/>
    </dgm:pt>
    <dgm:pt modelId="{D1085A37-40B4-4987-8010-4AB99950BD52}" type="pres">
      <dgm:prSet presAssocID="{C8A85831-76E1-40AB-8D55-69706E20D617}" presName="vert1" presStyleCnt="0"/>
      <dgm:spPr/>
    </dgm:pt>
    <dgm:pt modelId="{E4CA52C1-BF50-4DB9-996C-ACCD10FBDF1A}" type="pres">
      <dgm:prSet presAssocID="{A3BC0208-117C-4796-8B06-FC8BB45390A8}" presName="thickLine" presStyleLbl="alignNode1" presStyleIdx="2" presStyleCnt="3"/>
      <dgm:spPr/>
    </dgm:pt>
    <dgm:pt modelId="{0B1E48F5-9AC0-4E1A-90EC-F290A9FA96CE}" type="pres">
      <dgm:prSet presAssocID="{A3BC0208-117C-4796-8B06-FC8BB45390A8}" presName="horz1" presStyleCnt="0"/>
      <dgm:spPr/>
    </dgm:pt>
    <dgm:pt modelId="{16665941-BF0C-42C1-AB47-7541366F1BE9}" type="pres">
      <dgm:prSet presAssocID="{A3BC0208-117C-4796-8B06-FC8BB45390A8}" presName="tx1" presStyleLbl="revTx" presStyleIdx="2" presStyleCnt="3"/>
      <dgm:spPr/>
    </dgm:pt>
    <dgm:pt modelId="{D31CF9ED-15F7-4E61-B4EA-CC227C3FE8F7}" type="pres">
      <dgm:prSet presAssocID="{A3BC0208-117C-4796-8B06-FC8BB45390A8}" presName="vert1" presStyleCnt="0"/>
      <dgm:spPr/>
    </dgm:pt>
  </dgm:ptLst>
  <dgm:cxnLst>
    <dgm:cxn modelId="{5AC62D01-3E98-4AF3-BBE1-AE4B6A5AB321}" type="presOf" srcId="{DCB15D12-2582-4A98-B6FE-5EBBCD618FAC}" destId="{D6A16407-D69D-48BF-8752-1FC4190C348C}" srcOrd="0" destOrd="0" presId="urn:microsoft.com/office/officeart/2008/layout/LinedList"/>
    <dgm:cxn modelId="{48DD020C-8D12-4A02-AF52-3355D4F2C009}" srcId="{49878C19-A257-4B33-8E8C-1C6AF89F896C}" destId="{C8A85831-76E1-40AB-8D55-69706E20D617}" srcOrd="1" destOrd="0" parTransId="{9F40CCD9-FA95-44DF-BC91-DEE51CF4613D}" sibTransId="{A6FCA913-8841-4336-8A5B-B5D97485090C}"/>
    <dgm:cxn modelId="{CD32F113-75B8-452C-9F79-8CF1CB0D75E3}" type="presOf" srcId="{A3BC0208-117C-4796-8B06-FC8BB45390A8}" destId="{16665941-BF0C-42C1-AB47-7541366F1BE9}" srcOrd="0" destOrd="0" presId="urn:microsoft.com/office/officeart/2008/layout/LinedList"/>
    <dgm:cxn modelId="{5259CBA9-488E-4A6B-88D0-CB78B34776B4}" type="presOf" srcId="{49878C19-A257-4B33-8E8C-1C6AF89F896C}" destId="{A079E038-418C-4C33-9AFD-5927EB47AE2B}" srcOrd="0" destOrd="0" presId="urn:microsoft.com/office/officeart/2008/layout/LinedList"/>
    <dgm:cxn modelId="{9CFA96B7-E881-4A6B-856C-61A3B815D504}" srcId="{49878C19-A257-4B33-8E8C-1C6AF89F896C}" destId="{A3BC0208-117C-4796-8B06-FC8BB45390A8}" srcOrd="2" destOrd="0" parTransId="{949065E7-665E-4F38-A680-4441F4C4EB2A}" sibTransId="{1FE4AE72-950C-4D91-BE0A-13849C9C4C55}"/>
    <dgm:cxn modelId="{2E5897BB-CF6C-4022-8321-9EE4DE85206D}" type="presOf" srcId="{C8A85831-76E1-40AB-8D55-69706E20D617}" destId="{C4C3797D-7422-4C11-AC6C-BA7F8F7437F7}" srcOrd="0" destOrd="0" presId="urn:microsoft.com/office/officeart/2008/layout/LinedList"/>
    <dgm:cxn modelId="{5A92CBF0-005E-4839-8779-FA1A74378C15}" srcId="{49878C19-A257-4B33-8E8C-1C6AF89F896C}" destId="{DCB15D12-2582-4A98-B6FE-5EBBCD618FAC}" srcOrd="0" destOrd="0" parTransId="{B686F409-EFC0-450C-95EB-4E5066771CBD}" sibTransId="{F18367DA-A146-42BD-889F-A8AA43B6B8FF}"/>
    <dgm:cxn modelId="{C2F8A48A-2F4B-45AC-B115-F9C0DE3CB99B}" type="presParOf" srcId="{A079E038-418C-4C33-9AFD-5927EB47AE2B}" destId="{CDE95161-C2D9-4987-AAAF-FC30C44619A1}" srcOrd="0" destOrd="0" presId="urn:microsoft.com/office/officeart/2008/layout/LinedList"/>
    <dgm:cxn modelId="{4BA15A58-9881-4E63-B922-0EC9419E6E3D}" type="presParOf" srcId="{A079E038-418C-4C33-9AFD-5927EB47AE2B}" destId="{0EB98EE9-FB59-40E2-A518-35C7AA1933EE}" srcOrd="1" destOrd="0" presId="urn:microsoft.com/office/officeart/2008/layout/LinedList"/>
    <dgm:cxn modelId="{92948007-2A02-4E7E-88F8-2D0B01D985DD}" type="presParOf" srcId="{0EB98EE9-FB59-40E2-A518-35C7AA1933EE}" destId="{D6A16407-D69D-48BF-8752-1FC4190C348C}" srcOrd="0" destOrd="0" presId="urn:microsoft.com/office/officeart/2008/layout/LinedList"/>
    <dgm:cxn modelId="{2A262525-5293-4CE4-BAE7-7A91FCBB4BF3}" type="presParOf" srcId="{0EB98EE9-FB59-40E2-A518-35C7AA1933EE}" destId="{4E5DDE70-E1B0-45EE-BA8F-49905C01FFE8}" srcOrd="1" destOrd="0" presId="urn:microsoft.com/office/officeart/2008/layout/LinedList"/>
    <dgm:cxn modelId="{7F58AD55-AA6A-4856-873F-599431F9FBF0}" type="presParOf" srcId="{A079E038-418C-4C33-9AFD-5927EB47AE2B}" destId="{753E6513-F46E-4BC1-A8D6-E0E8B436BA84}" srcOrd="2" destOrd="0" presId="urn:microsoft.com/office/officeart/2008/layout/LinedList"/>
    <dgm:cxn modelId="{A0A3B11E-34BD-4946-B4A4-A7E1442543F0}" type="presParOf" srcId="{A079E038-418C-4C33-9AFD-5927EB47AE2B}" destId="{80BC3987-074E-43A3-A8E7-38D2FF1612FF}" srcOrd="3" destOrd="0" presId="urn:microsoft.com/office/officeart/2008/layout/LinedList"/>
    <dgm:cxn modelId="{9F483CFB-30FE-41CC-8FD1-7D0D63643FB2}" type="presParOf" srcId="{80BC3987-074E-43A3-A8E7-38D2FF1612FF}" destId="{C4C3797D-7422-4C11-AC6C-BA7F8F7437F7}" srcOrd="0" destOrd="0" presId="urn:microsoft.com/office/officeart/2008/layout/LinedList"/>
    <dgm:cxn modelId="{F917720B-BC85-4DB0-8755-13CF26692ED4}" type="presParOf" srcId="{80BC3987-074E-43A3-A8E7-38D2FF1612FF}" destId="{D1085A37-40B4-4987-8010-4AB99950BD52}" srcOrd="1" destOrd="0" presId="urn:microsoft.com/office/officeart/2008/layout/LinedList"/>
    <dgm:cxn modelId="{645D6474-1EE2-444D-80A8-28167F4BE091}" type="presParOf" srcId="{A079E038-418C-4C33-9AFD-5927EB47AE2B}" destId="{E4CA52C1-BF50-4DB9-996C-ACCD10FBDF1A}" srcOrd="4" destOrd="0" presId="urn:microsoft.com/office/officeart/2008/layout/LinedList"/>
    <dgm:cxn modelId="{73FBFD6D-41C9-4C67-94BF-E46580BD1AA7}" type="presParOf" srcId="{A079E038-418C-4C33-9AFD-5927EB47AE2B}" destId="{0B1E48F5-9AC0-4E1A-90EC-F290A9FA96CE}" srcOrd="5" destOrd="0" presId="urn:microsoft.com/office/officeart/2008/layout/LinedList"/>
    <dgm:cxn modelId="{AE929111-7386-4291-BF8B-4864533B85D6}" type="presParOf" srcId="{0B1E48F5-9AC0-4E1A-90EC-F290A9FA96CE}" destId="{16665941-BF0C-42C1-AB47-7541366F1BE9}" srcOrd="0" destOrd="0" presId="urn:microsoft.com/office/officeart/2008/layout/LinedList"/>
    <dgm:cxn modelId="{A7C992AB-07A3-4DE4-A890-B3115821DDBB}" type="presParOf" srcId="{0B1E48F5-9AC0-4E1A-90EC-F290A9FA96CE}" destId="{D31CF9ED-15F7-4E61-B4EA-CC227C3FE8F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ADDB82C-9AC3-4F2C-9305-F1D2E0B633E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51396E9-21C7-474E-B0AF-714F2F962BB9}">
      <dgm:prSet/>
      <dgm:spPr/>
      <dgm:t>
        <a:bodyPr/>
        <a:lstStyle/>
        <a:p>
          <a:r>
            <a:rPr lang="it-IT" b="1" dirty="0"/>
            <a:t>ESRS 1 «Requisiti generali»</a:t>
          </a:r>
          <a:r>
            <a:rPr lang="it-IT" dirty="0"/>
            <a:t>: Descrive l'architettura degli standard ESRS, illustra le convenzioni di redazione e i concetti fondamentali utilizzati, nonché stabilisce i requisiti generali per la preparazione e la presentazione delle informazioni sulla sostenibilità</a:t>
          </a:r>
          <a:endParaRPr lang="en-US" dirty="0"/>
        </a:p>
      </dgm:t>
    </dgm:pt>
    <dgm:pt modelId="{6364BBD8-A52D-46B4-906E-2E0DD075B276}" type="parTrans" cxnId="{E2C8315D-5957-43A5-A734-78BD4A387718}">
      <dgm:prSet/>
      <dgm:spPr/>
      <dgm:t>
        <a:bodyPr/>
        <a:lstStyle/>
        <a:p>
          <a:endParaRPr lang="en-US"/>
        </a:p>
      </dgm:t>
    </dgm:pt>
    <dgm:pt modelId="{C30813C9-1911-4131-862F-EA7287E64080}" type="sibTrans" cxnId="{E2C8315D-5957-43A5-A734-78BD4A387718}">
      <dgm:prSet/>
      <dgm:spPr/>
      <dgm:t>
        <a:bodyPr/>
        <a:lstStyle/>
        <a:p>
          <a:endParaRPr lang="en-US"/>
        </a:p>
      </dgm:t>
    </dgm:pt>
    <dgm:pt modelId="{F1C9F9C3-7147-4823-A704-DA91EF5E4980}">
      <dgm:prSet/>
      <dgm:spPr/>
      <dgm:t>
        <a:bodyPr/>
        <a:lstStyle/>
        <a:p>
          <a:r>
            <a:rPr lang="it-IT" b="1" dirty="0"/>
            <a:t>ESRS 2 «Informazioni generali»</a:t>
          </a:r>
          <a:r>
            <a:rPr lang="it-IT" dirty="0"/>
            <a:t>: stabilisce i requisiti di informativa per le informazioni che l'impresa deve fornire a livello generale su tutte le questioni materiali di sostenibilità negli ambiti di rendicontazione della governance, strategia, gestione di impatti, rischi e opportunità, metriche e obiettivi</a:t>
          </a:r>
          <a:endParaRPr lang="en-US" dirty="0"/>
        </a:p>
      </dgm:t>
    </dgm:pt>
    <dgm:pt modelId="{367A6ACC-6FD0-4E47-AFD7-C72411934E55}" type="parTrans" cxnId="{53EEBEAC-01FC-431F-8904-7632E8EBF4B2}">
      <dgm:prSet/>
      <dgm:spPr/>
      <dgm:t>
        <a:bodyPr/>
        <a:lstStyle/>
        <a:p>
          <a:endParaRPr lang="en-US"/>
        </a:p>
      </dgm:t>
    </dgm:pt>
    <dgm:pt modelId="{C39BEE9A-1189-45C6-A551-197CF9FC9DF6}" type="sibTrans" cxnId="{53EEBEAC-01FC-431F-8904-7632E8EBF4B2}">
      <dgm:prSet/>
      <dgm:spPr/>
      <dgm:t>
        <a:bodyPr/>
        <a:lstStyle/>
        <a:p>
          <a:endParaRPr lang="en-US"/>
        </a:p>
      </dgm:t>
    </dgm:pt>
    <dgm:pt modelId="{DB3B6874-D1F3-477F-9014-62F99268450A}" type="pres">
      <dgm:prSet presAssocID="{CADDB82C-9AC3-4F2C-9305-F1D2E0B633E3}" presName="hierChild1" presStyleCnt="0">
        <dgm:presLayoutVars>
          <dgm:chPref val="1"/>
          <dgm:dir/>
          <dgm:animOne val="branch"/>
          <dgm:animLvl val="lvl"/>
          <dgm:resizeHandles/>
        </dgm:presLayoutVars>
      </dgm:prSet>
      <dgm:spPr/>
    </dgm:pt>
    <dgm:pt modelId="{5CCA1C23-B0C7-43EC-A9B2-9E509C06D72D}" type="pres">
      <dgm:prSet presAssocID="{751396E9-21C7-474E-B0AF-714F2F962BB9}" presName="hierRoot1" presStyleCnt="0"/>
      <dgm:spPr/>
    </dgm:pt>
    <dgm:pt modelId="{88537CB9-BD75-4B8D-8CCE-3305329BE057}" type="pres">
      <dgm:prSet presAssocID="{751396E9-21C7-474E-B0AF-714F2F962BB9}" presName="composite" presStyleCnt="0"/>
      <dgm:spPr/>
    </dgm:pt>
    <dgm:pt modelId="{F22A4F85-E393-4CAA-8115-492DB87616A4}" type="pres">
      <dgm:prSet presAssocID="{751396E9-21C7-474E-B0AF-714F2F962BB9}" presName="background" presStyleLbl="node0" presStyleIdx="0" presStyleCnt="2"/>
      <dgm:spPr/>
    </dgm:pt>
    <dgm:pt modelId="{8BFAC293-7B5B-4FA7-83CD-0828EA7632AF}" type="pres">
      <dgm:prSet presAssocID="{751396E9-21C7-474E-B0AF-714F2F962BB9}" presName="text" presStyleLbl="fgAcc0" presStyleIdx="0" presStyleCnt="2">
        <dgm:presLayoutVars>
          <dgm:chPref val="3"/>
        </dgm:presLayoutVars>
      </dgm:prSet>
      <dgm:spPr/>
    </dgm:pt>
    <dgm:pt modelId="{06F4C89C-E25F-431A-8EE6-45542C1A263E}" type="pres">
      <dgm:prSet presAssocID="{751396E9-21C7-474E-B0AF-714F2F962BB9}" presName="hierChild2" presStyleCnt="0"/>
      <dgm:spPr/>
    </dgm:pt>
    <dgm:pt modelId="{A19E63AF-FCBC-4DA5-BCDF-C6A5ACD5F29C}" type="pres">
      <dgm:prSet presAssocID="{F1C9F9C3-7147-4823-A704-DA91EF5E4980}" presName="hierRoot1" presStyleCnt="0"/>
      <dgm:spPr/>
    </dgm:pt>
    <dgm:pt modelId="{2D3DDFF5-7AF4-469D-A850-6FFC8A3CF0C3}" type="pres">
      <dgm:prSet presAssocID="{F1C9F9C3-7147-4823-A704-DA91EF5E4980}" presName="composite" presStyleCnt="0"/>
      <dgm:spPr/>
    </dgm:pt>
    <dgm:pt modelId="{43597829-B879-40E2-945F-9406A69AC4BB}" type="pres">
      <dgm:prSet presAssocID="{F1C9F9C3-7147-4823-A704-DA91EF5E4980}" presName="background" presStyleLbl="node0" presStyleIdx="1" presStyleCnt="2"/>
      <dgm:spPr/>
    </dgm:pt>
    <dgm:pt modelId="{BA81AE2B-8DFC-421D-B546-EFA09A6EB8F1}" type="pres">
      <dgm:prSet presAssocID="{F1C9F9C3-7147-4823-A704-DA91EF5E4980}" presName="text" presStyleLbl="fgAcc0" presStyleIdx="1" presStyleCnt="2">
        <dgm:presLayoutVars>
          <dgm:chPref val="3"/>
        </dgm:presLayoutVars>
      </dgm:prSet>
      <dgm:spPr/>
    </dgm:pt>
    <dgm:pt modelId="{F848BCD2-AF08-4079-989F-895B924B3D95}" type="pres">
      <dgm:prSet presAssocID="{F1C9F9C3-7147-4823-A704-DA91EF5E4980}" presName="hierChild2" presStyleCnt="0"/>
      <dgm:spPr/>
    </dgm:pt>
  </dgm:ptLst>
  <dgm:cxnLst>
    <dgm:cxn modelId="{8E43B90C-60A4-42AB-B504-5C384804AE21}" type="presOf" srcId="{751396E9-21C7-474E-B0AF-714F2F962BB9}" destId="{8BFAC293-7B5B-4FA7-83CD-0828EA7632AF}" srcOrd="0" destOrd="0" presId="urn:microsoft.com/office/officeart/2005/8/layout/hierarchy1"/>
    <dgm:cxn modelId="{E2C8315D-5957-43A5-A734-78BD4A387718}" srcId="{CADDB82C-9AC3-4F2C-9305-F1D2E0B633E3}" destId="{751396E9-21C7-474E-B0AF-714F2F962BB9}" srcOrd="0" destOrd="0" parTransId="{6364BBD8-A52D-46B4-906E-2E0DD075B276}" sibTransId="{C30813C9-1911-4131-862F-EA7287E64080}"/>
    <dgm:cxn modelId="{A9ABF952-9E33-4CA3-AE8A-2FE5CF0240E8}" type="presOf" srcId="{CADDB82C-9AC3-4F2C-9305-F1D2E0B633E3}" destId="{DB3B6874-D1F3-477F-9014-62F99268450A}" srcOrd="0" destOrd="0" presId="urn:microsoft.com/office/officeart/2005/8/layout/hierarchy1"/>
    <dgm:cxn modelId="{53EEBEAC-01FC-431F-8904-7632E8EBF4B2}" srcId="{CADDB82C-9AC3-4F2C-9305-F1D2E0B633E3}" destId="{F1C9F9C3-7147-4823-A704-DA91EF5E4980}" srcOrd="1" destOrd="0" parTransId="{367A6ACC-6FD0-4E47-AFD7-C72411934E55}" sibTransId="{C39BEE9A-1189-45C6-A551-197CF9FC9DF6}"/>
    <dgm:cxn modelId="{6DE945FF-6F7D-4E58-98E1-C4E9665D5099}" type="presOf" srcId="{F1C9F9C3-7147-4823-A704-DA91EF5E4980}" destId="{BA81AE2B-8DFC-421D-B546-EFA09A6EB8F1}" srcOrd="0" destOrd="0" presId="urn:microsoft.com/office/officeart/2005/8/layout/hierarchy1"/>
    <dgm:cxn modelId="{446B2713-9CAC-41C1-88E2-CCF0E3F3726E}" type="presParOf" srcId="{DB3B6874-D1F3-477F-9014-62F99268450A}" destId="{5CCA1C23-B0C7-43EC-A9B2-9E509C06D72D}" srcOrd="0" destOrd="0" presId="urn:microsoft.com/office/officeart/2005/8/layout/hierarchy1"/>
    <dgm:cxn modelId="{0091D245-381F-4EDF-93A9-2A77692D33A9}" type="presParOf" srcId="{5CCA1C23-B0C7-43EC-A9B2-9E509C06D72D}" destId="{88537CB9-BD75-4B8D-8CCE-3305329BE057}" srcOrd="0" destOrd="0" presId="urn:microsoft.com/office/officeart/2005/8/layout/hierarchy1"/>
    <dgm:cxn modelId="{9B34B68E-DCF1-4761-9636-9A654FE6136F}" type="presParOf" srcId="{88537CB9-BD75-4B8D-8CCE-3305329BE057}" destId="{F22A4F85-E393-4CAA-8115-492DB87616A4}" srcOrd="0" destOrd="0" presId="urn:microsoft.com/office/officeart/2005/8/layout/hierarchy1"/>
    <dgm:cxn modelId="{1246FFD5-4CF1-44D4-80A4-41272AE07BD4}" type="presParOf" srcId="{88537CB9-BD75-4B8D-8CCE-3305329BE057}" destId="{8BFAC293-7B5B-4FA7-83CD-0828EA7632AF}" srcOrd="1" destOrd="0" presId="urn:microsoft.com/office/officeart/2005/8/layout/hierarchy1"/>
    <dgm:cxn modelId="{274FF0F4-98B1-4CB9-A294-FB5F58618347}" type="presParOf" srcId="{5CCA1C23-B0C7-43EC-A9B2-9E509C06D72D}" destId="{06F4C89C-E25F-431A-8EE6-45542C1A263E}" srcOrd="1" destOrd="0" presId="urn:microsoft.com/office/officeart/2005/8/layout/hierarchy1"/>
    <dgm:cxn modelId="{FE9532C4-7FFD-4FE8-809B-B943F08ADE48}" type="presParOf" srcId="{DB3B6874-D1F3-477F-9014-62F99268450A}" destId="{A19E63AF-FCBC-4DA5-BCDF-C6A5ACD5F29C}" srcOrd="1" destOrd="0" presId="urn:microsoft.com/office/officeart/2005/8/layout/hierarchy1"/>
    <dgm:cxn modelId="{A2263ED9-8695-47BD-AC92-6689CA29E1F0}" type="presParOf" srcId="{A19E63AF-FCBC-4DA5-BCDF-C6A5ACD5F29C}" destId="{2D3DDFF5-7AF4-469D-A850-6FFC8A3CF0C3}" srcOrd="0" destOrd="0" presId="urn:microsoft.com/office/officeart/2005/8/layout/hierarchy1"/>
    <dgm:cxn modelId="{891FB415-AB3F-4D96-ADEA-5EC48767C13C}" type="presParOf" srcId="{2D3DDFF5-7AF4-469D-A850-6FFC8A3CF0C3}" destId="{43597829-B879-40E2-945F-9406A69AC4BB}" srcOrd="0" destOrd="0" presId="urn:microsoft.com/office/officeart/2005/8/layout/hierarchy1"/>
    <dgm:cxn modelId="{6A3074B4-3BDE-427E-B206-BCA19365A08D}" type="presParOf" srcId="{2D3DDFF5-7AF4-469D-A850-6FFC8A3CF0C3}" destId="{BA81AE2B-8DFC-421D-B546-EFA09A6EB8F1}" srcOrd="1" destOrd="0" presId="urn:microsoft.com/office/officeart/2005/8/layout/hierarchy1"/>
    <dgm:cxn modelId="{8E1BFC55-D0E9-437D-931F-0A407CA032B9}" type="presParOf" srcId="{A19E63AF-FCBC-4DA5-BCDF-C6A5ACD5F29C}" destId="{F848BCD2-AF08-4079-989F-895B924B3D9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78E172A-BC33-4A19-B3FC-F61E94A0750D}"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5938DFA1-2227-43DB-B45E-3F75F75A7070}">
      <dgm:prSet/>
      <dgm:spPr/>
      <dgm:t>
        <a:bodyPr/>
        <a:lstStyle/>
        <a:p>
          <a:r>
            <a:rPr lang="it-IT" dirty="0"/>
            <a:t>Gli </a:t>
          </a:r>
          <a:r>
            <a:rPr lang="it-IT" b="1" dirty="0"/>
            <a:t>ESRS tematici </a:t>
          </a:r>
          <a:r>
            <a:rPr lang="it-IT" dirty="0"/>
            <a:t>riguardano un tema della sostenibilità e si articolano in temi e sottotemi e, se necessario, in sottotemi specifici. </a:t>
          </a:r>
          <a:r>
            <a:rPr lang="it-IT" b="0" i="0" baseline="0" dirty="0"/>
            <a:t>Gli ESRS tematici possono includere prescrizioni specifiche a integrazione degli obblighi di informativa generali dell'ESRS 2. </a:t>
          </a:r>
          <a:endParaRPr lang="en-US" dirty="0"/>
        </a:p>
      </dgm:t>
    </dgm:pt>
    <dgm:pt modelId="{9AAE3B49-B02C-4175-87E0-6C63FA656130}" type="parTrans" cxnId="{3097F816-52E9-4A8B-B620-806851518416}">
      <dgm:prSet/>
      <dgm:spPr/>
      <dgm:t>
        <a:bodyPr/>
        <a:lstStyle/>
        <a:p>
          <a:endParaRPr lang="en-US"/>
        </a:p>
      </dgm:t>
    </dgm:pt>
    <dgm:pt modelId="{889688B6-FDEF-4D78-B6B4-067E90562C62}" type="sibTrans" cxnId="{3097F816-52E9-4A8B-B620-806851518416}">
      <dgm:prSet/>
      <dgm:spPr/>
      <dgm:t>
        <a:bodyPr/>
        <a:lstStyle/>
        <a:p>
          <a:endParaRPr lang="en-US"/>
        </a:p>
      </dgm:t>
    </dgm:pt>
    <dgm:pt modelId="{D8BEEE79-D7EB-4948-B074-0B0B95FF1CF4}">
      <dgm:prSet/>
      <dgm:spPr/>
      <dgm:t>
        <a:bodyPr/>
        <a:lstStyle/>
        <a:p>
          <a:r>
            <a:rPr lang="it-IT" b="0" i="0" baseline="0" dirty="0"/>
            <a:t>Gli </a:t>
          </a:r>
          <a:r>
            <a:rPr lang="it-IT" b="1" i="0" baseline="0" dirty="0"/>
            <a:t>ESRS settoriali </a:t>
          </a:r>
          <a:r>
            <a:rPr lang="it-IT" b="0" i="0" baseline="0" dirty="0"/>
            <a:t>si applicano a tutte le imprese di un settore. Riguardano </a:t>
          </a:r>
          <a:r>
            <a:rPr lang="it-IT" b="1" i="1" baseline="0" dirty="0"/>
            <a:t>impatti, rischi </a:t>
          </a:r>
          <a:r>
            <a:rPr lang="it-IT" b="0" i="0" baseline="0" dirty="0"/>
            <a:t>e </a:t>
          </a:r>
          <a:r>
            <a:rPr lang="it-IT" b="1" i="1" baseline="0" dirty="0"/>
            <a:t>opportunità </a:t>
          </a:r>
          <a:r>
            <a:rPr lang="it-IT" b="0" i="0" baseline="0" dirty="0"/>
            <a:t>probabilmente sostanziali per tutte le imprese di un settore specifico e non sono coperti, o non sufficientemente coperti, da principi tematici. I principi settoriali sono multi-tematici e riguardano i temi di maggior rilevanza per il settore interessato. </a:t>
          </a:r>
          <a:endParaRPr lang="en-US" dirty="0"/>
        </a:p>
      </dgm:t>
    </dgm:pt>
    <dgm:pt modelId="{AF8DD350-76B7-4019-BFF4-4544FC3ED733}" type="parTrans" cxnId="{4A9F2DD0-C441-4531-86AD-08EE9566F78E}">
      <dgm:prSet/>
      <dgm:spPr/>
      <dgm:t>
        <a:bodyPr/>
        <a:lstStyle/>
        <a:p>
          <a:endParaRPr lang="en-US"/>
        </a:p>
      </dgm:t>
    </dgm:pt>
    <dgm:pt modelId="{A14CF185-95E1-467A-9F4A-DBFC64D5BBBC}" type="sibTrans" cxnId="{4A9F2DD0-C441-4531-86AD-08EE9566F78E}">
      <dgm:prSet/>
      <dgm:spPr/>
      <dgm:t>
        <a:bodyPr/>
        <a:lstStyle/>
        <a:p>
          <a:endParaRPr lang="en-US"/>
        </a:p>
      </dgm:t>
    </dgm:pt>
    <dgm:pt modelId="{E4C5F206-BFD4-4097-A5F6-0E60A641CEDF}" type="pres">
      <dgm:prSet presAssocID="{778E172A-BC33-4A19-B3FC-F61E94A0750D}" presName="hierChild1" presStyleCnt="0">
        <dgm:presLayoutVars>
          <dgm:chPref val="1"/>
          <dgm:dir/>
          <dgm:animOne val="branch"/>
          <dgm:animLvl val="lvl"/>
          <dgm:resizeHandles/>
        </dgm:presLayoutVars>
      </dgm:prSet>
      <dgm:spPr/>
    </dgm:pt>
    <dgm:pt modelId="{F2220333-E3A9-400D-88DA-0FF20F19EC06}" type="pres">
      <dgm:prSet presAssocID="{5938DFA1-2227-43DB-B45E-3F75F75A7070}" presName="hierRoot1" presStyleCnt="0"/>
      <dgm:spPr/>
    </dgm:pt>
    <dgm:pt modelId="{2FBA8929-6EC1-495F-9936-DF17C5160DE8}" type="pres">
      <dgm:prSet presAssocID="{5938DFA1-2227-43DB-B45E-3F75F75A7070}" presName="composite" presStyleCnt="0"/>
      <dgm:spPr/>
    </dgm:pt>
    <dgm:pt modelId="{D3B91762-F05D-4911-A50B-3885E9B5BAAD}" type="pres">
      <dgm:prSet presAssocID="{5938DFA1-2227-43DB-B45E-3F75F75A7070}" presName="background" presStyleLbl="node0" presStyleIdx="0" presStyleCnt="2"/>
      <dgm:spPr/>
    </dgm:pt>
    <dgm:pt modelId="{A95F8F36-3979-4CD2-9072-96C81C5D5ACA}" type="pres">
      <dgm:prSet presAssocID="{5938DFA1-2227-43DB-B45E-3F75F75A7070}" presName="text" presStyleLbl="fgAcc0" presStyleIdx="0" presStyleCnt="2">
        <dgm:presLayoutVars>
          <dgm:chPref val="3"/>
        </dgm:presLayoutVars>
      </dgm:prSet>
      <dgm:spPr/>
    </dgm:pt>
    <dgm:pt modelId="{5F27B8CB-DBB9-43EE-82B4-14F48055C63A}" type="pres">
      <dgm:prSet presAssocID="{5938DFA1-2227-43DB-B45E-3F75F75A7070}" presName="hierChild2" presStyleCnt="0"/>
      <dgm:spPr/>
    </dgm:pt>
    <dgm:pt modelId="{DFC06E37-ECC0-44E8-B453-849FCE1660FC}" type="pres">
      <dgm:prSet presAssocID="{D8BEEE79-D7EB-4948-B074-0B0B95FF1CF4}" presName="hierRoot1" presStyleCnt="0"/>
      <dgm:spPr/>
    </dgm:pt>
    <dgm:pt modelId="{7AFF527D-0E9D-469B-B895-8E52407C3EEF}" type="pres">
      <dgm:prSet presAssocID="{D8BEEE79-D7EB-4948-B074-0B0B95FF1CF4}" presName="composite" presStyleCnt="0"/>
      <dgm:spPr/>
    </dgm:pt>
    <dgm:pt modelId="{DC8829A8-E62A-433F-AB77-9D9F36A8A3BE}" type="pres">
      <dgm:prSet presAssocID="{D8BEEE79-D7EB-4948-B074-0B0B95FF1CF4}" presName="background" presStyleLbl="node0" presStyleIdx="1" presStyleCnt="2"/>
      <dgm:spPr/>
    </dgm:pt>
    <dgm:pt modelId="{6966B7C0-68E8-4A74-A50F-54B2D89B4C41}" type="pres">
      <dgm:prSet presAssocID="{D8BEEE79-D7EB-4948-B074-0B0B95FF1CF4}" presName="text" presStyleLbl="fgAcc0" presStyleIdx="1" presStyleCnt="2">
        <dgm:presLayoutVars>
          <dgm:chPref val="3"/>
        </dgm:presLayoutVars>
      </dgm:prSet>
      <dgm:spPr/>
    </dgm:pt>
    <dgm:pt modelId="{26AA4D12-A4B5-459D-9D33-1E7A392E5975}" type="pres">
      <dgm:prSet presAssocID="{D8BEEE79-D7EB-4948-B074-0B0B95FF1CF4}" presName="hierChild2" presStyleCnt="0"/>
      <dgm:spPr/>
    </dgm:pt>
  </dgm:ptLst>
  <dgm:cxnLst>
    <dgm:cxn modelId="{3097F816-52E9-4A8B-B620-806851518416}" srcId="{778E172A-BC33-4A19-B3FC-F61E94A0750D}" destId="{5938DFA1-2227-43DB-B45E-3F75F75A7070}" srcOrd="0" destOrd="0" parTransId="{9AAE3B49-B02C-4175-87E0-6C63FA656130}" sibTransId="{889688B6-FDEF-4D78-B6B4-067E90562C62}"/>
    <dgm:cxn modelId="{BD8A5762-5F6C-4658-95F9-8F30B579C1CD}" type="presOf" srcId="{D8BEEE79-D7EB-4948-B074-0B0B95FF1CF4}" destId="{6966B7C0-68E8-4A74-A50F-54B2D89B4C41}" srcOrd="0" destOrd="0" presId="urn:microsoft.com/office/officeart/2005/8/layout/hierarchy1"/>
    <dgm:cxn modelId="{FCC37E48-70D2-49A6-8EF9-911272563650}" type="presOf" srcId="{778E172A-BC33-4A19-B3FC-F61E94A0750D}" destId="{E4C5F206-BFD4-4097-A5F6-0E60A641CEDF}" srcOrd="0" destOrd="0" presId="urn:microsoft.com/office/officeart/2005/8/layout/hierarchy1"/>
    <dgm:cxn modelId="{8CA46188-9AEC-441A-9D37-4DB5BB23EED2}" type="presOf" srcId="{5938DFA1-2227-43DB-B45E-3F75F75A7070}" destId="{A95F8F36-3979-4CD2-9072-96C81C5D5ACA}" srcOrd="0" destOrd="0" presId="urn:microsoft.com/office/officeart/2005/8/layout/hierarchy1"/>
    <dgm:cxn modelId="{4A9F2DD0-C441-4531-86AD-08EE9566F78E}" srcId="{778E172A-BC33-4A19-B3FC-F61E94A0750D}" destId="{D8BEEE79-D7EB-4948-B074-0B0B95FF1CF4}" srcOrd="1" destOrd="0" parTransId="{AF8DD350-76B7-4019-BFF4-4544FC3ED733}" sibTransId="{A14CF185-95E1-467A-9F4A-DBFC64D5BBBC}"/>
    <dgm:cxn modelId="{26438403-E60C-4995-BC6A-755768C98D3E}" type="presParOf" srcId="{E4C5F206-BFD4-4097-A5F6-0E60A641CEDF}" destId="{F2220333-E3A9-400D-88DA-0FF20F19EC06}" srcOrd="0" destOrd="0" presId="urn:microsoft.com/office/officeart/2005/8/layout/hierarchy1"/>
    <dgm:cxn modelId="{B25386DE-B9D1-462F-B059-885CC210EE2C}" type="presParOf" srcId="{F2220333-E3A9-400D-88DA-0FF20F19EC06}" destId="{2FBA8929-6EC1-495F-9936-DF17C5160DE8}" srcOrd="0" destOrd="0" presId="urn:microsoft.com/office/officeart/2005/8/layout/hierarchy1"/>
    <dgm:cxn modelId="{8C3E92CE-DAC7-4E2C-8239-2367D8B37899}" type="presParOf" srcId="{2FBA8929-6EC1-495F-9936-DF17C5160DE8}" destId="{D3B91762-F05D-4911-A50B-3885E9B5BAAD}" srcOrd="0" destOrd="0" presId="urn:microsoft.com/office/officeart/2005/8/layout/hierarchy1"/>
    <dgm:cxn modelId="{A0A251BC-85CA-465D-BF46-5C1FFF5EEDCE}" type="presParOf" srcId="{2FBA8929-6EC1-495F-9936-DF17C5160DE8}" destId="{A95F8F36-3979-4CD2-9072-96C81C5D5ACA}" srcOrd="1" destOrd="0" presId="urn:microsoft.com/office/officeart/2005/8/layout/hierarchy1"/>
    <dgm:cxn modelId="{96428E58-D351-439D-9DF7-1F3CF0E3E972}" type="presParOf" srcId="{F2220333-E3A9-400D-88DA-0FF20F19EC06}" destId="{5F27B8CB-DBB9-43EE-82B4-14F48055C63A}" srcOrd="1" destOrd="0" presId="urn:microsoft.com/office/officeart/2005/8/layout/hierarchy1"/>
    <dgm:cxn modelId="{4518B9B4-E46A-4216-8C8F-60F517B634D3}" type="presParOf" srcId="{E4C5F206-BFD4-4097-A5F6-0E60A641CEDF}" destId="{DFC06E37-ECC0-44E8-B453-849FCE1660FC}" srcOrd="1" destOrd="0" presId="urn:microsoft.com/office/officeart/2005/8/layout/hierarchy1"/>
    <dgm:cxn modelId="{BB5CEC2A-BB9D-4C92-B040-8C392CABF1BB}" type="presParOf" srcId="{DFC06E37-ECC0-44E8-B453-849FCE1660FC}" destId="{7AFF527D-0E9D-469B-B895-8E52407C3EEF}" srcOrd="0" destOrd="0" presId="urn:microsoft.com/office/officeart/2005/8/layout/hierarchy1"/>
    <dgm:cxn modelId="{0EBAF3A0-2885-43C2-9D0B-85051E11ADDF}" type="presParOf" srcId="{7AFF527D-0E9D-469B-B895-8E52407C3EEF}" destId="{DC8829A8-E62A-433F-AB77-9D9F36A8A3BE}" srcOrd="0" destOrd="0" presId="urn:microsoft.com/office/officeart/2005/8/layout/hierarchy1"/>
    <dgm:cxn modelId="{76A47CF9-FDF7-4D00-8C80-40BFDE323D4C}" type="presParOf" srcId="{7AFF527D-0E9D-469B-B895-8E52407C3EEF}" destId="{6966B7C0-68E8-4A74-A50F-54B2D89B4C41}" srcOrd="1" destOrd="0" presId="urn:microsoft.com/office/officeart/2005/8/layout/hierarchy1"/>
    <dgm:cxn modelId="{3C2EF69B-890A-4724-BF5B-1223CEDD3176}" type="presParOf" srcId="{DFC06E37-ECC0-44E8-B453-849FCE1660FC}" destId="{26AA4D12-A4B5-459D-9D33-1E7A392E597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E5BAF-7F2D-4480-8AAE-18E14CB2504B}">
      <dsp:nvSpPr>
        <dsp:cNvPr id="0" name=""/>
        <dsp:cNvSpPr/>
      </dsp:nvSpPr>
      <dsp:spPr>
        <a:xfrm>
          <a:off x="951307" y="0"/>
          <a:ext cx="7846630" cy="4904144"/>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8C14A5-8D9F-47DA-BEBD-3AA15F43CCEB}">
      <dsp:nvSpPr>
        <dsp:cNvPr id="0" name=""/>
        <dsp:cNvSpPr/>
      </dsp:nvSpPr>
      <dsp:spPr>
        <a:xfrm>
          <a:off x="1876346" y="3384840"/>
          <a:ext cx="204012" cy="204012"/>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EB8DA2-B0B5-4399-867A-E62C1B8A82A8}">
      <dsp:nvSpPr>
        <dsp:cNvPr id="0" name=""/>
        <dsp:cNvSpPr/>
      </dsp:nvSpPr>
      <dsp:spPr>
        <a:xfrm>
          <a:off x="2010420" y="3252935"/>
          <a:ext cx="2115668" cy="1417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102" tIns="0" rIns="0" bIns="0" numCol="1" spcCol="1270" anchor="t" anchorCtr="0">
          <a:noAutofit/>
        </a:bodyPr>
        <a:lstStyle/>
        <a:p>
          <a:pPr marL="0" lvl="0" indent="0" algn="l" defTabSz="711200">
            <a:lnSpc>
              <a:spcPct val="90000"/>
            </a:lnSpc>
            <a:spcBef>
              <a:spcPct val="0"/>
            </a:spcBef>
            <a:spcAft>
              <a:spcPct val="35000"/>
            </a:spcAft>
            <a:buNone/>
          </a:pPr>
          <a:r>
            <a:rPr lang="it-IT" sz="1600" b="1" i="0" kern="1200" dirty="0"/>
            <a:t>2003</a:t>
          </a:r>
        </a:p>
        <a:p>
          <a:pPr marL="0" lvl="0" indent="0" algn="l" defTabSz="711200">
            <a:lnSpc>
              <a:spcPct val="90000"/>
            </a:lnSpc>
            <a:spcBef>
              <a:spcPct val="0"/>
            </a:spcBef>
            <a:spcAft>
              <a:spcPct val="35000"/>
            </a:spcAft>
            <a:buNone/>
          </a:pPr>
          <a:r>
            <a:rPr lang="it-IT" sz="1600" b="1" i="0" kern="1200" dirty="0"/>
            <a:t>Direttiva 2003/51/EC</a:t>
          </a:r>
        </a:p>
        <a:p>
          <a:pPr marL="0" lvl="0" indent="0" algn="l" defTabSz="711200">
            <a:lnSpc>
              <a:spcPct val="90000"/>
            </a:lnSpc>
            <a:spcBef>
              <a:spcPct val="0"/>
            </a:spcBef>
            <a:spcAft>
              <a:spcPct val="35000"/>
            </a:spcAft>
            <a:buNone/>
          </a:pPr>
          <a:r>
            <a:rPr lang="it-IT" sz="1600" b="0" i="1" kern="1200" dirty="0"/>
            <a:t>Primo tentativo di introdurre l’obbligo di divulgazione di informazioni sull’ambiente e sul personale</a:t>
          </a:r>
        </a:p>
      </dsp:txBody>
      <dsp:txXfrm>
        <a:off x="2010420" y="3252935"/>
        <a:ext cx="2115668" cy="1417297"/>
      </dsp:txXfrm>
    </dsp:sp>
    <dsp:sp modelId="{D1CDA494-9F35-4270-B7AC-1558E89BC94D}">
      <dsp:nvSpPr>
        <dsp:cNvPr id="0" name=""/>
        <dsp:cNvSpPr/>
      </dsp:nvSpPr>
      <dsp:spPr>
        <a:xfrm>
          <a:off x="3677148" y="2051893"/>
          <a:ext cx="368791" cy="368791"/>
        </a:xfrm>
        <a:prstGeom prst="ellipse">
          <a:avLst/>
        </a:prstGeom>
        <a:solidFill>
          <a:schemeClr val="accent2">
            <a:hueOff val="-441348"/>
            <a:satOff val="2109"/>
            <a:lumOff val="294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400A81-6D5B-47AB-A134-2317FB5C5C59}">
      <dsp:nvSpPr>
        <dsp:cNvPr id="0" name=""/>
        <dsp:cNvSpPr/>
      </dsp:nvSpPr>
      <dsp:spPr>
        <a:xfrm>
          <a:off x="4068544" y="1871167"/>
          <a:ext cx="2521367" cy="2667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415" tIns="0" rIns="0" bIns="0" numCol="1" spcCol="1270" anchor="t" anchorCtr="0">
          <a:noAutofit/>
        </a:bodyPr>
        <a:lstStyle/>
        <a:p>
          <a:pPr marL="0" lvl="0" indent="0" algn="l" defTabSz="711200">
            <a:lnSpc>
              <a:spcPct val="90000"/>
            </a:lnSpc>
            <a:spcBef>
              <a:spcPct val="0"/>
            </a:spcBef>
            <a:spcAft>
              <a:spcPct val="35000"/>
            </a:spcAft>
            <a:buNone/>
          </a:pPr>
          <a:r>
            <a:rPr lang="it-IT" sz="1600" b="1" i="0" kern="1200" dirty="0"/>
            <a:t>2014</a:t>
          </a:r>
        </a:p>
        <a:p>
          <a:pPr marL="0" lvl="0" indent="0" algn="l" defTabSz="711200">
            <a:lnSpc>
              <a:spcPct val="90000"/>
            </a:lnSpc>
            <a:spcBef>
              <a:spcPct val="0"/>
            </a:spcBef>
            <a:spcAft>
              <a:spcPct val="35000"/>
            </a:spcAft>
            <a:buNone/>
          </a:pPr>
          <a:r>
            <a:rPr lang="it-IT" sz="1600" b="1" kern="1200" dirty="0"/>
            <a:t>Direttiva 2014/95/EU</a:t>
          </a:r>
        </a:p>
        <a:p>
          <a:pPr marL="0" lvl="0" indent="0" algn="l" defTabSz="711200">
            <a:lnSpc>
              <a:spcPct val="90000"/>
            </a:lnSpc>
            <a:spcBef>
              <a:spcPct val="0"/>
            </a:spcBef>
            <a:spcAft>
              <a:spcPct val="35000"/>
            </a:spcAft>
            <a:buNone/>
          </a:pPr>
          <a:r>
            <a:rPr lang="it-IT" sz="1600" b="1" kern="1200" dirty="0"/>
            <a:t>Non-Financial Reporting Directive</a:t>
          </a:r>
        </a:p>
        <a:p>
          <a:pPr marL="0" lvl="0" indent="0" algn="l" defTabSz="711200">
            <a:lnSpc>
              <a:spcPct val="90000"/>
            </a:lnSpc>
            <a:spcBef>
              <a:spcPct val="0"/>
            </a:spcBef>
            <a:spcAft>
              <a:spcPct val="35000"/>
            </a:spcAft>
            <a:buNone/>
          </a:pPr>
          <a:r>
            <a:rPr lang="it-IT" sz="1600" b="0" i="1" kern="1200" dirty="0"/>
            <a:t>Introduzione dell’obbligo di divulgazione delle informazioni non finanziarie</a:t>
          </a:r>
        </a:p>
      </dsp:txBody>
      <dsp:txXfrm>
        <a:off x="4068544" y="1871167"/>
        <a:ext cx="2521367" cy="2667854"/>
      </dsp:txXfrm>
    </dsp:sp>
    <dsp:sp modelId="{3D492BBD-06B6-486C-BB50-729DD6B22699}">
      <dsp:nvSpPr>
        <dsp:cNvPr id="0" name=""/>
        <dsp:cNvSpPr/>
      </dsp:nvSpPr>
      <dsp:spPr>
        <a:xfrm>
          <a:off x="5842818" y="1240748"/>
          <a:ext cx="510030" cy="510030"/>
        </a:xfrm>
        <a:prstGeom prst="ellipse">
          <a:avLst/>
        </a:prstGeom>
        <a:solidFill>
          <a:schemeClr val="accent2">
            <a:hueOff val="-882696"/>
            <a:satOff val="4218"/>
            <a:lumOff val="588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6E689D-0639-4FF7-A57A-73ACAEB95C9E}">
      <dsp:nvSpPr>
        <dsp:cNvPr id="0" name=""/>
        <dsp:cNvSpPr/>
      </dsp:nvSpPr>
      <dsp:spPr>
        <a:xfrm>
          <a:off x="6499296" y="1242555"/>
          <a:ext cx="3106983" cy="3408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55" tIns="0" rIns="0" bIns="0" numCol="1" spcCol="1270" anchor="t" anchorCtr="0">
          <a:noAutofit/>
        </a:bodyPr>
        <a:lstStyle/>
        <a:p>
          <a:pPr marL="0" lvl="0" indent="0" algn="l" defTabSz="711200">
            <a:lnSpc>
              <a:spcPct val="90000"/>
            </a:lnSpc>
            <a:spcBef>
              <a:spcPct val="0"/>
            </a:spcBef>
            <a:spcAft>
              <a:spcPct val="35000"/>
            </a:spcAft>
            <a:buNone/>
          </a:pPr>
          <a:r>
            <a:rPr lang="it-IT" sz="1600" b="1" i="0" kern="1200" dirty="0"/>
            <a:t>2022</a:t>
          </a:r>
        </a:p>
        <a:p>
          <a:pPr marL="0" lvl="0" indent="0" algn="l" defTabSz="711200">
            <a:lnSpc>
              <a:spcPct val="90000"/>
            </a:lnSpc>
            <a:spcBef>
              <a:spcPct val="0"/>
            </a:spcBef>
            <a:spcAft>
              <a:spcPct val="35000"/>
            </a:spcAft>
            <a:buNone/>
          </a:pPr>
          <a:r>
            <a:rPr lang="it-IT" sz="1600" b="1" kern="1200" dirty="0"/>
            <a:t>Direttiva 2022/2464/EU</a:t>
          </a:r>
        </a:p>
        <a:p>
          <a:pPr marL="0" lvl="0" indent="0" algn="l" defTabSz="711200">
            <a:lnSpc>
              <a:spcPct val="90000"/>
            </a:lnSpc>
            <a:spcBef>
              <a:spcPct val="0"/>
            </a:spcBef>
            <a:spcAft>
              <a:spcPct val="35000"/>
            </a:spcAft>
            <a:buNone/>
          </a:pPr>
          <a:r>
            <a:rPr lang="it-IT" sz="1600" b="1" kern="1200" dirty="0"/>
            <a:t>Corporate </a:t>
          </a:r>
          <a:r>
            <a:rPr lang="it-IT" sz="1600" b="1" kern="1200" dirty="0" err="1"/>
            <a:t>Sustainability</a:t>
          </a:r>
          <a:r>
            <a:rPr lang="it-IT" sz="1600" b="1" kern="1200" dirty="0"/>
            <a:t> Reporting Directive </a:t>
          </a:r>
        </a:p>
        <a:p>
          <a:pPr marL="0" lvl="0" indent="0" algn="l" defTabSz="711200">
            <a:lnSpc>
              <a:spcPct val="90000"/>
            </a:lnSpc>
            <a:spcBef>
              <a:spcPct val="0"/>
            </a:spcBef>
            <a:spcAft>
              <a:spcPct val="35000"/>
            </a:spcAft>
            <a:buNone/>
          </a:pPr>
          <a:r>
            <a:rPr lang="it-IT" sz="1600" i="1" kern="1200" dirty="0"/>
            <a:t>Standardizzazione e </a:t>
          </a:r>
          <a:r>
            <a:rPr lang="it-IT" sz="1600" i="1" kern="1200" dirty="0" err="1"/>
            <a:t>assurance</a:t>
          </a:r>
          <a:r>
            <a:rPr lang="it-IT" sz="1600" i="1" kern="1200" dirty="0"/>
            <a:t> delle informazioni sulla sostenibilità divulgate obbligatoriamente</a:t>
          </a:r>
        </a:p>
      </dsp:txBody>
      <dsp:txXfrm>
        <a:off x="6499296" y="1242555"/>
        <a:ext cx="3106983" cy="34083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09F34-F505-46D9-B04D-D63768CBF5FA}">
      <dsp:nvSpPr>
        <dsp:cNvPr id="0" name=""/>
        <dsp:cNvSpPr/>
      </dsp:nvSpPr>
      <dsp:spPr>
        <a:xfrm>
          <a:off x="0" y="-103519"/>
          <a:ext cx="7307167" cy="174634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b="1" u="sng" kern="1200" dirty="0"/>
            <a:t>Caratteristiche fondamentali</a:t>
          </a:r>
          <a:r>
            <a:rPr lang="it-IT" sz="2400" b="1" kern="1200" dirty="0"/>
            <a:t>:</a:t>
          </a:r>
        </a:p>
        <a:p>
          <a:pPr marL="0" lvl="0" indent="0" algn="l" defTabSz="1066800">
            <a:lnSpc>
              <a:spcPct val="90000"/>
            </a:lnSpc>
            <a:spcBef>
              <a:spcPct val="0"/>
            </a:spcBef>
            <a:spcAft>
              <a:spcPct val="35000"/>
            </a:spcAft>
            <a:buNone/>
          </a:pPr>
          <a:r>
            <a:rPr lang="it-IT" sz="2000" kern="1200" dirty="0"/>
            <a:t>Pertinenza </a:t>
          </a:r>
        </a:p>
        <a:p>
          <a:pPr marL="0" lvl="0" indent="0" algn="l" defTabSz="1066800">
            <a:lnSpc>
              <a:spcPct val="90000"/>
            </a:lnSpc>
            <a:spcBef>
              <a:spcPct val="0"/>
            </a:spcBef>
            <a:spcAft>
              <a:spcPct val="35000"/>
            </a:spcAft>
            <a:buNone/>
          </a:pPr>
          <a:r>
            <a:rPr lang="it-IT" sz="2000" kern="1200" dirty="0"/>
            <a:t>Rappresentazione fedele</a:t>
          </a:r>
          <a:endParaRPr lang="en-US" sz="2000" kern="1200" dirty="0"/>
        </a:p>
      </dsp:txBody>
      <dsp:txXfrm>
        <a:off x="51149" y="-52370"/>
        <a:ext cx="5502180" cy="1644049"/>
      </dsp:txXfrm>
    </dsp:sp>
    <dsp:sp modelId="{E581504F-434E-4FF2-B38C-275AC8747BEE}">
      <dsp:nvSpPr>
        <dsp:cNvPr id="0" name=""/>
        <dsp:cNvSpPr/>
      </dsp:nvSpPr>
      <dsp:spPr>
        <a:xfrm>
          <a:off x="1408862" y="1823867"/>
          <a:ext cx="7068442" cy="216042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b="1" u="sng" kern="1200" dirty="0"/>
            <a:t>Caratteristiche qualitative migliorative</a:t>
          </a:r>
          <a:r>
            <a:rPr lang="it-IT" sz="2400" kern="1200" dirty="0"/>
            <a:t>: </a:t>
          </a:r>
        </a:p>
        <a:p>
          <a:pPr marL="0" lvl="0" indent="0" algn="l" defTabSz="1066800">
            <a:lnSpc>
              <a:spcPct val="90000"/>
            </a:lnSpc>
            <a:spcBef>
              <a:spcPct val="0"/>
            </a:spcBef>
            <a:spcAft>
              <a:spcPct val="35000"/>
            </a:spcAft>
            <a:buNone/>
          </a:pPr>
          <a:r>
            <a:rPr lang="it-IT" sz="2000" kern="1200" dirty="0"/>
            <a:t>Comparabilità</a:t>
          </a:r>
        </a:p>
        <a:p>
          <a:pPr marL="0" lvl="0" indent="0" algn="l" defTabSz="1066800">
            <a:lnSpc>
              <a:spcPct val="90000"/>
            </a:lnSpc>
            <a:spcBef>
              <a:spcPct val="0"/>
            </a:spcBef>
            <a:spcAft>
              <a:spcPct val="35000"/>
            </a:spcAft>
            <a:buNone/>
          </a:pPr>
          <a:r>
            <a:rPr lang="it-IT" sz="2000" kern="1200" dirty="0"/>
            <a:t>Verificabilità</a:t>
          </a:r>
        </a:p>
        <a:p>
          <a:pPr marL="0" lvl="0" indent="0" algn="l" defTabSz="1066800">
            <a:lnSpc>
              <a:spcPct val="90000"/>
            </a:lnSpc>
            <a:spcBef>
              <a:spcPct val="0"/>
            </a:spcBef>
            <a:spcAft>
              <a:spcPct val="35000"/>
            </a:spcAft>
            <a:buNone/>
          </a:pPr>
          <a:r>
            <a:rPr lang="it-IT" sz="2000" kern="1200" dirty="0"/>
            <a:t>Comprensibilità</a:t>
          </a:r>
          <a:endParaRPr lang="en-US" sz="2000" kern="1200" dirty="0"/>
        </a:p>
      </dsp:txBody>
      <dsp:txXfrm>
        <a:off x="1472139" y="1887144"/>
        <a:ext cx="4596474" cy="2033870"/>
      </dsp:txXfrm>
    </dsp:sp>
    <dsp:sp modelId="{431BB278-4DD4-4614-835C-D9CFE94B0CF3}">
      <dsp:nvSpPr>
        <dsp:cNvPr id="0" name=""/>
        <dsp:cNvSpPr/>
      </dsp:nvSpPr>
      <dsp:spPr>
        <a:xfrm>
          <a:off x="6172041" y="1269304"/>
          <a:ext cx="1135126" cy="1135126"/>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427444" y="1269304"/>
        <a:ext cx="624320" cy="8541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6EDED-65F4-4276-9E9A-E16E54C19358}">
      <dsp:nvSpPr>
        <dsp:cNvPr id="0" name=""/>
        <dsp:cNvSpPr/>
      </dsp:nvSpPr>
      <dsp:spPr>
        <a:xfrm>
          <a:off x="1330" y="779873"/>
          <a:ext cx="4670575" cy="296581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7BB581-1543-490A-9B3A-070CCD0CD08B}">
      <dsp:nvSpPr>
        <dsp:cNvPr id="0" name=""/>
        <dsp:cNvSpPr/>
      </dsp:nvSpPr>
      <dsp:spPr>
        <a:xfrm>
          <a:off x="520283" y="1272878"/>
          <a:ext cx="4670575" cy="296581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b="1" kern="1200" dirty="0"/>
            <a:t>IFRS S1 General </a:t>
          </a:r>
          <a:r>
            <a:rPr lang="it-IT" sz="1600" b="1" kern="1200" dirty="0" err="1"/>
            <a:t>Requirements</a:t>
          </a:r>
          <a:r>
            <a:rPr lang="it-IT" sz="1600" b="1" kern="1200" dirty="0"/>
            <a:t> for Disclosure of </a:t>
          </a:r>
          <a:r>
            <a:rPr lang="it-IT" sz="1600" b="1" kern="1200" dirty="0" err="1"/>
            <a:t>Sustainability-related</a:t>
          </a:r>
          <a:r>
            <a:rPr lang="it-IT" sz="1600" b="1" kern="1200" dirty="0"/>
            <a:t> Financial Information</a:t>
          </a:r>
        </a:p>
        <a:p>
          <a:pPr marL="0" lvl="0" indent="0" algn="ctr" defTabSz="711200">
            <a:lnSpc>
              <a:spcPct val="90000"/>
            </a:lnSpc>
            <a:spcBef>
              <a:spcPct val="0"/>
            </a:spcBef>
            <a:spcAft>
              <a:spcPct val="35000"/>
            </a:spcAft>
            <a:buNone/>
          </a:pPr>
          <a:r>
            <a:rPr lang="it-IT" sz="1600" kern="1200" dirty="0"/>
            <a:t>stabilisce i requisiti generali di reporting delle informazioni relative alla sostenibilità e richiede alle società di fornire le informazioni significative (o anche materiali) sulla propria esposizione ai rischi e alle opportunità legati alla sostenibilità, capaci di influenzare le prospettive dell’impresa, avendo un effetto sui flussi di cassa, sulla capacità di accesso ai finanziamenti o sul costo del capitale</a:t>
          </a:r>
          <a:endParaRPr lang="en-US" sz="1600" kern="1200" dirty="0"/>
        </a:p>
      </dsp:txBody>
      <dsp:txXfrm>
        <a:off x="607149" y="1359744"/>
        <a:ext cx="4496843" cy="2792083"/>
      </dsp:txXfrm>
    </dsp:sp>
    <dsp:sp modelId="{37A0F8EB-8D53-4E4A-BFBF-0BD519C44038}">
      <dsp:nvSpPr>
        <dsp:cNvPr id="0" name=""/>
        <dsp:cNvSpPr/>
      </dsp:nvSpPr>
      <dsp:spPr>
        <a:xfrm>
          <a:off x="5709811" y="779873"/>
          <a:ext cx="4670575" cy="296581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B88F53-3C8D-49D1-9772-899432A1D6F9}">
      <dsp:nvSpPr>
        <dsp:cNvPr id="0" name=""/>
        <dsp:cNvSpPr/>
      </dsp:nvSpPr>
      <dsp:spPr>
        <a:xfrm>
          <a:off x="6228764" y="1272878"/>
          <a:ext cx="4670575" cy="296581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b="1" kern="1200" dirty="0"/>
            <a:t>IFRS S2 </a:t>
          </a:r>
          <a:r>
            <a:rPr lang="it-IT" sz="1600" b="1" kern="1200" dirty="0" err="1"/>
            <a:t>Climate-based</a:t>
          </a:r>
          <a:r>
            <a:rPr lang="it-IT" sz="1600" b="1" kern="1200" dirty="0"/>
            <a:t> </a:t>
          </a:r>
          <a:r>
            <a:rPr lang="it-IT" sz="1600" b="1" kern="1200" dirty="0" err="1"/>
            <a:t>Disclosures</a:t>
          </a:r>
          <a:endParaRPr lang="it-IT" sz="1600" b="1" kern="1200" dirty="0"/>
        </a:p>
        <a:p>
          <a:pPr marL="0" lvl="0" indent="0" algn="ctr" defTabSz="711200">
            <a:lnSpc>
              <a:spcPct val="90000"/>
            </a:lnSpc>
            <a:spcBef>
              <a:spcPct val="0"/>
            </a:spcBef>
            <a:spcAft>
              <a:spcPct val="35000"/>
            </a:spcAft>
            <a:buNone/>
          </a:pPr>
          <a:r>
            <a:rPr lang="it-IT" sz="1600" kern="1200" dirty="0"/>
            <a:t>è il primo standard tematico dell'ISSB e richiede alle aziende di fornire le informazioni materiali che permettano agli investitori di valutare l’effetto sull’entreprise </a:t>
          </a:r>
          <a:r>
            <a:rPr lang="it-IT" sz="1600" kern="1200" dirty="0" err="1"/>
            <a:t>value</a:t>
          </a:r>
          <a:r>
            <a:rPr lang="it-IT" sz="1600" kern="1200" dirty="0"/>
            <a:t> dei rischi e delle opportunità legati al clima</a:t>
          </a:r>
          <a:endParaRPr lang="en-US" sz="1600" kern="1200" dirty="0"/>
        </a:p>
      </dsp:txBody>
      <dsp:txXfrm>
        <a:off x="6315630" y="1359744"/>
        <a:ext cx="4496843" cy="279208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7821C-D657-4F67-BCB7-C0A2B827652F}">
      <dsp:nvSpPr>
        <dsp:cNvPr id="0" name=""/>
        <dsp:cNvSpPr/>
      </dsp:nvSpPr>
      <dsp:spPr>
        <a:xfrm>
          <a:off x="0" y="328182"/>
          <a:ext cx="10807996" cy="17101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EBA57C-8619-4D8A-A089-8D829141340F}">
      <dsp:nvSpPr>
        <dsp:cNvPr id="0" name=""/>
        <dsp:cNvSpPr/>
      </dsp:nvSpPr>
      <dsp:spPr>
        <a:xfrm>
          <a:off x="622505" y="385190"/>
          <a:ext cx="1131827" cy="11318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5774512-0053-4F29-8F85-3CC66720801B}">
      <dsp:nvSpPr>
        <dsp:cNvPr id="0" name=""/>
        <dsp:cNvSpPr/>
      </dsp:nvSpPr>
      <dsp:spPr>
        <a:xfrm>
          <a:off x="2376837" y="96006"/>
          <a:ext cx="8202074" cy="2056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686" tIns="217686" rIns="217686" bIns="217686" numCol="1" spcCol="1270" anchor="ctr" anchorCtr="0">
          <a:noAutofit/>
        </a:bodyPr>
        <a:lstStyle/>
        <a:p>
          <a:pPr marL="0" lvl="0" indent="0" algn="l" defTabSz="711200">
            <a:lnSpc>
              <a:spcPct val="90000"/>
            </a:lnSpc>
            <a:spcBef>
              <a:spcPct val="0"/>
            </a:spcBef>
            <a:spcAft>
              <a:spcPct val="35000"/>
            </a:spcAft>
            <a:buNone/>
          </a:pPr>
          <a:r>
            <a:rPr lang="it-IT" sz="1600" kern="1200" dirty="0"/>
            <a:t>Nel mese di marzo 2022, il GRI e la Fondazione IFRS hanno firmato un </a:t>
          </a:r>
          <a:r>
            <a:rPr lang="it-IT" sz="1600" b="1" kern="1200" dirty="0"/>
            <a:t>Memorandum of </a:t>
          </a:r>
          <a:r>
            <a:rPr lang="it-IT" sz="1600" b="1" kern="1200" dirty="0" err="1"/>
            <a:t>Understanding</a:t>
          </a:r>
          <a:r>
            <a:rPr lang="it-IT" sz="1600" b="1" kern="1200" dirty="0"/>
            <a:t> </a:t>
          </a:r>
          <a:r>
            <a:rPr lang="it-IT" sz="1600" kern="1200" dirty="0"/>
            <a:t>per coordinare i loro programmi di lavoro e le attività di definizione degli standard, nonché per unirsi ai rispettivi organi consultivi in materia di reporting di sostenibilità. </a:t>
          </a:r>
          <a:endParaRPr lang="en-US" sz="1600" kern="1200" dirty="0"/>
        </a:p>
      </dsp:txBody>
      <dsp:txXfrm>
        <a:off x="2376837" y="96006"/>
        <a:ext cx="8202074" cy="2056874"/>
      </dsp:txXfrm>
    </dsp:sp>
    <dsp:sp modelId="{8AC7D513-BAAA-42C7-92B0-EC2C02264680}">
      <dsp:nvSpPr>
        <dsp:cNvPr id="0" name=""/>
        <dsp:cNvSpPr/>
      </dsp:nvSpPr>
      <dsp:spPr>
        <a:xfrm>
          <a:off x="0" y="2710745"/>
          <a:ext cx="10807996" cy="21514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290C86-D884-4B2D-A591-D083F2D3878D}">
      <dsp:nvSpPr>
        <dsp:cNvPr id="0" name=""/>
        <dsp:cNvSpPr/>
      </dsp:nvSpPr>
      <dsp:spPr>
        <a:xfrm>
          <a:off x="622505" y="2999707"/>
          <a:ext cx="1131827" cy="11318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62101C3-0101-4C96-8B55-39607030F57A}">
      <dsp:nvSpPr>
        <dsp:cNvPr id="0" name=""/>
        <dsp:cNvSpPr/>
      </dsp:nvSpPr>
      <dsp:spPr>
        <a:xfrm>
          <a:off x="2155217" y="2725825"/>
          <a:ext cx="8645314" cy="2026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686" tIns="217686" rIns="217686" bIns="217686" numCol="1" spcCol="1270" anchor="ctr" anchorCtr="0">
          <a:noAutofit/>
        </a:bodyPr>
        <a:lstStyle/>
        <a:p>
          <a:pPr marL="0" lvl="0" indent="0" algn="l" defTabSz="711200">
            <a:lnSpc>
              <a:spcPct val="90000"/>
            </a:lnSpc>
            <a:spcBef>
              <a:spcPct val="0"/>
            </a:spcBef>
            <a:spcAft>
              <a:spcPct val="35000"/>
            </a:spcAft>
            <a:buNone/>
          </a:pPr>
          <a:r>
            <a:rPr lang="it-IT" sz="1600" kern="1200" dirty="0"/>
            <a:t>Lavorando insieme, la Fondazione IFRS e il GRI forniscono due approcci per il reporting di sostenibilità uguali e interconnessi, come parte di un regime di reporting aziendale completo:</a:t>
          </a:r>
        </a:p>
        <a:p>
          <a:pPr marL="0" lvl="0" indent="0" algn="l" defTabSz="711200">
            <a:lnSpc>
              <a:spcPct val="90000"/>
            </a:lnSpc>
            <a:spcBef>
              <a:spcPct val="0"/>
            </a:spcBef>
            <a:spcAft>
              <a:spcPct val="35000"/>
            </a:spcAft>
            <a:buNone/>
          </a:pPr>
          <a:r>
            <a:rPr lang="it-IT" sz="1600" kern="1200" dirty="0"/>
            <a:t>- Reporting finanziario correlato alla sostenibilità attraverso gli </a:t>
          </a:r>
          <a:r>
            <a:rPr lang="it-IT" sz="1600" b="1" kern="1200" dirty="0"/>
            <a:t>IFRS </a:t>
          </a:r>
          <a:r>
            <a:rPr lang="it-IT" sz="1600" b="1" kern="1200" dirty="0" err="1"/>
            <a:t>Sustainability</a:t>
          </a:r>
          <a:r>
            <a:rPr lang="it-IT" sz="1600" b="1" kern="1200" dirty="0"/>
            <a:t> Disclosure Standards</a:t>
          </a:r>
          <a:r>
            <a:rPr lang="it-IT" sz="1600" kern="1200" dirty="0"/>
            <a:t>: divulgazione di informazioni per gli investitori e i partecipanti al mercato dei capitali sui </a:t>
          </a:r>
          <a:r>
            <a:rPr lang="it-IT" sz="1600" b="1" kern="1200" dirty="0"/>
            <a:t>rischi</a:t>
          </a:r>
          <a:r>
            <a:rPr lang="it-IT" sz="1600" kern="1200" dirty="0"/>
            <a:t> e le </a:t>
          </a:r>
          <a:r>
            <a:rPr lang="it-IT" sz="1600" b="1" kern="1200" dirty="0"/>
            <a:t>opportunità</a:t>
          </a:r>
          <a:r>
            <a:rPr lang="it-IT" sz="1600" kern="1200" dirty="0"/>
            <a:t> legati alla sostenibilità per un’azienda.</a:t>
          </a:r>
        </a:p>
        <a:p>
          <a:pPr marL="0" lvl="0" indent="0" algn="l" defTabSz="711200">
            <a:lnSpc>
              <a:spcPct val="90000"/>
            </a:lnSpc>
            <a:spcBef>
              <a:spcPct val="0"/>
            </a:spcBef>
            <a:spcAft>
              <a:spcPct val="35000"/>
            </a:spcAft>
            <a:buNone/>
          </a:pPr>
          <a:r>
            <a:rPr lang="it-IT" sz="1600" kern="1200" dirty="0"/>
            <a:t>- Reporting sull’impatto attraverso gli </a:t>
          </a:r>
          <a:r>
            <a:rPr lang="it-IT" sz="1600" b="1" kern="1200" dirty="0"/>
            <a:t>standard GRI</a:t>
          </a:r>
          <a:r>
            <a:rPr lang="it-IT" sz="1600" kern="1200" dirty="0"/>
            <a:t>: divulgazione a una vasta gamma di stakeholder di informazioni sugli </a:t>
          </a:r>
          <a:r>
            <a:rPr lang="it-IT" sz="1600" b="1" kern="1200" dirty="0"/>
            <a:t>impatti</a:t>
          </a:r>
          <a:r>
            <a:rPr lang="it-IT" sz="1600" kern="1200" dirty="0"/>
            <a:t> più significativi di un’azienda sull'economia, l'ambiente e le persone e su come la stessa gestisce questi impatti.</a:t>
          </a:r>
          <a:endParaRPr lang="en-US" sz="1600" kern="1200" dirty="0"/>
        </a:p>
      </dsp:txBody>
      <dsp:txXfrm>
        <a:off x="2155217" y="2725825"/>
        <a:ext cx="8645314" cy="20262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23610-5515-46CA-B7F2-7C9F9F02809D}">
      <dsp:nvSpPr>
        <dsp:cNvPr id="0" name=""/>
        <dsp:cNvSpPr/>
      </dsp:nvSpPr>
      <dsp:spPr>
        <a:xfrm>
          <a:off x="0" y="27792"/>
          <a:ext cx="11084442" cy="6775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7FDA55-4EF3-4747-9FC8-5B63B22DB6A1}">
      <dsp:nvSpPr>
        <dsp:cNvPr id="0" name=""/>
        <dsp:cNvSpPr/>
      </dsp:nvSpPr>
      <dsp:spPr>
        <a:xfrm>
          <a:off x="204971" y="158275"/>
          <a:ext cx="373039" cy="37267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714A99-5E67-424B-9457-3FACAF53E6B1}">
      <dsp:nvSpPr>
        <dsp:cNvPr id="0" name=""/>
        <dsp:cNvSpPr/>
      </dsp:nvSpPr>
      <dsp:spPr>
        <a:xfrm>
          <a:off x="782982" y="5817"/>
          <a:ext cx="10254429" cy="762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676" tIns="80676" rIns="80676" bIns="80676" numCol="1" spcCol="1270" anchor="ctr" anchorCtr="0">
          <a:noAutofit/>
        </a:bodyPr>
        <a:lstStyle/>
        <a:p>
          <a:pPr marL="0" lvl="0" indent="0" algn="l" defTabSz="666750">
            <a:lnSpc>
              <a:spcPct val="100000"/>
            </a:lnSpc>
            <a:spcBef>
              <a:spcPct val="0"/>
            </a:spcBef>
            <a:spcAft>
              <a:spcPct val="35000"/>
            </a:spcAft>
            <a:buNone/>
          </a:pPr>
          <a:r>
            <a:rPr lang="it-IT" sz="1500" kern="1200" dirty="0"/>
            <a:t>Una breve descrizione del modello e della strategia aziendali dell’impresa</a:t>
          </a:r>
          <a:endParaRPr lang="en-US" sz="1500" kern="1200" dirty="0"/>
        </a:p>
      </dsp:txBody>
      <dsp:txXfrm>
        <a:off x="782982" y="5817"/>
        <a:ext cx="10254429" cy="762290"/>
      </dsp:txXfrm>
    </dsp:sp>
    <dsp:sp modelId="{9A5CA258-4E56-4A0E-AB8F-9E13B9BAAB80}">
      <dsp:nvSpPr>
        <dsp:cNvPr id="0" name=""/>
        <dsp:cNvSpPr/>
      </dsp:nvSpPr>
      <dsp:spPr>
        <a:xfrm>
          <a:off x="0" y="958680"/>
          <a:ext cx="11084442" cy="6775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FA0984-8C86-42F1-A666-AD8F15ED97A9}">
      <dsp:nvSpPr>
        <dsp:cNvPr id="0" name=""/>
        <dsp:cNvSpPr/>
      </dsp:nvSpPr>
      <dsp:spPr>
        <a:xfrm>
          <a:off x="204971" y="1111138"/>
          <a:ext cx="373039" cy="37267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8E983D-62BD-4287-96E0-39C30F2FAF5E}">
      <dsp:nvSpPr>
        <dsp:cNvPr id="0" name=""/>
        <dsp:cNvSpPr/>
      </dsp:nvSpPr>
      <dsp:spPr>
        <a:xfrm>
          <a:off x="782982" y="958680"/>
          <a:ext cx="10254429" cy="762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676" tIns="80676" rIns="80676" bIns="80676" numCol="1" spcCol="1270" anchor="ctr" anchorCtr="0">
          <a:noAutofit/>
        </a:bodyPr>
        <a:lstStyle/>
        <a:p>
          <a:pPr marL="0" lvl="0" indent="0" algn="l" defTabSz="666750">
            <a:lnSpc>
              <a:spcPct val="100000"/>
            </a:lnSpc>
            <a:spcBef>
              <a:spcPct val="0"/>
            </a:spcBef>
            <a:spcAft>
              <a:spcPct val="35000"/>
            </a:spcAft>
            <a:buNone/>
          </a:pPr>
          <a:r>
            <a:rPr lang="it-IT" sz="1500" kern="1200" dirty="0"/>
            <a:t>Una descrizione degli obiettivi temporalmente definiti connessi alle questioni di sostenibilità individuati dall’impresa, una descrizione dei progressi da essa realizzati nel conseguimento degli stessi e una dichiarazione che attesti se gli obiettivi dell’impresa relativi ai fattori ambientali sono basati su prove scientifiche conclusive</a:t>
          </a:r>
          <a:endParaRPr lang="en-US" sz="1500" kern="1200" dirty="0"/>
        </a:p>
      </dsp:txBody>
      <dsp:txXfrm>
        <a:off x="782982" y="958680"/>
        <a:ext cx="10254429" cy="762290"/>
      </dsp:txXfrm>
    </dsp:sp>
    <dsp:sp modelId="{3C7D9C4F-0171-4277-9FDB-BE6105A17838}">
      <dsp:nvSpPr>
        <dsp:cNvPr id="0" name=""/>
        <dsp:cNvSpPr/>
      </dsp:nvSpPr>
      <dsp:spPr>
        <a:xfrm>
          <a:off x="0" y="1911542"/>
          <a:ext cx="11084442" cy="6775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2F849E-5FCD-4FD6-886F-D569C6697578}">
      <dsp:nvSpPr>
        <dsp:cNvPr id="0" name=""/>
        <dsp:cNvSpPr/>
      </dsp:nvSpPr>
      <dsp:spPr>
        <a:xfrm>
          <a:off x="204971" y="2064000"/>
          <a:ext cx="373039" cy="37267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A6309F-DD08-4F31-9CC3-0D7AB01AAD89}">
      <dsp:nvSpPr>
        <dsp:cNvPr id="0" name=""/>
        <dsp:cNvSpPr/>
      </dsp:nvSpPr>
      <dsp:spPr>
        <a:xfrm>
          <a:off x="782982" y="1911542"/>
          <a:ext cx="10254429" cy="762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676" tIns="80676" rIns="80676" bIns="80676" numCol="1" spcCol="1270" anchor="ctr" anchorCtr="0">
          <a:noAutofit/>
        </a:bodyPr>
        <a:lstStyle/>
        <a:p>
          <a:pPr marL="0" lvl="0" indent="0" algn="l" defTabSz="666750">
            <a:lnSpc>
              <a:spcPct val="100000"/>
            </a:lnSpc>
            <a:spcBef>
              <a:spcPct val="0"/>
            </a:spcBef>
            <a:spcAft>
              <a:spcPct val="35000"/>
            </a:spcAft>
            <a:buNone/>
          </a:pPr>
          <a:r>
            <a:rPr lang="it-IT" sz="1500" kern="1200" dirty="0"/>
            <a:t>Una descrizione del ruolo degli organi di amministrazione, gestione e controllo per quanto riguarda le questioni di sostenibilità e delle loro competenze e capacità in relazione allo svolgimento di tale ruolo o dell’accesso di tali organi alle suddette competenze e capacità</a:t>
          </a:r>
          <a:endParaRPr lang="en-US" sz="1500" kern="1200" dirty="0"/>
        </a:p>
      </dsp:txBody>
      <dsp:txXfrm>
        <a:off x="782982" y="1911542"/>
        <a:ext cx="10254429" cy="762290"/>
      </dsp:txXfrm>
    </dsp:sp>
    <dsp:sp modelId="{35EB7A3A-7995-4D98-9287-DE7744FDAD91}">
      <dsp:nvSpPr>
        <dsp:cNvPr id="0" name=""/>
        <dsp:cNvSpPr/>
      </dsp:nvSpPr>
      <dsp:spPr>
        <a:xfrm>
          <a:off x="0" y="2864405"/>
          <a:ext cx="11084442" cy="6775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F0D414-B996-4F56-9D8A-0D7362940117}">
      <dsp:nvSpPr>
        <dsp:cNvPr id="0" name=""/>
        <dsp:cNvSpPr/>
      </dsp:nvSpPr>
      <dsp:spPr>
        <a:xfrm>
          <a:off x="204971" y="3016863"/>
          <a:ext cx="373039" cy="372675"/>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5DE481-9741-4A93-8515-686DECC5B693}">
      <dsp:nvSpPr>
        <dsp:cNvPr id="0" name=""/>
        <dsp:cNvSpPr/>
      </dsp:nvSpPr>
      <dsp:spPr>
        <a:xfrm>
          <a:off x="782982" y="2864405"/>
          <a:ext cx="10254429" cy="762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676" tIns="80676" rIns="80676" bIns="80676" numCol="1" spcCol="1270" anchor="ctr" anchorCtr="0">
          <a:noAutofit/>
        </a:bodyPr>
        <a:lstStyle/>
        <a:p>
          <a:pPr marL="0" lvl="0" indent="0" algn="l" defTabSz="666750">
            <a:lnSpc>
              <a:spcPct val="100000"/>
            </a:lnSpc>
            <a:spcBef>
              <a:spcPct val="0"/>
            </a:spcBef>
            <a:spcAft>
              <a:spcPct val="35000"/>
            </a:spcAft>
            <a:buNone/>
          </a:pPr>
          <a:r>
            <a:rPr lang="it-IT" sz="1500" kern="1200" dirty="0"/>
            <a:t>Una descrizione delle politiche dell’impresa in relazione alle questioni di sostenibilità</a:t>
          </a:r>
          <a:endParaRPr lang="en-US" sz="1500" kern="1200" dirty="0"/>
        </a:p>
      </dsp:txBody>
      <dsp:txXfrm>
        <a:off x="782982" y="2864405"/>
        <a:ext cx="10254429" cy="762290"/>
      </dsp:txXfrm>
    </dsp:sp>
    <dsp:sp modelId="{773B679B-F091-4C2A-9F39-44C13BCB34D8}">
      <dsp:nvSpPr>
        <dsp:cNvPr id="0" name=""/>
        <dsp:cNvSpPr/>
      </dsp:nvSpPr>
      <dsp:spPr>
        <a:xfrm>
          <a:off x="0" y="3831429"/>
          <a:ext cx="11084442" cy="6775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E23E0F-BC1D-4ECB-948C-9C0753D3C9B5}">
      <dsp:nvSpPr>
        <dsp:cNvPr id="0" name=""/>
        <dsp:cNvSpPr/>
      </dsp:nvSpPr>
      <dsp:spPr>
        <a:xfrm>
          <a:off x="204971" y="3969726"/>
          <a:ext cx="373039" cy="37267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DCFA1D-281F-4CCD-957A-39C073AE0779}">
      <dsp:nvSpPr>
        <dsp:cNvPr id="0" name=""/>
        <dsp:cNvSpPr/>
      </dsp:nvSpPr>
      <dsp:spPr>
        <a:xfrm>
          <a:off x="782982" y="3817268"/>
          <a:ext cx="10254429" cy="762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676" tIns="80676" rIns="80676" bIns="80676" numCol="1" spcCol="1270" anchor="ctr" anchorCtr="0">
          <a:noAutofit/>
        </a:bodyPr>
        <a:lstStyle/>
        <a:p>
          <a:pPr marL="0" lvl="0" indent="0" algn="l" defTabSz="666750">
            <a:lnSpc>
              <a:spcPct val="100000"/>
            </a:lnSpc>
            <a:spcBef>
              <a:spcPct val="0"/>
            </a:spcBef>
            <a:spcAft>
              <a:spcPct val="35000"/>
            </a:spcAft>
            <a:buNone/>
          </a:pPr>
          <a:r>
            <a:rPr lang="it-IT" sz="1500" kern="1200" dirty="0"/>
            <a:t>Informazioni sull’esistenza di sistemi di incentivi connessi alle questioni di sostenibilità e che sono destinati ai membri degli organi di amministrazione, direzione e controllo</a:t>
          </a:r>
          <a:endParaRPr lang="en-US" sz="1500" kern="1200" dirty="0"/>
        </a:p>
      </dsp:txBody>
      <dsp:txXfrm>
        <a:off x="782982" y="3817268"/>
        <a:ext cx="10254429" cy="7622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B53EF-7C15-47FD-A114-14E2A37E7579}">
      <dsp:nvSpPr>
        <dsp:cNvPr id="0" name=""/>
        <dsp:cNvSpPr/>
      </dsp:nvSpPr>
      <dsp:spPr>
        <a:xfrm>
          <a:off x="-661449" y="202700"/>
          <a:ext cx="10738883" cy="5295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0049DC-B2CC-4775-9756-D6A0EF711FF7}">
      <dsp:nvSpPr>
        <dsp:cNvPr id="0" name=""/>
        <dsp:cNvSpPr/>
      </dsp:nvSpPr>
      <dsp:spPr>
        <a:xfrm>
          <a:off x="-501258" y="328602"/>
          <a:ext cx="291825" cy="29125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7235AE-01E0-498E-8A3E-87FB8B6E2167}">
      <dsp:nvSpPr>
        <dsp:cNvPr id="0" name=""/>
        <dsp:cNvSpPr/>
      </dsp:nvSpPr>
      <dsp:spPr>
        <a:xfrm>
          <a:off x="-49241" y="209452"/>
          <a:ext cx="4832497" cy="695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559" tIns="73559" rIns="73559" bIns="73559" numCol="1" spcCol="1270" anchor="ctr" anchorCtr="0">
          <a:noAutofit/>
        </a:bodyPr>
        <a:lstStyle/>
        <a:p>
          <a:pPr marL="0" lvl="0" indent="0" algn="l" defTabSz="711200">
            <a:lnSpc>
              <a:spcPct val="100000"/>
            </a:lnSpc>
            <a:spcBef>
              <a:spcPct val="0"/>
            </a:spcBef>
            <a:spcAft>
              <a:spcPct val="35000"/>
            </a:spcAft>
            <a:buNone/>
          </a:pPr>
          <a:r>
            <a:rPr lang="it-IT" sz="1600" kern="1200" dirty="0"/>
            <a:t>Una descrizione:</a:t>
          </a:r>
          <a:endParaRPr lang="en-US" sz="1600" kern="1200" dirty="0"/>
        </a:p>
      </dsp:txBody>
      <dsp:txXfrm>
        <a:off x="-49241" y="209452"/>
        <a:ext cx="4832497" cy="695042"/>
      </dsp:txXfrm>
    </dsp:sp>
    <dsp:sp modelId="{C36FD561-5BB5-4192-B046-6788CB61CEA0}">
      <dsp:nvSpPr>
        <dsp:cNvPr id="0" name=""/>
        <dsp:cNvSpPr/>
      </dsp:nvSpPr>
      <dsp:spPr>
        <a:xfrm>
          <a:off x="1759707" y="56209"/>
          <a:ext cx="8032172" cy="1095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87" tIns="73487" rIns="73487" bIns="73487" numCol="1" spcCol="1270" anchor="ctr" anchorCtr="0">
          <a:noAutofit/>
        </a:bodyPr>
        <a:lstStyle/>
        <a:p>
          <a:pPr marL="0" lvl="0" indent="0" algn="l" defTabSz="622300">
            <a:lnSpc>
              <a:spcPct val="100000"/>
            </a:lnSpc>
            <a:spcBef>
              <a:spcPct val="0"/>
            </a:spcBef>
            <a:spcAft>
              <a:spcPct val="35000"/>
            </a:spcAft>
            <a:buNone/>
          </a:pPr>
          <a:r>
            <a:rPr lang="it-IT" sz="1400" kern="1200" dirty="0"/>
            <a:t>- Delle procedure di dovuta diligenza</a:t>
          </a:r>
          <a:endParaRPr lang="en-US" sz="1400" kern="1200" dirty="0"/>
        </a:p>
        <a:p>
          <a:pPr marL="0" lvl="0" indent="0" algn="l" defTabSz="622300">
            <a:lnSpc>
              <a:spcPct val="100000"/>
            </a:lnSpc>
            <a:spcBef>
              <a:spcPct val="0"/>
            </a:spcBef>
            <a:spcAft>
              <a:spcPct val="35000"/>
            </a:spcAft>
            <a:buNone/>
          </a:pPr>
          <a:r>
            <a:rPr lang="it-IT" sz="1400" kern="1200" dirty="0"/>
            <a:t>- Dei principali impatti negativi, effettivi o potenziali, legati alle attività dell’impresa e alla sua catena del valore; delle azioni intraprese per identificare e monitorare tali impatti</a:t>
          </a:r>
          <a:endParaRPr lang="en-US" sz="1400" kern="1200" dirty="0"/>
        </a:p>
        <a:p>
          <a:pPr marL="0" lvl="0" indent="0" algn="l" defTabSz="622300">
            <a:lnSpc>
              <a:spcPct val="100000"/>
            </a:lnSpc>
            <a:spcBef>
              <a:spcPct val="0"/>
            </a:spcBef>
            <a:spcAft>
              <a:spcPct val="35000"/>
            </a:spcAft>
            <a:buNone/>
          </a:pPr>
          <a:r>
            <a:rPr lang="it-IT" sz="1400" kern="1200" dirty="0"/>
            <a:t>- Di eventuali azioni intraprese dall’impresa per prevenire o attenuare impatti negativi, effettivi o potenziali, o per porvi rimedio o fine, e dei risultati di tali azioni</a:t>
          </a:r>
          <a:endParaRPr lang="en-US" sz="1400" kern="1200" dirty="0"/>
        </a:p>
      </dsp:txBody>
      <dsp:txXfrm>
        <a:off x="1759707" y="56209"/>
        <a:ext cx="8032172" cy="1095185"/>
      </dsp:txXfrm>
    </dsp:sp>
    <dsp:sp modelId="{94534314-BB2E-42E3-A828-74A2C856B869}">
      <dsp:nvSpPr>
        <dsp:cNvPr id="0" name=""/>
        <dsp:cNvSpPr/>
      </dsp:nvSpPr>
      <dsp:spPr>
        <a:xfrm>
          <a:off x="-661449" y="1320521"/>
          <a:ext cx="10738883" cy="5295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C513A9-6E52-4A92-AB74-F272E8A345B7}">
      <dsp:nvSpPr>
        <dsp:cNvPr id="0" name=""/>
        <dsp:cNvSpPr/>
      </dsp:nvSpPr>
      <dsp:spPr>
        <a:xfrm>
          <a:off x="-501258" y="1397138"/>
          <a:ext cx="291825" cy="2912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7A9CE6-D610-4F5E-8111-FC2B91321270}">
      <dsp:nvSpPr>
        <dsp:cNvPr id="0" name=""/>
        <dsp:cNvSpPr/>
      </dsp:nvSpPr>
      <dsp:spPr>
        <a:xfrm>
          <a:off x="-49241" y="1277987"/>
          <a:ext cx="10034480" cy="695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559" tIns="73559" rIns="73559" bIns="73559" numCol="1" spcCol="1270" anchor="ctr" anchorCtr="0">
          <a:noAutofit/>
        </a:bodyPr>
        <a:lstStyle/>
        <a:p>
          <a:pPr marL="0" lvl="0" indent="0" algn="l" defTabSz="711200">
            <a:lnSpc>
              <a:spcPct val="100000"/>
            </a:lnSpc>
            <a:spcBef>
              <a:spcPct val="0"/>
            </a:spcBef>
            <a:spcAft>
              <a:spcPct val="35000"/>
            </a:spcAft>
            <a:buNone/>
          </a:pPr>
          <a:r>
            <a:rPr lang="it-IT" sz="1600" kern="1200" dirty="0"/>
            <a:t>Una descrizione dei principali rischi per l’impresa connessi alle questioni di sostenibilità e le modalità di gestione di tali rischi adottate dall’impresa</a:t>
          </a:r>
          <a:endParaRPr lang="en-US" sz="1600" kern="1200" dirty="0"/>
        </a:p>
      </dsp:txBody>
      <dsp:txXfrm>
        <a:off x="-49241" y="1277987"/>
        <a:ext cx="10034480" cy="695042"/>
      </dsp:txXfrm>
    </dsp:sp>
    <dsp:sp modelId="{D1928BCE-DA08-4D46-B925-4408D5F5C20F}">
      <dsp:nvSpPr>
        <dsp:cNvPr id="0" name=""/>
        <dsp:cNvSpPr/>
      </dsp:nvSpPr>
      <dsp:spPr>
        <a:xfrm>
          <a:off x="-661449" y="2146791"/>
          <a:ext cx="10738883" cy="5295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D86E35-1407-473D-9CA1-1038840FB692}">
      <dsp:nvSpPr>
        <dsp:cNvPr id="0" name=""/>
        <dsp:cNvSpPr/>
      </dsp:nvSpPr>
      <dsp:spPr>
        <a:xfrm>
          <a:off x="-501258" y="2265941"/>
          <a:ext cx="291825" cy="29125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CA3C1F-65B4-44C8-B7DB-638DEA9FA20D}">
      <dsp:nvSpPr>
        <dsp:cNvPr id="0" name=""/>
        <dsp:cNvSpPr/>
      </dsp:nvSpPr>
      <dsp:spPr>
        <a:xfrm>
          <a:off x="-49241" y="2146791"/>
          <a:ext cx="10034480" cy="695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559" tIns="73559" rIns="73559" bIns="73559" numCol="1" spcCol="1270" anchor="ctr" anchorCtr="0">
          <a:noAutofit/>
        </a:bodyPr>
        <a:lstStyle/>
        <a:p>
          <a:pPr marL="0" lvl="0" indent="0" algn="l" defTabSz="711200">
            <a:lnSpc>
              <a:spcPct val="100000"/>
            </a:lnSpc>
            <a:spcBef>
              <a:spcPct val="0"/>
            </a:spcBef>
            <a:spcAft>
              <a:spcPct val="35000"/>
            </a:spcAft>
            <a:buNone/>
          </a:pPr>
          <a:r>
            <a:rPr lang="it-IT" sz="1600" kern="1200" dirty="0"/>
            <a:t>Indicatori pertinenti per la comunicazione delle informazioni di cui ai punti precedenti</a:t>
          </a:r>
          <a:endParaRPr lang="en-US" sz="1600" kern="1200" dirty="0"/>
        </a:p>
      </dsp:txBody>
      <dsp:txXfrm>
        <a:off x="-49241" y="2146791"/>
        <a:ext cx="10034480" cy="695042"/>
      </dsp:txXfrm>
    </dsp:sp>
    <dsp:sp modelId="{16C07787-5D7B-43D0-ADB5-48EC516128EB}">
      <dsp:nvSpPr>
        <dsp:cNvPr id="0" name=""/>
        <dsp:cNvSpPr/>
      </dsp:nvSpPr>
      <dsp:spPr>
        <a:xfrm>
          <a:off x="-661449" y="3015594"/>
          <a:ext cx="10738883" cy="5295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662346-8F87-4202-B73A-1288D0EC1D0E}">
      <dsp:nvSpPr>
        <dsp:cNvPr id="0" name=""/>
        <dsp:cNvSpPr/>
      </dsp:nvSpPr>
      <dsp:spPr>
        <a:xfrm>
          <a:off x="-501258" y="3134744"/>
          <a:ext cx="291825" cy="2912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465CD5-6599-4C23-A37F-D4481F951B3E}">
      <dsp:nvSpPr>
        <dsp:cNvPr id="0" name=""/>
        <dsp:cNvSpPr/>
      </dsp:nvSpPr>
      <dsp:spPr>
        <a:xfrm>
          <a:off x="-49241" y="3015594"/>
          <a:ext cx="10034480" cy="695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559" tIns="73559" rIns="73559" bIns="73559" numCol="1" spcCol="1270" anchor="ctr" anchorCtr="0">
          <a:noAutofit/>
        </a:bodyPr>
        <a:lstStyle/>
        <a:p>
          <a:pPr marL="0" lvl="0" indent="0" algn="l" defTabSz="711200">
            <a:lnSpc>
              <a:spcPct val="100000"/>
            </a:lnSpc>
            <a:spcBef>
              <a:spcPct val="0"/>
            </a:spcBef>
            <a:spcAft>
              <a:spcPct val="35000"/>
            </a:spcAft>
            <a:buNone/>
          </a:pPr>
          <a:r>
            <a:rPr lang="it-IT" sz="1600" b="1" kern="1200" dirty="0"/>
            <a:t>Le informazioni sono necessarie alla comprensione dell’impatto dell’impresa sulle questioni di sostenibilità e del modo in cui le questioni di sostenibilità influiscono sull’andamento dell’impresa, sui suoi risultati e sulla sua situazione</a:t>
          </a:r>
        </a:p>
      </dsp:txBody>
      <dsp:txXfrm>
        <a:off x="-49241" y="3015594"/>
        <a:ext cx="10034480" cy="695042"/>
      </dsp:txXfrm>
    </dsp:sp>
    <dsp:sp modelId="{B41B0E3D-0EDB-4F6E-857F-699AD7B17C90}">
      <dsp:nvSpPr>
        <dsp:cNvPr id="0" name=""/>
        <dsp:cNvSpPr/>
      </dsp:nvSpPr>
      <dsp:spPr>
        <a:xfrm>
          <a:off x="-661449" y="3888534"/>
          <a:ext cx="10738883" cy="5295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979C04-4D18-4758-9FE5-A451F763C4FF}">
      <dsp:nvSpPr>
        <dsp:cNvPr id="0" name=""/>
        <dsp:cNvSpPr/>
      </dsp:nvSpPr>
      <dsp:spPr>
        <a:xfrm>
          <a:off x="-501258" y="4003548"/>
          <a:ext cx="291825" cy="2912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45943E-B970-45B9-AF0C-DD52C360F00B}">
      <dsp:nvSpPr>
        <dsp:cNvPr id="0" name=""/>
        <dsp:cNvSpPr/>
      </dsp:nvSpPr>
      <dsp:spPr>
        <a:xfrm>
          <a:off x="-49241" y="3884398"/>
          <a:ext cx="10034480" cy="695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559" tIns="73559" rIns="73559" bIns="73559" numCol="1" spcCol="1270" anchor="ctr" anchorCtr="0">
          <a:noAutofit/>
        </a:bodyPr>
        <a:lstStyle/>
        <a:p>
          <a:pPr marL="0" lvl="0" indent="0" algn="l" defTabSz="711200">
            <a:lnSpc>
              <a:spcPct val="100000"/>
            </a:lnSpc>
            <a:spcBef>
              <a:spcPct val="0"/>
            </a:spcBef>
            <a:spcAft>
              <a:spcPct val="35000"/>
            </a:spcAft>
            <a:buNone/>
          </a:pPr>
          <a:r>
            <a:rPr lang="it-IT" sz="1600" kern="1200" dirty="0"/>
            <a:t>Le imprese indicano le procedure attuate per individuare le informazioni di sostenibilità divulgate</a:t>
          </a:r>
          <a:endParaRPr lang="en-US" sz="1600" kern="1200" dirty="0"/>
        </a:p>
      </dsp:txBody>
      <dsp:txXfrm>
        <a:off x="-49241" y="3884398"/>
        <a:ext cx="10034480" cy="695042"/>
      </dsp:txXfrm>
    </dsp:sp>
    <dsp:sp modelId="{BC56B9B1-AA1A-4DFD-90B1-7373835DF8F7}">
      <dsp:nvSpPr>
        <dsp:cNvPr id="0" name=""/>
        <dsp:cNvSpPr/>
      </dsp:nvSpPr>
      <dsp:spPr>
        <a:xfrm>
          <a:off x="-635675" y="4810759"/>
          <a:ext cx="10738883" cy="5295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602276-D522-4C38-9788-670F5FA9F548}">
      <dsp:nvSpPr>
        <dsp:cNvPr id="0" name=""/>
        <dsp:cNvSpPr/>
      </dsp:nvSpPr>
      <dsp:spPr>
        <a:xfrm>
          <a:off x="-501258" y="4872351"/>
          <a:ext cx="291825" cy="2912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DFD68B-34EB-44E4-A804-114AF05CDD65}">
      <dsp:nvSpPr>
        <dsp:cNvPr id="0" name=""/>
        <dsp:cNvSpPr/>
      </dsp:nvSpPr>
      <dsp:spPr>
        <a:xfrm>
          <a:off x="-49241" y="4753201"/>
          <a:ext cx="10034480" cy="695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559" tIns="73559" rIns="73559" bIns="73559" numCol="1" spcCol="1270" anchor="ctr" anchorCtr="0">
          <a:noAutofit/>
        </a:bodyPr>
        <a:lstStyle/>
        <a:p>
          <a:pPr marL="0" lvl="0" indent="0" algn="l" defTabSz="711200">
            <a:lnSpc>
              <a:spcPct val="100000"/>
            </a:lnSpc>
            <a:spcBef>
              <a:spcPct val="0"/>
            </a:spcBef>
            <a:spcAft>
              <a:spcPct val="35000"/>
            </a:spcAft>
            <a:buNone/>
          </a:pPr>
          <a:r>
            <a:rPr lang="it-IT" sz="1600" kern="1200" dirty="0"/>
            <a:t>Le piccole e medie imprese possono limitare la rendicontazione di sostenibilità alle informazioni di cui ai punti 1-2-3-4-5</a:t>
          </a:r>
          <a:endParaRPr lang="en-US" sz="1600" kern="1200" dirty="0"/>
        </a:p>
      </dsp:txBody>
      <dsp:txXfrm>
        <a:off x="-49241" y="4753201"/>
        <a:ext cx="10034480" cy="6950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DF681-8744-4AA8-9E83-8F3B6C023394}">
      <dsp:nvSpPr>
        <dsp:cNvPr id="0" name=""/>
        <dsp:cNvSpPr/>
      </dsp:nvSpPr>
      <dsp:spPr>
        <a:xfrm>
          <a:off x="0" y="77995"/>
          <a:ext cx="6628804" cy="1571383"/>
        </a:xfrm>
        <a:prstGeom prst="roundRect">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t-IT" sz="1900" kern="1200" dirty="0"/>
            <a:t>Gli Standard GRI consentono alle aziende di divulgare pubblicamente i loro </a:t>
          </a:r>
          <a:r>
            <a:rPr lang="it-IT" sz="1900" b="1" kern="1200" dirty="0"/>
            <a:t>i</a:t>
          </a:r>
          <a:r>
            <a:rPr lang="it-IT" sz="1900" b="1" u="sng" kern="1200" dirty="0"/>
            <a:t>mpatti sull’economia, l’ambiente e le persone</a:t>
          </a:r>
          <a:r>
            <a:rPr lang="it-IT" sz="1900" kern="1200" dirty="0"/>
            <a:t>, compresi gli impatti sui diritti umani e le modalità con cui tali impatti vengono gestiti. </a:t>
          </a:r>
          <a:endParaRPr lang="en-US" sz="1900" kern="1200" dirty="0"/>
        </a:p>
      </dsp:txBody>
      <dsp:txXfrm>
        <a:off x="76709" y="154704"/>
        <a:ext cx="6475386" cy="1417965"/>
      </dsp:txXfrm>
    </dsp:sp>
    <dsp:sp modelId="{7C75A867-C47F-4E27-868A-47AFC9342EF9}">
      <dsp:nvSpPr>
        <dsp:cNvPr id="0" name=""/>
        <dsp:cNvSpPr/>
      </dsp:nvSpPr>
      <dsp:spPr>
        <a:xfrm>
          <a:off x="0" y="1704098"/>
          <a:ext cx="6628804" cy="1571383"/>
        </a:xfrm>
        <a:prstGeom prst="roundRect">
          <a:avLst/>
        </a:prstGeom>
        <a:gradFill rotWithShape="0">
          <a:gsLst>
            <a:gs pos="0">
              <a:schemeClr val="accent2">
                <a:hueOff val="-441348"/>
                <a:satOff val="2109"/>
                <a:lumOff val="2941"/>
                <a:alphaOff val="0"/>
                <a:tint val="65000"/>
                <a:lumMod val="110000"/>
              </a:schemeClr>
            </a:gs>
            <a:gs pos="88000">
              <a:schemeClr val="accent2">
                <a:hueOff val="-441348"/>
                <a:satOff val="2109"/>
                <a:lumOff val="2941"/>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t-IT" sz="1900" kern="1200" dirty="0"/>
            <a:t>L’obiettivo di una rendicontazione di sostenibilità che utilizza i relativi Standard GRI è quello di far conoscere in modo trasparente come un’azienda contribuisca o intenda </a:t>
          </a:r>
          <a:r>
            <a:rPr lang="it-IT" sz="1900" b="1" kern="1200" dirty="0"/>
            <a:t>contribuire allo sviluppo sostenibile</a:t>
          </a:r>
          <a:r>
            <a:rPr lang="it-IT" sz="1900" kern="1200" dirty="0"/>
            <a:t>. </a:t>
          </a:r>
          <a:endParaRPr lang="en-US" sz="1900" kern="1200" dirty="0"/>
        </a:p>
      </dsp:txBody>
      <dsp:txXfrm>
        <a:off x="76709" y="1780807"/>
        <a:ext cx="6475386" cy="1417965"/>
      </dsp:txXfrm>
    </dsp:sp>
    <dsp:sp modelId="{EBD28D21-383A-4D47-A52E-281E96EB599B}">
      <dsp:nvSpPr>
        <dsp:cNvPr id="0" name=""/>
        <dsp:cNvSpPr/>
      </dsp:nvSpPr>
      <dsp:spPr>
        <a:xfrm>
          <a:off x="0" y="3330202"/>
          <a:ext cx="6628804" cy="1571383"/>
        </a:xfrm>
        <a:prstGeom prst="roundRect">
          <a:avLst/>
        </a:prstGeom>
        <a:gradFill rotWithShape="0">
          <a:gsLst>
            <a:gs pos="0">
              <a:schemeClr val="accent2">
                <a:hueOff val="-882696"/>
                <a:satOff val="4218"/>
                <a:lumOff val="5883"/>
                <a:alphaOff val="0"/>
                <a:tint val="65000"/>
                <a:lumMod val="110000"/>
              </a:schemeClr>
            </a:gs>
            <a:gs pos="88000">
              <a:schemeClr val="accent2">
                <a:hueOff val="-882696"/>
                <a:satOff val="4218"/>
                <a:lumOff val="5883"/>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t-IT" sz="1900" kern="1200"/>
            <a:t>Gli Standard contengono informative che consentono ad un’azienda di rendicontare le informazioni in merito all’impatto causato in modo </a:t>
          </a:r>
          <a:r>
            <a:rPr lang="it-IT" sz="1900" b="1" kern="1200"/>
            <a:t>coerente</a:t>
          </a:r>
          <a:r>
            <a:rPr lang="it-IT" sz="1900" kern="1200"/>
            <a:t> e </a:t>
          </a:r>
          <a:r>
            <a:rPr lang="it-IT" sz="1900" b="1" kern="1200"/>
            <a:t>credibile</a:t>
          </a:r>
          <a:r>
            <a:rPr lang="it-IT" sz="1900" kern="1200"/>
            <a:t>, favorendo la </a:t>
          </a:r>
          <a:r>
            <a:rPr lang="it-IT" sz="1900" b="1" kern="1200"/>
            <a:t>comparabilità</a:t>
          </a:r>
          <a:r>
            <a:rPr lang="it-IT" sz="1900" kern="1200"/>
            <a:t> e la </a:t>
          </a:r>
          <a:r>
            <a:rPr lang="it-IT" sz="1900" b="1" kern="1200"/>
            <a:t>qualità</a:t>
          </a:r>
          <a:r>
            <a:rPr lang="it-IT" sz="1900" kern="1200"/>
            <a:t> delle informazioni rendicontate. </a:t>
          </a:r>
          <a:endParaRPr lang="en-US" sz="1900" kern="1200"/>
        </a:p>
      </dsp:txBody>
      <dsp:txXfrm>
        <a:off x="76709" y="3406911"/>
        <a:ext cx="6475386" cy="14179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90194-7503-494F-AEE6-2CF8A7D08737}">
      <dsp:nvSpPr>
        <dsp:cNvPr id="0" name=""/>
        <dsp:cNvSpPr/>
      </dsp:nvSpPr>
      <dsp:spPr>
        <a:xfrm>
          <a:off x="0" y="0"/>
          <a:ext cx="8043529" cy="1507785"/>
        </a:xfrm>
        <a:prstGeom prst="roundRect">
          <a:avLst>
            <a:gd name="adj" fmla="val 10000"/>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t-IT" sz="1600" kern="1200" dirty="0"/>
            <a:t>Tutte le informative degli Standard GRI contengono dei </a:t>
          </a:r>
          <a:r>
            <a:rPr lang="it-IT" sz="1600" b="1" u="sng" kern="1200" dirty="0"/>
            <a:t>REQUISITI</a:t>
          </a:r>
          <a:r>
            <a:rPr lang="it-IT" sz="1600" kern="1200" dirty="0"/>
            <a:t>, che elencano le informazioni che un’ azienda deve rendicontare o forniscono istruzioni che l’azienda deve seguire per una reportistica in conformità agli Standard GRI. I requisiti sono indicati in </a:t>
          </a:r>
          <a:r>
            <a:rPr lang="it-IT" sz="1600" b="1" kern="1200" dirty="0"/>
            <a:t>grassetto</a:t>
          </a:r>
          <a:r>
            <a:rPr lang="it-IT" sz="1600" kern="1200" dirty="0"/>
            <a:t> e caratterizzati dal verbo ’deve’. Un’azienda deve osservare i requisiti per presentare una rendicontazione in conformità agli Standard GRI.</a:t>
          </a:r>
          <a:endParaRPr lang="en-US" sz="1600" kern="1200" dirty="0"/>
        </a:p>
      </dsp:txBody>
      <dsp:txXfrm>
        <a:off x="44162" y="44162"/>
        <a:ext cx="6416510" cy="1419461"/>
      </dsp:txXfrm>
    </dsp:sp>
    <dsp:sp modelId="{E6E12E24-1685-4D75-8C94-69D68D4DB692}">
      <dsp:nvSpPr>
        <dsp:cNvPr id="0" name=""/>
        <dsp:cNvSpPr/>
      </dsp:nvSpPr>
      <dsp:spPr>
        <a:xfrm>
          <a:off x="709723" y="1759083"/>
          <a:ext cx="8043529" cy="1507785"/>
        </a:xfrm>
        <a:prstGeom prst="roundRect">
          <a:avLst>
            <a:gd name="adj" fmla="val 10000"/>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t-IT" sz="1600" kern="1200" dirty="0"/>
            <a:t>I requisiti possono essere accompagnati da </a:t>
          </a:r>
          <a:r>
            <a:rPr lang="it-IT" sz="1600" b="1" u="sng" kern="1200" dirty="0"/>
            <a:t>LINEE GUIDA</a:t>
          </a:r>
          <a:r>
            <a:rPr lang="it-IT" sz="1600" kern="1200" dirty="0"/>
            <a:t>. Tali linee guida comprendono informazioni di contesto, spiegazioni ed esempi per aiutare l’azienda a comprendere meglio i requisiti stessi. L’azienda non ha l’obbligo di seguire tali linee guida.</a:t>
          </a:r>
          <a:endParaRPr lang="en-US" sz="1600" kern="1200" dirty="0"/>
        </a:p>
      </dsp:txBody>
      <dsp:txXfrm>
        <a:off x="753885" y="1803245"/>
        <a:ext cx="6265421" cy="1419461"/>
      </dsp:txXfrm>
    </dsp:sp>
    <dsp:sp modelId="{93DD70F0-A6EF-4BB4-945E-A012B136801B}">
      <dsp:nvSpPr>
        <dsp:cNvPr id="0" name=""/>
        <dsp:cNvSpPr/>
      </dsp:nvSpPr>
      <dsp:spPr>
        <a:xfrm>
          <a:off x="1419446" y="3518167"/>
          <a:ext cx="8043529" cy="1507785"/>
        </a:xfrm>
        <a:prstGeom prst="roundRect">
          <a:avLst>
            <a:gd name="adj" fmla="val 10000"/>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t-IT" sz="1600" kern="1200" dirty="0"/>
            <a:t>Gli Standard possono anche contenere </a:t>
          </a:r>
          <a:r>
            <a:rPr lang="it-IT" sz="1600" b="1" u="sng" kern="1200" dirty="0"/>
            <a:t>RACCOMANDAZIONI</a:t>
          </a:r>
          <a:r>
            <a:rPr lang="it-IT" sz="1600" kern="1200" dirty="0"/>
            <a:t>. Si tratta di casi in cui si invita a seguire una particolare linea di condotta, ma senza alcun obbligo.</a:t>
          </a:r>
          <a:endParaRPr lang="en-US" sz="1600" kern="1200" dirty="0"/>
        </a:p>
      </dsp:txBody>
      <dsp:txXfrm>
        <a:off x="1463608" y="3562329"/>
        <a:ext cx="6265421" cy="1419461"/>
      </dsp:txXfrm>
    </dsp:sp>
    <dsp:sp modelId="{6E7B505B-1DAB-48CE-B6CC-0444BE04B0ED}">
      <dsp:nvSpPr>
        <dsp:cNvPr id="0" name=""/>
        <dsp:cNvSpPr/>
      </dsp:nvSpPr>
      <dsp:spPr>
        <a:xfrm>
          <a:off x="7063468" y="1143404"/>
          <a:ext cx="980060" cy="980060"/>
        </a:xfrm>
        <a:prstGeom prst="downArrow">
          <a:avLst>
            <a:gd name="adj1" fmla="val 55000"/>
            <a:gd name="adj2" fmla="val 45000"/>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283982" y="1143404"/>
        <a:ext cx="539033" cy="737495"/>
      </dsp:txXfrm>
    </dsp:sp>
    <dsp:sp modelId="{3E564F71-DCA5-49BF-90F7-EB870A550655}">
      <dsp:nvSpPr>
        <dsp:cNvPr id="0" name=""/>
        <dsp:cNvSpPr/>
      </dsp:nvSpPr>
      <dsp:spPr>
        <a:xfrm>
          <a:off x="7773191" y="2892435"/>
          <a:ext cx="980060" cy="980060"/>
        </a:xfrm>
        <a:prstGeom prst="downArrow">
          <a:avLst>
            <a:gd name="adj1" fmla="val 55000"/>
            <a:gd name="adj2" fmla="val 45000"/>
          </a:avLst>
        </a:prstGeom>
        <a:solidFill>
          <a:schemeClr val="accent3">
            <a:tint val="40000"/>
            <a:alpha val="90000"/>
            <a:hueOff val="0"/>
            <a:satOff val="0"/>
            <a:lumOff val="0"/>
            <a:alphaOff val="0"/>
          </a:schemeClr>
        </a:solidFill>
        <a:ln w="12700"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993705" y="2892435"/>
        <a:ext cx="539033" cy="7374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E50C5-D2EC-4577-B591-454664222776}">
      <dsp:nvSpPr>
        <dsp:cNvPr id="0" name=""/>
        <dsp:cNvSpPr/>
      </dsp:nvSpPr>
      <dsp:spPr>
        <a:xfrm>
          <a:off x="3567223" y="69111"/>
          <a:ext cx="3317357" cy="3317357"/>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it-IT" sz="1700" b="1" u="sng" kern="1200" dirty="0"/>
            <a:t>Impatti economici</a:t>
          </a:r>
        </a:p>
        <a:p>
          <a:pPr marL="0" lvl="0" indent="0" algn="ctr" defTabSz="755650">
            <a:lnSpc>
              <a:spcPct val="90000"/>
            </a:lnSpc>
            <a:spcBef>
              <a:spcPct val="0"/>
            </a:spcBef>
            <a:spcAft>
              <a:spcPct val="35000"/>
            </a:spcAft>
            <a:buNone/>
          </a:pPr>
          <a:r>
            <a:rPr lang="it-IT" sz="1700" kern="1200" dirty="0"/>
            <a:t>Effetti sui sistemi economici a livello locale, nazionale e su scala globale</a:t>
          </a:r>
        </a:p>
      </dsp:txBody>
      <dsp:txXfrm>
        <a:off x="4009538" y="649649"/>
        <a:ext cx="2432728" cy="1492810"/>
      </dsp:txXfrm>
    </dsp:sp>
    <dsp:sp modelId="{8904E466-F398-4E1F-A02C-A3BB969E0E33}">
      <dsp:nvSpPr>
        <dsp:cNvPr id="0" name=""/>
        <dsp:cNvSpPr/>
      </dsp:nvSpPr>
      <dsp:spPr>
        <a:xfrm>
          <a:off x="4764236" y="2142459"/>
          <a:ext cx="3317357" cy="3317357"/>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it-IT" sz="1700" b="1" u="sng" kern="1200" dirty="0"/>
            <a:t>Impatti sociali</a:t>
          </a:r>
        </a:p>
        <a:p>
          <a:pPr marL="0" lvl="0" indent="0" algn="ctr" defTabSz="755650">
            <a:lnSpc>
              <a:spcPct val="90000"/>
            </a:lnSpc>
            <a:spcBef>
              <a:spcPct val="0"/>
            </a:spcBef>
            <a:spcAft>
              <a:spcPct val="35000"/>
            </a:spcAft>
            <a:buNone/>
          </a:pPr>
          <a:r>
            <a:rPr lang="it-IT" sz="1700" kern="1200" dirty="0"/>
            <a:t>Effetti su individui, gruppi o la società nel suo insieme, compresi gli impatti sui diritti umani delle persone</a:t>
          </a:r>
        </a:p>
      </dsp:txBody>
      <dsp:txXfrm>
        <a:off x="5778795" y="2999443"/>
        <a:ext cx="1990414" cy="1824546"/>
      </dsp:txXfrm>
    </dsp:sp>
    <dsp:sp modelId="{B93E8347-2EC3-4452-9ED8-4726E06F48F1}">
      <dsp:nvSpPr>
        <dsp:cNvPr id="0" name=""/>
        <dsp:cNvSpPr/>
      </dsp:nvSpPr>
      <dsp:spPr>
        <a:xfrm>
          <a:off x="2370210" y="2142459"/>
          <a:ext cx="3317357" cy="3317357"/>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it-IT" sz="1700" b="1" u="sng" kern="1200" dirty="0"/>
            <a:t>Impatti ambientali</a:t>
          </a:r>
        </a:p>
        <a:p>
          <a:pPr marL="0" lvl="0" indent="0" algn="ctr" defTabSz="755650">
            <a:lnSpc>
              <a:spcPct val="90000"/>
            </a:lnSpc>
            <a:spcBef>
              <a:spcPct val="0"/>
            </a:spcBef>
            <a:spcAft>
              <a:spcPct val="35000"/>
            </a:spcAft>
            <a:buNone/>
          </a:pPr>
          <a:r>
            <a:rPr lang="it-IT" sz="1700" kern="1200" dirty="0"/>
            <a:t>Effetti su organismi viventi e elementi non-viventi (aria, terra, acqua, ecosistemi)</a:t>
          </a:r>
        </a:p>
      </dsp:txBody>
      <dsp:txXfrm>
        <a:off x="2682595" y="2999443"/>
        <a:ext cx="1990414" cy="18245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95161-C2D9-4987-AAAF-FC30C44619A1}">
      <dsp:nvSpPr>
        <dsp:cNvPr id="0" name=""/>
        <dsp:cNvSpPr/>
      </dsp:nvSpPr>
      <dsp:spPr>
        <a:xfrm>
          <a:off x="0" y="1895"/>
          <a:ext cx="859631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A16407-D69D-48BF-8752-1FC4190C348C}">
      <dsp:nvSpPr>
        <dsp:cNvPr id="0" name=""/>
        <dsp:cNvSpPr/>
      </dsp:nvSpPr>
      <dsp:spPr>
        <a:xfrm>
          <a:off x="0" y="1895"/>
          <a:ext cx="8596312" cy="1292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dirty="0"/>
            <a:t>International </a:t>
          </a:r>
          <a:r>
            <a:rPr lang="it-IT" sz="2400" kern="1200" dirty="0" err="1"/>
            <a:t>Sustainability</a:t>
          </a:r>
          <a:r>
            <a:rPr lang="it-IT" sz="2400" kern="1200" dirty="0"/>
            <a:t> Standards Board (ISSB)</a:t>
          </a:r>
          <a:endParaRPr lang="en-US" sz="2400" kern="1200" dirty="0"/>
        </a:p>
      </dsp:txBody>
      <dsp:txXfrm>
        <a:off x="0" y="1895"/>
        <a:ext cx="8596312" cy="1292548"/>
      </dsp:txXfrm>
    </dsp:sp>
    <dsp:sp modelId="{753E6513-F46E-4BC1-A8D6-E0E8B436BA84}">
      <dsp:nvSpPr>
        <dsp:cNvPr id="0" name=""/>
        <dsp:cNvSpPr/>
      </dsp:nvSpPr>
      <dsp:spPr>
        <a:xfrm>
          <a:off x="0" y="1294444"/>
          <a:ext cx="859631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C3797D-7422-4C11-AC6C-BA7F8F7437F7}">
      <dsp:nvSpPr>
        <dsp:cNvPr id="0" name=""/>
        <dsp:cNvSpPr/>
      </dsp:nvSpPr>
      <dsp:spPr>
        <a:xfrm>
          <a:off x="0" y="1294444"/>
          <a:ext cx="8596312" cy="1292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dirty="0"/>
            <a:t>US Securities Exchange Commission (SEC) </a:t>
          </a:r>
          <a:endParaRPr lang="en-US" sz="2400" kern="1200" dirty="0"/>
        </a:p>
      </dsp:txBody>
      <dsp:txXfrm>
        <a:off x="0" y="1294444"/>
        <a:ext cx="8596312" cy="1292548"/>
      </dsp:txXfrm>
    </dsp:sp>
    <dsp:sp modelId="{E4CA52C1-BF50-4DB9-996C-ACCD10FBDF1A}">
      <dsp:nvSpPr>
        <dsp:cNvPr id="0" name=""/>
        <dsp:cNvSpPr/>
      </dsp:nvSpPr>
      <dsp:spPr>
        <a:xfrm>
          <a:off x="0" y="2586992"/>
          <a:ext cx="859631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665941-BF0C-42C1-AB47-7541366F1BE9}">
      <dsp:nvSpPr>
        <dsp:cNvPr id="0" name=""/>
        <dsp:cNvSpPr/>
      </dsp:nvSpPr>
      <dsp:spPr>
        <a:xfrm>
          <a:off x="0" y="2586992"/>
          <a:ext cx="8596312" cy="1292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dirty="0" err="1"/>
            <a:t>European</a:t>
          </a:r>
          <a:r>
            <a:rPr lang="it-IT" sz="2400" kern="1200" dirty="0"/>
            <a:t> Financial Reporting </a:t>
          </a:r>
          <a:r>
            <a:rPr lang="it-IT" sz="2400" kern="1200" dirty="0" err="1"/>
            <a:t>Advisory</a:t>
          </a:r>
          <a:r>
            <a:rPr lang="it-IT" sz="2400" kern="1200" dirty="0"/>
            <a:t> Group (EFRAG)</a:t>
          </a:r>
          <a:endParaRPr lang="en-US" sz="2400" kern="1200" dirty="0"/>
        </a:p>
      </dsp:txBody>
      <dsp:txXfrm>
        <a:off x="0" y="2586992"/>
        <a:ext cx="8596312" cy="12925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A4F85-E393-4CAA-8115-492DB87616A4}">
      <dsp:nvSpPr>
        <dsp:cNvPr id="0" name=""/>
        <dsp:cNvSpPr/>
      </dsp:nvSpPr>
      <dsp:spPr>
        <a:xfrm>
          <a:off x="1177" y="837564"/>
          <a:ext cx="4134296" cy="262527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FAC293-7B5B-4FA7-83CD-0828EA7632AF}">
      <dsp:nvSpPr>
        <dsp:cNvPr id="0" name=""/>
        <dsp:cNvSpPr/>
      </dsp:nvSpPr>
      <dsp:spPr>
        <a:xfrm>
          <a:off x="460544" y="1273962"/>
          <a:ext cx="4134296" cy="262527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b="1" kern="1200" dirty="0"/>
            <a:t>ESRS 1 «Requisiti generali»</a:t>
          </a:r>
          <a:r>
            <a:rPr lang="it-IT" sz="1800" kern="1200" dirty="0"/>
            <a:t>: Descrive l'architettura degli standard ESRS, illustra le convenzioni di redazione e i concetti fondamentali utilizzati, nonché stabilisce i requisiti generali per la preparazione e la presentazione delle informazioni sulla sostenibilità</a:t>
          </a:r>
          <a:endParaRPr lang="en-US" sz="1800" kern="1200" dirty="0"/>
        </a:p>
      </dsp:txBody>
      <dsp:txXfrm>
        <a:off x="537436" y="1350854"/>
        <a:ext cx="3980512" cy="2471494"/>
      </dsp:txXfrm>
    </dsp:sp>
    <dsp:sp modelId="{43597829-B879-40E2-945F-9406A69AC4BB}">
      <dsp:nvSpPr>
        <dsp:cNvPr id="0" name=""/>
        <dsp:cNvSpPr/>
      </dsp:nvSpPr>
      <dsp:spPr>
        <a:xfrm>
          <a:off x="5054206" y="837564"/>
          <a:ext cx="4134296" cy="262527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81AE2B-8DFC-421D-B546-EFA09A6EB8F1}">
      <dsp:nvSpPr>
        <dsp:cNvPr id="0" name=""/>
        <dsp:cNvSpPr/>
      </dsp:nvSpPr>
      <dsp:spPr>
        <a:xfrm>
          <a:off x="5513572" y="1273962"/>
          <a:ext cx="4134296" cy="262527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b="1" kern="1200" dirty="0"/>
            <a:t>ESRS 2 «Informazioni generali»</a:t>
          </a:r>
          <a:r>
            <a:rPr lang="it-IT" sz="1800" kern="1200" dirty="0"/>
            <a:t>: stabilisce i requisiti di informativa per le informazioni che l'impresa deve fornire a livello generale su tutte le questioni materiali di sostenibilità negli ambiti di rendicontazione della governance, strategia, gestione di impatti, rischi e opportunità, metriche e obiettivi</a:t>
          </a:r>
          <a:endParaRPr lang="en-US" sz="1800" kern="1200" dirty="0"/>
        </a:p>
      </dsp:txBody>
      <dsp:txXfrm>
        <a:off x="5590464" y="1350854"/>
        <a:ext cx="3980512" cy="24714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91762-F05D-4911-A50B-3885E9B5BAAD}">
      <dsp:nvSpPr>
        <dsp:cNvPr id="0" name=""/>
        <dsp:cNvSpPr/>
      </dsp:nvSpPr>
      <dsp:spPr>
        <a:xfrm>
          <a:off x="1181" y="772400"/>
          <a:ext cx="4147963" cy="263395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5F8F36-3979-4CD2-9072-96C81C5D5ACA}">
      <dsp:nvSpPr>
        <dsp:cNvPr id="0" name=""/>
        <dsp:cNvSpPr/>
      </dsp:nvSpPr>
      <dsp:spPr>
        <a:xfrm>
          <a:off x="462066" y="1210241"/>
          <a:ext cx="4147963" cy="263395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Gli </a:t>
          </a:r>
          <a:r>
            <a:rPr lang="it-IT" sz="1700" b="1" kern="1200" dirty="0"/>
            <a:t>ESRS tematici </a:t>
          </a:r>
          <a:r>
            <a:rPr lang="it-IT" sz="1700" kern="1200" dirty="0"/>
            <a:t>riguardano un tema della sostenibilità e si articolano in temi e sottotemi e, se necessario, in sottotemi specifici. </a:t>
          </a:r>
          <a:r>
            <a:rPr lang="it-IT" sz="1700" b="0" i="0" kern="1200" baseline="0" dirty="0"/>
            <a:t>Gli ESRS tematici possono includere prescrizioni specifiche a integrazione degli obblighi di informativa generali dell'ESRS 2. </a:t>
          </a:r>
          <a:endParaRPr lang="en-US" sz="1700" kern="1200" dirty="0"/>
        </a:p>
      </dsp:txBody>
      <dsp:txXfrm>
        <a:off x="539212" y="1287387"/>
        <a:ext cx="3993671" cy="2479664"/>
      </dsp:txXfrm>
    </dsp:sp>
    <dsp:sp modelId="{DC8829A8-E62A-433F-AB77-9D9F36A8A3BE}">
      <dsp:nvSpPr>
        <dsp:cNvPr id="0" name=""/>
        <dsp:cNvSpPr/>
      </dsp:nvSpPr>
      <dsp:spPr>
        <a:xfrm>
          <a:off x="5070914" y="772400"/>
          <a:ext cx="4147963" cy="263395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66B7C0-68E8-4A74-A50F-54B2D89B4C41}">
      <dsp:nvSpPr>
        <dsp:cNvPr id="0" name=""/>
        <dsp:cNvSpPr/>
      </dsp:nvSpPr>
      <dsp:spPr>
        <a:xfrm>
          <a:off x="5531799" y="1210241"/>
          <a:ext cx="4147963" cy="263395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b="0" i="0" kern="1200" baseline="0" dirty="0"/>
            <a:t>Gli </a:t>
          </a:r>
          <a:r>
            <a:rPr lang="it-IT" sz="1700" b="1" i="0" kern="1200" baseline="0" dirty="0"/>
            <a:t>ESRS settoriali </a:t>
          </a:r>
          <a:r>
            <a:rPr lang="it-IT" sz="1700" b="0" i="0" kern="1200" baseline="0" dirty="0"/>
            <a:t>si applicano a tutte le imprese di un settore. Riguardano </a:t>
          </a:r>
          <a:r>
            <a:rPr lang="it-IT" sz="1700" b="1" i="1" kern="1200" baseline="0" dirty="0"/>
            <a:t>impatti, rischi </a:t>
          </a:r>
          <a:r>
            <a:rPr lang="it-IT" sz="1700" b="0" i="0" kern="1200" baseline="0" dirty="0"/>
            <a:t>e </a:t>
          </a:r>
          <a:r>
            <a:rPr lang="it-IT" sz="1700" b="1" i="1" kern="1200" baseline="0" dirty="0"/>
            <a:t>opportunità </a:t>
          </a:r>
          <a:r>
            <a:rPr lang="it-IT" sz="1700" b="0" i="0" kern="1200" baseline="0" dirty="0"/>
            <a:t>probabilmente sostanziali per tutte le imprese di un settore specifico e non sono coperti, o non sufficientemente coperti, da principi tematici. I principi settoriali sono multi-tematici e riguardano i temi di maggior rilevanza per il settore interessato. </a:t>
          </a:r>
          <a:endParaRPr lang="en-US" sz="1700" kern="1200" dirty="0"/>
        </a:p>
      </dsp:txBody>
      <dsp:txXfrm>
        <a:off x="5608945" y="1287387"/>
        <a:ext cx="3993671" cy="247966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20D3C-171D-420B-BA06-239D1CC1A818}" type="datetimeFigureOut">
              <a:rPr lang="it-IT" smtClean="0"/>
              <a:t>11/12/2024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E8AD8A-98C0-488D-B6DA-B5F7CD55EB7D}" type="slidenum">
              <a:rPr lang="it-IT" smtClean="0"/>
              <a:t>‹N›</a:t>
            </a:fld>
            <a:endParaRPr lang="it-IT"/>
          </a:p>
        </p:txBody>
      </p:sp>
    </p:spTree>
    <p:extLst>
      <p:ext uri="{BB962C8B-B14F-4D97-AF65-F5344CB8AC3E}">
        <p14:creationId xmlns:p14="http://schemas.microsoft.com/office/powerpoint/2010/main" val="989472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6E8AD8A-98C0-488D-B6DA-B5F7CD55EB7D}" type="slidenum">
              <a:rPr lang="it-IT" smtClean="0"/>
              <a:t>5</a:t>
            </a:fld>
            <a:endParaRPr lang="it-IT"/>
          </a:p>
        </p:txBody>
      </p:sp>
    </p:spTree>
    <p:extLst>
      <p:ext uri="{BB962C8B-B14F-4D97-AF65-F5344CB8AC3E}">
        <p14:creationId xmlns:p14="http://schemas.microsoft.com/office/powerpoint/2010/main" val="1572571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6E8AD8A-98C0-488D-B6DA-B5F7CD55EB7D}" type="slidenum">
              <a:rPr lang="it-IT" smtClean="0"/>
              <a:t>18</a:t>
            </a:fld>
            <a:endParaRPr lang="it-IT"/>
          </a:p>
        </p:txBody>
      </p:sp>
    </p:spTree>
    <p:extLst>
      <p:ext uri="{BB962C8B-B14F-4D97-AF65-F5344CB8AC3E}">
        <p14:creationId xmlns:p14="http://schemas.microsoft.com/office/powerpoint/2010/main" val="553915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6E8AD8A-98C0-488D-B6DA-B5F7CD55EB7D}" type="slidenum">
              <a:rPr lang="it-IT" smtClean="0"/>
              <a:t>30</a:t>
            </a:fld>
            <a:endParaRPr lang="it-IT"/>
          </a:p>
        </p:txBody>
      </p:sp>
    </p:spTree>
    <p:extLst>
      <p:ext uri="{BB962C8B-B14F-4D97-AF65-F5344CB8AC3E}">
        <p14:creationId xmlns:p14="http://schemas.microsoft.com/office/powerpoint/2010/main" val="3248762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a:t>
            </a:r>
          </a:p>
        </p:txBody>
      </p:sp>
      <p:sp>
        <p:nvSpPr>
          <p:cNvPr id="4" name="Segnaposto numero diapositiva 3"/>
          <p:cNvSpPr>
            <a:spLocks noGrp="1"/>
          </p:cNvSpPr>
          <p:nvPr>
            <p:ph type="sldNum" sz="quarter" idx="5"/>
          </p:nvPr>
        </p:nvSpPr>
        <p:spPr/>
        <p:txBody>
          <a:bodyPr/>
          <a:lstStyle/>
          <a:p>
            <a:fld id="{E6E8AD8A-98C0-488D-B6DA-B5F7CD55EB7D}" type="slidenum">
              <a:rPr lang="it-IT" smtClean="0"/>
              <a:t>55</a:t>
            </a:fld>
            <a:endParaRPr lang="it-IT"/>
          </a:p>
        </p:txBody>
      </p:sp>
    </p:spTree>
    <p:extLst>
      <p:ext uri="{BB962C8B-B14F-4D97-AF65-F5344CB8AC3E}">
        <p14:creationId xmlns:p14="http://schemas.microsoft.com/office/powerpoint/2010/main" val="3087044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6E8AD8A-98C0-488D-B6DA-B5F7CD55EB7D}" type="slidenum">
              <a:rPr lang="it-IT" smtClean="0"/>
              <a:t>61</a:t>
            </a:fld>
            <a:endParaRPr lang="it-IT"/>
          </a:p>
        </p:txBody>
      </p:sp>
    </p:spTree>
    <p:extLst>
      <p:ext uri="{BB962C8B-B14F-4D97-AF65-F5344CB8AC3E}">
        <p14:creationId xmlns:p14="http://schemas.microsoft.com/office/powerpoint/2010/main" val="3483844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00A8300-012A-459A-9222-1FE06E0EA871}" type="datetime1">
              <a:rPr lang="it-IT" smtClean="0"/>
              <a:t>11/12/2024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296D96F-168F-49BE-9C77-5C834853BAF2}" type="slidenum">
              <a:rPr lang="it-IT" smtClean="0"/>
              <a:t>‹N›</a:t>
            </a:fld>
            <a:endParaRPr lang="it-IT"/>
          </a:p>
        </p:txBody>
      </p:sp>
    </p:spTree>
    <p:extLst>
      <p:ext uri="{BB962C8B-B14F-4D97-AF65-F5344CB8AC3E}">
        <p14:creationId xmlns:p14="http://schemas.microsoft.com/office/powerpoint/2010/main" val="1935600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7A35C9B-D174-48F9-B070-C4741CC08EAD}" type="datetime1">
              <a:rPr lang="it-IT" smtClean="0"/>
              <a:t>11/12/2024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296D96F-168F-49BE-9C77-5C834853BAF2}" type="slidenum">
              <a:rPr lang="it-IT" smtClean="0"/>
              <a:t>‹N›</a:t>
            </a:fld>
            <a:endParaRPr lang="it-IT"/>
          </a:p>
        </p:txBody>
      </p:sp>
    </p:spTree>
    <p:extLst>
      <p:ext uri="{BB962C8B-B14F-4D97-AF65-F5344CB8AC3E}">
        <p14:creationId xmlns:p14="http://schemas.microsoft.com/office/powerpoint/2010/main" val="3991227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2AAA656-C456-4F5D-A117-47EB9F5B3ED6}" type="datetime1">
              <a:rPr lang="it-IT" smtClean="0"/>
              <a:t>11/12/2024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296D96F-168F-49BE-9C77-5C834853BAF2}" type="slidenum">
              <a:rPr lang="it-IT" smtClean="0"/>
              <a:t>‹N›</a:t>
            </a:fld>
            <a:endParaRPr lang="it-IT"/>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51486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8080A0D-CCBF-4589-AE25-03E8E7EBCEA3}" type="datetime1">
              <a:rPr lang="it-IT" smtClean="0"/>
              <a:t>11/12/2024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296D96F-168F-49BE-9C77-5C834853BAF2}" type="slidenum">
              <a:rPr lang="it-IT" smtClean="0"/>
              <a:t>‹N›</a:t>
            </a:fld>
            <a:endParaRPr lang="it-IT"/>
          </a:p>
        </p:txBody>
      </p:sp>
    </p:spTree>
    <p:extLst>
      <p:ext uri="{BB962C8B-B14F-4D97-AF65-F5344CB8AC3E}">
        <p14:creationId xmlns:p14="http://schemas.microsoft.com/office/powerpoint/2010/main" val="2452857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D699E19-E1AB-4516-B5EC-5915F6AEBEA6}" type="datetime1">
              <a:rPr lang="it-IT" smtClean="0"/>
              <a:t>11/12/2024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296D96F-168F-49BE-9C77-5C834853BAF2}" type="slidenum">
              <a:rPr lang="it-IT" smtClean="0"/>
              <a:t>‹N›</a:t>
            </a:fld>
            <a:endParaRPr lang="it-I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45443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EB7AA14-6EDD-400C-980A-D9857DBE1F97}" type="datetime1">
              <a:rPr lang="it-IT" smtClean="0"/>
              <a:t>11/12/2024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296D96F-168F-49BE-9C77-5C834853BAF2}" type="slidenum">
              <a:rPr lang="it-IT" smtClean="0"/>
              <a:t>‹N›</a:t>
            </a:fld>
            <a:endParaRPr lang="it-IT"/>
          </a:p>
        </p:txBody>
      </p:sp>
    </p:spTree>
    <p:extLst>
      <p:ext uri="{BB962C8B-B14F-4D97-AF65-F5344CB8AC3E}">
        <p14:creationId xmlns:p14="http://schemas.microsoft.com/office/powerpoint/2010/main" val="3197716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9979FDF-139D-450A-8FFD-825078A2E91C}" type="datetime1">
              <a:rPr lang="it-IT" smtClean="0"/>
              <a:t>11/12/2024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296D96F-168F-49BE-9C77-5C834853BAF2}" type="slidenum">
              <a:rPr lang="it-IT" smtClean="0"/>
              <a:t>‹N›</a:t>
            </a:fld>
            <a:endParaRPr lang="it-IT"/>
          </a:p>
        </p:txBody>
      </p:sp>
    </p:spTree>
    <p:extLst>
      <p:ext uri="{BB962C8B-B14F-4D97-AF65-F5344CB8AC3E}">
        <p14:creationId xmlns:p14="http://schemas.microsoft.com/office/powerpoint/2010/main" val="1669596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77C4BFF-629A-4454-B4EA-FD4DBFFF7987}" type="datetime1">
              <a:rPr lang="it-IT" smtClean="0"/>
              <a:t>11/12/2024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296D96F-168F-49BE-9C77-5C834853BAF2}" type="slidenum">
              <a:rPr lang="it-IT" smtClean="0"/>
              <a:t>‹N›</a:t>
            </a:fld>
            <a:endParaRPr lang="it-IT"/>
          </a:p>
        </p:txBody>
      </p:sp>
    </p:spTree>
    <p:extLst>
      <p:ext uri="{BB962C8B-B14F-4D97-AF65-F5344CB8AC3E}">
        <p14:creationId xmlns:p14="http://schemas.microsoft.com/office/powerpoint/2010/main" val="3748299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3130D17-86EA-4A91-958F-3CC8FC86BA7B}" type="datetime1">
              <a:rPr lang="it-IT" smtClean="0"/>
              <a:t>11/12/2024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296D96F-168F-49BE-9C77-5C834853BAF2}" type="slidenum">
              <a:rPr lang="it-IT" smtClean="0"/>
              <a:t>‹N›</a:t>
            </a:fld>
            <a:endParaRPr lang="it-IT"/>
          </a:p>
        </p:txBody>
      </p:sp>
    </p:spTree>
    <p:extLst>
      <p:ext uri="{BB962C8B-B14F-4D97-AF65-F5344CB8AC3E}">
        <p14:creationId xmlns:p14="http://schemas.microsoft.com/office/powerpoint/2010/main" val="3567397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A218BC58-4D79-4190-88EF-8CCED549DE3D}" type="datetime1">
              <a:rPr lang="it-IT" smtClean="0"/>
              <a:t>11/12/2024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296D96F-168F-49BE-9C77-5C834853BAF2}" type="slidenum">
              <a:rPr lang="it-IT" smtClean="0"/>
              <a:t>‹N›</a:t>
            </a:fld>
            <a:endParaRPr lang="it-IT"/>
          </a:p>
        </p:txBody>
      </p:sp>
    </p:spTree>
    <p:extLst>
      <p:ext uri="{BB962C8B-B14F-4D97-AF65-F5344CB8AC3E}">
        <p14:creationId xmlns:p14="http://schemas.microsoft.com/office/powerpoint/2010/main" val="2942898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098F857-144F-4D41-BCAB-61763695215E}" type="datetime1">
              <a:rPr lang="it-IT" smtClean="0"/>
              <a:t>11/12/2024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296D96F-168F-49BE-9C77-5C834853BAF2}" type="slidenum">
              <a:rPr lang="it-IT" smtClean="0"/>
              <a:t>‹N›</a:t>
            </a:fld>
            <a:endParaRPr lang="it-IT"/>
          </a:p>
        </p:txBody>
      </p:sp>
    </p:spTree>
    <p:extLst>
      <p:ext uri="{BB962C8B-B14F-4D97-AF65-F5344CB8AC3E}">
        <p14:creationId xmlns:p14="http://schemas.microsoft.com/office/powerpoint/2010/main" val="2103996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A639EE1-9463-4950-81FD-88AAD5096214}" type="datetime1">
              <a:rPr lang="it-IT" smtClean="0"/>
              <a:t>11/12/2024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A296D96F-168F-49BE-9C77-5C834853BAF2}" type="slidenum">
              <a:rPr lang="it-IT" smtClean="0"/>
              <a:t>‹N›</a:t>
            </a:fld>
            <a:endParaRPr lang="it-IT"/>
          </a:p>
        </p:txBody>
      </p:sp>
    </p:spTree>
    <p:extLst>
      <p:ext uri="{BB962C8B-B14F-4D97-AF65-F5344CB8AC3E}">
        <p14:creationId xmlns:p14="http://schemas.microsoft.com/office/powerpoint/2010/main" val="1986967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74CC9A0-E875-42FA-81BF-001439C6A846}" type="datetime1">
              <a:rPr lang="it-IT" smtClean="0"/>
              <a:t>11/12/2024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296D96F-168F-49BE-9C77-5C834853BAF2}" type="slidenum">
              <a:rPr lang="it-IT" smtClean="0"/>
              <a:t>‹N›</a:t>
            </a:fld>
            <a:endParaRPr lang="it-IT"/>
          </a:p>
        </p:txBody>
      </p:sp>
    </p:spTree>
    <p:extLst>
      <p:ext uri="{BB962C8B-B14F-4D97-AF65-F5344CB8AC3E}">
        <p14:creationId xmlns:p14="http://schemas.microsoft.com/office/powerpoint/2010/main" val="1699036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6B0DA2-437B-40C4-BEA2-4458EA276988}" type="datetime1">
              <a:rPr lang="it-IT" smtClean="0"/>
              <a:t>11/12/2024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A296D96F-168F-49BE-9C77-5C834853BAF2}" type="slidenum">
              <a:rPr lang="it-IT" smtClean="0"/>
              <a:t>‹N›</a:t>
            </a:fld>
            <a:endParaRPr lang="it-IT"/>
          </a:p>
        </p:txBody>
      </p:sp>
    </p:spTree>
    <p:extLst>
      <p:ext uri="{BB962C8B-B14F-4D97-AF65-F5344CB8AC3E}">
        <p14:creationId xmlns:p14="http://schemas.microsoft.com/office/powerpoint/2010/main" val="3110810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5732D3F-6CA9-4AE1-8BA1-E41E432697A6}" type="datetime1">
              <a:rPr lang="it-IT" smtClean="0"/>
              <a:t>11/12/2024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296D96F-168F-49BE-9C77-5C834853BAF2}" type="slidenum">
              <a:rPr lang="it-IT" smtClean="0"/>
              <a:t>‹N›</a:t>
            </a:fld>
            <a:endParaRPr lang="it-IT"/>
          </a:p>
        </p:txBody>
      </p:sp>
    </p:spTree>
    <p:extLst>
      <p:ext uri="{BB962C8B-B14F-4D97-AF65-F5344CB8AC3E}">
        <p14:creationId xmlns:p14="http://schemas.microsoft.com/office/powerpoint/2010/main" val="873206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9355425-D381-4DBF-8E05-0CAD8DFD847A}" type="datetime1">
              <a:rPr lang="it-IT" smtClean="0"/>
              <a:t>11/12/2024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296D96F-168F-49BE-9C77-5C834853BAF2}" type="slidenum">
              <a:rPr lang="it-IT" smtClean="0"/>
              <a:t>‹N›</a:t>
            </a:fld>
            <a:endParaRPr lang="it-IT"/>
          </a:p>
        </p:txBody>
      </p:sp>
    </p:spTree>
    <p:extLst>
      <p:ext uri="{BB962C8B-B14F-4D97-AF65-F5344CB8AC3E}">
        <p14:creationId xmlns:p14="http://schemas.microsoft.com/office/powerpoint/2010/main" val="173498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97B5CEE-78C8-481E-9A58-D93BEAEE8C3F}" type="datetime1">
              <a:rPr lang="it-IT" smtClean="0"/>
              <a:t>11/12/2024</a:t>
            </a:fld>
            <a:endParaRPr lang="it-I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296D96F-168F-49BE-9C77-5C834853BAF2}" type="slidenum">
              <a:rPr lang="it-IT" smtClean="0"/>
              <a:t>‹N›</a:t>
            </a:fld>
            <a:endParaRPr lang="it-IT"/>
          </a:p>
        </p:txBody>
      </p:sp>
    </p:spTree>
    <p:extLst>
      <p:ext uri="{BB962C8B-B14F-4D97-AF65-F5344CB8AC3E}">
        <p14:creationId xmlns:p14="http://schemas.microsoft.com/office/powerpoint/2010/main" val="363130426"/>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 id="2147483939" r:id="rId14"/>
    <p:sldLayoutId id="2147483940" r:id="rId15"/>
    <p:sldLayoutId id="2147483941"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es/documento-de-papel-contrato-legales-40600/"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8.xml.rels><?xml version="1.0" encoding="UTF-8" standalone="yes"?>
<Relationships xmlns="http://schemas.openxmlformats.org/package/2006/relationships"><Relationship Id="rId2" Type="http://schemas.openxmlformats.org/officeDocument/2006/relationships/hyperlink" Target="struttura%20dich%20sostenibilit&#224;%20ESRS.docx"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pixabay.com/es/documento-de-papel-contrato-legales-40600/"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it/libri-pila-imparare-studio-1015595/" TargetMode="External"/><Relationship Id="rId2" Type="http://schemas.openxmlformats.org/officeDocument/2006/relationships/image" Target="../media/image2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ABDA1A-2DAE-228E-E674-09AEAA47DFE4}"/>
              </a:ext>
            </a:extLst>
          </p:cNvPr>
          <p:cNvSpPr>
            <a:spLocks noGrp="1"/>
          </p:cNvSpPr>
          <p:nvPr>
            <p:ph type="ctrTitle"/>
          </p:nvPr>
        </p:nvSpPr>
        <p:spPr>
          <a:xfrm>
            <a:off x="1552773" y="3340194"/>
            <a:ext cx="7766936" cy="1646302"/>
          </a:xfrm>
        </p:spPr>
        <p:txBody>
          <a:bodyPr/>
          <a:lstStyle/>
          <a:p>
            <a:r>
              <a:rPr lang="it-IT" dirty="0"/>
              <a:t>Gli standard professionali per il bilancio di sostenibilità: un confronto</a:t>
            </a:r>
          </a:p>
        </p:txBody>
      </p:sp>
      <p:sp>
        <p:nvSpPr>
          <p:cNvPr id="3" name="Sottotitolo 2">
            <a:extLst>
              <a:ext uri="{FF2B5EF4-FFF2-40B4-BE49-F238E27FC236}">
                <a16:creationId xmlns:a16="http://schemas.microsoft.com/office/drawing/2014/main" id="{7217D5CB-23FA-FE20-E58A-DFCAD97C37DE}"/>
              </a:ext>
            </a:extLst>
          </p:cNvPr>
          <p:cNvSpPr>
            <a:spLocks noGrp="1"/>
          </p:cNvSpPr>
          <p:nvPr>
            <p:ph type="subTitle" idx="1"/>
          </p:nvPr>
        </p:nvSpPr>
        <p:spPr>
          <a:xfrm>
            <a:off x="787209" y="5081963"/>
            <a:ext cx="7766936" cy="1096899"/>
          </a:xfrm>
        </p:spPr>
        <p:txBody>
          <a:bodyPr>
            <a:normAutofit lnSpcReduction="10000"/>
          </a:bodyPr>
          <a:lstStyle/>
          <a:p>
            <a:r>
              <a:rPr lang="it-IT" dirty="0"/>
              <a:t>Prof.ssa Sabrina Pisano</a:t>
            </a:r>
          </a:p>
          <a:p>
            <a:r>
              <a:rPr lang="it-IT" dirty="0"/>
              <a:t>Università degli Studi di Napoli Parthenope</a:t>
            </a:r>
          </a:p>
          <a:p>
            <a:r>
              <a:rPr lang="it-IT" dirty="0"/>
              <a:t>sabrina.pisano@uniparthenope.it</a:t>
            </a:r>
          </a:p>
        </p:txBody>
      </p:sp>
      <p:pic>
        <p:nvPicPr>
          <p:cNvPr id="8" name="Immagine 7">
            <a:extLst>
              <a:ext uri="{FF2B5EF4-FFF2-40B4-BE49-F238E27FC236}">
                <a16:creationId xmlns:a16="http://schemas.microsoft.com/office/drawing/2014/main" id="{87B936EE-AF35-BDDE-4F12-49E3839935F4}"/>
              </a:ext>
            </a:extLst>
          </p:cNvPr>
          <p:cNvPicPr>
            <a:picLocks noChangeAspect="1"/>
          </p:cNvPicPr>
          <p:nvPr/>
        </p:nvPicPr>
        <p:blipFill>
          <a:blip r:embed="rId2"/>
          <a:stretch>
            <a:fillRect/>
          </a:stretch>
        </p:blipFill>
        <p:spPr>
          <a:xfrm>
            <a:off x="569641" y="4511469"/>
            <a:ext cx="1572820" cy="3112702"/>
          </a:xfrm>
          <a:prstGeom prst="rect">
            <a:avLst/>
          </a:prstGeom>
          <a:effectLst/>
        </p:spPr>
      </p:pic>
      <p:pic>
        <p:nvPicPr>
          <p:cNvPr id="5" name="Immagine 4">
            <a:extLst>
              <a:ext uri="{FF2B5EF4-FFF2-40B4-BE49-F238E27FC236}">
                <a16:creationId xmlns:a16="http://schemas.microsoft.com/office/drawing/2014/main" id="{E828BC65-270E-22F1-2B46-784A810F5183}"/>
              </a:ext>
            </a:extLst>
          </p:cNvPr>
          <p:cNvPicPr>
            <a:picLocks noChangeAspect="1"/>
          </p:cNvPicPr>
          <p:nvPr/>
        </p:nvPicPr>
        <p:blipFill rotWithShape="1">
          <a:blip r:embed="rId3"/>
          <a:srcRect l="8124"/>
          <a:stretch/>
        </p:blipFill>
        <p:spPr>
          <a:xfrm>
            <a:off x="839972" y="95181"/>
            <a:ext cx="4463363" cy="1847945"/>
          </a:xfrm>
          <a:prstGeom prst="rect">
            <a:avLst/>
          </a:prstGeom>
        </p:spPr>
      </p:pic>
    </p:spTree>
    <p:extLst>
      <p:ext uri="{BB962C8B-B14F-4D97-AF65-F5344CB8AC3E}">
        <p14:creationId xmlns:p14="http://schemas.microsoft.com/office/powerpoint/2010/main" val="3034002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olo 1">
            <a:extLst>
              <a:ext uri="{FF2B5EF4-FFF2-40B4-BE49-F238E27FC236}">
                <a16:creationId xmlns:a16="http://schemas.microsoft.com/office/drawing/2014/main" id="{049074B1-9EE5-DFAA-FD5C-1A81F0AB2CDE}"/>
              </a:ext>
            </a:extLst>
          </p:cNvPr>
          <p:cNvSpPr>
            <a:spLocks noGrp="1"/>
          </p:cNvSpPr>
          <p:nvPr>
            <p:ph type="title"/>
          </p:nvPr>
        </p:nvSpPr>
        <p:spPr>
          <a:xfrm>
            <a:off x="6663676" y="1006149"/>
            <a:ext cx="3497565" cy="3002662"/>
          </a:xfrm>
        </p:spPr>
        <p:txBody>
          <a:bodyPr vert="horz" lIns="91440" tIns="45720" rIns="91440" bIns="45720" rtlCol="0" anchor="b">
            <a:normAutofit/>
          </a:bodyPr>
          <a:lstStyle/>
          <a:p>
            <a:r>
              <a:rPr lang="en-US" sz="3400" kern="1200" dirty="0">
                <a:solidFill>
                  <a:schemeClr val="accent1"/>
                </a:solidFill>
                <a:latin typeface="+mj-lt"/>
                <a:ea typeface="+mj-ea"/>
                <a:cs typeface="+mj-cs"/>
              </a:rPr>
              <a:t>I </a:t>
            </a:r>
            <a:r>
              <a:rPr lang="en-US" sz="3400" kern="1200" dirty="0" err="1">
                <a:solidFill>
                  <a:schemeClr val="accent1"/>
                </a:solidFill>
                <a:latin typeface="+mj-lt"/>
                <a:ea typeface="+mj-ea"/>
                <a:cs typeface="+mj-cs"/>
              </a:rPr>
              <a:t>principi</a:t>
            </a:r>
            <a:r>
              <a:rPr lang="en-US" sz="3400" kern="1200" dirty="0">
                <a:solidFill>
                  <a:schemeClr val="accent1"/>
                </a:solidFill>
                <a:latin typeface="+mj-lt"/>
                <a:ea typeface="+mj-ea"/>
                <a:cs typeface="+mj-cs"/>
              </a:rPr>
              <a:t> di </a:t>
            </a:r>
            <a:r>
              <a:rPr lang="en-US" sz="3400" kern="1200" dirty="0" err="1">
                <a:solidFill>
                  <a:schemeClr val="accent1"/>
                </a:solidFill>
                <a:latin typeface="+mj-lt"/>
                <a:ea typeface="+mj-ea"/>
                <a:cs typeface="+mj-cs"/>
              </a:rPr>
              <a:t>rendicontazione</a:t>
            </a:r>
            <a:r>
              <a:rPr lang="en-US" sz="3400" kern="1200" dirty="0">
                <a:solidFill>
                  <a:schemeClr val="accent1"/>
                </a:solidFill>
                <a:latin typeface="+mj-lt"/>
                <a:ea typeface="+mj-ea"/>
                <a:cs typeface="+mj-cs"/>
              </a:rPr>
              <a:t> di </a:t>
            </a:r>
            <a:r>
              <a:rPr lang="en-US" sz="3400" kern="1200" dirty="0" err="1">
                <a:solidFill>
                  <a:schemeClr val="accent1"/>
                </a:solidFill>
                <a:latin typeface="+mj-lt"/>
                <a:ea typeface="+mj-ea"/>
                <a:cs typeface="+mj-cs"/>
              </a:rPr>
              <a:t>sostenibilità</a:t>
            </a:r>
            <a:endParaRPr lang="en-US" sz="3400" kern="1200" dirty="0">
              <a:solidFill>
                <a:schemeClr val="accent1"/>
              </a:solidFill>
              <a:latin typeface="+mj-lt"/>
              <a:ea typeface="+mj-ea"/>
              <a:cs typeface="+mj-cs"/>
            </a:endParaRPr>
          </a:p>
        </p:txBody>
      </p:sp>
      <p:sp>
        <p:nvSpPr>
          <p:cNvPr id="21" name="Isosceles Triangle 20">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Segnaposto numero diapositiva 2">
            <a:extLst>
              <a:ext uri="{FF2B5EF4-FFF2-40B4-BE49-F238E27FC236}">
                <a16:creationId xmlns:a16="http://schemas.microsoft.com/office/drawing/2014/main" id="{5D8DC7A2-3227-1A7A-8748-B70DAD560296}"/>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914400">
              <a:spcAft>
                <a:spcPts val="600"/>
              </a:spcAft>
            </a:pPr>
            <a:fld id="{A296D96F-168F-49BE-9C77-5C834853BAF2}" type="slidenum">
              <a:rPr lang="en-US" smtClean="0"/>
              <a:pPr defTabSz="914400">
                <a:spcAft>
                  <a:spcPts val="600"/>
                </a:spcAft>
              </a:pPr>
              <a:t>10</a:t>
            </a:fld>
            <a:endParaRPr lang="en-US"/>
          </a:p>
        </p:txBody>
      </p:sp>
      <p:graphicFrame>
        <p:nvGraphicFramePr>
          <p:cNvPr id="4" name="Tabella 4">
            <a:extLst>
              <a:ext uri="{FF2B5EF4-FFF2-40B4-BE49-F238E27FC236}">
                <a16:creationId xmlns:a16="http://schemas.microsoft.com/office/drawing/2014/main" id="{A2BA00C0-8D48-7904-0634-2EF9B3478FB6}"/>
              </a:ext>
            </a:extLst>
          </p:cNvPr>
          <p:cNvGraphicFramePr>
            <a:graphicFrameLocks noGrp="1"/>
          </p:cNvGraphicFramePr>
          <p:nvPr>
            <p:ph idx="1"/>
            <p:extLst>
              <p:ext uri="{D42A27DB-BD31-4B8C-83A1-F6EECF244321}">
                <p14:modId xmlns:p14="http://schemas.microsoft.com/office/powerpoint/2010/main" val="2397103683"/>
              </p:ext>
            </p:extLst>
          </p:nvPr>
        </p:nvGraphicFramePr>
        <p:xfrm>
          <a:off x="669852" y="1297172"/>
          <a:ext cx="6028660" cy="5059771"/>
        </p:xfrm>
        <a:graphic>
          <a:graphicData uri="http://schemas.openxmlformats.org/drawingml/2006/table">
            <a:tbl>
              <a:tblPr firstRow="1" bandRow="1">
                <a:tableStyleId>{5C22544A-7EE6-4342-B048-85BDC9FD1C3A}</a:tableStyleId>
              </a:tblPr>
              <a:tblGrid>
                <a:gridCol w="2904109">
                  <a:extLst>
                    <a:ext uri="{9D8B030D-6E8A-4147-A177-3AD203B41FA5}">
                      <a16:colId xmlns:a16="http://schemas.microsoft.com/office/drawing/2014/main" val="3307595253"/>
                    </a:ext>
                  </a:extLst>
                </a:gridCol>
                <a:gridCol w="3124551">
                  <a:extLst>
                    <a:ext uri="{9D8B030D-6E8A-4147-A177-3AD203B41FA5}">
                      <a16:colId xmlns:a16="http://schemas.microsoft.com/office/drawing/2014/main" val="405230464"/>
                    </a:ext>
                  </a:extLst>
                </a:gridCol>
              </a:tblGrid>
              <a:tr h="1325060">
                <a:tc>
                  <a:txBody>
                    <a:bodyPr/>
                    <a:lstStyle/>
                    <a:p>
                      <a:pPr algn="ctr"/>
                      <a:r>
                        <a:rPr lang="it-IT" sz="1600" dirty="0"/>
                        <a:t>Principi di rendicontazione di sostenibilità esistenti prima della Direttiva 2022/2464</a:t>
                      </a:r>
                    </a:p>
                  </a:txBody>
                  <a:tcPr marL="63564" marR="63564" marT="31782" marB="3178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a:t>Proposte di principi di rendicontazione di sostenibilità elaborate a seguito della Direttiva 2022/2464</a:t>
                      </a:r>
                    </a:p>
                  </a:txBody>
                  <a:tcPr marL="63564" marR="63564" marT="31782" marB="31782"/>
                </a:tc>
                <a:extLst>
                  <a:ext uri="{0D108BD9-81ED-4DB2-BD59-A6C34878D82A}">
                    <a16:rowId xmlns:a16="http://schemas.microsoft.com/office/drawing/2014/main" val="3542654714"/>
                  </a:ext>
                </a:extLst>
              </a:tr>
              <a:tr h="595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a:t>Global Reporting Iniziative (GRI)</a:t>
                      </a:r>
                    </a:p>
                  </a:txBody>
                  <a:tcPr marL="63564" marR="63564" marT="31782" marB="31782"/>
                </a:tc>
                <a:tc>
                  <a:txBody>
                    <a:bodyPr/>
                    <a:lstStyle/>
                    <a:p>
                      <a:pPr lvl="0"/>
                      <a:r>
                        <a:rPr lang="it-IT" sz="1600" dirty="0"/>
                        <a:t>International </a:t>
                      </a:r>
                      <a:r>
                        <a:rPr lang="it-IT" sz="1600" dirty="0" err="1"/>
                        <a:t>Sustainability</a:t>
                      </a:r>
                      <a:r>
                        <a:rPr lang="it-IT" sz="1600" dirty="0"/>
                        <a:t> Standards Board (ISSB)</a:t>
                      </a:r>
                      <a:endParaRPr lang="en-US" sz="1600" dirty="0"/>
                    </a:p>
                  </a:txBody>
                  <a:tcPr marL="63564" marR="63564" marT="31782" marB="31782"/>
                </a:tc>
                <a:extLst>
                  <a:ext uri="{0D108BD9-81ED-4DB2-BD59-A6C34878D82A}">
                    <a16:rowId xmlns:a16="http://schemas.microsoft.com/office/drawing/2014/main" val="1992115628"/>
                  </a:ext>
                </a:extLst>
              </a:tr>
              <a:tr h="595836">
                <a:tc>
                  <a:txBody>
                    <a:bodyPr/>
                    <a:lstStyle/>
                    <a:p>
                      <a:r>
                        <a:rPr lang="it-IT" sz="1600" dirty="0" err="1"/>
                        <a:t>Sustainability</a:t>
                      </a:r>
                      <a:r>
                        <a:rPr lang="it-IT" sz="1600" dirty="0"/>
                        <a:t> Accounting Standard Board (SASB)</a:t>
                      </a:r>
                    </a:p>
                  </a:txBody>
                  <a:tcPr marL="63564" marR="63564" marT="31782" marB="3178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a:t>US Securities Exchange Commission (SEC) </a:t>
                      </a:r>
                      <a:endParaRPr lang="en-US" sz="1600" dirty="0"/>
                    </a:p>
                  </a:txBody>
                  <a:tcPr marL="63564" marR="63564" marT="31782" marB="31782"/>
                </a:tc>
                <a:extLst>
                  <a:ext uri="{0D108BD9-81ED-4DB2-BD59-A6C34878D82A}">
                    <a16:rowId xmlns:a16="http://schemas.microsoft.com/office/drawing/2014/main" val="719722200"/>
                  </a:ext>
                </a:extLst>
              </a:tr>
              <a:tr h="595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a:t>International </a:t>
                      </a:r>
                      <a:r>
                        <a:rPr lang="it-IT" sz="1600" dirty="0" err="1"/>
                        <a:t>Integrated</a:t>
                      </a:r>
                      <a:r>
                        <a:rPr lang="it-IT" sz="1600" dirty="0"/>
                        <a:t> Reporting </a:t>
                      </a:r>
                      <a:r>
                        <a:rPr lang="it-IT" sz="1600" dirty="0" err="1"/>
                        <a:t>Council</a:t>
                      </a:r>
                      <a:r>
                        <a:rPr lang="it-IT" sz="1600" dirty="0"/>
                        <a:t> (IIRC)</a:t>
                      </a:r>
                    </a:p>
                  </a:txBody>
                  <a:tcPr marL="63564" marR="63564" marT="31782" marB="3178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err="1"/>
                        <a:t>European</a:t>
                      </a:r>
                      <a:r>
                        <a:rPr lang="it-IT" sz="1600" dirty="0"/>
                        <a:t> Financial Reporting </a:t>
                      </a:r>
                      <a:r>
                        <a:rPr lang="it-IT" sz="1600" dirty="0" err="1"/>
                        <a:t>Advisory</a:t>
                      </a:r>
                      <a:r>
                        <a:rPr lang="it-IT" sz="1600" dirty="0"/>
                        <a:t> Group (EFRAG)</a:t>
                      </a:r>
                      <a:endParaRPr lang="en-US" sz="1600" dirty="0"/>
                    </a:p>
                  </a:txBody>
                  <a:tcPr marL="63564" marR="63564" marT="31782" marB="31782"/>
                </a:tc>
                <a:extLst>
                  <a:ext uri="{0D108BD9-81ED-4DB2-BD59-A6C34878D82A}">
                    <a16:rowId xmlns:a16="http://schemas.microsoft.com/office/drawing/2014/main" val="941461929"/>
                  </a:ext>
                </a:extLst>
              </a:tr>
              <a:tr h="595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a:t>International Accounting Standard Board</a:t>
                      </a:r>
                    </a:p>
                  </a:txBody>
                  <a:tcPr marL="63564" marR="63564" marT="31782" marB="3178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63564" marR="63564" marT="31782" marB="31782"/>
                </a:tc>
                <a:extLst>
                  <a:ext uri="{0D108BD9-81ED-4DB2-BD59-A6C34878D82A}">
                    <a16:rowId xmlns:a16="http://schemas.microsoft.com/office/drawing/2014/main" val="815831744"/>
                  </a:ext>
                </a:extLst>
              </a:tr>
              <a:tr h="755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a:t>Task Force on </a:t>
                      </a:r>
                      <a:r>
                        <a:rPr lang="it-IT" sz="1600" dirty="0" err="1"/>
                        <a:t>Climate-Related</a:t>
                      </a:r>
                      <a:r>
                        <a:rPr lang="it-IT" sz="1600" dirty="0"/>
                        <a:t> Financial Disclosure</a:t>
                      </a:r>
                    </a:p>
                  </a:txBody>
                  <a:tcPr marL="63564" marR="63564" marT="31782" marB="3178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63564" marR="63564" marT="31782" marB="31782"/>
                </a:tc>
                <a:extLst>
                  <a:ext uri="{0D108BD9-81ED-4DB2-BD59-A6C34878D82A}">
                    <a16:rowId xmlns:a16="http://schemas.microsoft.com/office/drawing/2014/main" val="2673916815"/>
                  </a:ext>
                </a:extLst>
              </a:tr>
              <a:tr h="595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a:t>Carbon Disclosure Standards Board</a:t>
                      </a:r>
                    </a:p>
                  </a:txBody>
                  <a:tcPr marL="63564" marR="63564" marT="31782" marB="3178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63564" marR="63564" marT="31782" marB="31782"/>
                </a:tc>
                <a:extLst>
                  <a:ext uri="{0D108BD9-81ED-4DB2-BD59-A6C34878D82A}">
                    <a16:rowId xmlns:a16="http://schemas.microsoft.com/office/drawing/2014/main" val="1373820933"/>
                  </a:ext>
                </a:extLst>
              </a:tr>
            </a:tbl>
          </a:graphicData>
        </a:graphic>
      </p:graphicFrame>
    </p:spTree>
    <p:extLst>
      <p:ext uri="{BB962C8B-B14F-4D97-AF65-F5344CB8AC3E}">
        <p14:creationId xmlns:p14="http://schemas.microsoft.com/office/powerpoint/2010/main" val="484687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olo 1">
            <a:extLst>
              <a:ext uri="{FF2B5EF4-FFF2-40B4-BE49-F238E27FC236}">
                <a16:creationId xmlns:a16="http://schemas.microsoft.com/office/drawing/2014/main" id="{4795229C-1AB6-6A9C-5822-A03FBA44AFC3}"/>
              </a:ext>
            </a:extLst>
          </p:cNvPr>
          <p:cNvSpPr>
            <a:spLocks noGrp="1"/>
          </p:cNvSpPr>
          <p:nvPr>
            <p:ph type="title"/>
          </p:nvPr>
        </p:nvSpPr>
        <p:spPr>
          <a:xfrm>
            <a:off x="5921660" y="740335"/>
            <a:ext cx="3681782" cy="3002662"/>
          </a:xfrm>
        </p:spPr>
        <p:txBody>
          <a:bodyPr vert="horz" lIns="91440" tIns="45720" rIns="91440" bIns="45720" rtlCol="0" anchor="b">
            <a:normAutofit/>
          </a:bodyPr>
          <a:lstStyle/>
          <a:p>
            <a:r>
              <a:rPr lang="en-US" sz="3400" dirty="0"/>
              <a:t>I </a:t>
            </a:r>
            <a:r>
              <a:rPr lang="en-US" sz="3400" dirty="0" err="1"/>
              <a:t>risultati</a:t>
            </a:r>
            <a:r>
              <a:rPr lang="en-US" sz="3400" dirty="0"/>
              <a:t> </a:t>
            </a:r>
            <a:r>
              <a:rPr lang="en-US" sz="3400" dirty="0" err="1"/>
              <a:t>della</a:t>
            </a:r>
            <a:r>
              <a:rPr lang="en-US" sz="3400" dirty="0"/>
              <a:t> </a:t>
            </a:r>
            <a:r>
              <a:rPr lang="en-US" sz="3400" i="1" dirty="0"/>
              <a:t>Survey of Sustainability Reporting </a:t>
            </a:r>
            <a:r>
              <a:rPr lang="en-US" sz="3400" dirty="0"/>
              <a:t>(2022) di KPMG (I)</a:t>
            </a:r>
          </a:p>
        </p:txBody>
      </p:sp>
      <p:sp>
        <p:nvSpPr>
          <p:cNvPr id="25" name="Isosceles Triangle 21">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Immagine 4" descr="Immagine che contiene testo, Carattere, linea, diagramma&#10;&#10;Descrizione generata automaticamente">
            <a:extLst>
              <a:ext uri="{FF2B5EF4-FFF2-40B4-BE49-F238E27FC236}">
                <a16:creationId xmlns:a16="http://schemas.microsoft.com/office/drawing/2014/main" id="{D97CC3BE-CCE5-CC0D-53E8-AE3E28F1636A}"/>
              </a:ext>
            </a:extLst>
          </p:cNvPr>
          <p:cNvPicPr>
            <a:picLocks noChangeAspect="1"/>
          </p:cNvPicPr>
          <p:nvPr/>
        </p:nvPicPr>
        <p:blipFill>
          <a:blip r:embed="rId2"/>
          <a:stretch>
            <a:fillRect/>
          </a:stretch>
        </p:blipFill>
        <p:spPr>
          <a:xfrm>
            <a:off x="882282" y="27897"/>
            <a:ext cx="5029419" cy="6489570"/>
          </a:xfrm>
          <a:prstGeom prst="rect">
            <a:avLst/>
          </a:prstGeom>
        </p:spPr>
      </p:pic>
      <p:sp>
        <p:nvSpPr>
          <p:cNvPr id="3" name="Segnaposto numero diapositiva 2">
            <a:extLst>
              <a:ext uri="{FF2B5EF4-FFF2-40B4-BE49-F238E27FC236}">
                <a16:creationId xmlns:a16="http://schemas.microsoft.com/office/drawing/2014/main" id="{36DB4A5B-E2FB-1A88-70D1-935CE59DD51C}"/>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914400">
              <a:spcAft>
                <a:spcPts val="600"/>
              </a:spcAft>
            </a:pPr>
            <a:fld id="{A296D96F-168F-49BE-9C77-5C834853BAF2}" type="slidenum">
              <a:rPr lang="en-US" smtClean="0"/>
              <a:pPr defTabSz="914400">
                <a:spcAft>
                  <a:spcPts val="600"/>
                </a:spcAft>
              </a:pPr>
              <a:t>11</a:t>
            </a:fld>
            <a:endParaRPr lang="en-US"/>
          </a:p>
        </p:txBody>
      </p:sp>
      <p:sp>
        <p:nvSpPr>
          <p:cNvPr id="6" name="CasellaDiTesto 5">
            <a:extLst>
              <a:ext uri="{FF2B5EF4-FFF2-40B4-BE49-F238E27FC236}">
                <a16:creationId xmlns:a16="http://schemas.microsoft.com/office/drawing/2014/main" id="{E06668F4-FE2D-8A90-0EAF-33D8AA8DCEE1}"/>
              </a:ext>
            </a:extLst>
          </p:cNvPr>
          <p:cNvSpPr txBox="1"/>
          <p:nvPr/>
        </p:nvSpPr>
        <p:spPr>
          <a:xfrm>
            <a:off x="4595188" y="6117665"/>
            <a:ext cx="3907465" cy="707886"/>
          </a:xfrm>
          <a:prstGeom prst="rect">
            <a:avLst/>
          </a:prstGeom>
          <a:noFill/>
        </p:spPr>
        <p:txBody>
          <a:bodyPr wrap="square" rtlCol="0">
            <a:spAutoFit/>
          </a:bodyPr>
          <a:lstStyle/>
          <a:p>
            <a:r>
              <a:rPr lang="en-US" sz="1000" dirty="0"/>
              <a:t>The G250 refers to the world’s 250 largest companies by revenue based on the 2021 Fortune 500 ranking.</a:t>
            </a:r>
          </a:p>
          <a:p>
            <a:r>
              <a:rPr lang="en-US" sz="1000" dirty="0"/>
              <a:t>The N100 refers to a worldwide sample of the top 100 companies by revenue in </a:t>
            </a:r>
            <a:r>
              <a:rPr lang="it-IT" sz="1000" dirty="0"/>
              <a:t>58 countries</a:t>
            </a:r>
          </a:p>
        </p:txBody>
      </p:sp>
      <p:pic>
        <p:nvPicPr>
          <p:cNvPr id="8" name="Immagine 7">
            <a:extLst>
              <a:ext uri="{FF2B5EF4-FFF2-40B4-BE49-F238E27FC236}">
                <a16:creationId xmlns:a16="http://schemas.microsoft.com/office/drawing/2014/main" id="{25AA584E-F54B-F582-7BF0-A6840BCFEC67}"/>
              </a:ext>
            </a:extLst>
          </p:cNvPr>
          <p:cNvPicPr>
            <a:picLocks noChangeAspect="1"/>
          </p:cNvPicPr>
          <p:nvPr/>
        </p:nvPicPr>
        <p:blipFill>
          <a:blip r:embed="rId3"/>
          <a:stretch>
            <a:fillRect/>
          </a:stretch>
        </p:blipFill>
        <p:spPr>
          <a:xfrm>
            <a:off x="6124811" y="4035631"/>
            <a:ext cx="2580993" cy="1313404"/>
          </a:xfrm>
          <a:prstGeom prst="rect">
            <a:avLst/>
          </a:prstGeom>
        </p:spPr>
      </p:pic>
    </p:spTree>
    <p:extLst>
      <p:ext uri="{BB962C8B-B14F-4D97-AF65-F5344CB8AC3E}">
        <p14:creationId xmlns:p14="http://schemas.microsoft.com/office/powerpoint/2010/main" val="393300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Titolo 2">
            <a:extLst>
              <a:ext uri="{FF2B5EF4-FFF2-40B4-BE49-F238E27FC236}">
                <a16:creationId xmlns:a16="http://schemas.microsoft.com/office/drawing/2014/main" id="{A29FFA6D-1A0E-0834-DA4B-74597B1C6375}"/>
              </a:ext>
            </a:extLst>
          </p:cNvPr>
          <p:cNvSpPr>
            <a:spLocks noGrp="1"/>
          </p:cNvSpPr>
          <p:nvPr>
            <p:ph type="title"/>
          </p:nvPr>
        </p:nvSpPr>
        <p:spPr>
          <a:xfrm>
            <a:off x="739185" y="4939629"/>
            <a:ext cx="8288032" cy="1096316"/>
          </a:xfrm>
        </p:spPr>
        <p:txBody>
          <a:bodyPr vert="horz" lIns="91440" tIns="45720" rIns="91440" bIns="45720" rtlCol="0" anchor="b">
            <a:normAutofit/>
          </a:bodyPr>
          <a:lstStyle/>
          <a:p>
            <a:pPr algn="ctr">
              <a:lnSpc>
                <a:spcPct val="90000"/>
              </a:lnSpc>
            </a:pPr>
            <a:r>
              <a:rPr lang="en-US" sz="3400" kern="1200" dirty="0">
                <a:solidFill>
                  <a:schemeClr val="accent1"/>
                </a:solidFill>
                <a:latin typeface="+mj-lt"/>
                <a:ea typeface="+mj-ea"/>
                <a:cs typeface="+mj-cs"/>
              </a:rPr>
              <a:t>I </a:t>
            </a:r>
            <a:r>
              <a:rPr lang="en-US" sz="3400" kern="1200" dirty="0" err="1">
                <a:solidFill>
                  <a:schemeClr val="accent1"/>
                </a:solidFill>
                <a:latin typeface="+mj-lt"/>
                <a:ea typeface="+mj-ea"/>
                <a:cs typeface="+mj-cs"/>
              </a:rPr>
              <a:t>risultati</a:t>
            </a:r>
            <a:r>
              <a:rPr lang="en-US" sz="3400" kern="1200" dirty="0">
                <a:solidFill>
                  <a:schemeClr val="accent1"/>
                </a:solidFill>
                <a:latin typeface="+mj-lt"/>
                <a:ea typeface="+mj-ea"/>
                <a:cs typeface="+mj-cs"/>
              </a:rPr>
              <a:t> </a:t>
            </a:r>
            <a:r>
              <a:rPr lang="en-US" sz="3400" kern="1200" dirty="0" err="1">
                <a:solidFill>
                  <a:schemeClr val="accent1"/>
                </a:solidFill>
                <a:latin typeface="+mj-lt"/>
                <a:ea typeface="+mj-ea"/>
                <a:cs typeface="+mj-cs"/>
              </a:rPr>
              <a:t>della</a:t>
            </a:r>
            <a:r>
              <a:rPr lang="en-US" sz="3400" kern="1200" dirty="0">
                <a:solidFill>
                  <a:schemeClr val="accent1"/>
                </a:solidFill>
                <a:latin typeface="+mj-lt"/>
                <a:ea typeface="+mj-ea"/>
                <a:cs typeface="+mj-cs"/>
              </a:rPr>
              <a:t> </a:t>
            </a:r>
            <a:r>
              <a:rPr lang="en-US" sz="3400" i="1" kern="1200" dirty="0">
                <a:solidFill>
                  <a:schemeClr val="accent1"/>
                </a:solidFill>
                <a:latin typeface="+mj-lt"/>
                <a:ea typeface="+mj-ea"/>
                <a:cs typeface="+mj-cs"/>
              </a:rPr>
              <a:t>Survey of Sustainability Reporting </a:t>
            </a:r>
            <a:r>
              <a:rPr lang="en-US" sz="3400" kern="1200" dirty="0">
                <a:solidFill>
                  <a:schemeClr val="accent1"/>
                </a:solidFill>
                <a:latin typeface="+mj-lt"/>
                <a:ea typeface="+mj-ea"/>
                <a:cs typeface="+mj-cs"/>
              </a:rPr>
              <a:t>(2022) di KPMG (II)</a:t>
            </a:r>
          </a:p>
        </p:txBody>
      </p:sp>
      <p:pic>
        <p:nvPicPr>
          <p:cNvPr id="5" name="Immagine 4">
            <a:extLst>
              <a:ext uri="{FF2B5EF4-FFF2-40B4-BE49-F238E27FC236}">
                <a16:creationId xmlns:a16="http://schemas.microsoft.com/office/drawing/2014/main" id="{B1B785BA-A3F4-DDBE-A266-CF1E8E2B9A91}"/>
              </a:ext>
            </a:extLst>
          </p:cNvPr>
          <p:cNvPicPr>
            <a:picLocks noChangeAspect="1"/>
          </p:cNvPicPr>
          <p:nvPr/>
        </p:nvPicPr>
        <p:blipFill>
          <a:blip r:embed="rId2"/>
          <a:stretch>
            <a:fillRect/>
          </a:stretch>
        </p:blipFill>
        <p:spPr>
          <a:xfrm>
            <a:off x="872506" y="42530"/>
            <a:ext cx="6899894" cy="4519433"/>
          </a:xfrm>
          <a:prstGeom prst="rect">
            <a:avLst/>
          </a:prstGeom>
        </p:spPr>
      </p:pic>
      <p:sp>
        <p:nvSpPr>
          <p:cNvPr id="2" name="Segnaposto numero diapositiva 1">
            <a:extLst>
              <a:ext uri="{FF2B5EF4-FFF2-40B4-BE49-F238E27FC236}">
                <a16:creationId xmlns:a16="http://schemas.microsoft.com/office/drawing/2014/main" id="{A35A51E7-5055-2F37-7014-9138AC835F77}"/>
              </a:ext>
            </a:extLst>
          </p:cNvPr>
          <p:cNvSpPr>
            <a:spLocks noGrp="1"/>
          </p:cNvSpPr>
          <p:nvPr>
            <p:ph type="sldNum" sz="quarter" idx="12"/>
          </p:nvPr>
        </p:nvSpPr>
        <p:spPr>
          <a:xfrm>
            <a:off x="8542023" y="6352651"/>
            <a:ext cx="683339" cy="365125"/>
          </a:xfrm>
        </p:spPr>
        <p:txBody>
          <a:bodyPr vert="horz" lIns="91440" tIns="45720" rIns="91440" bIns="45720" rtlCol="0" anchor="ctr">
            <a:normAutofit/>
          </a:bodyPr>
          <a:lstStyle/>
          <a:p>
            <a:pPr defTabSz="914400">
              <a:spcAft>
                <a:spcPts val="600"/>
              </a:spcAft>
            </a:pPr>
            <a:fld id="{A296D96F-168F-49BE-9C77-5C834853BAF2}" type="slidenum">
              <a:rPr lang="en-US" smtClean="0"/>
              <a:pPr defTabSz="914400">
                <a:spcAft>
                  <a:spcPts val="600"/>
                </a:spcAft>
              </a:pPr>
              <a:t>12</a:t>
            </a:fld>
            <a:endParaRPr lang="en-US"/>
          </a:p>
        </p:txBody>
      </p:sp>
      <p:pic>
        <p:nvPicPr>
          <p:cNvPr id="7" name="Immagine 6">
            <a:extLst>
              <a:ext uri="{FF2B5EF4-FFF2-40B4-BE49-F238E27FC236}">
                <a16:creationId xmlns:a16="http://schemas.microsoft.com/office/drawing/2014/main" id="{CA3A5DC1-460A-28A7-CB83-5EB7D9E17655}"/>
              </a:ext>
            </a:extLst>
          </p:cNvPr>
          <p:cNvPicPr>
            <a:picLocks noChangeAspect="1"/>
          </p:cNvPicPr>
          <p:nvPr/>
        </p:nvPicPr>
        <p:blipFill>
          <a:blip r:embed="rId3"/>
          <a:stretch>
            <a:fillRect/>
          </a:stretch>
        </p:blipFill>
        <p:spPr>
          <a:xfrm>
            <a:off x="8030078" y="2158127"/>
            <a:ext cx="1707227" cy="1349899"/>
          </a:xfrm>
          <a:prstGeom prst="rect">
            <a:avLst/>
          </a:prstGeom>
        </p:spPr>
      </p:pic>
    </p:spTree>
    <p:extLst>
      <p:ext uri="{BB962C8B-B14F-4D97-AF65-F5344CB8AC3E}">
        <p14:creationId xmlns:p14="http://schemas.microsoft.com/office/powerpoint/2010/main" val="179745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olo 1">
            <a:extLst>
              <a:ext uri="{FF2B5EF4-FFF2-40B4-BE49-F238E27FC236}">
                <a16:creationId xmlns:a16="http://schemas.microsoft.com/office/drawing/2014/main" id="{D6E4F268-DFF2-0C99-F211-8CBD61A62B20}"/>
              </a:ext>
            </a:extLst>
          </p:cNvPr>
          <p:cNvSpPr>
            <a:spLocks noGrp="1"/>
          </p:cNvSpPr>
          <p:nvPr>
            <p:ph type="title"/>
          </p:nvPr>
        </p:nvSpPr>
        <p:spPr>
          <a:xfrm>
            <a:off x="6544181" y="1331746"/>
            <a:ext cx="3497565" cy="3002662"/>
          </a:xfrm>
        </p:spPr>
        <p:txBody>
          <a:bodyPr vert="horz" lIns="91440" tIns="45720" rIns="91440" bIns="45720" rtlCol="0" anchor="b">
            <a:normAutofit/>
          </a:bodyPr>
          <a:lstStyle/>
          <a:p>
            <a:pPr>
              <a:lnSpc>
                <a:spcPct val="90000"/>
              </a:lnSpc>
            </a:pPr>
            <a:r>
              <a:rPr lang="en-US" sz="3400" kern="1200" dirty="0">
                <a:solidFill>
                  <a:schemeClr val="accent1"/>
                </a:solidFill>
                <a:latin typeface="+mj-lt"/>
                <a:ea typeface="+mj-ea"/>
                <a:cs typeface="+mj-cs"/>
              </a:rPr>
              <a:t>I </a:t>
            </a:r>
            <a:r>
              <a:rPr lang="en-US" sz="3400" kern="1200" dirty="0" err="1">
                <a:solidFill>
                  <a:schemeClr val="accent1"/>
                </a:solidFill>
                <a:latin typeface="+mj-lt"/>
                <a:ea typeface="+mj-ea"/>
                <a:cs typeface="+mj-cs"/>
              </a:rPr>
              <a:t>risultati</a:t>
            </a:r>
            <a:r>
              <a:rPr lang="en-US" sz="3400" kern="1200" dirty="0">
                <a:solidFill>
                  <a:schemeClr val="accent1"/>
                </a:solidFill>
                <a:latin typeface="+mj-lt"/>
                <a:ea typeface="+mj-ea"/>
                <a:cs typeface="+mj-cs"/>
              </a:rPr>
              <a:t> </a:t>
            </a:r>
            <a:r>
              <a:rPr lang="en-US" sz="3400" kern="1200" dirty="0" err="1">
                <a:solidFill>
                  <a:schemeClr val="accent1"/>
                </a:solidFill>
                <a:latin typeface="+mj-lt"/>
                <a:ea typeface="+mj-ea"/>
                <a:cs typeface="+mj-cs"/>
              </a:rPr>
              <a:t>della</a:t>
            </a:r>
            <a:r>
              <a:rPr lang="en-US" sz="3400" kern="1200" dirty="0">
                <a:solidFill>
                  <a:schemeClr val="accent1"/>
                </a:solidFill>
                <a:latin typeface="+mj-lt"/>
                <a:ea typeface="+mj-ea"/>
                <a:cs typeface="+mj-cs"/>
              </a:rPr>
              <a:t> </a:t>
            </a:r>
            <a:r>
              <a:rPr lang="en-US" sz="3400" i="1" kern="1200" dirty="0">
                <a:solidFill>
                  <a:schemeClr val="accent1"/>
                </a:solidFill>
                <a:latin typeface="+mj-lt"/>
                <a:ea typeface="+mj-ea"/>
                <a:cs typeface="+mj-cs"/>
              </a:rPr>
              <a:t>Survey of Sustainability Reporting </a:t>
            </a:r>
            <a:r>
              <a:rPr lang="en-US" sz="3400" kern="1200" dirty="0">
                <a:solidFill>
                  <a:schemeClr val="accent1"/>
                </a:solidFill>
                <a:latin typeface="+mj-lt"/>
                <a:ea typeface="+mj-ea"/>
                <a:cs typeface="+mj-cs"/>
              </a:rPr>
              <a:t>(2022) di KPMG (III)</a:t>
            </a:r>
          </a:p>
        </p:txBody>
      </p:sp>
      <p:sp>
        <p:nvSpPr>
          <p:cNvPr id="22" name="Isosceles Triangle 21">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Immagine 4">
            <a:extLst>
              <a:ext uri="{FF2B5EF4-FFF2-40B4-BE49-F238E27FC236}">
                <a16:creationId xmlns:a16="http://schemas.microsoft.com/office/drawing/2014/main" id="{76682043-540D-A38D-8917-14EE475527DA}"/>
              </a:ext>
            </a:extLst>
          </p:cNvPr>
          <p:cNvPicPr>
            <a:picLocks noChangeAspect="1"/>
          </p:cNvPicPr>
          <p:nvPr/>
        </p:nvPicPr>
        <p:blipFill>
          <a:blip r:embed="rId2"/>
          <a:stretch>
            <a:fillRect/>
          </a:stretch>
        </p:blipFill>
        <p:spPr>
          <a:xfrm>
            <a:off x="847152" y="308344"/>
            <a:ext cx="5759064" cy="5427921"/>
          </a:xfrm>
          <a:prstGeom prst="rect">
            <a:avLst/>
          </a:prstGeom>
        </p:spPr>
      </p:pic>
      <p:sp>
        <p:nvSpPr>
          <p:cNvPr id="3" name="Segnaposto numero diapositiva 2">
            <a:extLst>
              <a:ext uri="{FF2B5EF4-FFF2-40B4-BE49-F238E27FC236}">
                <a16:creationId xmlns:a16="http://schemas.microsoft.com/office/drawing/2014/main" id="{876DB4FF-BE88-D084-53D4-49FE41F31CB9}"/>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914400">
              <a:spcAft>
                <a:spcPts val="600"/>
              </a:spcAft>
            </a:pPr>
            <a:fld id="{A296D96F-168F-49BE-9C77-5C834853BAF2}" type="slidenum">
              <a:rPr lang="en-US" smtClean="0"/>
              <a:pPr defTabSz="914400">
                <a:spcAft>
                  <a:spcPts val="600"/>
                </a:spcAft>
              </a:pPr>
              <a:t>13</a:t>
            </a:fld>
            <a:endParaRPr lang="en-US"/>
          </a:p>
        </p:txBody>
      </p:sp>
    </p:spTree>
    <p:extLst>
      <p:ext uri="{BB962C8B-B14F-4D97-AF65-F5344CB8AC3E}">
        <p14:creationId xmlns:p14="http://schemas.microsoft.com/office/powerpoint/2010/main" val="4224140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3CE922-2885-D1EB-31C2-79D76A87A3FF}"/>
              </a:ext>
            </a:extLst>
          </p:cNvPr>
          <p:cNvSpPr>
            <a:spLocks noGrp="1"/>
          </p:cNvSpPr>
          <p:nvPr>
            <p:ph type="ctrTitle"/>
          </p:nvPr>
        </p:nvSpPr>
        <p:spPr>
          <a:xfrm>
            <a:off x="6094855" y="1261331"/>
            <a:ext cx="3497565" cy="3002662"/>
          </a:xfrm>
        </p:spPr>
        <p:txBody>
          <a:bodyPr>
            <a:normAutofit/>
          </a:bodyPr>
          <a:lstStyle/>
          <a:p>
            <a:pPr algn="l"/>
            <a:r>
              <a:rPr lang="it-IT" sz="4400"/>
              <a:t>Global Reporting Iniziative (GRI)</a:t>
            </a:r>
          </a:p>
        </p:txBody>
      </p:sp>
      <p:sp>
        <p:nvSpPr>
          <p:cNvPr id="9" name="Isosceles Triangle 8">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6" name="Graphic 5" descr="Notizie">
            <a:extLst>
              <a:ext uri="{FF2B5EF4-FFF2-40B4-BE49-F238E27FC236}">
                <a16:creationId xmlns:a16="http://schemas.microsoft.com/office/drawing/2014/main" id="{F91E0DA7-398C-D816-1FE4-DDD6240691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40617" y="1261330"/>
            <a:ext cx="4335340" cy="4335340"/>
          </a:xfrm>
          <a:prstGeom prst="rect">
            <a:avLst/>
          </a:prstGeom>
        </p:spPr>
      </p:pic>
    </p:spTree>
    <p:extLst>
      <p:ext uri="{BB962C8B-B14F-4D97-AF65-F5344CB8AC3E}">
        <p14:creationId xmlns:p14="http://schemas.microsoft.com/office/powerpoint/2010/main" val="166791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15AD9F6-5FF0-B829-656E-2AE85D1168D5}"/>
              </a:ext>
            </a:extLst>
          </p:cNvPr>
          <p:cNvSpPr>
            <a:spLocks noGrp="1"/>
          </p:cNvSpPr>
          <p:nvPr>
            <p:ph type="title"/>
          </p:nvPr>
        </p:nvSpPr>
        <p:spPr>
          <a:xfrm>
            <a:off x="652481" y="1382486"/>
            <a:ext cx="3547581" cy="4093028"/>
          </a:xfrm>
        </p:spPr>
        <p:txBody>
          <a:bodyPr anchor="ctr">
            <a:normAutofit/>
          </a:bodyPr>
          <a:lstStyle/>
          <a:p>
            <a:r>
              <a:rPr lang="it-IT" sz="4400"/>
              <a:t>Gli Standard GRI</a:t>
            </a:r>
          </a:p>
        </p:txBody>
      </p:sp>
      <p:grpSp>
        <p:nvGrpSpPr>
          <p:cNvPr id="12"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egnaposto numero diapositiva 3">
            <a:extLst>
              <a:ext uri="{FF2B5EF4-FFF2-40B4-BE49-F238E27FC236}">
                <a16:creationId xmlns:a16="http://schemas.microsoft.com/office/drawing/2014/main" id="{D38FFD8E-2081-AC77-DC58-CFE93568D86A}"/>
              </a:ext>
            </a:extLst>
          </p:cNvPr>
          <p:cNvSpPr>
            <a:spLocks noGrp="1"/>
          </p:cNvSpPr>
          <p:nvPr>
            <p:ph type="sldNum" sz="quarter" idx="12"/>
          </p:nvPr>
        </p:nvSpPr>
        <p:spPr>
          <a:xfrm>
            <a:off x="10529090" y="6041362"/>
            <a:ext cx="683339" cy="365125"/>
          </a:xfrm>
        </p:spPr>
        <p:txBody>
          <a:bodyPr>
            <a:normAutofit/>
          </a:bodyPr>
          <a:lstStyle/>
          <a:p>
            <a:pPr>
              <a:spcAft>
                <a:spcPts val="600"/>
              </a:spcAft>
            </a:pPr>
            <a:fld id="{A296D96F-168F-49BE-9C77-5C834853BAF2}" type="slidenum">
              <a:rPr lang="it-IT">
                <a:solidFill>
                  <a:srgbClr val="FFFFFF"/>
                </a:solidFill>
              </a:rPr>
              <a:pPr>
                <a:spcAft>
                  <a:spcPts val="600"/>
                </a:spcAft>
              </a:pPr>
              <a:t>15</a:t>
            </a:fld>
            <a:endParaRPr lang="it-IT">
              <a:solidFill>
                <a:srgbClr val="FFFFFF"/>
              </a:solidFill>
            </a:endParaRPr>
          </a:p>
        </p:txBody>
      </p:sp>
      <p:graphicFrame>
        <p:nvGraphicFramePr>
          <p:cNvPr id="6" name="Segnaposto contenuto 2">
            <a:extLst>
              <a:ext uri="{FF2B5EF4-FFF2-40B4-BE49-F238E27FC236}">
                <a16:creationId xmlns:a16="http://schemas.microsoft.com/office/drawing/2014/main" id="{D32E3ED8-6347-1580-7C2F-3AD03ACEBDF1}"/>
              </a:ext>
            </a:extLst>
          </p:cNvPr>
          <p:cNvGraphicFramePr>
            <a:graphicFrameLocks noGrp="1"/>
          </p:cNvGraphicFramePr>
          <p:nvPr>
            <p:ph idx="1"/>
            <p:extLst>
              <p:ext uri="{D42A27DB-BD31-4B8C-83A1-F6EECF244321}">
                <p14:modId xmlns:p14="http://schemas.microsoft.com/office/powerpoint/2010/main" val="704066823"/>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losione: 8 punte 2">
            <a:extLst>
              <a:ext uri="{FF2B5EF4-FFF2-40B4-BE49-F238E27FC236}">
                <a16:creationId xmlns:a16="http://schemas.microsoft.com/office/drawing/2014/main" id="{3204CADA-BD93-8694-9109-0B48C6DCE511}"/>
              </a:ext>
            </a:extLst>
          </p:cNvPr>
          <p:cNvSpPr/>
          <p:nvPr/>
        </p:nvSpPr>
        <p:spPr>
          <a:xfrm>
            <a:off x="1537923" y="4088589"/>
            <a:ext cx="3088758" cy="2488019"/>
          </a:xfrm>
          <a:prstGeom prst="irregularSeal1">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Environmental</a:t>
            </a:r>
            <a:r>
              <a:rPr lang="it-IT" dirty="0"/>
              <a:t> &amp; social </a:t>
            </a:r>
            <a:r>
              <a:rPr lang="it-IT" dirty="0" err="1"/>
              <a:t>materiality</a:t>
            </a:r>
            <a:endParaRPr lang="it-IT" dirty="0"/>
          </a:p>
        </p:txBody>
      </p:sp>
    </p:spTree>
    <p:extLst>
      <p:ext uri="{BB962C8B-B14F-4D97-AF65-F5344CB8AC3E}">
        <p14:creationId xmlns:p14="http://schemas.microsoft.com/office/powerpoint/2010/main" val="92700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51" name="Rectangle 5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5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Isosceles Triangle 6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Isosceles Triangle 6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Freeform: Shape 66">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8C14394E-FF48-18F3-17C4-7BE7056DDBE7}"/>
              </a:ext>
            </a:extLst>
          </p:cNvPr>
          <p:cNvSpPr>
            <a:spLocks noGrp="1"/>
          </p:cNvSpPr>
          <p:nvPr>
            <p:ph type="title"/>
          </p:nvPr>
        </p:nvSpPr>
        <p:spPr>
          <a:xfrm>
            <a:off x="7181725" y="294045"/>
            <a:ext cx="4512989" cy="2227730"/>
          </a:xfrm>
        </p:spPr>
        <p:txBody>
          <a:bodyPr anchor="ctr">
            <a:normAutofit/>
          </a:bodyPr>
          <a:lstStyle/>
          <a:p>
            <a:r>
              <a:rPr lang="it-IT" dirty="0">
                <a:solidFill>
                  <a:srgbClr val="FFFFFF"/>
                </a:solidFill>
              </a:rPr>
              <a:t>Global </a:t>
            </a:r>
            <a:r>
              <a:rPr lang="it-IT" dirty="0" err="1">
                <a:solidFill>
                  <a:srgbClr val="FFFFFF"/>
                </a:solidFill>
              </a:rPr>
              <a:t>Sustainability</a:t>
            </a:r>
            <a:r>
              <a:rPr lang="it-IT" dirty="0">
                <a:solidFill>
                  <a:srgbClr val="FFFFFF"/>
                </a:solidFill>
              </a:rPr>
              <a:t> Standards Board</a:t>
            </a:r>
          </a:p>
        </p:txBody>
      </p:sp>
      <p:pic>
        <p:nvPicPr>
          <p:cNvPr id="6" name="Picture 5" descr="Immagine che contiene nero, monocromatico, bianco e nero&#10;&#10;Descrizione generata automaticamente">
            <a:extLst>
              <a:ext uri="{FF2B5EF4-FFF2-40B4-BE49-F238E27FC236}">
                <a16:creationId xmlns:a16="http://schemas.microsoft.com/office/drawing/2014/main" id="{D8ABE6F3-21AC-8FF2-1647-F0DF115CADA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46" b="46"/>
          <a:stretch/>
        </p:blipFill>
        <p:spPr>
          <a:xfrm>
            <a:off x="872344" y="1168399"/>
            <a:ext cx="3626588" cy="4610101"/>
          </a:xfrm>
          <a:prstGeom prst="rect">
            <a:avLst/>
          </a:prstGeom>
        </p:spPr>
      </p:pic>
      <p:sp>
        <p:nvSpPr>
          <p:cNvPr id="3" name="Segnaposto contenuto 2">
            <a:extLst>
              <a:ext uri="{FF2B5EF4-FFF2-40B4-BE49-F238E27FC236}">
                <a16:creationId xmlns:a16="http://schemas.microsoft.com/office/drawing/2014/main" id="{87AC104A-8332-C953-6603-DB4A589008A2}"/>
              </a:ext>
            </a:extLst>
          </p:cNvPr>
          <p:cNvSpPr>
            <a:spLocks noGrp="1"/>
          </p:cNvSpPr>
          <p:nvPr>
            <p:ph idx="1"/>
          </p:nvPr>
        </p:nvSpPr>
        <p:spPr>
          <a:xfrm>
            <a:off x="7181725" y="2355113"/>
            <a:ext cx="4512988" cy="3566239"/>
          </a:xfrm>
        </p:spPr>
        <p:txBody>
          <a:bodyPr anchor="t">
            <a:noAutofit/>
          </a:bodyPr>
          <a:lstStyle/>
          <a:p>
            <a:pPr marL="0" indent="0">
              <a:lnSpc>
                <a:spcPct val="90000"/>
              </a:lnSpc>
              <a:buNone/>
            </a:pPr>
            <a:r>
              <a:rPr lang="it-IT" dirty="0">
                <a:solidFill>
                  <a:srgbClr val="FFFFFF"/>
                </a:solidFill>
              </a:rPr>
              <a:t>Gli standard GRI sono definiti dal </a:t>
            </a:r>
            <a:r>
              <a:rPr lang="it-IT" b="1" dirty="0">
                <a:solidFill>
                  <a:srgbClr val="FFFFFF"/>
                </a:solidFill>
              </a:rPr>
              <a:t>Global </a:t>
            </a:r>
            <a:r>
              <a:rPr lang="it-IT" b="1" dirty="0" err="1">
                <a:solidFill>
                  <a:srgbClr val="FFFFFF"/>
                </a:solidFill>
              </a:rPr>
              <a:t>Sustainability</a:t>
            </a:r>
            <a:r>
              <a:rPr lang="it-IT" b="1" dirty="0">
                <a:solidFill>
                  <a:srgbClr val="FFFFFF"/>
                </a:solidFill>
              </a:rPr>
              <a:t> Standards Board</a:t>
            </a:r>
            <a:r>
              <a:rPr lang="it-IT" dirty="0">
                <a:solidFill>
                  <a:srgbClr val="FFFFFF"/>
                </a:solidFill>
              </a:rPr>
              <a:t> (GSSB).</a:t>
            </a:r>
          </a:p>
          <a:p>
            <a:pPr marL="0" indent="0">
              <a:lnSpc>
                <a:spcPct val="90000"/>
              </a:lnSpc>
              <a:buNone/>
            </a:pPr>
            <a:endParaRPr lang="it-IT" dirty="0">
              <a:solidFill>
                <a:srgbClr val="FFFFFF"/>
              </a:solidFill>
            </a:endParaRPr>
          </a:p>
          <a:p>
            <a:pPr marL="0" indent="0">
              <a:lnSpc>
                <a:spcPct val="90000"/>
              </a:lnSpc>
              <a:buNone/>
            </a:pPr>
            <a:r>
              <a:rPr lang="it-IT" dirty="0">
                <a:solidFill>
                  <a:srgbClr val="FFFFFF"/>
                </a:solidFill>
              </a:rPr>
              <a:t>Costituiti come entità operativa indipendente sotto gli auspici del GRI, i 15 membri del GSSB rappresentano una serie di competenze e prospettive multi-stakeholder in materia di reporting di sostenibilità.</a:t>
            </a:r>
          </a:p>
          <a:p>
            <a:pPr marL="0" indent="0">
              <a:lnSpc>
                <a:spcPct val="90000"/>
              </a:lnSpc>
              <a:buNone/>
            </a:pPr>
            <a:endParaRPr lang="it-IT" dirty="0">
              <a:solidFill>
                <a:srgbClr val="FFFFFF"/>
              </a:solidFill>
            </a:endParaRPr>
          </a:p>
          <a:p>
            <a:pPr marL="0" indent="0">
              <a:lnSpc>
                <a:spcPct val="90000"/>
              </a:lnSpc>
              <a:buNone/>
            </a:pPr>
            <a:r>
              <a:rPr lang="it-IT" dirty="0">
                <a:solidFill>
                  <a:srgbClr val="FFFFFF"/>
                </a:solidFill>
              </a:rPr>
              <a:t>Il GSSB opera esclusivamente nell'interesse pubblico e secondo la visione e la missione del GRI.</a:t>
            </a:r>
          </a:p>
        </p:txBody>
      </p:sp>
      <p:sp>
        <p:nvSpPr>
          <p:cNvPr id="4" name="Segnaposto numero diapositiva 3">
            <a:extLst>
              <a:ext uri="{FF2B5EF4-FFF2-40B4-BE49-F238E27FC236}">
                <a16:creationId xmlns:a16="http://schemas.microsoft.com/office/drawing/2014/main" id="{DA2D633C-5EA0-13FF-8E81-2F80A503BEB1}"/>
              </a:ext>
            </a:extLst>
          </p:cNvPr>
          <p:cNvSpPr>
            <a:spLocks noGrp="1"/>
          </p:cNvSpPr>
          <p:nvPr>
            <p:ph type="sldNum" sz="quarter" idx="12"/>
          </p:nvPr>
        </p:nvSpPr>
        <p:spPr>
          <a:xfrm>
            <a:off x="9662553" y="6041362"/>
            <a:ext cx="566186" cy="365125"/>
          </a:xfrm>
        </p:spPr>
        <p:txBody>
          <a:bodyPr>
            <a:normAutofit/>
          </a:bodyPr>
          <a:lstStyle/>
          <a:p>
            <a:pPr>
              <a:spcAft>
                <a:spcPts val="600"/>
              </a:spcAft>
            </a:pPr>
            <a:fld id="{A296D96F-168F-49BE-9C77-5C834853BAF2}" type="slidenum">
              <a:rPr lang="it-IT" smtClean="0">
                <a:solidFill>
                  <a:srgbClr val="FFFFFF"/>
                </a:solidFill>
              </a:rPr>
              <a:pPr>
                <a:spcAft>
                  <a:spcPts val="600"/>
                </a:spcAft>
              </a:pPr>
              <a:t>16</a:t>
            </a:fld>
            <a:endParaRPr lang="it-IT">
              <a:solidFill>
                <a:srgbClr val="FFFFFF"/>
              </a:solidFill>
            </a:endParaRPr>
          </a:p>
        </p:txBody>
      </p:sp>
    </p:spTree>
    <p:extLst>
      <p:ext uri="{BB962C8B-B14F-4D97-AF65-F5344CB8AC3E}">
        <p14:creationId xmlns:p14="http://schemas.microsoft.com/office/powerpoint/2010/main" val="3825023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Immagine 23">
            <a:extLst>
              <a:ext uri="{FF2B5EF4-FFF2-40B4-BE49-F238E27FC236}">
                <a16:creationId xmlns:a16="http://schemas.microsoft.com/office/drawing/2014/main" id="{210EF5E9-DF23-FBE8-83A8-BD746C1F7731}"/>
              </a:ext>
            </a:extLst>
          </p:cNvPr>
          <p:cNvPicPr>
            <a:picLocks noChangeAspect="1"/>
          </p:cNvPicPr>
          <p:nvPr/>
        </p:nvPicPr>
        <p:blipFill>
          <a:blip r:embed="rId2"/>
          <a:stretch>
            <a:fillRect/>
          </a:stretch>
        </p:blipFill>
        <p:spPr>
          <a:xfrm>
            <a:off x="3665802" y="4661503"/>
            <a:ext cx="5766805" cy="2166784"/>
          </a:xfrm>
          <a:prstGeom prst="rect">
            <a:avLst/>
          </a:prstGeom>
        </p:spPr>
      </p:pic>
      <p:pic>
        <p:nvPicPr>
          <p:cNvPr id="9" name="Immagine 8">
            <a:extLst>
              <a:ext uri="{FF2B5EF4-FFF2-40B4-BE49-F238E27FC236}">
                <a16:creationId xmlns:a16="http://schemas.microsoft.com/office/drawing/2014/main" id="{2CBB805B-2376-999A-E1F9-6DD70F4AD04E}"/>
              </a:ext>
            </a:extLst>
          </p:cNvPr>
          <p:cNvPicPr>
            <a:picLocks noChangeAspect="1"/>
          </p:cNvPicPr>
          <p:nvPr/>
        </p:nvPicPr>
        <p:blipFill>
          <a:blip r:embed="rId3"/>
          <a:stretch>
            <a:fillRect/>
          </a:stretch>
        </p:blipFill>
        <p:spPr>
          <a:xfrm>
            <a:off x="3663801" y="2011376"/>
            <a:ext cx="6007538" cy="2619982"/>
          </a:xfrm>
          <a:prstGeom prst="rect">
            <a:avLst/>
          </a:prstGeom>
        </p:spPr>
      </p:pic>
      <p:grpSp>
        <p:nvGrpSpPr>
          <p:cNvPr id="12" name="Group 11">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olo 1">
            <a:extLst>
              <a:ext uri="{FF2B5EF4-FFF2-40B4-BE49-F238E27FC236}">
                <a16:creationId xmlns:a16="http://schemas.microsoft.com/office/drawing/2014/main" id="{22A9DDC5-DA6E-6BAA-FD32-3B12756059A0}"/>
              </a:ext>
            </a:extLst>
          </p:cNvPr>
          <p:cNvSpPr>
            <a:spLocks noGrp="1"/>
          </p:cNvSpPr>
          <p:nvPr>
            <p:ph type="title"/>
          </p:nvPr>
        </p:nvSpPr>
        <p:spPr>
          <a:xfrm>
            <a:off x="244601" y="1937911"/>
            <a:ext cx="3007349" cy="3215820"/>
          </a:xfrm>
        </p:spPr>
        <p:txBody>
          <a:bodyPr vert="horz" lIns="91440" tIns="45720" rIns="91440" bIns="45720" rtlCol="0" anchor="b">
            <a:normAutofit/>
          </a:bodyPr>
          <a:lstStyle/>
          <a:p>
            <a:pPr algn="r"/>
            <a:r>
              <a:rPr lang="en-US" sz="5400" dirty="0"/>
              <a:t>La </a:t>
            </a:r>
            <a:r>
              <a:rPr lang="en-US" sz="5400" dirty="0" err="1"/>
              <a:t>missione</a:t>
            </a:r>
            <a:r>
              <a:rPr lang="en-US" sz="5400" dirty="0"/>
              <a:t> del GRI </a:t>
            </a:r>
          </a:p>
        </p:txBody>
      </p:sp>
      <p:pic>
        <p:nvPicPr>
          <p:cNvPr id="7" name="Immagine 6">
            <a:extLst>
              <a:ext uri="{FF2B5EF4-FFF2-40B4-BE49-F238E27FC236}">
                <a16:creationId xmlns:a16="http://schemas.microsoft.com/office/drawing/2014/main" id="{5053165D-6331-7408-F770-76F784AD4D93}"/>
              </a:ext>
            </a:extLst>
          </p:cNvPr>
          <p:cNvPicPr>
            <a:picLocks noChangeAspect="1"/>
          </p:cNvPicPr>
          <p:nvPr/>
        </p:nvPicPr>
        <p:blipFill>
          <a:blip r:embed="rId4"/>
          <a:stretch>
            <a:fillRect/>
          </a:stretch>
        </p:blipFill>
        <p:spPr>
          <a:xfrm>
            <a:off x="823701" y="120944"/>
            <a:ext cx="6988335" cy="1816967"/>
          </a:xfrm>
          <a:prstGeom prst="rect">
            <a:avLst/>
          </a:prstGeom>
        </p:spPr>
      </p:pic>
      <p:sp>
        <p:nvSpPr>
          <p:cNvPr id="3" name="Segnaposto numero diapositiva 2">
            <a:extLst>
              <a:ext uri="{FF2B5EF4-FFF2-40B4-BE49-F238E27FC236}">
                <a16:creationId xmlns:a16="http://schemas.microsoft.com/office/drawing/2014/main" id="{657ECF86-9C75-2253-AEAC-10E611DD5411}"/>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914400">
              <a:spcAft>
                <a:spcPts val="600"/>
              </a:spcAft>
            </a:pPr>
            <a:fld id="{A296D96F-168F-49BE-9C77-5C834853BAF2}" type="slidenum">
              <a:rPr lang="en-US" smtClean="0"/>
              <a:pPr defTabSz="914400">
                <a:spcAft>
                  <a:spcPts val="600"/>
                </a:spcAft>
              </a:pPr>
              <a:t>17</a:t>
            </a:fld>
            <a:endParaRPr lang="en-US"/>
          </a:p>
        </p:txBody>
      </p:sp>
    </p:spTree>
    <p:extLst>
      <p:ext uri="{BB962C8B-B14F-4D97-AF65-F5344CB8AC3E}">
        <p14:creationId xmlns:p14="http://schemas.microsoft.com/office/powerpoint/2010/main" val="1593018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9">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13">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2">
            <a:extLst>
              <a:ext uri="{FF2B5EF4-FFF2-40B4-BE49-F238E27FC236}">
                <a16:creationId xmlns:a16="http://schemas.microsoft.com/office/drawing/2014/main" id="{5EC9AC53-7B43-44AD-A543-FA258FB81414}"/>
              </a:ext>
            </a:extLst>
          </p:cNvPr>
          <p:cNvPicPr>
            <a:picLocks noChangeAspect="1"/>
          </p:cNvPicPr>
          <p:nvPr/>
        </p:nvPicPr>
        <p:blipFill rotWithShape="1">
          <a:blip r:embed="rId3"/>
          <a:srcRect r="1" b="8098"/>
          <a:stretch/>
        </p:blipFill>
        <p:spPr>
          <a:xfrm>
            <a:off x="568452" y="567266"/>
            <a:ext cx="11055096" cy="5715000"/>
          </a:xfrm>
          <a:prstGeom prst="rect">
            <a:avLst/>
          </a:prstGeom>
        </p:spPr>
      </p:pic>
      <p:sp>
        <p:nvSpPr>
          <p:cNvPr id="2" name="Segnaposto numero diapositiva 1">
            <a:extLst>
              <a:ext uri="{FF2B5EF4-FFF2-40B4-BE49-F238E27FC236}">
                <a16:creationId xmlns:a16="http://schemas.microsoft.com/office/drawing/2014/main" id="{6AA801B4-CC4A-926B-3649-FE123BC198C6}"/>
              </a:ext>
            </a:extLst>
          </p:cNvPr>
          <p:cNvSpPr>
            <a:spLocks noGrp="1"/>
          </p:cNvSpPr>
          <p:nvPr>
            <p:ph type="sldNum" sz="quarter" idx="12"/>
          </p:nvPr>
        </p:nvSpPr>
        <p:spPr>
          <a:xfrm>
            <a:off x="10860438" y="6420107"/>
            <a:ext cx="683339" cy="365125"/>
          </a:xfrm>
        </p:spPr>
        <p:txBody>
          <a:bodyPr>
            <a:normAutofit/>
          </a:bodyPr>
          <a:lstStyle/>
          <a:p>
            <a:pPr>
              <a:spcAft>
                <a:spcPts val="600"/>
              </a:spcAft>
            </a:pPr>
            <a:fld id="{A296D96F-168F-49BE-9C77-5C834853BAF2}" type="slidenum">
              <a:rPr lang="it-IT">
                <a:solidFill>
                  <a:srgbClr val="FFFFFF"/>
                </a:solidFill>
              </a:rPr>
              <a:pPr>
                <a:spcAft>
                  <a:spcPts val="600"/>
                </a:spcAft>
              </a:pPr>
              <a:t>18</a:t>
            </a:fld>
            <a:endParaRPr lang="it-IT">
              <a:solidFill>
                <a:srgbClr val="FFFFFF"/>
              </a:solidFill>
            </a:endParaRPr>
          </a:p>
        </p:txBody>
      </p:sp>
      <p:sp>
        <p:nvSpPr>
          <p:cNvPr id="4" name="Rettangolo con angoli arrotondati 3">
            <a:extLst>
              <a:ext uri="{FF2B5EF4-FFF2-40B4-BE49-F238E27FC236}">
                <a16:creationId xmlns:a16="http://schemas.microsoft.com/office/drawing/2014/main" id="{28292B49-E339-655C-D3B6-9A4D4E9238F7}"/>
              </a:ext>
            </a:extLst>
          </p:cNvPr>
          <p:cNvSpPr/>
          <p:nvPr/>
        </p:nvSpPr>
        <p:spPr>
          <a:xfrm>
            <a:off x="3423684" y="2062716"/>
            <a:ext cx="1589567" cy="9462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con angoli arrotondati 5">
            <a:extLst>
              <a:ext uri="{FF2B5EF4-FFF2-40B4-BE49-F238E27FC236}">
                <a16:creationId xmlns:a16="http://schemas.microsoft.com/office/drawing/2014/main" id="{FEEFEFE8-DC34-B2A1-EC83-B7B9FB150E53}"/>
              </a:ext>
            </a:extLst>
          </p:cNvPr>
          <p:cNvSpPr/>
          <p:nvPr/>
        </p:nvSpPr>
        <p:spPr>
          <a:xfrm>
            <a:off x="5367670" y="2062716"/>
            <a:ext cx="1589567" cy="9462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con angoli arrotondati 6">
            <a:extLst>
              <a:ext uri="{FF2B5EF4-FFF2-40B4-BE49-F238E27FC236}">
                <a16:creationId xmlns:a16="http://schemas.microsoft.com/office/drawing/2014/main" id="{9BD19277-A814-268B-E0AB-F9FC8A92AA86}"/>
              </a:ext>
            </a:extLst>
          </p:cNvPr>
          <p:cNvSpPr/>
          <p:nvPr/>
        </p:nvSpPr>
        <p:spPr>
          <a:xfrm>
            <a:off x="9356770" y="2103656"/>
            <a:ext cx="1589567" cy="9462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con angoli arrotondati 7">
            <a:extLst>
              <a:ext uri="{FF2B5EF4-FFF2-40B4-BE49-F238E27FC236}">
                <a16:creationId xmlns:a16="http://schemas.microsoft.com/office/drawing/2014/main" id="{3196C756-3E9D-E2F2-F333-4166A785A642}"/>
              </a:ext>
            </a:extLst>
          </p:cNvPr>
          <p:cNvSpPr/>
          <p:nvPr/>
        </p:nvSpPr>
        <p:spPr>
          <a:xfrm>
            <a:off x="1375144" y="3336851"/>
            <a:ext cx="1589567" cy="9462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con angoli arrotondati 8">
            <a:extLst>
              <a:ext uri="{FF2B5EF4-FFF2-40B4-BE49-F238E27FC236}">
                <a16:creationId xmlns:a16="http://schemas.microsoft.com/office/drawing/2014/main" id="{16F6423E-7F99-42C7-BB93-BCB58C771091}"/>
              </a:ext>
            </a:extLst>
          </p:cNvPr>
          <p:cNvSpPr/>
          <p:nvPr/>
        </p:nvSpPr>
        <p:spPr>
          <a:xfrm>
            <a:off x="5361864" y="3375838"/>
            <a:ext cx="1589567" cy="9462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Rettangolo con angoli arrotondati 9">
            <a:extLst>
              <a:ext uri="{FF2B5EF4-FFF2-40B4-BE49-F238E27FC236}">
                <a16:creationId xmlns:a16="http://schemas.microsoft.com/office/drawing/2014/main" id="{623A3F95-B14D-7ECC-CBF3-01A4A9C0C6E9}"/>
              </a:ext>
            </a:extLst>
          </p:cNvPr>
          <p:cNvSpPr/>
          <p:nvPr/>
        </p:nvSpPr>
        <p:spPr>
          <a:xfrm>
            <a:off x="7373359" y="4580861"/>
            <a:ext cx="1589567" cy="9462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896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9CEADF9B-0055-C79B-6605-98D13BEB410E}"/>
              </a:ext>
            </a:extLst>
          </p:cNvPr>
          <p:cNvPicPr>
            <a:picLocks noChangeAspect="1"/>
          </p:cNvPicPr>
          <p:nvPr/>
        </p:nvPicPr>
        <p:blipFill>
          <a:blip r:embed="rId2"/>
          <a:stretch>
            <a:fillRect/>
          </a:stretch>
        </p:blipFill>
        <p:spPr>
          <a:xfrm>
            <a:off x="421560" y="807484"/>
            <a:ext cx="8724844" cy="5838138"/>
          </a:xfrm>
          <a:prstGeom prst="rect">
            <a:avLst/>
          </a:prstGeom>
        </p:spPr>
      </p:pic>
      <p:sp>
        <p:nvSpPr>
          <p:cNvPr id="2" name="Titolo 1">
            <a:extLst>
              <a:ext uri="{FF2B5EF4-FFF2-40B4-BE49-F238E27FC236}">
                <a16:creationId xmlns:a16="http://schemas.microsoft.com/office/drawing/2014/main" id="{3A4F1EB4-D15E-D6C3-60D9-A33C38672BDB}"/>
              </a:ext>
            </a:extLst>
          </p:cNvPr>
          <p:cNvSpPr>
            <a:spLocks noGrp="1"/>
          </p:cNvSpPr>
          <p:nvPr>
            <p:ph type="title"/>
          </p:nvPr>
        </p:nvSpPr>
        <p:spPr>
          <a:xfrm>
            <a:off x="374306" y="212378"/>
            <a:ext cx="9035508" cy="1320800"/>
          </a:xfrm>
        </p:spPr>
        <p:txBody>
          <a:bodyPr/>
          <a:lstStyle/>
          <a:p>
            <a:r>
              <a:rPr lang="it-IT" dirty="0"/>
              <a:t>Il sistema degli Standard GRI</a:t>
            </a:r>
          </a:p>
        </p:txBody>
      </p:sp>
      <p:sp>
        <p:nvSpPr>
          <p:cNvPr id="4" name="Segnaposto numero diapositiva 3">
            <a:extLst>
              <a:ext uri="{FF2B5EF4-FFF2-40B4-BE49-F238E27FC236}">
                <a16:creationId xmlns:a16="http://schemas.microsoft.com/office/drawing/2014/main" id="{1D98AE09-B035-7A56-2EFF-407D8D912C80}"/>
              </a:ext>
            </a:extLst>
          </p:cNvPr>
          <p:cNvSpPr>
            <a:spLocks noGrp="1"/>
          </p:cNvSpPr>
          <p:nvPr>
            <p:ph type="sldNum" sz="quarter" idx="12"/>
          </p:nvPr>
        </p:nvSpPr>
        <p:spPr/>
        <p:txBody>
          <a:bodyPr/>
          <a:lstStyle/>
          <a:p>
            <a:fld id="{A296D96F-168F-49BE-9C77-5C834853BAF2}" type="slidenum">
              <a:rPr lang="it-IT" smtClean="0"/>
              <a:t>19</a:t>
            </a:fld>
            <a:endParaRPr lang="it-IT"/>
          </a:p>
        </p:txBody>
      </p:sp>
    </p:spTree>
    <p:extLst>
      <p:ext uri="{BB962C8B-B14F-4D97-AF65-F5344CB8AC3E}">
        <p14:creationId xmlns:p14="http://schemas.microsoft.com/office/powerpoint/2010/main" val="105749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olo 1">
            <a:extLst>
              <a:ext uri="{FF2B5EF4-FFF2-40B4-BE49-F238E27FC236}">
                <a16:creationId xmlns:a16="http://schemas.microsoft.com/office/drawing/2014/main" id="{41399323-6CB9-6BF3-B120-6282097B2C72}"/>
              </a:ext>
            </a:extLst>
          </p:cNvPr>
          <p:cNvSpPr>
            <a:spLocks noGrp="1"/>
          </p:cNvSpPr>
          <p:nvPr>
            <p:ph type="title"/>
          </p:nvPr>
        </p:nvSpPr>
        <p:spPr>
          <a:xfrm>
            <a:off x="769160" y="12700"/>
            <a:ext cx="4299666" cy="2887664"/>
          </a:xfrm>
        </p:spPr>
        <p:txBody>
          <a:bodyPr vert="horz" lIns="91440" tIns="45720" rIns="91440" bIns="45720" rtlCol="0" anchor="b">
            <a:normAutofit/>
          </a:bodyPr>
          <a:lstStyle/>
          <a:p>
            <a:pPr>
              <a:lnSpc>
                <a:spcPct val="90000"/>
              </a:lnSpc>
            </a:pPr>
            <a:r>
              <a:rPr lang="en-US" sz="3800" kern="1200" dirty="0">
                <a:solidFill>
                  <a:schemeClr val="accent1"/>
                </a:solidFill>
                <a:latin typeface="+mj-lt"/>
                <a:ea typeface="+mj-ea"/>
                <a:cs typeface="+mj-cs"/>
              </a:rPr>
              <a:t>L’evoluzione della normativa sulle informazioni sulla sostenibilità</a:t>
            </a:r>
          </a:p>
        </p:txBody>
      </p:sp>
      <p:sp>
        <p:nvSpPr>
          <p:cNvPr id="21" name="Isosceles Triangle 20">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Segnaposto numero diapositiva 2">
            <a:extLst>
              <a:ext uri="{FF2B5EF4-FFF2-40B4-BE49-F238E27FC236}">
                <a16:creationId xmlns:a16="http://schemas.microsoft.com/office/drawing/2014/main" id="{61BD4E49-1C5B-B232-6CFA-C6C40D7E59A4}"/>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914400">
              <a:spcAft>
                <a:spcPts val="600"/>
              </a:spcAft>
            </a:pPr>
            <a:fld id="{A296D96F-168F-49BE-9C77-5C834853BAF2}" type="slidenum">
              <a:rPr lang="en-US" smtClean="0"/>
              <a:pPr defTabSz="914400">
                <a:spcAft>
                  <a:spcPts val="600"/>
                </a:spcAft>
              </a:pPr>
              <a:t>2</a:t>
            </a:fld>
            <a:endParaRPr lang="en-US"/>
          </a:p>
        </p:txBody>
      </p:sp>
      <p:graphicFrame>
        <p:nvGraphicFramePr>
          <p:cNvPr id="4" name="Diagramma 3">
            <a:extLst>
              <a:ext uri="{FF2B5EF4-FFF2-40B4-BE49-F238E27FC236}">
                <a16:creationId xmlns:a16="http://schemas.microsoft.com/office/drawing/2014/main" id="{86DE4B63-E8BF-B977-2748-C153E6849473}"/>
              </a:ext>
            </a:extLst>
          </p:cNvPr>
          <p:cNvGraphicFramePr/>
          <p:nvPr>
            <p:extLst>
              <p:ext uri="{D42A27DB-BD31-4B8C-83A1-F6EECF244321}">
                <p14:modId xmlns:p14="http://schemas.microsoft.com/office/powerpoint/2010/main" val="3462851201"/>
              </p:ext>
            </p:extLst>
          </p:nvPr>
        </p:nvGraphicFramePr>
        <p:xfrm>
          <a:off x="421298" y="1502343"/>
          <a:ext cx="9606280" cy="4904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losione: 8 punte 4">
            <a:extLst>
              <a:ext uri="{FF2B5EF4-FFF2-40B4-BE49-F238E27FC236}">
                <a16:creationId xmlns:a16="http://schemas.microsoft.com/office/drawing/2014/main" id="{0972986A-6970-8699-C673-7F8E9B515794}"/>
              </a:ext>
            </a:extLst>
          </p:cNvPr>
          <p:cNvSpPr/>
          <p:nvPr/>
        </p:nvSpPr>
        <p:spPr>
          <a:xfrm>
            <a:off x="5221850" y="1548993"/>
            <a:ext cx="6788888" cy="5179711"/>
          </a:xfrm>
          <a:prstGeom prst="irregularSeal1">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t>Applicazione Direttiva 2022/2464</a:t>
            </a:r>
          </a:p>
          <a:p>
            <a:pPr marL="285750" indent="-285750">
              <a:buFont typeface="Arial" panose="020B0604020202020204" pitchFamily="34" charset="0"/>
              <a:buChar char="•"/>
            </a:pPr>
            <a:r>
              <a:rPr lang="it-IT" sz="1400" b="1" dirty="0"/>
              <a:t>Esercizi aventi inizio dal 1/1/2024</a:t>
            </a:r>
            <a:r>
              <a:rPr lang="it-IT" sz="1400" dirty="0"/>
              <a:t>: Grandi imprese enti di interesse pubblico</a:t>
            </a:r>
          </a:p>
          <a:p>
            <a:pPr marL="285750" indent="-285750">
              <a:buFont typeface="Arial" panose="020B0604020202020204" pitchFamily="34" charset="0"/>
              <a:buChar char="•"/>
            </a:pPr>
            <a:r>
              <a:rPr lang="it-IT" sz="1400" b="1" dirty="0"/>
              <a:t>Esercizi aventi inizio dal 1/1/2025</a:t>
            </a:r>
            <a:r>
              <a:rPr lang="it-IT" sz="1400" dirty="0"/>
              <a:t>: Grandi imprese</a:t>
            </a:r>
          </a:p>
          <a:p>
            <a:pPr marL="285750" indent="-285750">
              <a:buFont typeface="Arial" panose="020B0604020202020204" pitchFamily="34" charset="0"/>
              <a:buChar char="•"/>
            </a:pPr>
            <a:r>
              <a:rPr lang="it-IT" sz="1400" b="1" dirty="0"/>
              <a:t>Esercizi aventi inizio dal 1/1/2026</a:t>
            </a:r>
            <a:r>
              <a:rPr lang="it-IT" sz="1400" dirty="0"/>
              <a:t>: Piccole e medie imprese enti di interesse pubblico (Possibilità di prorogare al 2028)</a:t>
            </a:r>
          </a:p>
        </p:txBody>
      </p:sp>
    </p:spTree>
    <p:extLst>
      <p:ext uri="{BB962C8B-B14F-4D97-AF65-F5344CB8AC3E}">
        <p14:creationId xmlns:p14="http://schemas.microsoft.com/office/powerpoint/2010/main" val="184500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B8D955-8FCF-710D-BCE6-37EE793BCB3E}"/>
              </a:ext>
            </a:extLst>
          </p:cNvPr>
          <p:cNvSpPr>
            <a:spLocks noGrp="1"/>
          </p:cNvSpPr>
          <p:nvPr>
            <p:ph type="title"/>
          </p:nvPr>
        </p:nvSpPr>
        <p:spPr>
          <a:xfrm>
            <a:off x="677334" y="314325"/>
            <a:ext cx="8596668" cy="1320800"/>
          </a:xfrm>
        </p:spPr>
        <p:txBody>
          <a:bodyPr>
            <a:normAutofit/>
          </a:bodyPr>
          <a:lstStyle/>
          <a:p>
            <a:r>
              <a:rPr lang="it-IT" dirty="0"/>
              <a:t>Struttura degli Standard GRI</a:t>
            </a:r>
          </a:p>
        </p:txBody>
      </p:sp>
      <p:sp>
        <p:nvSpPr>
          <p:cNvPr id="4" name="Segnaposto numero diapositiva 3">
            <a:extLst>
              <a:ext uri="{FF2B5EF4-FFF2-40B4-BE49-F238E27FC236}">
                <a16:creationId xmlns:a16="http://schemas.microsoft.com/office/drawing/2014/main" id="{98F0BC30-8F27-E896-6B3C-A5921ECC707D}"/>
              </a:ext>
            </a:extLst>
          </p:cNvPr>
          <p:cNvSpPr>
            <a:spLocks noGrp="1"/>
          </p:cNvSpPr>
          <p:nvPr>
            <p:ph type="sldNum" sz="quarter" idx="12"/>
          </p:nvPr>
        </p:nvSpPr>
        <p:spPr>
          <a:xfrm>
            <a:off x="8590663" y="6041362"/>
            <a:ext cx="683339" cy="365125"/>
          </a:xfrm>
        </p:spPr>
        <p:txBody>
          <a:bodyPr>
            <a:normAutofit/>
          </a:bodyPr>
          <a:lstStyle/>
          <a:p>
            <a:pPr>
              <a:spcAft>
                <a:spcPts val="600"/>
              </a:spcAft>
            </a:pPr>
            <a:fld id="{A296D96F-168F-49BE-9C77-5C834853BAF2}" type="slidenum">
              <a:rPr lang="it-IT"/>
              <a:pPr>
                <a:spcAft>
                  <a:spcPts val="600"/>
                </a:spcAft>
              </a:pPr>
              <a:t>20</a:t>
            </a:fld>
            <a:endParaRPr lang="it-IT"/>
          </a:p>
        </p:txBody>
      </p:sp>
      <p:graphicFrame>
        <p:nvGraphicFramePr>
          <p:cNvPr id="6" name="Segnaposto contenuto 2">
            <a:extLst>
              <a:ext uri="{FF2B5EF4-FFF2-40B4-BE49-F238E27FC236}">
                <a16:creationId xmlns:a16="http://schemas.microsoft.com/office/drawing/2014/main" id="{413B1BA9-7217-D0F3-0B9C-9FDE1C1410E2}"/>
              </a:ext>
            </a:extLst>
          </p:cNvPr>
          <p:cNvGraphicFramePr>
            <a:graphicFrameLocks noGrp="1"/>
          </p:cNvGraphicFramePr>
          <p:nvPr>
            <p:ph idx="1"/>
            <p:extLst>
              <p:ext uri="{D42A27DB-BD31-4B8C-83A1-F6EECF244321}">
                <p14:modId xmlns:p14="http://schemas.microsoft.com/office/powerpoint/2010/main" val="1525036036"/>
              </p:ext>
            </p:extLst>
          </p:nvPr>
        </p:nvGraphicFramePr>
        <p:xfrm>
          <a:off x="127591" y="1121736"/>
          <a:ext cx="9462976" cy="5025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41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6C0430-B83A-4A88-70B4-DB5342520C19}"/>
              </a:ext>
            </a:extLst>
          </p:cNvPr>
          <p:cNvSpPr>
            <a:spLocks noGrp="1"/>
          </p:cNvSpPr>
          <p:nvPr>
            <p:ph type="title"/>
          </p:nvPr>
        </p:nvSpPr>
        <p:spPr>
          <a:xfrm>
            <a:off x="677334" y="285307"/>
            <a:ext cx="8596668" cy="1320800"/>
          </a:xfrm>
        </p:spPr>
        <p:txBody>
          <a:bodyPr>
            <a:normAutofit fontScale="90000"/>
          </a:bodyPr>
          <a:lstStyle/>
          <a:p>
            <a:r>
              <a:rPr lang="it-IT" dirty="0"/>
              <a:t>Gli impatti sull’economia, l’ambiente e le persone (GRI 1)</a:t>
            </a:r>
            <a:br>
              <a:rPr lang="it-IT" dirty="0"/>
            </a:br>
            <a:endParaRPr lang="it-IT" dirty="0"/>
          </a:p>
        </p:txBody>
      </p:sp>
      <p:graphicFrame>
        <p:nvGraphicFramePr>
          <p:cNvPr id="5" name="Segnaposto contenuto 4">
            <a:extLst>
              <a:ext uri="{FF2B5EF4-FFF2-40B4-BE49-F238E27FC236}">
                <a16:creationId xmlns:a16="http://schemas.microsoft.com/office/drawing/2014/main" id="{618A2852-9469-A217-B529-3F7A00B854C3}"/>
              </a:ext>
            </a:extLst>
          </p:cNvPr>
          <p:cNvGraphicFramePr>
            <a:graphicFrameLocks noGrp="1"/>
          </p:cNvGraphicFramePr>
          <p:nvPr>
            <p:ph idx="1"/>
            <p:extLst>
              <p:ext uri="{D42A27DB-BD31-4B8C-83A1-F6EECF244321}">
                <p14:modId xmlns:p14="http://schemas.microsoft.com/office/powerpoint/2010/main" val="3998830905"/>
              </p:ext>
            </p:extLst>
          </p:nvPr>
        </p:nvGraphicFramePr>
        <p:xfrm>
          <a:off x="0" y="1201479"/>
          <a:ext cx="10451805" cy="5528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a:extLst>
              <a:ext uri="{FF2B5EF4-FFF2-40B4-BE49-F238E27FC236}">
                <a16:creationId xmlns:a16="http://schemas.microsoft.com/office/drawing/2014/main" id="{A1B23E72-FABD-46EE-F6B6-DC16D17FF127}"/>
              </a:ext>
            </a:extLst>
          </p:cNvPr>
          <p:cNvSpPr>
            <a:spLocks noGrp="1"/>
          </p:cNvSpPr>
          <p:nvPr>
            <p:ph type="sldNum" sz="quarter" idx="12"/>
          </p:nvPr>
        </p:nvSpPr>
        <p:spPr/>
        <p:txBody>
          <a:bodyPr/>
          <a:lstStyle/>
          <a:p>
            <a:fld id="{A296D96F-168F-49BE-9C77-5C834853BAF2}" type="slidenum">
              <a:rPr lang="it-IT" smtClean="0"/>
              <a:t>21</a:t>
            </a:fld>
            <a:endParaRPr lang="it-IT"/>
          </a:p>
        </p:txBody>
      </p:sp>
      <p:sp>
        <p:nvSpPr>
          <p:cNvPr id="6" name="Scorrimento verticale 5">
            <a:extLst>
              <a:ext uri="{FF2B5EF4-FFF2-40B4-BE49-F238E27FC236}">
                <a16:creationId xmlns:a16="http://schemas.microsoft.com/office/drawing/2014/main" id="{7EA40765-DF7A-2142-CB1B-B1DD47C1A747}"/>
              </a:ext>
            </a:extLst>
          </p:cNvPr>
          <p:cNvSpPr/>
          <p:nvPr/>
        </p:nvSpPr>
        <p:spPr>
          <a:xfrm>
            <a:off x="74430" y="1573618"/>
            <a:ext cx="3588488" cy="1855382"/>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t>Impatti:</a:t>
            </a:r>
          </a:p>
          <a:p>
            <a:pPr marL="285750" indent="-285750">
              <a:buFontTx/>
              <a:buChar char="-"/>
            </a:pPr>
            <a:r>
              <a:rPr lang="it-IT" sz="1600" dirty="0"/>
              <a:t>Effettivi/Potenziali</a:t>
            </a:r>
          </a:p>
          <a:p>
            <a:pPr marL="285750" indent="-285750">
              <a:buFontTx/>
              <a:buChar char="-"/>
            </a:pPr>
            <a:r>
              <a:rPr lang="it-IT" sz="1600" dirty="0"/>
              <a:t>Negativi/Positivi</a:t>
            </a:r>
          </a:p>
          <a:p>
            <a:pPr marL="285750" indent="-285750">
              <a:buFontTx/>
              <a:buChar char="-"/>
            </a:pPr>
            <a:r>
              <a:rPr lang="it-IT" sz="1600" dirty="0"/>
              <a:t>Di breve/lungo termine</a:t>
            </a:r>
          </a:p>
          <a:p>
            <a:pPr marL="285750" indent="-285750">
              <a:buFontTx/>
              <a:buChar char="-"/>
            </a:pPr>
            <a:r>
              <a:rPr lang="it-IT" sz="1600" dirty="0"/>
              <a:t>Intenzionali/non intenzionali</a:t>
            </a:r>
          </a:p>
          <a:p>
            <a:pPr marL="285750" indent="-285750">
              <a:buFontTx/>
              <a:buChar char="-"/>
            </a:pPr>
            <a:r>
              <a:rPr lang="it-IT" sz="1600" dirty="0"/>
              <a:t>Reversibili/irreversibili</a:t>
            </a:r>
          </a:p>
        </p:txBody>
      </p:sp>
      <p:sp>
        <p:nvSpPr>
          <p:cNvPr id="7" name="Esplosione: 14 punte 6">
            <a:extLst>
              <a:ext uri="{FF2B5EF4-FFF2-40B4-BE49-F238E27FC236}">
                <a16:creationId xmlns:a16="http://schemas.microsoft.com/office/drawing/2014/main" id="{EC3E2B66-888A-35D1-6183-3F5E6307610B}"/>
              </a:ext>
            </a:extLst>
          </p:cNvPr>
          <p:cNvSpPr/>
          <p:nvPr/>
        </p:nvSpPr>
        <p:spPr>
          <a:xfrm>
            <a:off x="7262036" y="1074180"/>
            <a:ext cx="4407196" cy="3189476"/>
          </a:xfrm>
          <a:prstGeom prst="irregularSeal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t>Da rendicontare soprattutto gli impatti più significativi, ossia i temi materiali</a:t>
            </a:r>
          </a:p>
        </p:txBody>
      </p:sp>
    </p:spTree>
    <p:extLst>
      <p:ext uri="{BB962C8B-B14F-4D97-AF65-F5344CB8AC3E}">
        <p14:creationId xmlns:p14="http://schemas.microsoft.com/office/powerpoint/2010/main" val="29313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FFEA8F24-EF6F-707C-9C8B-1FC375A9A112}"/>
              </a:ext>
            </a:extLst>
          </p:cNvPr>
          <p:cNvPicPr>
            <a:picLocks noChangeAspect="1"/>
          </p:cNvPicPr>
          <p:nvPr/>
        </p:nvPicPr>
        <p:blipFill>
          <a:blip r:embed="rId2"/>
          <a:stretch>
            <a:fillRect/>
          </a:stretch>
        </p:blipFill>
        <p:spPr>
          <a:xfrm>
            <a:off x="441730" y="961187"/>
            <a:ext cx="9202000" cy="5848000"/>
          </a:xfrm>
          <a:prstGeom prst="rect">
            <a:avLst/>
          </a:prstGeom>
        </p:spPr>
      </p:pic>
      <p:sp>
        <p:nvSpPr>
          <p:cNvPr id="2" name="Titolo 1">
            <a:extLst>
              <a:ext uri="{FF2B5EF4-FFF2-40B4-BE49-F238E27FC236}">
                <a16:creationId xmlns:a16="http://schemas.microsoft.com/office/drawing/2014/main" id="{D2E5159E-4522-629D-E4AC-0164095ED0B1}"/>
              </a:ext>
            </a:extLst>
          </p:cNvPr>
          <p:cNvSpPr>
            <a:spLocks noGrp="1"/>
          </p:cNvSpPr>
          <p:nvPr>
            <p:ph type="title"/>
          </p:nvPr>
        </p:nvSpPr>
        <p:spPr>
          <a:xfrm>
            <a:off x="693281" y="306572"/>
            <a:ext cx="8737797" cy="1320800"/>
          </a:xfrm>
        </p:spPr>
        <p:txBody>
          <a:bodyPr/>
          <a:lstStyle/>
          <a:p>
            <a:r>
              <a:rPr lang="it-IT" dirty="0"/>
              <a:t>Identificazione dei temi materiali (GRI 3)</a:t>
            </a:r>
          </a:p>
        </p:txBody>
      </p:sp>
      <p:sp>
        <p:nvSpPr>
          <p:cNvPr id="4" name="Segnaposto numero diapositiva 3">
            <a:extLst>
              <a:ext uri="{FF2B5EF4-FFF2-40B4-BE49-F238E27FC236}">
                <a16:creationId xmlns:a16="http://schemas.microsoft.com/office/drawing/2014/main" id="{F534B55A-A227-CEF2-9D20-0EAC5E447897}"/>
              </a:ext>
            </a:extLst>
          </p:cNvPr>
          <p:cNvSpPr>
            <a:spLocks noGrp="1"/>
          </p:cNvSpPr>
          <p:nvPr>
            <p:ph type="sldNum" sz="quarter" idx="12"/>
          </p:nvPr>
        </p:nvSpPr>
        <p:spPr>
          <a:xfrm>
            <a:off x="8606611" y="6041362"/>
            <a:ext cx="683339" cy="365125"/>
          </a:xfrm>
        </p:spPr>
        <p:txBody>
          <a:bodyPr/>
          <a:lstStyle/>
          <a:p>
            <a:fld id="{A296D96F-168F-49BE-9C77-5C834853BAF2}" type="slidenum">
              <a:rPr lang="it-IT" smtClean="0"/>
              <a:t>22</a:t>
            </a:fld>
            <a:endParaRPr lang="it-IT"/>
          </a:p>
        </p:txBody>
      </p:sp>
      <p:sp>
        <p:nvSpPr>
          <p:cNvPr id="9" name="Callout: linea piegata 8">
            <a:extLst>
              <a:ext uri="{FF2B5EF4-FFF2-40B4-BE49-F238E27FC236}">
                <a16:creationId xmlns:a16="http://schemas.microsoft.com/office/drawing/2014/main" id="{B008286B-1A63-3D3E-4A43-72A93B3BF499}"/>
              </a:ext>
            </a:extLst>
          </p:cNvPr>
          <p:cNvSpPr/>
          <p:nvPr/>
        </p:nvSpPr>
        <p:spPr>
          <a:xfrm>
            <a:off x="1228060" y="1818609"/>
            <a:ext cx="1614574" cy="1209159"/>
          </a:xfrm>
          <a:prstGeom prst="borderCallout2">
            <a:avLst>
              <a:gd name="adj1" fmla="val 18750"/>
              <a:gd name="adj2" fmla="val -8333"/>
              <a:gd name="adj3" fmla="val 18750"/>
              <a:gd name="adj4" fmla="val -16667"/>
              <a:gd name="adj5" fmla="val 113819"/>
              <a:gd name="adj6" fmla="val -1374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bg1"/>
                </a:solidFill>
              </a:rPr>
              <a:t>Attività, Rapporti di business, Stakeholder, Contesto di sostenibilità, </a:t>
            </a:r>
          </a:p>
        </p:txBody>
      </p:sp>
      <p:sp>
        <p:nvSpPr>
          <p:cNvPr id="11" name="Callout: linea piegata 10">
            <a:extLst>
              <a:ext uri="{FF2B5EF4-FFF2-40B4-BE49-F238E27FC236}">
                <a16:creationId xmlns:a16="http://schemas.microsoft.com/office/drawing/2014/main" id="{438B9BD1-2DBA-B71B-3F42-45FBF6BA8BB6}"/>
              </a:ext>
            </a:extLst>
          </p:cNvPr>
          <p:cNvSpPr/>
          <p:nvPr/>
        </p:nvSpPr>
        <p:spPr>
          <a:xfrm>
            <a:off x="3694831" y="5056844"/>
            <a:ext cx="1658679" cy="1552354"/>
          </a:xfrm>
          <a:prstGeom prst="borderCallout2">
            <a:avLst>
              <a:gd name="adj1" fmla="val 18750"/>
              <a:gd name="adj2" fmla="val -8333"/>
              <a:gd name="adj3" fmla="val 18750"/>
              <a:gd name="adj4" fmla="val -16667"/>
              <a:gd name="adj5" fmla="val -19349"/>
              <a:gd name="adj6" fmla="val -4025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bg1"/>
                </a:solidFill>
              </a:rPr>
              <a:t>Impatti positivi e</a:t>
            </a:r>
          </a:p>
          <a:p>
            <a:pPr algn="ctr"/>
            <a:r>
              <a:rPr lang="it-IT" sz="1400" dirty="0">
                <a:solidFill>
                  <a:schemeClr val="bg1"/>
                </a:solidFill>
              </a:rPr>
              <a:t>Impatti negativi causati da, a cui contribuisce o direttamente legati all’azienda</a:t>
            </a:r>
          </a:p>
        </p:txBody>
      </p:sp>
      <p:sp>
        <p:nvSpPr>
          <p:cNvPr id="12" name="Callout: linea piegata 11">
            <a:extLst>
              <a:ext uri="{FF2B5EF4-FFF2-40B4-BE49-F238E27FC236}">
                <a16:creationId xmlns:a16="http://schemas.microsoft.com/office/drawing/2014/main" id="{BF22AE8C-3215-20C8-AF4F-94276C901AAD}"/>
              </a:ext>
            </a:extLst>
          </p:cNvPr>
          <p:cNvSpPr/>
          <p:nvPr/>
        </p:nvSpPr>
        <p:spPr>
          <a:xfrm>
            <a:off x="4130754" y="1424763"/>
            <a:ext cx="2387009" cy="1477926"/>
          </a:xfrm>
          <a:prstGeom prst="borderCallout2">
            <a:avLst>
              <a:gd name="adj1" fmla="val 18750"/>
              <a:gd name="adj2" fmla="val -8333"/>
              <a:gd name="adj3" fmla="val 18750"/>
              <a:gd name="adj4" fmla="val -16667"/>
              <a:gd name="adj5" fmla="val 125055"/>
              <a:gd name="adj6" fmla="val -2046"/>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bg1"/>
                </a:solidFill>
              </a:rPr>
              <a:t>Valutare gli impatti negativi in base alla gravità e probabilità di realizzazione. Quelli positivi in base a benefici, ambito e probabilità di realizzazione</a:t>
            </a:r>
          </a:p>
        </p:txBody>
      </p:sp>
    </p:spTree>
    <p:extLst>
      <p:ext uri="{BB962C8B-B14F-4D97-AF65-F5344CB8AC3E}">
        <p14:creationId xmlns:p14="http://schemas.microsoft.com/office/powerpoint/2010/main" val="398465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051C4F-71B5-B973-1CBF-0D3049E0F8C0}"/>
              </a:ext>
            </a:extLst>
          </p:cNvPr>
          <p:cNvSpPr>
            <a:spLocks noGrp="1"/>
          </p:cNvSpPr>
          <p:nvPr>
            <p:ph type="title"/>
          </p:nvPr>
        </p:nvSpPr>
        <p:spPr>
          <a:xfrm>
            <a:off x="677334" y="609600"/>
            <a:ext cx="8844122" cy="1320800"/>
          </a:xfrm>
        </p:spPr>
        <p:txBody>
          <a:bodyPr>
            <a:normAutofit fontScale="90000"/>
          </a:bodyPr>
          <a:lstStyle/>
          <a:p>
            <a:r>
              <a:rPr lang="it-IT" dirty="0"/>
              <a:t>Requisiti da rispettare per redigere reportistica conforme agli standard GRI (GRI 1)</a:t>
            </a:r>
          </a:p>
        </p:txBody>
      </p:sp>
      <p:sp>
        <p:nvSpPr>
          <p:cNvPr id="3" name="Segnaposto contenuto 2">
            <a:extLst>
              <a:ext uri="{FF2B5EF4-FFF2-40B4-BE49-F238E27FC236}">
                <a16:creationId xmlns:a16="http://schemas.microsoft.com/office/drawing/2014/main" id="{0C5C338A-3E42-4B70-E375-A5701E13A0FB}"/>
              </a:ext>
            </a:extLst>
          </p:cNvPr>
          <p:cNvSpPr>
            <a:spLocks noGrp="1"/>
          </p:cNvSpPr>
          <p:nvPr>
            <p:ph idx="1"/>
          </p:nvPr>
        </p:nvSpPr>
        <p:spPr>
          <a:xfrm>
            <a:off x="677334" y="2160589"/>
            <a:ext cx="8596668" cy="4527290"/>
          </a:xfrm>
        </p:spPr>
        <p:txBody>
          <a:bodyPr>
            <a:normAutofit/>
          </a:bodyPr>
          <a:lstStyle/>
          <a:p>
            <a:pPr>
              <a:buFont typeface="+mj-lt"/>
              <a:buAutoNum type="arabicParenR"/>
            </a:pPr>
            <a:r>
              <a:rPr lang="it-IT" dirty="0"/>
              <a:t>Applicazione dei principi di rendicontazione</a:t>
            </a:r>
          </a:p>
          <a:p>
            <a:pPr>
              <a:buFont typeface="+mj-lt"/>
              <a:buAutoNum type="arabicParenR"/>
            </a:pPr>
            <a:r>
              <a:rPr lang="it-IT" dirty="0"/>
              <a:t>Rendicontazione delle informative previste dal GRI 2: Informativa generale</a:t>
            </a:r>
          </a:p>
          <a:p>
            <a:pPr>
              <a:buFont typeface="+mj-lt"/>
              <a:buAutoNum type="arabicParenR"/>
            </a:pPr>
            <a:r>
              <a:rPr lang="it-IT" dirty="0"/>
              <a:t>Identificazione dei temi materiali</a:t>
            </a:r>
          </a:p>
          <a:p>
            <a:pPr>
              <a:buFont typeface="+mj-lt"/>
              <a:buAutoNum type="arabicParenR"/>
            </a:pPr>
            <a:r>
              <a:rPr lang="it-IT" dirty="0"/>
              <a:t>Rendicontazione delle informazioni previste dal GRI 3: Temi materiali</a:t>
            </a:r>
          </a:p>
          <a:p>
            <a:pPr>
              <a:buFont typeface="+mj-lt"/>
              <a:buAutoNum type="arabicParenR"/>
            </a:pPr>
            <a:r>
              <a:rPr lang="it-IT" dirty="0"/>
              <a:t>Rendicontazione delle informative previste dagli Standard GRI specifici per ciascun tema materiale</a:t>
            </a:r>
          </a:p>
          <a:p>
            <a:pPr>
              <a:buFont typeface="+mj-lt"/>
              <a:buAutoNum type="arabicParenR"/>
            </a:pPr>
            <a:r>
              <a:rPr lang="it-IT" dirty="0"/>
              <a:t>Fornire le ragioni di omissione per quelli informative e quei requisiti che l’azienda non può rispettare</a:t>
            </a:r>
          </a:p>
          <a:p>
            <a:pPr>
              <a:buFont typeface="+mj-lt"/>
              <a:buAutoNum type="arabicParenR"/>
            </a:pPr>
            <a:r>
              <a:rPr lang="it-IT" dirty="0"/>
              <a:t>Pubblicazione dell’indice dei contenuti GRI</a:t>
            </a:r>
          </a:p>
          <a:p>
            <a:pPr>
              <a:buFont typeface="+mj-lt"/>
              <a:buAutoNum type="arabicParenR"/>
            </a:pPr>
            <a:r>
              <a:rPr lang="it-IT" dirty="0"/>
              <a:t>Predisporre una dichiarazione d’uso</a:t>
            </a:r>
          </a:p>
          <a:p>
            <a:pPr>
              <a:buFont typeface="+mj-lt"/>
              <a:buAutoNum type="arabicParenR"/>
            </a:pPr>
            <a:r>
              <a:rPr lang="it-IT" dirty="0"/>
              <a:t>Notificare il GRI</a:t>
            </a:r>
          </a:p>
        </p:txBody>
      </p:sp>
      <p:sp>
        <p:nvSpPr>
          <p:cNvPr id="4" name="Segnaposto numero diapositiva 3">
            <a:extLst>
              <a:ext uri="{FF2B5EF4-FFF2-40B4-BE49-F238E27FC236}">
                <a16:creationId xmlns:a16="http://schemas.microsoft.com/office/drawing/2014/main" id="{0B64AFDA-76C8-8865-606A-20DD9387D731}"/>
              </a:ext>
            </a:extLst>
          </p:cNvPr>
          <p:cNvSpPr>
            <a:spLocks noGrp="1"/>
          </p:cNvSpPr>
          <p:nvPr>
            <p:ph type="sldNum" sz="quarter" idx="12"/>
          </p:nvPr>
        </p:nvSpPr>
        <p:spPr/>
        <p:txBody>
          <a:bodyPr/>
          <a:lstStyle/>
          <a:p>
            <a:fld id="{A296D96F-168F-49BE-9C77-5C834853BAF2}" type="slidenum">
              <a:rPr lang="it-IT" smtClean="0"/>
              <a:t>23</a:t>
            </a:fld>
            <a:endParaRPr lang="it-IT"/>
          </a:p>
        </p:txBody>
      </p:sp>
    </p:spTree>
    <p:extLst>
      <p:ext uri="{BB962C8B-B14F-4D97-AF65-F5344CB8AC3E}">
        <p14:creationId xmlns:p14="http://schemas.microsoft.com/office/powerpoint/2010/main" val="4104490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021D02-7F34-DB9E-9A9F-A45975FACEEF}"/>
              </a:ext>
            </a:extLst>
          </p:cNvPr>
          <p:cNvSpPr>
            <a:spLocks noGrp="1"/>
          </p:cNvSpPr>
          <p:nvPr>
            <p:ph type="title"/>
          </p:nvPr>
        </p:nvSpPr>
        <p:spPr/>
        <p:txBody>
          <a:bodyPr/>
          <a:lstStyle/>
          <a:p>
            <a:r>
              <a:rPr lang="it-IT" dirty="0"/>
              <a:t>I principi di rendicontazione (GRI 1)</a:t>
            </a:r>
          </a:p>
        </p:txBody>
      </p:sp>
      <p:sp>
        <p:nvSpPr>
          <p:cNvPr id="3" name="Segnaposto contenuto 2">
            <a:extLst>
              <a:ext uri="{FF2B5EF4-FFF2-40B4-BE49-F238E27FC236}">
                <a16:creationId xmlns:a16="http://schemas.microsoft.com/office/drawing/2014/main" id="{7440B219-9511-3E16-5D97-2964379DD6F7}"/>
              </a:ext>
            </a:extLst>
          </p:cNvPr>
          <p:cNvSpPr>
            <a:spLocks noGrp="1"/>
          </p:cNvSpPr>
          <p:nvPr>
            <p:ph idx="1"/>
          </p:nvPr>
        </p:nvSpPr>
        <p:spPr/>
        <p:txBody>
          <a:bodyPr/>
          <a:lstStyle/>
          <a:p>
            <a:r>
              <a:rPr lang="it-IT" dirty="0"/>
              <a:t>Accuratezza</a:t>
            </a:r>
          </a:p>
          <a:p>
            <a:r>
              <a:rPr lang="it-IT" dirty="0"/>
              <a:t>Equilibrio</a:t>
            </a:r>
          </a:p>
          <a:p>
            <a:r>
              <a:rPr lang="it-IT" dirty="0"/>
              <a:t>Chiarezza</a:t>
            </a:r>
          </a:p>
          <a:p>
            <a:r>
              <a:rPr lang="it-IT" dirty="0"/>
              <a:t>Comparabilità</a:t>
            </a:r>
          </a:p>
          <a:p>
            <a:r>
              <a:rPr lang="it-IT" dirty="0"/>
              <a:t>Completezza</a:t>
            </a:r>
          </a:p>
          <a:p>
            <a:r>
              <a:rPr lang="it-IT" dirty="0"/>
              <a:t>Contesto di sostenibilità</a:t>
            </a:r>
          </a:p>
          <a:p>
            <a:r>
              <a:rPr lang="it-IT" dirty="0"/>
              <a:t>Tempestività</a:t>
            </a:r>
          </a:p>
          <a:p>
            <a:r>
              <a:rPr lang="it-IT" dirty="0"/>
              <a:t>Verificabilità</a:t>
            </a:r>
          </a:p>
        </p:txBody>
      </p:sp>
      <p:sp>
        <p:nvSpPr>
          <p:cNvPr id="4" name="Segnaposto numero diapositiva 3">
            <a:extLst>
              <a:ext uri="{FF2B5EF4-FFF2-40B4-BE49-F238E27FC236}">
                <a16:creationId xmlns:a16="http://schemas.microsoft.com/office/drawing/2014/main" id="{A0B14876-A5BC-FD2E-A5CD-187966B328B6}"/>
              </a:ext>
            </a:extLst>
          </p:cNvPr>
          <p:cNvSpPr>
            <a:spLocks noGrp="1"/>
          </p:cNvSpPr>
          <p:nvPr>
            <p:ph type="sldNum" sz="quarter" idx="12"/>
          </p:nvPr>
        </p:nvSpPr>
        <p:spPr/>
        <p:txBody>
          <a:bodyPr/>
          <a:lstStyle/>
          <a:p>
            <a:fld id="{A296D96F-168F-49BE-9C77-5C834853BAF2}" type="slidenum">
              <a:rPr lang="it-IT" smtClean="0"/>
              <a:t>24</a:t>
            </a:fld>
            <a:endParaRPr lang="it-IT"/>
          </a:p>
        </p:txBody>
      </p:sp>
      <p:graphicFrame>
        <p:nvGraphicFramePr>
          <p:cNvPr id="6" name="Tabella 6">
            <a:extLst>
              <a:ext uri="{FF2B5EF4-FFF2-40B4-BE49-F238E27FC236}">
                <a16:creationId xmlns:a16="http://schemas.microsoft.com/office/drawing/2014/main" id="{4336B8BA-A2E5-2F00-5FC7-32588DDB0307}"/>
              </a:ext>
            </a:extLst>
          </p:cNvPr>
          <p:cNvGraphicFramePr>
            <a:graphicFrameLocks noGrp="1"/>
          </p:cNvGraphicFramePr>
          <p:nvPr>
            <p:extLst>
              <p:ext uri="{D42A27DB-BD31-4B8C-83A1-F6EECF244321}">
                <p14:modId xmlns:p14="http://schemas.microsoft.com/office/powerpoint/2010/main" val="10980504"/>
              </p:ext>
            </p:extLst>
          </p:nvPr>
        </p:nvGraphicFramePr>
        <p:xfrm>
          <a:off x="4333948" y="1650015"/>
          <a:ext cx="5118395" cy="4582160"/>
        </p:xfrm>
        <a:graphic>
          <a:graphicData uri="http://schemas.openxmlformats.org/drawingml/2006/table">
            <a:tbl>
              <a:tblPr firstRow="1" bandRow="1">
                <a:tableStyleId>{5C22544A-7EE6-4342-B048-85BDC9FD1C3A}</a:tableStyleId>
              </a:tblPr>
              <a:tblGrid>
                <a:gridCol w="5118395">
                  <a:extLst>
                    <a:ext uri="{9D8B030D-6E8A-4147-A177-3AD203B41FA5}">
                      <a16:colId xmlns:a16="http://schemas.microsoft.com/office/drawing/2014/main" val="3927189344"/>
                    </a:ext>
                  </a:extLst>
                </a:gridCol>
              </a:tblGrid>
              <a:tr h="370840">
                <a:tc>
                  <a:txBody>
                    <a:bodyPr/>
                    <a:lstStyle/>
                    <a:p>
                      <a:r>
                        <a:rPr lang="it-IT" dirty="0"/>
                        <a:t>Caratteristiche delle informazioni sulla sostenibilità secondo la direttiva 2022/2464</a:t>
                      </a:r>
                    </a:p>
                  </a:txBody>
                  <a:tcPr/>
                </a:tc>
                <a:extLst>
                  <a:ext uri="{0D108BD9-81ED-4DB2-BD59-A6C34878D82A}">
                    <a16:rowId xmlns:a16="http://schemas.microsoft.com/office/drawing/2014/main" val="3807769982"/>
                  </a:ext>
                </a:extLst>
              </a:tr>
              <a:tr h="370840">
                <a:tc>
                  <a:txBody>
                    <a:bodyPr/>
                    <a:lstStyle/>
                    <a:p>
                      <a:r>
                        <a:rPr lang="it-IT" dirty="0"/>
                        <a:t>comprensibili, pertinenti, verificabili e rappresentate fedelmente</a:t>
                      </a:r>
                    </a:p>
                  </a:txBody>
                  <a:tcPr/>
                </a:tc>
                <a:extLst>
                  <a:ext uri="{0D108BD9-81ED-4DB2-BD59-A6C34878D82A}">
                    <a16:rowId xmlns:a16="http://schemas.microsoft.com/office/drawing/2014/main" val="4267113778"/>
                  </a:ext>
                </a:extLst>
              </a:tr>
              <a:tr h="370840">
                <a:tc>
                  <a:txBody>
                    <a:bodyPr/>
                    <a:lstStyle/>
                    <a:p>
                      <a:r>
                        <a:rPr lang="it-IT" dirty="0"/>
                        <a:t>prospettiche e retrospettive</a:t>
                      </a:r>
                    </a:p>
                  </a:txBody>
                  <a:tcPr/>
                </a:tc>
                <a:extLst>
                  <a:ext uri="{0D108BD9-81ED-4DB2-BD59-A6C34878D82A}">
                    <a16:rowId xmlns:a16="http://schemas.microsoft.com/office/drawing/2014/main" val="2491709670"/>
                  </a:ext>
                </a:extLst>
              </a:tr>
              <a:tr h="370840">
                <a:tc>
                  <a:txBody>
                    <a:bodyPr/>
                    <a:lstStyle/>
                    <a:p>
                      <a:r>
                        <a:rPr lang="it-IT" dirty="0"/>
                        <a:t>di tipo qualitativo e quantitativo</a:t>
                      </a:r>
                    </a:p>
                  </a:txBody>
                  <a:tcPr/>
                </a:tc>
                <a:extLst>
                  <a:ext uri="{0D108BD9-81ED-4DB2-BD59-A6C34878D82A}">
                    <a16:rowId xmlns:a16="http://schemas.microsoft.com/office/drawing/2014/main" val="2924320265"/>
                  </a:ext>
                </a:extLst>
              </a:tr>
              <a:tr h="370840">
                <a:tc>
                  <a:txBody>
                    <a:bodyPr/>
                    <a:lstStyle/>
                    <a:p>
                      <a:r>
                        <a:rPr lang="it-IT" dirty="0"/>
                        <a:t>Basarsi, se del caso, su prove scientifiche conclusive</a:t>
                      </a:r>
                    </a:p>
                  </a:txBody>
                  <a:tcPr/>
                </a:tc>
                <a:extLst>
                  <a:ext uri="{0D108BD9-81ED-4DB2-BD59-A6C34878D82A}">
                    <a16:rowId xmlns:a16="http://schemas.microsoft.com/office/drawing/2014/main" val="1619913031"/>
                  </a:ext>
                </a:extLst>
              </a:tr>
              <a:tr h="370840">
                <a:tc>
                  <a:txBody>
                    <a:bodyPr/>
                    <a:lstStyle/>
                    <a:p>
                      <a:r>
                        <a:rPr lang="it-IT" dirty="0"/>
                        <a:t>armonizzate, comparabili e basate su indicatori uniformi</a:t>
                      </a:r>
                    </a:p>
                  </a:txBody>
                  <a:tcPr/>
                </a:tc>
                <a:extLst>
                  <a:ext uri="{0D108BD9-81ED-4DB2-BD59-A6C34878D82A}">
                    <a16:rowId xmlns:a16="http://schemas.microsoft.com/office/drawing/2014/main" val="189767443"/>
                  </a:ext>
                </a:extLst>
              </a:tr>
              <a:tr h="370840">
                <a:tc>
                  <a:txBody>
                    <a:bodyPr/>
                    <a:lstStyle/>
                    <a:p>
                      <a:r>
                        <a:rPr lang="it-IT" dirty="0"/>
                        <a:t>Tener conto delle prospettive di breve, medio e lungo termine</a:t>
                      </a:r>
                    </a:p>
                  </a:txBody>
                  <a:tcPr/>
                </a:tc>
                <a:extLst>
                  <a:ext uri="{0D108BD9-81ED-4DB2-BD59-A6C34878D82A}">
                    <a16:rowId xmlns:a16="http://schemas.microsoft.com/office/drawing/2014/main" val="1517737261"/>
                  </a:ext>
                </a:extLst>
              </a:tr>
              <a:tr h="370840">
                <a:tc>
                  <a:txBody>
                    <a:bodyPr/>
                    <a:lstStyle/>
                    <a:p>
                      <a:r>
                        <a:rPr lang="it-IT" dirty="0"/>
                        <a:t>riguardanti l’intera catena del valore dell’impresa</a:t>
                      </a:r>
                    </a:p>
                  </a:txBody>
                  <a:tcPr/>
                </a:tc>
                <a:extLst>
                  <a:ext uri="{0D108BD9-81ED-4DB2-BD59-A6C34878D82A}">
                    <a16:rowId xmlns:a16="http://schemas.microsoft.com/office/drawing/2014/main" val="1204855274"/>
                  </a:ext>
                </a:extLst>
              </a:tr>
            </a:tbl>
          </a:graphicData>
        </a:graphic>
      </p:graphicFrame>
      <p:cxnSp>
        <p:nvCxnSpPr>
          <p:cNvPr id="8" name="Connettore 2 7">
            <a:extLst>
              <a:ext uri="{FF2B5EF4-FFF2-40B4-BE49-F238E27FC236}">
                <a16:creationId xmlns:a16="http://schemas.microsoft.com/office/drawing/2014/main" id="{03D39426-40B4-FB45-43A0-6B7532B05E19}"/>
              </a:ext>
            </a:extLst>
          </p:cNvPr>
          <p:cNvCxnSpPr/>
          <p:nvPr/>
        </p:nvCxnSpPr>
        <p:spPr>
          <a:xfrm>
            <a:off x="2530549" y="2371060"/>
            <a:ext cx="1754372" cy="20201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a:extLst>
              <a:ext uri="{FF2B5EF4-FFF2-40B4-BE49-F238E27FC236}">
                <a16:creationId xmlns:a16="http://schemas.microsoft.com/office/drawing/2014/main" id="{4847694D-9659-8DE4-5467-8E6278861605}"/>
              </a:ext>
            </a:extLst>
          </p:cNvPr>
          <p:cNvCxnSpPr/>
          <p:nvPr/>
        </p:nvCxnSpPr>
        <p:spPr>
          <a:xfrm>
            <a:off x="2519916" y="2349795"/>
            <a:ext cx="1743740" cy="150982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1E5E0248-FEDC-ACAD-9DB5-983D20800F28}"/>
              </a:ext>
            </a:extLst>
          </p:cNvPr>
          <p:cNvCxnSpPr/>
          <p:nvPr/>
        </p:nvCxnSpPr>
        <p:spPr>
          <a:xfrm>
            <a:off x="2153093" y="2732567"/>
            <a:ext cx="211056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C41CC576-F4A8-EDE7-61FC-BDA1B892238D}"/>
              </a:ext>
            </a:extLst>
          </p:cNvPr>
          <p:cNvCxnSpPr/>
          <p:nvPr/>
        </p:nvCxnSpPr>
        <p:spPr>
          <a:xfrm flipV="1">
            <a:off x="2153093" y="2822944"/>
            <a:ext cx="2110563" cy="34024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C60C0C5A-B563-A6FF-AD98-791E8A3DB11E}"/>
              </a:ext>
            </a:extLst>
          </p:cNvPr>
          <p:cNvCxnSpPr/>
          <p:nvPr/>
        </p:nvCxnSpPr>
        <p:spPr>
          <a:xfrm>
            <a:off x="2620926" y="3535326"/>
            <a:ext cx="1642730" cy="102072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5517EA21-E226-3B3F-6688-FE89EF38BF05}"/>
              </a:ext>
            </a:extLst>
          </p:cNvPr>
          <p:cNvCxnSpPr/>
          <p:nvPr/>
        </p:nvCxnSpPr>
        <p:spPr>
          <a:xfrm flipV="1">
            <a:off x="2530549" y="3163186"/>
            <a:ext cx="1754372" cy="80807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D93C5C7C-3B23-747E-1AD4-AC336A17ABE3}"/>
              </a:ext>
            </a:extLst>
          </p:cNvPr>
          <p:cNvCxnSpPr/>
          <p:nvPr/>
        </p:nvCxnSpPr>
        <p:spPr>
          <a:xfrm flipV="1">
            <a:off x="2530549" y="3471530"/>
            <a:ext cx="1733107" cy="49973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7712064D-81B6-6A2B-4921-47B7797D7A8F}"/>
              </a:ext>
            </a:extLst>
          </p:cNvPr>
          <p:cNvCxnSpPr/>
          <p:nvPr/>
        </p:nvCxnSpPr>
        <p:spPr>
          <a:xfrm>
            <a:off x="2573079" y="3971260"/>
            <a:ext cx="1690577" cy="128122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a:extLst>
              <a:ext uri="{FF2B5EF4-FFF2-40B4-BE49-F238E27FC236}">
                <a16:creationId xmlns:a16="http://schemas.microsoft.com/office/drawing/2014/main" id="{9FE3C28E-CD7E-B0C2-77AD-3505DCD3ABEB}"/>
              </a:ext>
            </a:extLst>
          </p:cNvPr>
          <p:cNvCxnSpPr/>
          <p:nvPr/>
        </p:nvCxnSpPr>
        <p:spPr>
          <a:xfrm>
            <a:off x="2530549" y="3971260"/>
            <a:ext cx="1754372" cy="188196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5">
            <a:extLst>
              <a:ext uri="{FF2B5EF4-FFF2-40B4-BE49-F238E27FC236}">
                <a16:creationId xmlns:a16="http://schemas.microsoft.com/office/drawing/2014/main" id="{4D9D0A34-5F84-A6C4-0D73-66A4E5F52C49}"/>
              </a:ext>
            </a:extLst>
          </p:cNvPr>
          <p:cNvCxnSpPr/>
          <p:nvPr/>
        </p:nvCxnSpPr>
        <p:spPr>
          <a:xfrm flipV="1">
            <a:off x="3641651" y="1977656"/>
            <a:ext cx="622005" cy="238700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ttore 2 27">
            <a:extLst>
              <a:ext uri="{FF2B5EF4-FFF2-40B4-BE49-F238E27FC236}">
                <a16:creationId xmlns:a16="http://schemas.microsoft.com/office/drawing/2014/main" id="{955DC84C-8B8A-FB31-8C7F-656C6597F358}"/>
              </a:ext>
            </a:extLst>
          </p:cNvPr>
          <p:cNvCxnSpPr/>
          <p:nvPr/>
        </p:nvCxnSpPr>
        <p:spPr>
          <a:xfrm flipV="1">
            <a:off x="2477386" y="1977656"/>
            <a:ext cx="1749056" cy="278573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ttore 2 29">
            <a:extLst>
              <a:ext uri="{FF2B5EF4-FFF2-40B4-BE49-F238E27FC236}">
                <a16:creationId xmlns:a16="http://schemas.microsoft.com/office/drawing/2014/main" id="{7962AF30-47C4-5AB0-745E-2933714C150F}"/>
              </a:ext>
            </a:extLst>
          </p:cNvPr>
          <p:cNvCxnSpPr/>
          <p:nvPr/>
        </p:nvCxnSpPr>
        <p:spPr>
          <a:xfrm flipV="1">
            <a:off x="2519916" y="2886740"/>
            <a:ext cx="1743740" cy="227536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84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23AD52A-103D-ADC1-7FFB-51D315E905BD}"/>
              </a:ext>
            </a:extLst>
          </p:cNvPr>
          <p:cNvSpPr>
            <a:spLocks noGrp="1"/>
          </p:cNvSpPr>
          <p:nvPr>
            <p:ph type="title"/>
          </p:nvPr>
        </p:nvSpPr>
        <p:spPr>
          <a:xfrm>
            <a:off x="1286933" y="609600"/>
            <a:ext cx="10197494" cy="1099457"/>
          </a:xfrm>
        </p:spPr>
        <p:txBody>
          <a:bodyPr>
            <a:normAutofit/>
          </a:bodyPr>
          <a:lstStyle/>
          <a:p>
            <a:r>
              <a:rPr lang="it-IT" dirty="0"/>
              <a:t>Le ragioni di omissione (GRI 1) </a:t>
            </a:r>
          </a:p>
        </p:txBody>
      </p:sp>
      <p:sp>
        <p:nvSpPr>
          <p:cNvPr id="12"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egnaposto numero diapositiva 3">
            <a:extLst>
              <a:ext uri="{FF2B5EF4-FFF2-40B4-BE49-F238E27FC236}">
                <a16:creationId xmlns:a16="http://schemas.microsoft.com/office/drawing/2014/main" id="{1D01986C-55AF-49CB-9EAC-42342A380EDF}"/>
              </a:ext>
            </a:extLst>
          </p:cNvPr>
          <p:cNvSpPr>
            <a:spLocks noGrp="1"/>
          </p:cNvSpPr>
          <p:nvPr>
            <p:ph type="sldNum" sz="quarter" idx="12"/>
          </p:nvPr>
        </p:nvSpPr>
        <p:spPr>
          <a:xfrm>
            <a:off x="9894532" y="6182876"/>
            <a:ext cx="683339" cy="365125"/>
          </a:xfrm>
        </p:spPr>
        <p:txBody>
          <a:bodyPr>
            <a:normAutofit/>
          </a:bodyPr>
          <a:lstStyle/>
          <a:p>
            <a:pPr>
              <a:spcAft>
                <a:spcPts val="600"/>
              </a:spcAft>
            </a:pPr>
            <a:fld id="{A296D96F-168F-49BE-9C77-5C834853BAF2}" type="slidenum">
              <a:rPr lang="it-IT" smtClean="0"/>
              <a:pPr>
                <a:spcAft>
                  <a:spcPts val="600"/>
                </a:spcAft>
              </a:pPr>
              <a:t>25</a:t>
            </a:fld>
            <a:endParaRPr lang="it-IT"/>
          </a:p>
        </p:txBody>
      </p:sp>
      <p:sp>
        <p:nvSpPr>
          <p:cNvPr id="14"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Tabella 5">
            <a:extLst>
              <a:ext uri="{FF2B5EF4-FFF2-40B4-BE49-F238E27FC236}">
                <a16:creationId xmlns:a16="http://schemas.microsoft.com/office/drawing/2014/main" id="{B6387C26-E0B3-AE6B-13EA-5F79B92A240C}"/>
              </a:ext>
            </a:extLst>
          </p:cNvPr>
          <p:cNvGraphicFramePr>
            <a:graphicFrameLocks noGrp="1"/>
          </p:cNvGraphicFramePr>
          <p:nvPr>
            <p:ph idx="1"/>
            <p:extLst>
              <p:ext uri="{D42A27DB-BD31-4B8C-83A1-F6EECF244321}">
                <p14:modId xmlns:p14="http://schemas.microsoft.com/office/powerpoint/2010/main" val="3601671330"/>
              </p:ext>
            </p:extLst>
          </p:nvPr>
        </p:nvGraphicFramePr>
        <p:xfrm>
          <a:off x="1010093" y="1408815"/>
          <a:ext cx="10197494" cy="4774059"/>
        </p:xfrm>
        <a:graphic>
          <a:graphicData uri="http://schemas.openxmlformats.org/drawingml/2006/table">
            <a:tbl>
              <a:tblPr firstRow="1" bandRow="1">
                <a:noFill/>
                <a:tableStyleId>{5C22544A-7EE6-4342-B048-85BDC9FD1C3A}</a:tableStyleId>
              </a:tblPr>
              <a:tblGrid>
                <a:gridCol w="3363389">
                  <a:extLst>
                    <a:ext uri="{9D8B030D-6E8A-4147-A177-3AD203B41FA5}">
                      <a16:colId xmlns:a16="http://schemas.microsoft.com/office/drawing/2014/main" val="1231161682"/>
                    </a:ext>
                  </a:extLst>
                </a:gridCol>
                <a:gridCol w="6834105">
                  <a:extLst>
                    <a:ext uri="{9D8B030D-6E8A-4147-A177-3AD203B41FA5}">
                      <a16:colId xmlns:a16="http://schemas.microsoft.com/office/drawing/2014/main" val="142135461"/>
                    </a:ext>
                  </a:extLst>
                </a:gridCol>
              </a:tblGrid>
              <a:tr h="556973">
                <a:tc>
                  <a:txBody>
                    <a:bodyPr/>
                    <a:lstStyle/>
                    <a:p>
                      <a:r>
                        <a:rPr lang="it-IT" sz="1800" b="1" dirty="0">
                          <a:solidFill>
                            <a:schemeClr val="tx1">
                              <a:lumMod val="75000"/>
                              <a:lumOff val="25000"/>
                            </a:schemeClr>
                          </a:solidFill>
                        </a:rPr>
                        <a:t>Ragione di omissione</a:t>
                      </a:r>
                    </a:p>
                  </a:txBody>
                  <a:tcPr marL="194928" marR="97464" marT="97464" marB="97464">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r>
                        <a:rPr lang="it-IT" sz="1800" b="1">
                          <a:solidFill>
                            <a:schemeClr val="tx1">
                              <a:lumMod val="75000"/>
                              <a:lumOff val="25000"/>
                            </a:schemeClr>
                          </a:solidFill>
                        </a:rPr>
                        <a:t>Spiegazione obbligatoria</a:t>
                      </a:r>
                    </a:p>
                  </a:txBody>
                  <a:tcPr marL="194928" marR="97464" marT="97464" marB="97464">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1198061516"/>
                  </a:ext>
                </a:extLst>
              </a:tr>
              <a:tr h="841144">
                <a:tc>
                  <a:txBody>
                    <a:bodyPr/>
                    <a:lstStyle/>
                    <a:p>
                      <a:r>
                        <a:rPr lang="it-IT" sz="1800" b="1" i="1" dirty="0">
                          <a:solidFill>
                            <a:schemeClr val="tx1">
                              <a:lumMod val="75000"/>
                              <a:lumOff val="25000"/>
                            </a:schemeClr>
                          </a:solidFill>
                        </a:rPr>
                        <a:t>Non pertinente</a:t>
                      </a:r>
                    </a:p>
                  </a:txBody>
                  <a:tcPr marL="194928" marR="97464" marT="97464" marB="97464">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r>
                        <a:rPr lang="it-IT" sz="1800" dirty="0">
                          <a:solidFill>
                            <a:schemeClr val="tx1">
                              <a:lumMod val="75000"/>
                              <a:lumOff val="25000"/>
                            </a:schemeClr>
                          </a:solidFill>
                        </a:rPr>
                        <a:t>Spiegare il motivo per cui l'informativa o il requisito non è considerato pertinente</a:t>
                      </a:r>
                    </a:p>
                  </a:txBody>
                  <a:tcPr marL="194928" marR="97464" marT="97464" marB="97464">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233454003"/>
                  </a:ext>
                </a:extLst>
              </a:tr>
              <a:tr h="556973">
                <a:tc>
                  <a:txBody>
                    <a:bodyPr/>
                    <a:lstStyle/>
                    <a:p>
                      <a:r>
                        <a:rPr lang="it-IT" sz="1800" b="1" i="1">
                          <a:solidFill>
                            <a:schemeClr val="tx1">
                              <a:lumMod val="75000"/>
                              <a:lumOff val="25000"/>
                            </a:schemeClr>
                          </a:solidFill>
                        </a:rPr>
                        <a:t>Divieti normativi</a:t>
                      </a:r>
                    </a:p>
                  </a:txBody>
                  <a:tcPr marL="194928" marR="97464" marT="97464" marB="97464">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r>
                        <a:rPr lang="it-IT" sz="1800" dirty="0">
                          <a:solidFill>
                            <a:schemeClr val="tx1">
                              <a:lumMod val="75000"/>
                              <a:lumOff val="25000"/>
                            </a:schemeClr>
                          </a:solidFill>
                        </a:rPr>
                        <a:t>Descrivere gli specifici divieti previsti dalla legge</a:t>
                      </a:r>
                    </a:p>
                  </a:txBody>
                  <a:tcPr marL="194928" marR="97464" marT="97464" marB="97464">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44757779"/>
                  </a:ext>
                </a:extLst>
              </a:tr>
              <a:tr h="556973">
                <a:tc>
                  <a:txBody>
                    <a:bodyPr/>
                    <a:lstStyle/>
                    <a:p>
                      <a:r>
                        <a:rPr lang="it-IT" sz="1800" b="1" i="1">
                          <a:solidFill>
                            <a:schemeClr val="tx1">
                              <a:lumMod val="75000"/>
                              <a:lumOff val="25000"/>
                            </a:schemeClr>
                          </a:solidFill>
                        </a:rPr>
                        <a:t>Vincoli di riservatezza</a:t>
                      </a:r>
                    </a:p>
                  </a:txBody>
                  <a:tcPr marL="194928" marR="97464" marT="97464" marB="97464">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r>
                        <a:rPr lang="it-IT" sz="1800" dirty="0">
                          <a:solidFill>
                            <a:schemeClr val="tx1">
                              <a:lumMod val="75000"/>
                              <a:lumOff val="25000"/>
                            </a:schemeClr>
                          </a:solidFill>
                        </a:rPr>
                        <a:t>Descrivere gli specifici vincoli di riservatezza</a:t>
                      </a:r>
                    </a:p>
                  </a:txBody>
                  <a:tcPr marL="194928" marR="97464" marT="97464" marB="97464">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2406204807"/>
                  </a:ext>
                </a:extLst>
              </a:tr>
              <a:tr h="2261996">
                <a:tc>
                  <a:txBody>
                    <a:bodyPr/>
                    <a:lstStyle/>
                    <a:p>
                      <a:r>
                        <a:rPr lang="it-IT" sz="1800" b="1" i="1" dirty="0">
                          <a:solidFill>
                            <a:schemeClr val="tx1">
                              <a:lumMod val="75000"/>
                              <a:lumOff val="25000"/>
                            </a:schemeClr>
                          </a:solidFill>
                        </a:rPr>
                        <a:t>Informazioni non disponibili/incomplete</a:t>
                      </a:r>
                    </a:p>
                  </a:txBody>
                  <a:tcPr marL="194928" marR="97464" marT="97464" marB="97464">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EDC"/>
                      </a:solidFill>
                      <a:prstDash val="solid"/>
                    </a:lnB>
                    <a:noFill/>
                  </a:tcPr>
                </a:tc>
                <a:tc>
                  <a:txBody>
                    <a:bodyPr/>
                    <a:lstStyle/>
                    <a:p>
                      <a:r>
                        <a:rPr lang="it-IT" sz="1800" dirty="0">
                          <a:solidFill>
                            <a:schemeClr val="tx1">
                              <a:lumMod val="75000"/>
                              <a:lumOff val="25000"/>
                            </a:schemeClr>
                          </a:solidFill>
                        </a:rPr>
                        <a:t>Specificare quali informazioni non sono disponibili o non sono complete. Quando le informazioni sono incomplete, specificare cosa manca (ad es., entità per le quali mancano informazioni).</a:t>
                      </a:r>
                    </a:p>
                    <a:p>
                      <a:r>
                        <a:rPr lang="it-IT" sz="1800" dirty="0">
                          <a:solidFill>
                            <a:schemeClr val="tx1">
                              <a:lumMod val="75000"/>
                              <a:lumOff val="25000"/>
                            </a:schemeClr>
                          </a:solidFill>
                        </a:rPr>
                        <a:t>Spiegare il motivo per cui le informazioni necessarie non sono disponibili o non sono complete.</a:t>
                      </a:r>
                    </a:p>
                    <a:p>
                      <a:r>
                        <a:rPr lang="it-IT" sz="1800" dirty="0">
                          <a:solidFill>
                            <a:schemeClr val="tx1">
                              <a:lumMod val="75000"/>
                              <a:lumOff val="25000"/>
                            </a:schemeClr>
                          </a:solidFill>
                        </a:rPr>
                        <a:t>Descrivere le misure adottate e la tempistica entro la quale si prevede di ottenere tali informazioni.</a:t>
                      </a:r>
                    </a:p>
                  </a:txBody>
                  <a:tcPr marL="194928" marR="97464" marT="97464" marB="97464">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EDC"/>
                      </a:solidFill>
                      <a:prstDash val="solid"/>
                    </a:lnB>
                    <a:noFill/>
                  </a:tcPr>
                </a:tc>
                <a:extLst>
                  <a:ext uri="{0D108BD9-81ED-4DB2-BD59-A6C34878D82A}">
                    <a16:rowId xmlns:a16="http://schemas.microsoft.com/office/drawing/2014/main" val="2629262917"/>
                  </a:ext>
                </a:extLst>
              </a:tr>
            </a:tbl>
          </a:graphicData>
        </a:graphic>
      </p:graphicFrame>
    </p:spTree>
    <p:extLst>
      <p:ext uri="{BB962C8B-B14F-4D97-AF65-F5344CB8AC3E}">
        <p14:creationId xmlns:p14="http://schemas.microsoft.com/office/powerpoint/2010/main" val="3548015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0731B23E-91C7-4721-DDB4-C235B1B16D0C}"/>
              </a:ext>
            </a:extLst>
          </p:cNvPr>
          <p:cNvSpPr>
            <a:spLocks noGrp="1"/>
          </p:cNvSpPr>
          <p:nvPr>
            <p:ph type="title"/>
          </p:nvPr>
        </p:nvSpPr>
        <p:spPr>
          <a:xfrm>
            <a:off x="643467" y="816638"/>
            <a:ext cx="3367359" cy="5224724"/>
          </a:xfrm>
        </p:spPr>
        <p:txBody>
          <a:bodyPr anchor="ctr">
            <a:normAutofit/>
          </a:bodyPr>
          <a:lstStyle/>
          <a:p>
            <a:r>
              <a:rPr lang="it-IT" dirty="0"/>
              <a:t>L’indice dei contenuti GRI (GRI 1)</a:t>
            </a:r>
          </a:p>
        </p:txBody>
      </p:sp>
      <p:sp>
        <p:nvSpPr>
          <p:cNvPr id="4" name="Segnaposto numero diapositiva 3">
            <a:extLst>
              <a:ext uri="{FF2B5EF4-FFF2-40B4-BE49-F238E27FC236}">
                <a16:creationId xmlns:a16="http://schemas.microsoft.com/office/drawing/2014/main" id="{CA380F20-6C66-1786-5738-56C4DAADAE6A}"/>
              </a:ext>
            </a:extLst>
          </p:cNvPr>
          <p:cNvSpPr>
            <a:spLocks noGrp="1"/>
          </p:cNvSpPr>
          <p:nvPr>
            <p:ph type="sldNum" sz="quarter" idx="12"/>
          </p:nvPr>
        </p:nvSpPr>
        <p:spPr>
          <a:xfrm>
            <a:off x="8590663" y="6041362"/>
            <a:ext cx="683339" cy="365125"/>
          </a:xfrm>
        </p:spPr>
        <p:txBody>
          <a:bodyPr>
            <a:normAutofit/>
          </a:bodyPr>
          <a:lstStyle/>
          <a:p>
            <a:pPr>
              <a:spcAft>
                <a:spcPts val="600"/>
              </a:spcAft>
            </a:pPr>
            <a:fld id="{A296D96F-168F-49BE-9C77-5C834853BAF2}" type="slidenum">
              <a:rPr lang="it-IT" smtClean="0"/>
              <a:pPr>
                <a:spcAft>
                  <a:spcPts val="600"/>
                </a:spcAft>
              </a:pPr>
              <a:t>26</a:t>
            </a:fld>
            <a:endParaRPr lang="it-IT"/>
          </a:p>
        </p:txBody>
      </p:sp>
      <p:sp>
        <p:nvSpPr>
          <p:cNvPr id="3" name="Segnaposto contenuto 2">
            <a:extLst>
              <a:ext uri="{FF2B5EF4-FFF2-40B4-BE49-F238E27FC236}">
                <a16:creationId xmlns:a16="http://schemas.microsoft.com/office/drawing/2014/main" id="{413F3895-BE2A-9A37-EA7B-64F0AD1892EB}"/>
              </a:ext>
            </a:extLst>
          </p:cNvPr>
          <p:cNvSpPr>
            <a:spLocks noGrp="1"/>
          </p:cNvSpPr>
          <p:nvPr>
            <p:ph idx="1"/>
          </p:nvPr>
        </p:nvSpPr>
        <p:spPr>
          <a:xfrm>
            <a:off x="4472782" y="217967"/>
            <a:ext cx="4984877" cy="6188519"/>
          </a:xfrm>
        </p:spPr>
        <p:txBody>
          <a:bodyPr anchor="ctr">
            <a:normAutofit fontScale="92500" lnSpcReduction="20000"/>
          </a:bodyPr>
          <a:lstStyle/>
          <a:p>
            <a:r>
              <a:rPr lang="it-IT" dirty="0"/>
              <a:t>il titolo: Indice dei contenuti GRI</a:t>
            </a:r>
          </a:p>
          <a:p>
            <a:r>
              <a:rPr lang="it-IT" dirty="0"/>
              <a:t>la dichiarazione d’uso</a:t>
            </a:r>
          </a:p>
          <a:p>
            <a:r>
              <a:rPr lang="it-IT" dirty="0"/>
              <a:t>il titolo del GRI 1 utilizzato</a:t>
            </a:r>
          </a:p>
          <a:p>
            <a:r>
              <a:rPr lang="it-IT" dirty="0"/>
              <a:t>il titolo degli Standard di Settore GRI pertinenti per il settore in cui opera l’azienda</a:t>
            </a:r>
          </a:p>
          <a:p>
            <a:r>
              <a:rPr lang="it-IT" dirty="0"/>
              <a:t>l'elenco dei temi materiali dell’azienda</a:t>
            </a:r>
          </a:p>
          <a:p>
            <a:r>
              <a:rPr lang="it-IT" dirty="0"/>
              <a:t>un elenco dei temi contenuti negli Standard di Settore GRI applicabili che sono stati definiti come non rilevanti, con relativa spiegazione di tale definizione;</a:t>
            </a:r>
          </a:p>
          <a:p>
            <a:r>
              <a:rPr lang="it-IT" dirty="0"/>
              <a:t>un elenco delle informative riportate, inclusi i loro titoli</a:t>
            </a:r>
          </a:p>
          <a:p>
            <a:r>
              <a:rPr lang="it-IT" dirty="0"/>
              <a:t>i titoli degli Standard GRI e di altre fonti da cui provengono le informative rendicontate</a:t>
            </a:r>
          </a:p>
          <a:p>
            <a:r>
              <a:rPr lang="it-IT" dirty="0"/>
              <a:t>l'elenco delle informative omesse, con la debita ragione di omissione</a:t>
            </a:r>
          </a:p>
          <a:p>
            <a:r>
              <a:rPr lang="it-IT" dirty="0"/>
              <a:t>i numeri di riferimento degli Standard di Settore GRI per le informative degli Standard di Settore pertinenti</a:t>
            </a:r>
          </a:p>
          <a:p>
            <a:r>
              <a:rPr lang="it-IT" dirty="0"/>
              <a:t>Indicazione del luogo dove si trovano le informazioni che sono state rendicontate per ogni informativa</a:t>
            </a:r>
          </a:p>
        </p:txBody>
      </p:sp>
    </p:spTree>
    <p:extLst>
      <p:ext uri="{BB962C8B-B14F-4D97-AF65-F5344CB8AC3E}">
        <p14:creationId xmlns:p14="http://schemas.microsoft.com/office/powerpoint/2010/main" val="3235088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6" name="Group 41">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3" name="Straight Connector 42">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5"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Isosceles Triangle 46">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Isosceles Triangle 50">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51">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7" name="Immagine 6">
            <a:extLst>
              <a:ext uri="{FF2B5EF4-FFF2-40B4-BE49-F238E27FC236}">
                <a16:creationId xmlns:a16="http://schemas.microsoft.com/office/drawing/2014/main" id="{C9522B15-C29B-2035-CD24-785865210D61}"/>
              </a:ext>
            </a:extLst>
          </p:cNvPr>
          <p:cNvPicPr>
            <a:picLocks noChangeAspect="1"/>
          </p:cNvPicPr>
          <p:nvPr/>
        </p:nvPicPr>
        <p:blipFill>
          <a:blip r:embed="rId2"/>
          <a:stretch>
            <a:fillRect/>
          </a:stretch>
        </p:blipFill>
        <p:spPr>
          <a:xfrm>
            <a:off x="137173" y="2503067"/>
            <a:ext cx="7414996" cy="4170937"/>
          </a:xfrm>
          <a:prstGeom prst="rect">
            <a:avLst/>
          </a:prstGeom>
        </p:spPr>
      </p:pic>
      <p:pic>
        <p:nvPicPr>
          <p:cNvPr id="4" name="Immagine 3">
            <a:extLst>
              <a:ext uri="{FF2B5EF4-FFF2-40B4-BE49-F238E27FC236}">
                <a16:creationId xmlns:a16="http://schemas.microsoft.com/office/drawing/2014/main" id="{876F93E8-EF69-AF6B-C7EC-BB1953DF31F0}"/>
              </a:ext>
            </a:extLst>
          </p:cNvPr>
          <p:cNvPicPr>
            <a:picLocks noChangeAspect="1"/>
          </p:cNvPicPr>
          <p:nvPr/>
        </p:nvPicPr>
        <p:blipFill>
          <a:blip r:embed="rId3"/>
          <a:stretch>
            <a:fillRect/>
          </a:stretch>
        </p:blipFill>
        <p:spPr>
          <a:xfrm>
            <a:off x="205442" y="123911"/>
            <a:ext cx="9321488" cy="1701171"/>
          </a:xfrm>
          <a:prstGeom prst="rect">
            <a:avLst/>
          </a:prstGeom>
        </p:spPr>
      </p:pic>
      <p:sp>
        <p:nvSpPr>
          <p:cNvPr id="5" name="Titolo 1">
            <a:extLst>
              <a:ext uri="{FF2B5EF4-FFF2-40B4-BE49-F238E27FC236}">
                <a16:creationId xmlns:a16="http://schemas.microsoft.com/office/drawing/2014/main" id="{72555531-CCEF-378C-01C3-D33B3B4C6745}"/>
              </a:ext>
            </a:extLst>
          </p:cNvPr>
          <p:cNvSpPr txBox="1">
            <a:spLocks/>
          </p:cNvSpPr>
          <p:nvPr/>
        </p:nvSpPr>
        <p:spPr>
          <a:xfrm>
            <a:off x="6805412" y="1145338"/>
            <a:ext cx="3318934" cy="3215820"/>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90000"/>
              </a:lnSpc>
              <a:spcAft>
                <a:spcPts val="600"/>
              </a:spcAft>
            </a:pPr>
            <a:r>
              <a:rPr lang="en-US" sz="4800" dirty="0" err="1"/>
              <a:t>L’indice</a:t>
            </a:r>
            <a:r>
              <a:rPr lang="en-US" sz="4800" dirty="0"/>
              <a:t> </a:t>
            </a:r>
            <a:r>
              <a:rPr lang="en-US" sz="4800" dirty="0" err="1"/>
              <a:t>dei</a:t>
            </a:r>
            <a:r>
              <a:rPr lang="en-US" sz="4800" dirty="0"/>
              <a:t> </a:t>
            </a:r>
            <a:r>
              <a:rPr lang="en-US" sz="4800" dirty="0" err="1"/>
              <a:t>contenuti</a:t>
            </a:r>
            <a:r>
              <a:rPr lang="en-US" sz="4800" dirty="0"/>
              <a:t> GRI</a:t>
            </a:r>
          </a:p>
        </p:txBody>
      </p:sp>
      <p:sp>
        <p:nvSpPr>
          <p:cNvPr id="2" name="Segnaposto numero diapositiva 1">
            <a:extLst>
              <a:ext uri="{FF2B5EF4-FFF2-40B4-BE49-F238E27FC236}">
                <a16:creationId xmlns:a16="http://schemas.microsoft.com/office/drawing/2014/main" id="{C668965F-AFE1-1349-6C90-8C0CD25D78EB}"/>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914400">
              <a:spcAft>
                <a:spcPts val="600"/>
              </a:spcAft>
            </a:pPr>
            <a:fld id="{A296D96F-168F-49BE-9C77-5C834853BAF2}" type="slidenum">
              <a:rPr lang="en-US" smtClean="0"/>
              <a:pPr defTabSz="914400">
                <a:spcAft>
                  <a:spcPts val="600"/>
                </a:spcAft>
              </a:pPr>
              <a:t>27</a:t>
            </a:fld>
            <a:endParaRPr lang="en-US"/>
          </a:p>
        </p:txBody>
      </p:sp>
    </p:spTree>
    <p:extLst>
      <p:ext uri="{BB962C8B-B14F-4D97-AF65-F5344CB8AC3E}">
        <p14:creationId xmlns:p14="http://schemas.microsoft.com/office/powerpoint/2010/main" val="3513948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6BFCE2E-D78D-3ECD-9552-70492F6FDA65}"/>
              </a:ext>
            </a:extLst>
          </p:cNvPr>
          <p:cNvSpPr>
            <a:spLocks noGrp="1"/>
          </p:cNvSpPr>
          <p:nvPr>
            <p:ph type="title"/>
          </p:nvPr>
        </p:nvSpPr>
        <p:spPr>
          <a:xfrm>
            <a:off x="2849562" y="609600"/>
            <a:ext cx="6424440" cy="1320800"/>
          </a:xfrm>
        </p:spPr>
        <p:txBody>
          <a:bodyPr>
            <a:normAutofit/>
          </a:bodyPr>
          <a:lstStyle/>
          <a:p>
            <a:r>
              <a:rPr lang="it-IT" dirty="0"/>
              <a:t>Gli standard specifici</a:t>
            </a:r>
          </a:p>
        </p:txBody>
      </p:sp>
      <p:pic>
        <p:nvPicPr>
          <p:cNvPr id="6" name="Picture 5" descr="Grafico su documento con penna">
            <a:extLst>
              <a:ext uri="{FF2B5EF4-FFF2-40B4-BE49-F238E27FC236}">
                <a16:creationId xmlns:a16="http://schemas.microsoft.com/office/drawing/2014/main" id="{35C3DB0F-BE0B-90B6-F60A-51AE23CE9C95}"/>
              </a:ext>
            </a:extLst>
          </p:cNvPr>
          <p:cNvPicPr>
            <a:picLocks noChangeAspect="1"/>
          </p:cNvPicPr>
          <p:nvPr/>
        </p:nvPicPr>
        <p:blipFill rotWithShape="1">
          <a:blip r:embed="rId2"/>
          <a:srcRect l="46930" r="26497"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0" name="Isosceles Triangle 9">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Segnaposto contenuto 3">
            <a:extLst>
              <a:ext uri="{FF2B5EF4-FFF2-40B4-BE49-F238E27FC236}">
                <a16:creationId xmlns:a16="http://schemas.microsoft.com/office/drawing/2014/main" id="{05E1AEF7-EA6B-9A43-AEC8-109BAE53F060}"/>
              </a:ext>
            </a:extLst>
          </p:cNvPr>
          <p:cNvSpPr>
            <a:spLocks noGrp="1"/>
          </p:cNvSpPr>
          <p:nvPr>
            <p:ph idx="1"/>
          </p:nvPr>
        </p:nvSpPr>
        <p:spPr>
          <a:xfrm>
            <a:off x="2849562" y="2160589"/>
            <a:ext cx="6424440" cy="3880773"/>
          </a:xfrm>
        </p:spPr>
        <p:txBody>
          <a:bodyPr>
            <a:normAutofit lnSpcReduction="10000"/>
          </a:bodyPr>
          <a:lstStyle/>
          <a:p>
            <a:pPr>
              <a:lnSpc>
                <a:spcPct val="90000"/>
              </a:lnSpc>
            </a:pPr>
            <a:r>
              <a:rPr lang="it-IT" sz="1700" b="1" dirty="0"/>
              <a:t>GRI 200 – Economia</a:t>
            </a:r>
            <a:r>
              <a:rPr lang="it-IT" sz="1700" dirty="0"/>
              <a:t>: risultati economici, posizionamento e presenza sul mercato, rapporti con i fornitori, rispetto dei principi anticorruzione e di libera concorrenza, regolarità contributiva e fiscale</a:t>
            </a:r>
          </a:p>
          <a:p>
            <a:pPr>
              <a:lnSpc>
                <a:spcPct val="90000"/>
              </a:lnSpc>
            </a:pPr>
            <a:r>
              <a:rPr lang="it-IT" sz="1700" b="1" dirty="0"/>
              <a:t>GRI 300 – Ambiente</a:t>
            </a:r>
            <a:r>
              <a:rPr lang="it-IT" sz="1700" dirty="0"/>
              <a:t>: materie prime impiegate, uso delle risorse energetiche e ambientali, rispetto della biodiversità, valutazione di scarichi ed emissioni inquinanti, rifiuti, compliance ambientale, valutazione dei fornitori</a:t>
            </a:r>
          </a:p>
          <a:p>
            <a:pPr>
              <a:lnSpc>
                <a:spcPct val="90000"/>
              </a:lnSpc>
            </a:pPr>
            <a:r>
              <a:rPr lang="it-IT" sz="1700" b="1" dirty="0"/>
              <a:t>GRI 400 – Sociale</a:t>
            </a:r>
            <a:r>
              <a:rPr lang="it-IT" sz="1700" dirty="0"/>
              <a:t>: politiche di promozione dell’occupazione, condizioni di lavoro, relazioni tra management e risorse umane, salute e sicurezza di lavoratori e clienti, formazione e istruzione, diversità e pari opportunità, non discriminazione, lavoro minorile, contrattazione collettiva, politiche di marketing ed etichettatura, rispetto della privacy interna ed esterna, impatto e relazione con la comunità locale</a:t>
            </a:r>
          </a:p>
        </p:txBody>
      </p:sp>
      <p:sp>
        <p:nvSpPr>
          <p:cNvPr id="2" name="Segnaposto numero diapositiva 1">
            <a:extLst>
              <a:ext uri="{FF2B5EF4-FFF2-40B4-BE49-F238E27FC236}">
                <a16:creationId xmlns:a16="http://schemas.microsoft.com/office/drawing/2014/main" id="{760C7822-507C-1AB6-16C1-E9112B012AA4}"/>
              </a:ext>
            </a:extLst>
          </p:cNvPr>
          <p:cNvSpPr>
            <a:spLocks noGrp="1"/>
          </p:cNvSpPr>
          <p:nvPr>
            <p:ph type="sldNum" sz="quarter" idx="12"/>
          </p:nvPr>
        </p:nvSpPr>
        <p:spPr>
          <a:xfrm>
            <a:off x="8590663" y="6041362"/>
            <a:ext cx="683339" cy="365125"/>
          </a:xfrm>
        </p:spPr>
        <p:txBody>
          <a:bodyPr>
            <a:normAutofit/>
          </a:bodyPr>
          <a:lstStyle/>
          <a:p>
            <a:pPr>
              <a:spcAft>
                <a:spcPts val="600"/>
              </a:spcAft>
            </a:pPr>
            <a:fld id="{A296D96F-168F-49BE-9C77-5C834853BAF2}" type="slidenum">
              <a:rPr lang="it-IT" smtClean="0"/>
              <a:pPr>
                <a:spcAft>
                  <a:spcPts val="600"/>
                </a:spcAft>
              </a:pPr>
              <a:t>28</a:t>
            </a:fld>
            <a:endParaRPr lang="it-IT"/>
          </a:p>
        </p:txBody>
      </p:sp>
    </p:spTree>
    <p:extLst>
      <p:ext uri="{BB962C8B-B14F-4D97-AF65-F5344CB8AC3E}">
        <p14:creationId xmlns:p14="http://schemas.microsoft.com/office/powerpoint/2010/main" val="2086676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042A8FFC-7329-8741-2F31-A721D6B2DB7E}"/>
              </a:ext>
            </a:extLst>
          </p:cNvPr>
          <p:cNvPicPr>
            <a:picLocks noChangeAspect="1"/>
          </p:cNvPicPr>
          <p:nvPr/>
        </p:nvPicPr>
        <p:blipFill>
          <a:blip r:embed="rId2"/>
          <a:stretch>
            <a:fillRect/>
          </a:stretch>
        </p:blipFill>
        <p:spPr>
          <a:xfrm>
            <a:off x="531626" y="172048"/>
            <a:ext cx="9285395" cy="5455169"/>
          </a:xfrm>
          <a:prstGeom prst="rect">
            <a:avLst/>
          </a:prstGeom>
        </p:spPr>
      </p:pic>
      <p:grpSp>
        <p:nvGrpSpPr>
          <p:cNvPr id="11" name="Group 10">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olo 1">
            <a:extLst>
              <a:ext uri="{FF2B5EF4-FFF2-40B4-BE49-F238E27FC236}">
                <a16:creationId xmlns:a16="http://schemas.microsoft.com/office/drawing/2014/main" id="{13CCD4E9-B770-7C06-97F9-CA8C4E864A37}"/>
              </a:ext>
            </a:extLst>
          </p:cNvPr>
          <p:cNvSpPr>
            <a:spLocks noGrp="1"/>
          </p:cNvSpPr>
          <p:nvPr>
            <p:ph type="title"/>
          </p:nvPr>
        </p:nvSpPr>
        <p:spPr>
          <a:xfrm>
            <a:off x="737950" y="5452185"/>
            <a:ext cx="8288032" cy="1096316"/>
          </a:xfrm>
        </p:spPr>
        <p:txBody>
          <a:bodyPr vert="horz" lIns="91440" tIns="45720" rIns="91440" bIns="45720" rtlCol="0" anchor="b">
            <a:normAutofit/>
          </a:bodyPr>
          <a:lstStyle/>
          <a:p>
            <a:pPr algn="ctr">
              <a:lnSpc>
                <a:spcPct val="90000"/>
              </a:lnSpc>
            </a:pPr>
            <a:r>
              <a:rPr lang="en-US" sz="3700" kern="1200" dirty="0" err="1">
                <a:solidFill>
                  <a:schemeClr val="accent1"/>
                </a:solidFill>
                <a:latin typeface="+mj-lt"/>
                <a:ea typeface="+mj-ea"/>
                <a:cs typeface="+mj-cs"/>
              </a:rPr>
              <a:t>Struttura</a:t>
            </a:r>
            <a:r>
              <a:rPr lang="en-US" sz="3700" kern="1200" dirty="0">
                <a:solidFill>
                  <a:schemeClr val="accent1"/>
                </a:solidFill>
                <a:latin typeface="+mj-lt"/>
                <a:ea typeface="+mj-ea"/>
                <a:cs typeface="+mj-cs"/>
              </a:rPr>
              <a:t> di uno standard </a:t>
            </a:r>
            <a:r>
              <a:rPr lang="en-US" sz="3700" kern="1200" dirty="0" err="1">
                <a:solidFill>
                  <a:schemeClr val="accent1"/>
                </a:solidFill>
                <a:latin typeface="+mj-lt"/>
                <a:ea typeface="+mj-ea"/>
                <a:cs typeface="+mj-cs"/>
              </a:rPr>
              <a:t>specifico</a:t>
            </a:r>
            <a:endParaRPr lang="en-US" sz="3700" kern="1200" dirty="0">
              <a:solidFill>
                <a:schemeClr val="accent1"/>
              </a:solidFill>
              <a:latin typeface="+mj-lt"/>
              <a:ea typeface="+mj-ea"/>
              <a:cs typeface="+mj-cs"/>
            </a:endParaRPr>
          </a:p>
        </p:txBody>
      </p:sp>
      <p:sp>
        <p:nvSpPr>
          <p:cNvPr id="4" name="Segnaposto numero diapositiva 3">
            <a:extLst>
              <a:ext uri="{FF2B5EF4-FFF2-40B4-BE49-F238E27FC236}">
                <a16:creationId xmlns:a16="http://schemas.microsoft.com/office/drawing/2014/main" id="{E6B615A0-957B-F729-C19B-7C698413C86A}"/>
              </a:ext>
            </a:extLst>
          </p:cNvPr>
          <p:cNvSpPr>
            <a:spLocks noGrp="1"/>
          </p:cNvSpPr>
          <p:nvPr>
            <p:ph type="sldNum" sz="quarter" idx="12"/>
          </p:nvPr>
        </p:nvSpPr>
        <p:spPr>
          <a:xfrm>
            <a:off x="8542023" y="6352651"/>
            <a:ext cx="683339" cy="365125"/>
          </a:xfrm>
        </p:spPr>
        <p:txBody>
          <a:bodyPr vert="horz" lIns="91440" tIns="45720" rIns="91440" bIns="45720" rtlCol="0" anchor="ctr">
            <a:normAutofit/>
          </a:bodyPr>
          <a:lstStyle/>
          <a:p>
            <a:pPr defTabSz="914400">
              <a:spcAft>
                <a:spcPts val="600"/>
              </a:spcAft>
            </a:pPr>
            <a:fld id="{A296D96F-168F-49BE-9C77-5C834853BAF2}" type="slidenum">
              <a:rPr lang="en-US" smtClean="0"/>
              <a:pPr defTabSz="914400">
                <a:spcAft>
                  <a:spcPts val="600"/>
                </a:spcAft>
              </a:pPr>
              <a:t>29</a:t>
            </a:fld>
            <a:endParaRPr lang="en-US"/>
          </a:p>
        </p:txBody>
      </p:sp>
    </p:spTree>
    <p:extLst>
      <p:ext uri="{BB962C8B-B14F-4D97-AF65-F5344CB8AC3E}">
        <p14:creationId xmlns:p14="http://schemas.microsoft.com/office/powerpoint/2010/main" val="2414106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01330D-C644-8864-56F2-D992FFD57A08}"/>
              </a:ext>
            </a:extLst>
          </p:cNvPr>
          <p:cNvSpPr>
            <a:spLocks noGrp="1"/>
          </p:cNvSpPr>
          <p:nvPr>
            <p:ph type="title"/>
          </p:nvPr>
        </p:nvSpPr>
        <p:spPr/>
        <p:txBody>
          <a:bodyPr>
            <a:normAutofit/>
          </a:bodyPr>
          <a:lstStyle/>
          <a:p>
            <a:r>
              <a:rPr lang="it-IT" dirty="0"/>
              <a:t>Corporate </a:t>
            </a:r>
            <a:r>
              <a:rPr lang="it-IT" dirty="0" err="1"/>
              <a:t>Sustainability</a:t>
            </a:r>
            <a:r>
              <a:rPr lang="it-IT" dirty="0"/>
              <a:t> Reporting Directive: i principali elementi di novità</a:t>
            </a:r>
          </a:p>
        </p:txBody>
      </p:sp>
      <p:sp>
        <p:nvSpPr>
          <p:cNvPr id="3" name="Segnaposto contenuto 2">
            <a:extLst>
              <a:ext uri="{FF2B5EF4-FFF2-40B4-BE49-F238E27FC236}">
                <a16:creationId xmlns:a16="http://schemas.microsoft.com/office/drawing/2014/main" id="{5F571B14-1C44-6481-CC1B-CB04D93993EA}"/>
              </a:ext>
            </a:extLst>
          </p:cNvPr>
          <p:cNvSpPr>
            <a:spLocks noGrp="1"/>
          </p:cNvSpPr>
          <p:nvPr>
            <p:ph idx="1"/>
          </p:nvPr>
        </p:nvSpPr>
        <p:spPr/>
        <p:txBody>
          <a:bodyPr>
            <a:normAutofit/>
          </a:bodyPr>
          <a:lstStyle/>
          <a:p>
            <a:r>
              <a:rPr lang="it-IT" dirty="0"/>
              <a:t>Estensione dell’obbligo di rendicontare le informazioni sulla sostenibilità a tutte le aziende di maggiori dimensioni e a tutte le società quotate</a:t>
            </a:r>
          </a:p>
          <a:p>
            <a:endParaRPr lang="it-IT" dirty="0"/>
          </a:p>
          <a:p>
            <a:r>
              <a:rPr lang="it-IT" dirty="0"/>
              <a:t>Identificazione di un unico standard di rendicontazione delle informazioni sulla sostenibilità cui le aziende devono fare riferimento</a:t>
            </a:r>
          </a:p>
          <a:p>
            <a:endParaRPr lang="it-IT" dirty="0"/>
          </a:p>
          <a:p>
            <a:r>
              <a:rPr lang="it-IT" dirty="0"/>
              <a:t>Previsione </a:t>
            </a:r>
            <a:r>
              <a:rPr lang="it-IT" dirty="0" err="1"/>
              <a:t>dell’assurance</a:t>
            </a:r>
            <a:r>
              <a:rPr lang="it-IT" dirty="0"/>
              <a:t> delle informazioni sulla sostenibilità divulgate</a:t>
            </a:r>
          </a:p>
        </p:txBody>
      </p:sp>
      <p:sp>
        <p:nvSpPr>
          <p:cNvPr id="4" name="Segnaposto numero diapositiva 3">
            <a:extLst>
              <a:ext uri="{FF2B5EF4-FFF2-40B4-BE49-F238E27FC236}">
                <a16:creationId xmlns:a16="http://schemas.microsoft.com/office/drawing/2014/main" id="{EB70ACB0-84C4-E7BC-555D-1B3EBC899FA6}"/>
              </a:ext>
            </a:extLst>
          </p:cNvPr>
          <p:cNvSpPr>
            <a:spLocks noGrp="1"/>
          </p:cNvSpPr>
          <p:nvPr>
            <p:ph type="sldNum" sz="quarter" idx="12"/>
          </p:nvPr>
        </p:nvSpPr>
        <p:spPr/>
        <p:txBody>
          <a:bodyPr/>
          <a:lstStyle/>
          <a:p>
            <a:fld id="{A296D96F-168F-49BE-9C77-5C834853BAF2}" type="slidenum">
              <a:rPr lang="it-IT" smtClean="0"/>
              <a:t>3</a:t>
            </a:fld>
            <a:endParaRPr lang="it-IT"/>
          </a:p>
        </p:txBody>
      </p:sp>
    </p:spTree>
    <p:extLst>
      <p:ext uri="{BB962C8B-B14F-4D97-AF65-F5344CB8AC3E}">
        <p14:creationId xmlns:p14="http://schemas.microsoft.com/office/powerpoint/2010/main" val="1471754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egnaposto numero diapositiva 1">
            <a:extLst>
              <a:ext uri="{FF2B5EF4-FFF2-40B4-BE49-F238E27FC236}">
                <a16:creationId xmlns:a16="http://schemas.microsoft.com/office/drawing/2014/main" id="{F24C3F37-B2D2-8E76-C478-A9F39459A000}"/>
              </a:ext>
            </a:extLst>
          </p:cNvPr>
          <p:cNvSpPr>
            <a:spLocks noGrp="1"/>
          </p:cNvSpPr>
          <p:nvPr>
            <p:ph type="sldNum" sz="quarter" idx="12"/>
          </p:nvPr>
        </p:nvSpPr>
        <p:spPr>
          <a:xfrm>
            <a:off x="10860438" y="6420107"/>
            <a:ext cx="683339" cy="365125"/>
          </a:xfrm>
        </p:spPr>
        <p:txBody>
          <a:bodyPr>
            <a:normAutofit/>
          </a:bodyPr>
          <a:lstStyle/>
          <a:p>
            <a:pPr>
              <a:spcAft>
                <a:spcPts val="600"/>
              </a:spcAft>
            </a:pPr>
            <a:fld id="{A296D96F-168F-49BE-9C77-5C834853BAF2}" type="slidenum">
              <a:rPr lang="it-IT">
                <a:solidFill>
                  <a:srgbClr val="FFFFFF"/>
                </a:solidFill>
              </a:rPr>
              <a:pPr>
                <a:spcAft>
                  <a:spcPts val="600"/>
                </a:spcAft>
              </a:pPr>
              <a:t>30</a:t>
            </a:fld>
            <a:endParaRPr lang="it-IT">
              <a:solidFill>
                <a:srgbClr val="FFFFFF"/>
              </a:solidFill>
            </a:endParaRPr>
          </a:p>
        </p:txBody>
      </p:sp>
      <p:sp>
        <p:nvSpPr>
          <p:cNvPr id="5" name="CasellaDiTesto 4">
            <a:extLst>
              <a:ext uri="{FF2B5EF4-FFF2-40B4-BE49-F238E27FC236}">
                <a16:creationId xmlns:a16="http://schemas.microsoft.com/office/drawing/2014/main" id="{1063F4A2-5A60-9939-BDF5-56AB53B61D63}"/>
              </a:ext>
            </a:extLst>
          </p:cNvPr>
          <p:cNvSpPr txBox="1"/>
          <p:nvPr/>
        </p:nvSpPr>
        <p:spPr>
          <a:xfrm>
            <a:off x="448733" y="6436662"/>
            <a:ext cx="3902148" cy="369332"/>
          </a:xfrm>
          <a:prstGeom prst="rect">
            <a:avLst/>
          </a:prstGeom>
          <a:noFill/>
        </p:spPr>
        <p:txBody>
          <a:bodyPr wrap="square" rtlCol="0">
            <a:spAutoFit/>
          </a:bodyPr>
          <a:lstStyle/>
          <a:p>
            <a:pPr algn="r"/>
            <a:r>
              <a:rPr lang="it-IT" b="1" i="1" dirty="0"/>
              <a:t> </a:t>
            </a:r>
            <a:r>
              <a:rPr lang="it-IT" dirty="0"/>
              <a:t>GRI 404 – Formazione e istruzione</a:t>
            </a:r>
          </a:p>
        </p:txBody>
      </p:sp>
      <p:pic>
        <p:nvPicPr>
          <p:cNvPr id="7" name="Immagine 6">
            <a:extLst>
              <a:ext uri="{FF2B5EF4-FFF2-40B4-BE49-F238E27FC236}">
                <a16:creationId xmlns:a16="http://schemas.microsoft.com/office/drawing/2014/main" id="{D9C8D8B4-9945-40D8-5467-98BA03E5D804}"/>
              </a:ext>
            </a:extLst>
          </p:cNvPr>
          <p:cNvPicPr>
            <a:picLocks noChangeAspect="1"/>
          </p:cNvPicPr>
          <p:nvPr/>
        </p:nvPicPr>
        <p:blipFill>
          <a:blip r:embed="rId3"/>
          <a:stretch>
            <a:fillRect/>
          </a:stretch>
        </p:blipFill>
        <p:spPr>
          <a:xfrm>
            <a:off x="958330" y="459157"/>
            <a:ext cx="9510542" cy="5863642"/>
          </a:xfrm>
          <a:prstGeom prst="rect">
            <a:avLst/>
          </a:prstGeom>
        </p:spPr>
      </p:pic>
    </p:spTree>
    <p:extLst>
      <p:ext uri="{BB962C8B-B14F-4D97-AF65-F5344CB8AC3E}">
        <p14:creationId xmlns:p14="http://schemas.microsoft.com/office/powerpoint/2010/main" val="1319726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egnaposto numero diapositiva 1">
            <a:extLst>
              <a:ext uri="{FF2B5EF4-FFF2-40B4-BE49-F238E27FC236}">
                <a16:creationId xmlns:a16="http://schemas.microsoft.com/office/drawing/2014/main" id="{F24C3F37-B2D2-8E76-C478-A9F39459A000}"/>
              </a:ext>
            </a:extLst>
          </p:cNvPr>
          <p:cNvSpPr>
            <a:spLocks noGrp="1"/>
          </p:cNvSpPr>
          <p:nvPr>
            <p:ph type="sldNum" sz="quarter" idx="12"/>
          </p:nvPr>
        </p:nvSpPr>
        <p:spPr>
          <a:xfrm>
            <a:off x="10860438" y="6420107"/>
            <a:ext cx="683339" cy="365125"/>
          </a:xfrm>
        </p:spPr>
        <p:txBody>
          <a:bodyPr>
            <a:normAutofit/>
          </a:bodyPr>
          <a:lstStyle/>
          <a:p>
            <a:pPr>
              <a:spcAft>
                <a:spcPts val="600"/>
              </a:spcAft>
            </a:pPr>
            <a:fld id="{A296D96F-168F-49BE-9C77-5C834853BAF2}" type="slidenum">
              <a:rPr lang="it-IT">
                <a:solidFill>
                  <a:srgbClr val="FFFFFF"/>
                </a:solidFill>
              </a:rPr>
              <a:pPr>
                <a:spcAft>
                  <a:spcPts val="600"/>
                </a:spcAft>
              </a:pPr>
              <a:t>31</a:t>
            </a:fld>
            <a:endParaRPr lang="it-IT">
              <a:solidFill>
                <a:srgbClr val="FFFFFF"/>
              </a:solidFill>
            </a:endParaRPr>
          </a:p>
        </p:txBody>
      </p:sp>
      <p:sp>
        <p:nvSpPr>
          <p:cNvPr id="5" name="CasellaDiTesto 4">
            <a:extLst>
              <a:ext uri="{FF2B5EF4-FFF2-40B4-BE49-F238E27FC236}">
                <a16:creationId xmlns:a16="http://schemas.microsoft.com/office/drawing/2014/main" id="{1063F4A2-5A60-9939-BDF5-56AB53B61D63}"/>
              </a:ext>
            </a:extLst>
          </p:cNvPr>
          <p:cNvSpPr txBox="1"/>
          <p:nvPr/>
        </p:nvSpPr>
        <p:spPr>
          <a:xfrm>
            <a:off x="448733" y="6436662"/>
            <a:ext cx="3902148" cy="369332"/>
          </a:xfrm>
          <a:prstGeom prst="rect">
            <a:avLst/>
          </a:prstGeom>
          <a:noFill/>
        </p:spPr>
        <p:txBody>
          <a:bodyPr wrap="square" rtlCol="0">
            <a:spAutoFit/>
          </a:bodyPr>
          <a:lstStyle/>
          <a:p>
            <a:pPr algn="r"/>
            <a:r>
              <a:rPr lang="it-IT" b="1" i="1" dirty="0"/>
              <a:t> </a:t>
            </a:r>
            <a:r>
              <a:rPr lang="it-IT" dirty="0"/>
              <a:t>GRI 404 – Formazione e istruzione</a:t>
            </a:r>
          </a:p>
        </p:txBody>
      </p:sp>
      <p:pic>
        <p:nvPicPr>
          <p:cNvPr id="4" name="Immagine 3">
            <a:extLst>
              <a:ext uri="{FF2B5EF4-FFF2-40B4-BE49-F238E27FC236}">
                <a16:creationId xmlns:a16="http://schemas.microsoft.com/office/drawing/2014/main" id="{2BBD4015-14B2-37E9-9887-2E04B87A7A13}"/>
              </a:ext>
            </a:extLst>
          </p:cNvPr>
          <p:cNvPicPr>
            <a:picLocks noChangeAspect="1"/>
          </p:cNvPicPr>
          <p:nvPr/>
        </p:nvPicPr>
        <p:blipFill>
          <a:blip r:embed="rId2"/>
          <a:stretch>
            <a:fillRect/>
          </a:stretch>
        </p:blipFill>
        <p:spPr>
          <a:xfrm>
            <a:off x="845288" y="574479"/>
            <a:ext cx="10618810" cy="5772860"/>
          </a:xfrm>
          <a:prstGeom prst="rect">
            <a:avLst/>
          </a:prstGeom>
        </p:spPr>
      </p:pic>
    </p:spTree>
    <p:extLst>
      <p:ext uri="{BB962C8B-B14F-4D97-AF65-F5344CB8AC3E}">
        <p14:creationId xmlns:p14="http://schemas.microsoft.com/office/powerpoint/2010/main" val="2335335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673660F-46CF-9CBA-F784-663A8FF3EAEE}"/>
              </a:ext>
            </a:extLst>
          </p:cNvPr>
          <p:cNvSpPr>
            <a:spLocks noGrp="1"/>
          </p:cNvSpPr>
          <p:nvPr>
            <p:ph type="title"/>
          </p:nvPr>
        </p:nvSpPr>
        <p:spPr>
          <a:xfrm>
            <a:off x="1286933" y="609600"/>
            <a:ext cx="10197494" cy="1099457"/>
          </a:xfrm>
        </p:spPr>
        <p:txBody>
          <a:bodyPr>
            <a:normAutofit fontScale="90000"/>
          </a:bodyPr>
          <a:lstStyle/>
          <a:p>
            <a:pPr>
              <a:lnSpc>
                <a:spcPct val="90000"/>
              </a:lnSpc>
            </a:pPr>
            <a:r>
              <a:rPr lang="it-IT" dirty="0"/>
              <a:t>Legame tra standard GRI e altri framework/principi di rendicontazione di sostenibilità/norme</a:t>
            </a:r>
          </a:p>
        </p:txBody>
      </p:sp>
      <p:sp>
        <p:nvSpPr>
          <p:cNvPr id="12"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egnaposto numero diapositiva 3">
            <a:extLst>
              <a:ext uri="{FF2B5EF4-FFF2-40B4-BE49-F238E27FC236}">
                <a16:creationId xmlns:a16="http://schemas.microsoft.com/office/drawing/2014/main" id="{9B8E7B63-BD4E-681E-E7FD-193F06143853}"/>
              </a:ext>
            </a:extLst>
          </p:cNvPr>
          <p:cNvSpPr>
            <a:spLocks noGrp="1"/>
          </p:cNvSpPr>
          <p:nvPr>
            <p:ph type="sldNum" sz="quarter" idx="12"/>
          </p:nvPr>
        </p:nvSpPr>
        <p:spPr>
          <a:xfrm>
            <a:off x="9894532" y="6182876"/>
            <a:ext cx="683339" cy="365125"/>
          </a:xfrm>
        </p:spPr>
        <p:txBody>
          <a:bodyPr>
            <a:normAutofit/>
          </a:bodyPr>
          <a:lstStyle/>
          <a:p>
            <a:pPr>
              <a:spcAft>
                <a:spcPts val="600"/>
              </a:spcAft>
            </a:pPr>
            <a:fld id="{A296D96F-168F-49BE-9C77-5C834853BAF2}" type="slidenum">
              <a:rPr lang="it-IT" smtClean="0"/>
              <a:pPr>
                <a:spcAft>
                  <a:spcPts val="600"/>
                </a:spcAft>
              </a:pPr>
              <a:t>32</a:t>
            </a:fld>
            <a:endParaRPr lang="it-IT"/>
          </a:p>
        </p:txBody>
      </p:sp>
      <p:sp>
        <p:nvSpPr>
          <p:cNvPr id="14"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Tabella 5">
            <a:extLst>
              <a:ext uri="{FF2B5EF4-FFF2-40B4-BE49-F238E27FC236}">
                <a16:creationId xmlns:a16="http://schemas.microsoft.com/office/drawing/2014/main" id="{F168A2A4-5024-CFB8-CCB3-9E9DFF63144C}"/>
              </a:ext>
            </a:extLst>
          </p:cNvPr>
          <p:cNvGraphicFramePr>
            <a:graphicFrameLocks noGrp="1"/>
          </p:cNvGraphicFramePr>
          <p:nvPr>
            <p:ph idx="1"/>
            <p:extLst>
              <p:ext uri="{D42A27DB-BD31-4B8C-83A1-F6EECF244321}">
                <p14:modId xmlns:p14="http://schemas.microsoft.com/office/powerpoint/2010/main" val="2171668325"/>
              </p:ext>
            </p:extLst>
          </p:nvPr>
        </p:nvGraphicFramePr>
        <p:xfrm>
          <a:off x="1275907" y="1621319"/>
          <a:ext cx="9999921" cy="4672756"/>
        </p:xfrm>
        <a:graphic>
          <a:graphicData uri="http://schemas.openxmlformats.org/drawingml/2006/table">
            <a:tbl>
              <a:tblPr firstRow="1" bandRow="1">
                <a:tableStyleId>{5C22544A-7EE6-4342-B048-85BDC9FD1C3A}</a:tableStyleId>
              </a:tblPr>
              <a:tblGrid>
                <a:gridCol w="4534786">
                  <a:extLst>
                    <a:ext uri="{9D8B030D-6E8A-4147-A177-3AD203B41FA5}">
                      <a16:colId xmlns:a16="http://schemas.microsoft.com/office/drawing/2014/main" val="3194456205"/>
                    </a:ext>
                  </a:extLst>
                </a:gridCol>
                <a:gridCol w="5465135">
                  <a:extLst>
                    <a:ext uri="{9D8B030D-6E8A-4147-A177-3AD203B41FA5}">
                      <a16:colId xmlns:a16="http://schemas.microsoft.com/office/drawing/2014/main" val="710615941"/>
                    </a:ext>
                  </a:extLst>
                </a:gridCol>
              </a:tblGrid>
              <a:tr h="635382">
                <a:tc>
                  <a:txBody>
                    <a:bodyPr/>
                    <a:lstStyle/>
                    <a:p>
                      <a:r>
                        <a:rPr lang="it-IT" sz="1800" dirty="0"/>
                        <a:t>Framework/Principio di rendicontazione</a:t>
                      </a:r>
                    </a:p>
                  </a:txBody>
                  <a:tcPr marL="99691" marR="99691" marT="49846" marB="49846"/>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800" b="1" i="0" kern="1200" dirty="0">
                          <a:solidFill>
                            <a:schemeClr val="lt1"/>
                          </a:solidFill>
                          <a:effectLst/>
                          <a:latin typeface="+mn-lt"/>
                          <a:ea typeface="+mn-ea"/>
                          <a:cs typeface="+mn-cs"/>
                        </a:rPr>
                        <a:t>Standards linkage </a:t>
                      </a:r>
                      <a:r>
                        <a:rPr lang="it-IT" sz="1800" b="1" i="0" kern="1200" dirty="0" err="1">
                          <a:solidFill>
                            <a:schemeClr val="lt1"/>
                          </a:solidFill>
                          <a:effectLst/>
                          <a:latin typeface="+mn-lt"/>
                          <a:ea typeface="+mn-ea"/>
                          <a:cs typeface="+mn-cs"/>
                        </a:rPr>
                        <a:t>document</a:t>
                      </a:r>
                      <a:endParaRPr lang="it-IT" sz="1800" b="1" i="0" kern="1200" dirty="0">
                        <a:solidFill>
                          <a:schemeClr val="lt1"/>
                        </a:solidFill>
                        <a:effectLst/>
                        <a:latin typeface="+mn-lt"/>
                        <a:ea typeface="+mn-ea"/>
                        <a:cs typeface="+mn-cs"/>
                      </a:endParaRPr>
                    </a:p>
                  </a:txBody>
                  <a:tcPr marL="99691" marR="99691" marT="49846" marB="49846"/>
                </a:tc>
                <a:extLst>
                  <a:ext uri="{0D108BD9-81ED-4DB2-BD59-A6C34878D82A}">
                    <a16:rowId xmlns:a16="http://schemas.microsoft.com/office/drawing/2014/main" val="1582831028"/>
                  </a:ext>
                </a:extLst>
              </a:tr>
              <a:tr h="639515">
                <a:tc>
                  <a:txBody>
                    <a:bodyPr/>
                    <a:lstStyle/>
                    <a:p>
                      <a:r>
                        <a:rPr lang="it-IT" sz="1800"/>
                        <a:t>SDGs</a:t>
                      </a:r>
                    </a:p>
                  </a:txBody>
                  <a:tcPr marL="99691" marR="99691" marT="49846" marB="49846"/>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Linking the SDGs and the GRI Standards (2022)</a:t>
                      </a:r>
                    </a:p>
                  </a:txBody>
                  <a:tcPr marL="99691" marR="99691" marT="49846" marB="49846"/>
                </a:tc>
                <a:extLst>
                  <a:ext uri="{0D108BD9-81ED-4DB2-BD59-A6C34878D82A}">
                    <a16:rowId xmlns:a16="http://schemas.microsoft.com/office/drawing/2014/main" val="2777301144"/>
                  </a:ext>
                </a:extLst>
              </a:tr>
              <a:tr h="90422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800"/>
                        <a:t>Sustainability Accounting Standard Board (SASB)</a:t>
                      </a:r>
                    </a:p>
                    <a:p>
                      <a:endParaRPr lang="it-IT" sz="1800"/>
                    </a:p>
                  </a:txBody>
                  <a:tcPr marL="99691" marR="99691" marT="49846" marB="49846"/>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A Practical Guide to Sustainability Reporting Using GRI and SASB Standards</a:t>
                      </a:r>
                      <a:r>
                        <a:rPr lang="it-IT" sz="1800" b="0" i="0" kern="1200" dirty="0">
                          <a:solidFill>
                            <a:schemeClr val="dk1"/>
                          </a:solidFill>
                          <a:effectLst/>
                          <a:latin typeface="+mn-lt"/>
                          <a:ea typeface="+mn-ea"/>
                          <a:cs typeface="+mn-cs"/>
                        </a:rPr>
                        <a:t> (2021)</a:t>
                      </a:r>
                      <a:endParaRPr lang="en-US" sz="1800" b="0" i="0" kern="1200" dirty="0">
                        <a:solidFill>
                          <a:schemeClr val="dk1"/>
                        </a:solidFill>
                        <a:effectLst/>
                        <a:latin typeface="+mn-lt"/>
                        <a:ea typeface="+mn-ea"/>
                        <a:cs typeface="+mn-cs"/>
                      </a:endParaRPr>
                    </a:p>
                  </a:txBody>
                  <a:tcPr marL="99691" marR="99691" marT="49846" marB="49846"/>
                </a:tc>
                <a:extLst>
                  <a:ext uri="{0D108BD9-81ED-4DB2-BD59-A6C34878D82A}">
                    <a16:rowId xmlns:a16="http://schemas.microsoft.com/office/drawing/2014/main" val="1409342785"/>
                  </a:ext>
                </a:extLst>
              </a:tr>
              <a:tr h="6395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800" dirty="0"/>
                        <a:t>Task Force on </a:t>
                      </a:r>
                      <a:r>
                        <a:rPr lang="it-IT" sz="1800" dirty="0" err="1"/>
                        <a:t>Climate-Related</a:t>
                      </a:r>
                      <a:r>
                        <a:rPr lang="it-IT" sz="1800" dirty="0"/>
                        <a:t> Financial Disclosure</a:t>
                      </a:r>
                    </a:p>
                  </a:txBody>
                  <a:tcPr marL="99691" marR="99691" marT="49846" marB="49846"/>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Driving Alignment in Climate-related Reporting (2019)</a:t>
                      </a:r>
                      <a:endParaRPr lang="it-IT" sz="1800" dirty="0"/>
                    </a:p>
                  </a:txBody>
                  <a:tcPr marL="99691" marR="99691" marT="49846" marB="49846"/>
                </a:tc>
                <a:extLst>
                  <a:ext uri="{0D108BD9-81ED-4DB2-BD59-A6C34878D82A}">
                    <a16:rowId xmlns:a16="http://schemas.microsoft.com/office/drawing/2014/main" val="1977246502"/>
                  </a:ext>
                </a:extLst>
              </a:tr>
              <a:tr h="90422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800"/>
                        <a:t>Carbon Disclosure Standards Board</a:t>
                      </a:r>
                    </a:p>
                  </a:txBody>
                  <a:tcPr marL="99691" marR="99691" marT="49846" marB="49846"/>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Linking GRI and CDP: How are GRI Standards and CDP climate change questions aligned?</a:t>
                      </a:r>
                      <a:r>
                        <a:rPr lang="it-IT" sz="1800" b="0" i="0" kern="1200" dirty="0">
                          <a:solidFill>
                            <a:schemeClr val="dk1"/>
                          </a:solidFill>
                          <a:effectLst/>
                          <a:latin typeface="+mn-lt"/>
                          <a:ea typeface="+mn-ea"/>
                          <a:cs typeface="+mn-cs"/>
                        </a:rPr>
                        <a:t> (2019)</a:t>
                      </a:r>
                      <a:endParaRPr lang="en-US" sz="1800" b="0" i="0" kern="1200" dirty="0">
                        <a:solidFill>
                          <a:schemeClr val="dk1"/>
                        </a:solidFill>
                        <a:effectLst/>
                        <a:latin typeface="+mn-lt"/>
                        <a:ea typeface="+mn-ea"/>
                        <a:cs typeface="+mn-cs"/>
                      </a:endParaRPr>
                    </a:p>
                  </a:txBody>
                  <a:tcPr marL="99691" marR="99691" marT="49846" marB="49846"/>
                </a:tc>
                <a:extLst>
                  <a:ext uri="{0D108BD9-81ED-4DB2-BD59-A6C34878D82A}">
                    <a16:rowId xmlns:a16="http://schemas.microsoft.com/office/drawing/2014/main" val="2271614402"/>
                  </a:ext>
                </a:extLst>
              </a:tr>
              <a:tr h="90422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800" dirty="0"/>
                        <a:t>Directive 2014/95/UE</a:t>
                      </a:r>
                    </a:p>
                  </a:txBody>
                  <a:tcPr marL="99691" marR="99691" marT="49846" marB="49846"/>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Linking the GRI Standards with the European Directive on Non-Financial and Diversity Disclosure (2017)</a:t>
                      </a:r>
                    </a:p>
                  </a:txBody>
                  <a:tcPr marL="99691" marR="99691" marT="49846" marB="49846"/>
                </a:tc>
                <a:extLst>
                  <a:ext uri="{0D108BD9-81ED-4DB2-BD59-A6C34878D82A}">
                    <a16:rowId xmlns:a16="http://schemas.microsoft.com/office/drawing/2014/main" val="3542143990"/>
                  </a:ext>
                </a:extLst>
              </a:tr>
            </a:tbl>
          </a:graphicData>
        </a:graphic>
      </p:graphicFrame>
    </p:spTree>
    <p:extLst>
      <p:ext uri="{BB962C8B-B14F-4D97-AF65-F5344CB8AC3E}">
        <p14:creationId xmlns:p14="http://schemas.microsoft.com/office/powerpoint/2010/main" val="3461009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a16="http://schemas.microsoft.com/office/drawing/2014/main" id="{EE7331B3-60D7-20E0-5E7E-13703AE37C27}"/>
              </a:ext>
            </a:extLst>
          </p:cNvPr>
          <p:cNvPicPr>
            <a:picLocks noChangeAspect="1"/>
          </p:cNvPicPr>
          <p:nvPr/>
        </p:nvPicPr>
        <p:blipFill rotWithShape="1">
          <a:blip r:embed="rId2"/>
          <a:srcRect r="6664" b="-1"/>
          <a:stretch/>
        </p:blipFill>
        <p:spPr>
          <a:xfrm>
            <a:off x="568452" y="571500"/>
            <a:ext cx="11055096" cy="5715000"/>
          </a:xfrm>
          <a:prstGeom prst="rect">
            <a:avLst/>
          </a:prstGeom>
        </p:spPr>
      </p:pic>
      <p:sp>
        <p:nvSpPr>
          <p:cNvPr id="2" name="Segnaposto numero diapositiva 1">
            <a:extLst>
              <a:ext uri="{FF2B5EF4-FFF2-40B4-BE49-F238E27FC236}">
                <a16:creationId xmlns:a16="http://schemas.microsoft.com/office/drawing/2014/main" id="{BBA1AE95-2E81-F6CF-6BC8-20AE9538A2DF}"/>
              </a:ext>
            </a:extLst>
          </p:cNvPr>
          <p:cNvSpPr>
            <a:spLocks noGrp="1"/>
          </p:cNvSpPr>
          <p:nvPr>
            <p:ph type="sldNum" sz="quarter" idx="12"/>
          </p:nvPr>
        </p:nvSpPr>
        <p:spPr>
          <a:xfrm>
            <a:off x="10860438" y="6420107"/>
            <a:ext cx="683339" cy="365125"/>
          </a:xfrm>
        </p:spPr>
        <p:txBody>
          <a:bodyPr>
            <a:normAutofit/>
          </a:bodyPr>
          <a:lstStyle/>
          <a:p>
            <a:pPr>
              <a:spcAft>
                <a:spcPts val="600"/>
              </a:spcAft>
            </a:pPr>
            <a:fld id="{A296D96F-168F-49BE-9C77-5C834853BAF2}" type="slidenum">
              <a:rPr lang="it-IT">
                <a:solidFill>
                  <a:srgbClr val="FFFFFF"/>
                </a:solidFill>
              </a:rPr>
              <a:pPr>
                <a:spcAft>
                  <a:spcPts val="600"/>
                </a:spcAft>
              </a:pPr>
              <a:t>33</a:t>
            </a:fld>
            <a:endParaRPr lang="it-IT">
              <a:solidFill>
                <a:srgbClr val="FFFFFF"/>
              </a:solidFill>
            </a:endParaRPr>
          </a:p>
        </p:txBody>
      </p:sp>
      <p:sp>
        <p:nvSpPr>
          <p:cNvPr id="5" name="CasellaDiTesto 4">
            <a:extLst>
              <a:ext uri="{FF2B5EF4-FFF2-40B4-BE49-F238E27FC236}">
                <a16:creationId xmlns:a16="http://schemas.microsoft.com/office/drawing/2014/main" id="{925435E7-4462-5E09-7222-7B6385B748D0}"/>
              </a:ext>
            </a:extLst>
          </p:cNvPr>
          <p:cNvSpPr txBox="1"/>
          <p:nvPr/>
        </p:nvSpPr>
        <p:spPr>
          <a:xfrm>
            <a:off x="398721" y="6420107"/>
            <a:ext cx="5528930" cy="307777"/>
          </a:xfrm>
          <a:prstGeom prst="rect">
            <a:avLst/>
          </a:prstGeom>
          <a:noFill/>
        </p:spPr>
        <p:txBody>
          <a:bodyPr wrap="square" rtlCol="0">
            <a:spAutoFit/>
          </a:bodyPr>
          <a:lstStyle/>
          <a:p>
            <a:r>
              <a:rPr lang="en-US" sz="1400" b="0" i="0" kern="1200" dirty="0">
                <a:solidFill>
                  <a:schemeClr val="dk1"/>
                </a:solidFill>
                <a:effectLst/>
                <a:latin typeface="+mn-lt"/>
                <a:ea typeface="+mn-ea"/>
                <a:cs typeface="+mn-cs"/>
              </a:rPr>
              <a:t>Linking the SDGs and the GRI Standards (2022)</a:t>
            </a:r>
          </a:p>
        </p:txBody>
      </p:sp>
    </p:spTree>
    <p:extLst>
      <p:ext uri="{BB962C8B-B14F-4D97-AF65-F5344CB8AC3E}">
        <p14:creationId xmlns:p14="http://schemas.microsoft.com/office/powerpoint/2010/main" val="1795809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0" name="Straight Connector 29">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0" name="Rectangle 39">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a16="http://schemas.microsoft.com/office/drawing/2014/main" id="{1DDF728F-B0E8-9016-5B64-0C8F74520D00}"/>
              </a:ext>
            </a:extLst>
          </p:cNvPr>
          <p:cNvPicPr>
            <a:picLocks noChangeAspect="1"/>
          </p:cNvPicPr>
          <p:nvPr/>
        </p:nvPicPr>
        <p:blipFill>
          <a:blip r:embed="rId2"/>
          <a:stretch>
            <a:fillRect/>
          </a:stretch>
        </p:blipFill>
        <p:spPr>
          <a:xfrm>
            <a:off x="473839" y="854617"/>
            <a:ext cx="11237976" cy="5141377"/>
          </a:xfrm>
          <a:prstGeom prst="rect">
            <a:avLst/>
          </a:prstGeom>
        </p:spPr>
      </p:pic>
      <p:sp>
        <p:nvSpPr>
          <p:cNvPr id="2" name="Segnaposto numero diapositiva 1">
            <a:extLst>
              <a:ext uri="{FF2B5EF4-FFF2-40B4-BE49-F238E27FC236}">
                <a16:creationId xmlns:a16="http://schemas.microsoft.com/office/drawing/2014/main" id="{481EB001-3852-ECE9-BB86-D5503EA2EE9A}"/>
              </a:ext>
            </a:extLst>
          </p:cNvPr>
          <p:cNvSpPr>
            <a:spLocks noGrp="1"/>
          </p:cNvSpPr>
          <p:nvPr>
            <p:ph type="sldNum" sz="quarter" idx="12"/>
          </p:nvPr>
        </p:nvSpPr>
        <p:spPr>
          <a:xfrm>
            <a:off x="10865194" y="6411619"/>
            <a:ext cx="683339" cy="365125"/>
          </a:xfrm>
        </p:spPr>
        <p:txBody>
          <a:bodyPr>
            <a:normAutofit/>
          </a:bodyPr>
          <a:lstStyle/>
          <a:p>
            <a:pPr>
              <a:spcAft>
                <a:spcPts val="600"/>
              </a:spcAft>
            </a:pPr>
            <a:fld id="{A296D96F-168F-49BE-9C77-5C834853BAF2}" type="slidenum">
              <a:rPr lang="it-IT">
                <a:solidFill>
                  <a:srgbClr val="FFFFFF"/>
                </a:solidFill>
              </a:rPr>
              <a:pPr>
                <a:spcAft>
                  <a:spcPts val="600"/>
                </a:spcAft>
              </a:pPr>
              <a:t>34</a:t>
            </a:fld>
            <a:endParaRPr lang="it-IT">
              <a:solidFill>
                <a:srgbClr val="FFFFFF"/>
              </a:solidFill>
            </a:endParaRPr>
          </a:p>
        </p:txBody>
      </p:sp>
      <p:sp>
        <p:nvSpPr>
          <p:cNvPr id="5" name="CasellaDiTesto 4">
            <a:extLst>
              <a:ext uri="{FF2B5EF4-FFF2-40B4-BE49-F238E27FC236}">
                <a16:creationId xmlns:a16="http://schemas.microsoft.com/office/drawing/2014/main" id="{BD9A198A-02AC-3A96-F9C9-19133219A7EF}"/>
              </a:ext>
            </a:extLst>
          </p:cNvPr>
          <p:cNvSpPr txBox="1"/>
          <p:nvPr/>
        </p:nvSpPr>
        <p:spPr>
          <a:xfrm>
            <a:off x="398720" y="6420107"/>
            <a:ext cx="850533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Linking the GRI Standards with the European Directive on Non-Financial and Diversity Disclosure (2017)</a:t>
            </a:r>
          </a:p>
        </p:txBody>
      </p:sp>
    </p:spTree>
    <p:extLst>
      <p:ext uri="{BB962C8B-B14F-4D97-AF65-F5344CB8AC3E}">
        <p14:creationId xmlns:p14="http://schemas.microsoft.com/office/powerpoint/2010/main" val="3264534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8AC935-2012-6EAE-A3AB-43743D15BFB4}"/>
              </a:ext>
            </a:extLst>
          </p:cNvPr>
          <p:cNvSpPr>
            <a:spLocks noGrp="1"/>
          </p:cNvSpPr>
          <p:nvPr>
            <p:ph type="title"/>
          </p:nvPr>
        </p:nvSpPr>
        <p:spPr/>
        <p:txBody>
          <a:bodyPr/>
          <a:lstStyle/>
          <a:p>
            <a:r>
              <a:rPr lang="it-IT" dirty="0"/>
              <a:t>Proposte di principi di rendicontazione di sostenibilità </a:t>
            </a:r>
          </a:p>
        </p:txBody>
      </p:sp>
      <p:graphicFrame>
        <p:nvGraphicFramePr>
          <p:cNvPr id="5" name="Segnaposto contenuto 2">
            <a:extLst>
              <a:ext uri="{FF2B5EF4-FFF2-40B4-BE49-F238E27FC236}">
                <a16:creationId xmlns:a16="http://schemas.microsoft.com/office/drawing/2014/main" id="{336EE46F-5DA1-F8D4-755A-E659D099591B}"/>
              </a:ext>
            </a:extLst>
          </p:cNvPr>
          <p:cNvGraphicFramePr>
            <a:graphicFrameLocks noGrp="1"/>
          </p:cNvGraphicFramePr>
          <p:nvPr>
            <p:ph idx="1"/>
            <p:extLst>
              <p:ext uri="{D42A27DB-BD31-4B8C-83A1-F6EECF244321}">
                <p14:modId xmlns:p14="http://schemas.microsoft.com/office/powerpoint/2010/main" val="543500378"/>
              </p:ext>
            </p:extLst>
          </p:nvPr>
        </p:nvGraphicFramePr>
        <p:xfrm>
          <a:off x="677863" y="2341341"/>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numero diapositiva 2">
            <a:extLst>
              <a:ext uri="{FF2B5EF4-FFF2-40B4-BE49-F238E27FC236}">
                <a16:creationId xmlns:a16="http://schemas.microsoft.com/office/drawing/2014/main" id="{7C09E2CD-8287-2E99-4AAF-534F5CABB219}"/>
              </a:ext>
            </a:extLst>
          </p:cNvPr>
          <p:cNvSpPr>
            <a:spLocks noGrp="1"/>
          </p:cNvSpPr>
          <p:nvPr>
            <p:ph type="sldNum" sz="quarter" idx="12"/>
          </p:nvPr>
        </p:nvSpPr>
        <p:spPr/>
        <p:txBody>
          <a:bodyPr/>
          <a:lstStyle/>
          <a:p>
            <a:fld id="{A296D96F-168F-49BE-9C77-5C834853BAF2}" type="slidenum">
              <a:rPr lang="it-IT" smtClean="0"/>
              <a:t>35</a:t>
            </a:fld>
            <a:endParaRPr lang="it-IT"/>
          </a:p>
        </p:txBody>
      </p:sp>
    </p:spTree>
    <p:extLst>
      <p:ext uri="{BB962C8B-B14F-4D97-AF65-F5344CB8AC3E}">
        <p14:creationId xmlns:p14="http://schemas.microsoft.com/office/powerpoint/2010/main" val="125316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3CE922-2885-D1EB-31C2-79D76A87A3FF}"/>
              </a:ext>
            </a:extLst>
          </p:cNvPr>
          <p:cNvSpPr>
            <a:spLocks noGrp="1"/>
          </p:cNvSpPr>
          <p:nvPr>
            <p:ph type="ctrTitle"/>
          </p:nvPr>
        </p:nvSpPr>
        <p:spPr>
          <a:xfrm>
            <a:off x="5959549" y="1261331"/>
            <a:ext cx="3632871" cy="3002662"/>
          </a:xfrm>
        </p:spPr>
        <p:txBody>
          <a:bodyPr>
            <a:normAutofit/>
          </a:bodyPr>
          <a:lstStyle/>
          <a:p>
            <a:pPr lvl="0" algn="l" defTabSz="914400">
              <a:spcBef>
                <a:spcPts val="0"/>
              </a:spcBef>
              <a:defRPr/>
            </a:pPr>
            <a:r>
              <a:rPr lang="it-IT" sz="4400" dirty="0"/>
              <a:t>Gli standard EFRAG</a:t>
            </a:r>
          </a:p>
        </p:txBody>
      </p:sp>
      <p:pic>
        <p:nvPicPr>
          <p:cNvPr id="6" name="Graphic 5" descr="Notizie">
            <a:extLst>
              <a:ext uri="{FF2B5EF4-FFF2-40B4-BE49-F238E27FC236}">
                <a16:creationId xmlns:a16="http://schemas.microsoft.com/office/drawing/2014/main" id="{F91E0DA7-398C-D816-1FE4-DDD6240691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40617" y="1261330"/>
            <a:ext cx="4335340" cy="4335340"/>
          </a:xfrm>
          <a:prstGeom prst="rect">
            <a:avLst/>
          </a:prstGeom>
        </p:spPr>
      </p:pic>
    </p:spTree>
    <p:extLst>
      <p:ext uri="{BB962C8B-B14F-4D97-AF65-F5344CB8AC3E}">
        <p14:creationId xmlns:p14="http://schemas.microsoft.com/office/powerpoint/2010/main" val="105137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3B35B5-B3B8-55CB-6AFE-9D9420BB3F4F}"/>
              </a:ext>
            </a:extLst>
          </p:cNvPr>
          <p:cNvSpPr>
            <a:spLocks noGrp="1"/>
          </p:cNvSpPr>
          <p:nvPr>
            <p:ph type="title"/>
          </p:nvPr>
        </p:nvSpPr>
        <p:spPr/>
        <p:txBody>
          <a:bodyPr/>
          <a:lstStyle/>
          <a:p>
            <a:r>
              <a:rPr lang="it-IT" dirty="0"/>
              <a:t>L’EFRAG</a:t>
            </a:r>
          </a:p>
        </p:txBody>
      </p:sp>
      <p:sp>
        <p:nvSpPr>
          <p:cNvPr id="3" name="Segnaposto contenuto 2">
            <a:extLst>
              <a:ext uri="{FF2B5EF4-FFF2-40B4-BE49-F238E27FC236}">
                <a16:creationId xmlns:a16="http://schemas.microsoft.com/office/drawing/2014/main" id="{6CFF3A0E-6DEC-1638-4F9D-A286A6120FF5}"/>
              </a:ext>
            </a:extLst>
          </p:cNvPr>
          <p:cNvSpPr>
            <a:spLocks noGrp="1"/>
          </p:cNvSpPr>
          <p:nvPr>
            <p:ph idx="1"/>
          </p:nvPr>
        </p:nvSpPr>
        <p:spPr>
          <a:xfrm>
            <a:off x="326420" y="1275903"/>
            <a:ext cx="9375789" cy="5422605"/>
          </a:xfrm>
        </p:spPr>
        <p:txBody>
          <a:bodyPr>
            <a:normAutofit lnSpcReduction="10000"/>
          </a:bodyPr>
          <a:lstStyle/>
          <a:p>
            <a:r>
              <a:rPr lang="it-IT" dirty="0"/>
              <a:t>L’</a:t>
            </a:r>
            <a:r>
              <a:rPr lang="en-US" dirty="0"/>
              <a:t>European Financial Reporting Advisory Group (</a:t>
            </a:r>
            <a:r>
              <a:rPr lang="it-IT" dirty="0"/>
              <a:t>EFRAG) è un’associazione senza scopo di lucro istituita ai sensi del diritto belga che opera al servizio del pubblico interesse fornendo consulenza alla Commissione riguardo all’omologazione dei principi internazionali di rendicontazione finanziaria. L’EFRAG si è affermato come centro europeo di consulenza in materia di informativa societaria.</a:t>
            </a:r>
          </a:p>
          <a:p>
            <a:r>
              <a:rPr lang="it-IT" dirty="0"/>
              <a:t>A </a:t>
            </a:r>
            <a:r>
              <a:rPr lang="it-IT" b="1" dirty="0"/>
              <a:t>marzo 2021 </a:t>
            </a:r>
            <a:r>
              <a:rPr lang="it-IT" dirty="0"/>
              <a:t>una task force </a:t>
            </a:r>
            <a:r>
              <a:rPr lang="it-IT" dirty="0" err="1"/>
              <a:t>multipartecipativa</a:t>
            </a:r>
            <a:r>
              <a:rPr lang="it-IT" dirty="0"/>
              <a:t> istituita dall’EFRAG ha pubblicato raccomandazioni riguardanti l’eventuale elaborazione di principi di rendicontazione di sostenibilità per l’Unione. Sempre a marzo 2021, il presidente del consiglio dell’EFRAG ha pubblicato raccomandazioni in merito ad eventuali cambiamenti da apportare alla governance dell’EFRAG nel caso in cui il gruppo fosse invitato a </a:t>
            </a:r>
            <a:r>
              <a:rPr lang="it-IT"/>
              <a:t>fornire un </a:t>
            </a:r>
            <a:r>
              <a:rPr lang="it-IT" dirty="0"/>
              <a:t>parere tecnico sui principi di rendicontazione di sostenibilità. In particolare, l’istituzione di un nuovo pilastro relativo alla rendicontazione di sostenibilità, in aggiunta all’attuale pilastro dedicato alla rendicontazione finanziaria.</a:t>
            </a:r>
          </a:p>
          <a:p>
            <a:r>
              <a:rPr lang="it-IT" dirty="0"/>
              <a:t>Il </a:t>
            </a:r>
            <a:r>
              <a:rPr lang="it-IT" b="1" dirty="0"/>
              <a:t>21 aprile 2021 </a:t>
            </a:r>
            <a:r>
              <a:rPr lang="it-IT" dirty="0"/>
              <a:t>la Commissione europea ha adottato la proposta legislativa per l’emanazione della Corporate </a:t>
            </a:r>
            <a:r>
              <a:rPr lang="it-IT" dirty="0" err="1"/>
              <a:t>Sustainability</a:t>
            </a:r>
            <a:r>
              <a:rPr lang="it-IT" dirty="0"/>
              <a:t> Reporting Directive (CSRD), incaricando nel mese di </a:t>
            </a:r>
            <a:r>
              <a:rPr lang="it-IT" b="1" dirty="0"/>
              <a:t>dicembre 2021</a:t>
            </a:r>
            <a:r>
              <a:rPr lang="it-IT" dirty="0"/>
              <a:t> l’EFRAG di elaborare i principi di rendicontazione di sostenibilità.</a:t>
            </a:r>
          </a:p>
          <a:p>
            <a:r>
              <a:rPr lang="it-IT" dirty="0"/>
              <a:t>A </a:t>
            </a:r>
            <a:r>
              <a:rPr lang="it-IT" b="1" dirty="0"/>
              <a:t>marzo 2022 </a:t>
            </a:r>
            <a:r>
              <a:rPr lang="it-IT" dirty="0"/>
              <a:t>l’assemblea generale dell’EFRAG ha nominato i membri del consiglio per la rendicontazione di sostenibilità dell’EFRAG (EFRAG </a:t>
            </a:r>
            <a:r>
              <a:rPr lang="it-IT" dirty="0" err="1"/>
              <a:t>Sustainability</a:t>
            </a:r>
            <a:r>
              <a:rPr lang="it-IT" dirty="0"/>
              <a:t> Reporting Board) istituito lo stesso mese.</a:t>
            </a:r>
          </a:p>
        </p:txBody>
      </p:sp>
      <p:sp>
        <p:nvSpPr>
          <p:cNvPr id="4" name="Segnaposto numero diapositiva 3">
            <a:extLst>
              <a:ext uri="{FF2B5EF4-FFF2-40B4-BE49-F238E27FC236}">
                <a16:creationId xmlns:a16="http://schemas.microsoft.com/office/drawing/2014/main" id="{1E75A69B-724A-EAE7-F14E-C3EC555FD285}"/>
              </a:ext>
            </a:extLst>
          </p:cNvPr>
          <p:cNvSpPr>
            <a:spLocks noGrp="1"/>
          </p:cNvSpPr>
          <p:nvPr>
            <p:ph type="sldNum" sz="quarter" idx="12"/>
          </p:nvPr>
        </p:nvSpPr>
        <p:spPr/>
        <p:txBody>
          <a:bodyPr/>
          <a:lstStyle/>
          <a:p>
            <a:fld id="{A296D96F-168F-49BE-9C77-5C834853BAF2}" type="slidenum">
              <a:rPr lang="it-IT" smtClean="0"/>
              <a:t>37</a:t>
            </a:fld>
            <a:endParaRPr lang="it-IT"/>
          </a:p>
        </p:txBody>
      </p:sp>
    </p:spTree>
    <p:extLst>
      <p:ext uri="{BB962C8B-B14F-4D97-AF65-F5344CB8AC3E}">
        <p14:creationId xmlns:p14="http://schemas.microsoft.com/office/powerpoint/2010/main" val="31953660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3" name="Rectangle 22">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652A5C7-959B-172F-C204-1942E68FE1B1}"/>
              </a:ext>
            </a:extLst>
          </p:cNvPr>
          <p:cNvSpPr>
            <a:spLocks noGrp="1"/>
          </p:cNvSpPr>
          <p:nvPr>
            <p:ph type="title"/>
          </p:nvPr>
        </p:nvSpPr>
        <p:spPr>
          <a:xfrm>
            <a:off x="1151115" y="101010"/>
            <a:ext cx="10197494" cy="1099457"/>
          </a:xfrm>
        </p:spPr>
        <p:txBody>
          <a:bodyPr vert="horz" lIns="91440" tIns="45720" rIns="91440" bIns="45720" rtlCol="0" anchor="t">
            <a:normAutofit/>
          </a:bodyPr>
          <a:lstStyle/>
          <a:p>
            <a:r>
              <a:rPr lang="en-US" dirty="0"/>
              <a:t>La </a:t>
            </a:r>
            <a:r>
              <a:rPr lang="en-US" dirty="0" err="1"/>
              <a:t>struttura</a:t>
            </a:r>
            <a:r>
              <a:rPr lang="en-US" dirty="0"/>
              <a:t> </a:t>
            </a:r>
            <a:r>
              <a:rPr lang="en-US" dirty="0" err="1"/>
              <a:t>dell’EFRAG</a:t>
            </a:r>
            <a:endParaRPr lang="en-US" dirty="0"/>
          </a:p>
        </p:txBody>
      </p:sp>
      <p:sp>
        <p:nvSpPr>
          <p:cNvPr id="25" name="Isosceles Triangle 2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Immagine 4">
            <a:extLst>
              <a:ext uri="{FF2B5EF4-FFF2-40B4-BE49-F238E27FC236}">
                <a16:creationId xmlns:a16="http://schemas.microsoft.com/office/drawing/2014/main" id="{FCCDD268-F1C1-2B58-C8E3-52EAAFBD07E0}"/>
              </a:ext>
            </a:extLst>
          </p:cNvPr>
          <p:cNvPicPr>
            <a:picLocks noChangeAspect="1"/>
          </p:cNvPicPr>
          <p:nvPr/>
        </p:nvPicPr>
        <p:blipFill>
          <a:blip r:embed="rId2"/>
          <a:stretch>
            <a:fillRect/>
          </a:stretch>
        </p:blipFill>
        <p:spPr>
          <a:xfrm>
            <a:off x="1249235" y="838662"/>
            <a:ext cx="9931361" cy="5760189"/>
          </a:xfrm>
          <a:prstGeom prst="rect">
            <a:avLst/>
          </a:prstGeom>
        </p:spPr>
      </p:pic>
      <p:sp>
        <p:nvSpPr>
          <p:cNvPr id="3" name="Segnaposto numero diapositiva 2">
            <a:extLst>
              <a:ext uri="{FF2B5EF4-FFF2-40B4-BE49-F238E27FC236}">
                <a16:creationId xmlns:a16="http://schemas.microsoft.com/office/drawing/2014/main" id="{DE9369DF-CD5C-B91A-866B-5AADA8582CF2}"/>
              </a:ext>
            </a:extLst>
          </p:cNvPr>
          <p:cNvSpPr>
            <a:spLocks/>
          </p:cNvSpPr>
          <p:nvPr/>
        </p:nvSpPr>
        <p:spPr>
          <a:xfrm>
            <a:off x="10935825" y="6424334"/>
            <a:ext cx="489543" cy="261575"/>
          </a:xfrm>
          <a:prstGeom prst="rect">
            <a:avLst/>
          </a:prstGeom>
        </p:spPr>
        <p:txBody>
          <a:bodyPr/>
          <a:lstStyle/>
          <a:p>
            <a:pPr defTabSz="324612">
              <a:spcAft>
                <a:spcPts val="600"/>
              </a:spcAft>
            </a:pPr>
            <a:fld id="{A296D96F-168F-49BE-9C77-5C834853BAF2}" type="slidenum">
              <a:rPr lang="it-IT" sz="1278" kern="1200">
                <a:solidFill>
                  <a:schemeClr val="tx1"/>
                </a:solidFill>
                <a:latin typeface="+mn-lt"/>
                <a:ea typeface="+mn-ea"/>
                <a:cs typeface="+mn-cs"/>
              </a:rPr>
              <a:pPr defTabSz="324612">
                <a:spcAft>
                  <a:spcPts val="600"/>
                </a:spcAft>
              </a:pPr>
              <a:t>38</a:t>
            </a:fld>
            <a:endParaRPr lang="it-IT"/>
          </a:p>
        </p:txBody>
      </p:sp>
      <p:sp>
        <p:nvSpPr>
          <p:cNvPr id="6" name="CasellaDiTesto 5">
            <a:extLst>
              <a:ext uri="{FF2B5EF4-FFF2-40B4-BE49-F238E27FC236}">
                <a16:creationId xmlns:a16="http://schemas.microsoft.com/office/drawing/2014/main" id="{E3397C73-0CE7-98D8-91A7-E1AB588E2DFF}"/>
              </a:ext>
            </a:extLst>
          </p:cNvPr>
          <p:cNvSpPr txBox="1"/>
          <p:nvPr/>
        </p:nvSpPr>
        <p:spPr>
          <a:xfrm>
            <a:off x="335540" y="6464804"/>
            <a:ext cx="2608876" cy="245324"/>
          </a:xfrm>
          <a:prstGeom prst="rect">
            <a:avLst/>
          </a:prstGeom>
          <a:noFill/>
        </p:spPr>
        <p:txBody>
          <a:bodyPr wrap="square" rtlCol="0">
            <a:spAutoFit/>
          </a:bodyPr>
          <a:lstStyle/>
          <a:p>
            <a:pPr defTabSz="324612">
              <a:spcAft>
                <a:spcPts val="600"/>
              </a:spcAft>
            </a:pPr>
            <a:r>
              <a:rPr lang="it-IT" sz="994" kern="1200" dirty="0">
                <a:solidFill>
                  <a:schemeClr val="tx1"/>
                </a:solidFill>
                <a:latin typeface="+mn-lt"/>
                <a:ea typeface="+mn-ea"/>
                <a:cs typeface="+mn-cs"/>
              </a:rPr>
              <a:t>TEG = Technical Expert Group</a:t>
            </a:r>
            <a:endParaRPr lang="it-IT" sz="1400" dirty="0"/>
          </a:p>
        </p:txBody>
      </p:sp>
    </p:spTree>
    <p:extLst>
      <p:ext uri="{BB962C8B-B14F-4D97-AF65-F5344CB8AC3E}">
        <p14:creationId xmlns:p14="http://schemas.microsoft.com/office/powerpoint/2010/main" val="3018577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75FEF0-0DF3-B62F-D4C6-8BDD3AF67349}"/>
              </a:ext>
            </a:extLst>
          </p:cNvPr>
          <p:cNvSpPr>
            <a:spLocks noGrp="1"/>
          </p:cNvSpPr>
          <p:nvPr>
            <p:ph type="title"/>
          </p:nvPr>
        </p:nvSpPr>
        <p:spPr>
          <a:xfrm>
            <a:off x="2849562" y="609600"/>
            <a:ext cx="6424440" cy="1320800"/>
          </a:xfrm>
        </p:spPr>
        <p:txBody>
          <a:bodyPr>
            <a:normAutofit/>
          </a:bodyPr>
          <a:lstStyle/>
          <a:p>
            <a:r>
              <a:rPr lang="it-IT" dirty="0"/>
              <a:t>Il processo di emanazione degli </a:t>
            </a:r>
            <a:r>
              <a:rPr lang="it-IT" dirty="0" err="1"/>
              <a:t>ESRSs</a:t>
            </a:r>
            <a:endParaRPr lang="it-IT" dirty="0"/>
          </a:p>
        </p:txBody>
      </p:sp>
      <p:pic>
        <p:nvPicPr>
          <p:cNvPr id="6" name="Picture 5" descr="Calendario sul tavolo">
            <a:extLst>
              <a:ext uri="{FF2B5EF4-FFF2-40B4-BE49-F238E27FC236}">
                <a16:creationId xmlns:a16="http://schemas.microsoft.com/office/drawing/2014/main" id="{6023864F-8175-5F82-EB12-1A8AD4403FEE}"/>
              </a:ext>
            </a:extLst>
          </p:cNvPr>
          <p:cNvPicPr>
            <a:picLocks noChangeAspect="1"/>
          </p:cNvPicPr>
          <p:nvPr/>
        </p:nvPicPr>
        <p:blipFill rotWithShape="1">
          <a:blip r:embed="rId2"/>
          <a:srcRect l="22985" r="50442"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0" name="Isosceles Triangle 9">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egnaposto contenuto 2">
            <a:extLst>
              <a:ext uri="{FF2B5EF4-FFF2-40B4-BE49-F238E27FC236}">
                <a16:creationId xmlns:a16="http://schemas.microsoft.com/office/drawing/2014/main" id="{0B94C45B-17C6-0CCE-35A2-277B7CB33D7D}"/>
              </a:ext>
            </a:extLst>
          </p:cNvPr>
          <p:cNvSpPr>
            <a:spLocks noGrp="1"/>
          </p:cNvSpPr>
          <p:nvPr>
            <p:ph idx="1"/>
          </p:nvPr>
        </p:nvSpPr>
        <p:spPr>
          <a:xfrm>
            <a:off x="2812350" y="1969204"/>
            <a:ext cx="6905810" cy="4016927"/>
          </a:xfrm>
        </p:spPr>
        <p:txBody>
          <a:bodyPr>
            <a:normAutofit/>
          </a:bodyPr>
          <a:lstStyle/>
          <a:p>
            <a:pPr>
              <a:lnSpc>
                <a:spcPct val="90000"/>
              </a:lnSpc>
            </a:pPr>
            <a:r>
              <a:rPr lang="it-IT" dirty="0"/>
              <a:t>Il </a:t>
            </a:r>
            <a:r>
              <a:rPr lang="it-IT" b="1" dirty="0"/>
              <a:t>29 aprile 2022</a:t>
            </a:r>
            <a:r>
              <a:rPr lang="it-IT" dirty="0"/>
              <a:t>, l'EFRAG ha lanciato una consultazione pubblica sul progetto di </a:t>
            </a:r>
            <a:r>
              <a:rPr lang="en-US" dirty="0"/>
              <a:t>European Sustainability Reporting Standard (</a:t>
            </a:r>
            <a:r>
              <a:rPr lang="it-IT" dirty="0"/>
              <a:t>ESRS), con scadenza 8 agosto 2022</a:t>
            </a:r>
            <a:endParaRPr lang="en-US" dirty="0"/>
          </a:p>
          <a:p>
            <a:pPr>
              <a:lnSpc>
                <a:spcPct val="90000"/>
              </a:lnSpc>
            </a:pPr>
            <a:r>
              <a:rPr lang="en-US" altLang="it-IT" dirty="0"/>
              <a:t>Il </a:t>
            </a:r>
            <a:r>
              <a:rPr lang="en-US" altLang="it-IT" b="1" dirty="0"/>
              <a:t>22 </a:t>
            </a:r>
            <a:r>
              <a:rPr lang="en-US" altLang="it-IT" b="1" dirty="0" err="1"/>
              <a:t>novembre</a:t>
            </a:r>
            <a:r>
              <a:rPr lang="en-US" altLang="it-IT" b="1" dirty="0"/>
              <a:t> 2022</a:t>
            </a:r>
            <a:r>
              <a:rPr lang="en-US" altLang="it-IT" dirty="0"/>
              <a:t>, </a:t>
            </a:r>
            <a:r>
              <a:rPr lang="en-US" altLang="it-IT" dirty="0" err="1"/>
              <a:t>l’EFRAG</a:t>
            </a:r>
            <a:r>
              <a:rPr lang="en-US" altLang="it-IT" dirty="0"/>
              <a:t> ha </a:t>
            </a:r>
            <a:r>
              <a:rPr lang="en-US" altLang="it-IT" dirty="0" err="1"/>
              <a:t>emanato</a:t>
            </a:r>
            <a:r>
              <a:rPr lang="en-US" altLang="it-IT" dirty="0"/>
              <a:t> la </a:t>
            </a:r>
            <a:r>
              <a:rPr lang="en-US" altLang="it-IT" dirty="0" err="1"/>
              <a:t>bozza</a:t>
            </a:r>
            <a:r>
              <a:rPr lang="en-US" altLang="it-IT" dirty="0"/>
              <a:t> </a:t>
            </a:r>
            <a:r>
              <a:rPr lang="en-US" altLang="it-IT" dirty="0" err="1"/>
              <a:t>degli</a:t>
            </a:r>
            <a:r>
              <a:rPr lang="en-US" altLang="it-IT" dirty="0"/>
              <a:t> ESRS e li ha </a:t>
            </a:r>
            <a:r>
              <a:rPr lang="en-US" altLang="it-IT" dirty="0" err="1"/>
              <a:t>inviati</a:t>
            </a:r>
            <a:r>
              <a:rPr lang="en-US" altLang="it-IT" dirty="0"/>
              <a:t> </a:t>
            </a:r>
            <a:r>
              <a:rPr lang="it-IT" altLang="it-IT" dirty="0"/>
              <a:t>alla Commissione europea per la successiva adozione mediante atti delegati, unitamente a un parere tecnico</a:t>
            </a:r>
          </a:p>
          <a:p>
            <a:pPr>
              <a:lnSpc>
                <a:spcPct val="90000"/>
              </a:lnSpc>
            </a:pPr>
            <a:r>
              <a:rPr lang="it-IT" altLang="it-IT" dirty="0"/>
              <a:t>La Commissione ha pubblicato sul portale "Dì la tua" la versione definitiva della proposta di atto delegato per un periodo di 4 settimane, dal </a:t>
            </a:r>
            <a:r>
              <a:rPr lang="it-IT" altLang="it-IT" b="1" dirty="0"/>
              <a:t>9 giugno al 7 luglio 2023</a:t>
            </a:r>
            <a:r>
              <a:rPr lang="it-IT" altLang="it-IT" dirty="0"/>
              <a:t>, per raccogliere osservazioni dal pubblico</a:t>
            </a:r>
          </a:p>
          <a:p>
            <a:pPr>
              <a:lnSpc>
                <a:spcPct val="90000"/>
              </a:lnSpc>
            </a:pPr>
            <a:r>
              <a:rPr lang="it-IT" altLang="it-IT" dirty="0"/>
              <a:t>Il </a:t>
            </a:r>
            <a:r>
              <a:rPr lang="it-IT" altLang="it-IT" b="1" dirty="0"/>
              <a:t>31 luglio 2023 </a:t>
            </a:r>
            <a:r>
              <a:rPr lang="it-IT" altLang="it-IT" dirty="0"/>
              <a:t>la Commissione europea ha adottato con il regolamento delegato C(2023) 5303 la prima serie di standard europei di rendicontazione della sostenibilità (ESRS)</a:t>
            </a:r>
            <a:endParaRPr lang="en-US" altLang="it-IT" dirty="0">
              <a:highlight>
                <a:srgbClr val="FFFF00"/>
              </a:highlight>
            </a:endParaRPr>
          </a:p>
        </p:txBody>
      </p:sp>
      <p:sp>
        <p:nvSpPr>
          <p:cNvPr id="4" name="Segnaposto numero diapositiva 3">
            <a:extLst>
              <a:ext uri="{FF2B5EF4-FFF2-40B4-BE49-F238E27FC236}">
                <a16:creationId xmlns:a16="http://schemas.microsoft.com/office/drawing/2014/main" id="{07EC19DA-8EA2-E89A-37F2-EE3A7FFA8883}"/>
              </a:ext>
            </a:extLst>
          </p:cNvPr>
          <p:cNvSpPr>
            <a:spLocks noGrp="1"/>
          </p:cNvSpPr>
          <p:nvPr>
            <p:ph type="sldNum" sz="quarter" idx="12"/>
          </p:nvPr>
        </p:nvSpPr>
        <p:spPr>
          <a:xfrm>
            <a:off x="8590663" y="6041362"/>
            <a:ext cx="683339" cy="365125"/>
          </a:xfrm>
        </p:spPr>
        <p:txBody>
          <a:bodyPr>
            <a:normAutofit/>
          </a:bodyPr>
          <a:lstStyle/>
          <a:p>
            <a:pPr>
              <a:spcAft>
                <a:spcPts val="600"/>
              </a:spcAft>
            </a:pPr>
            <a:fld id="{A296D96F-168F-49BE-9C77-5C834853BAF2}" type="slidenum">
              <a:rPr lang="it-IT" smtClean="0"/>
              <a:pPr>
                <a:spcAft>
                  <a:spcPts val="600"/>
                </a:spcAft>
              </a:pPr>
              <a:t>39</a:t>
            </a:fld>
            <a:endParaRPr lang="it-IT"/>
          </a:p>
        </p:txBody>
      </p:sp>
    </p:spTree>
    <p:extLst>
      <p:ext uri="{BB962C8B-B14F-4D97-AF65-F5344CB8AC3E}">
        <p14:creationId xmlns:p14="http://schemas.microsoft.com/office/powerpoint/2010/main" val="95159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B6D3E63-D021-C12D-5DFD-86C0989B22D8}"/>
              </a:ext>
            </a:extLst>
          </p:cNvPr>
          <p:cNvSpPr>
            <a:spLocks noGrp="1"/>
          </p:cNvSpPr>
          <p:nvPr>
            <p:ph type="title"/>
          </p:nvPr>
        </p:nvSpPr>
        <p:spPr>
          <a:xfrm>
            <a:off x="1286933" y="609600"/>
            <a:ext cx="10197494" cy="1099457"/>
          </a:xfrm>
        </p:spPr>
        <p:txBody>
          <a:bodyPr>
            <a:normAutofit/>
          </a:bodyPr>
          <a:lstStyle/>
          <a:p>
            <a:pPr>
              <a:lnSpc>
                <a:spcPct val="90000"/>
              </a:lnSpc>
            </a:pPr>
            <a:r>
              <a:rPr lang="it-IT"/>
              <a:t>Le informazioni da divulgare secondo la Direttiva 2022/2464 (I)</a:t>
            </a:r>
          </a:p>
        </p:txBody>
      </p:sp>
      <p:sp>
        <p:nvSpPr>
          <p:cNvPr id="22" name="Isosceles Triangle 2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egnaposto numero diapositiva 3">
            <a:extLst>
              <a:ext uri="{FF2B5EF4-FFF2-40B4-BE49-F238E27FC236}">
                <a16:creationId xmlns:a16="http://schemas.microsoft.com/office/drawing/2014/main" id="{A9D13C8D-AEA9-219C-664E-F42AE904946F}"/>
              </a:ext>
            </a:extLst>
          </p:cNvPr>
          <p:cNvSpPr>
            <a:spLocks noGrp="1"/>
          </p:cNvSpPr>
          <p:nvPr>
            <p:ph type="sldNum" sz="quarter" idx="12"/>
          </p:nvPr>
        </p:nvSpPr>
        <p:spPr>
          <a:xfrm>
            <a:off x="9894532" y="6182876"/>
            <a:ext cx="683339" cy="365125"/>
          </a:xfrm>
        </p:spPr>
        <p:txBody>
          <a:bodyPr>
            <a:normAutofit/>
          </a:bodyPr>
          <a:lstStyle/>
          <a:p>
            <a:pPr>
              <a:spcAft>
                <a:spcPts val="600"/>
              </a:spcAft>
            </a:pPr>
            <a:fld id="{A296D96F-168F-49BE-9C77-5C834853BAF2}" type="slidenum">
              <a:rPr lang="it-IT" smtClean="0"/>
              <a:pPr>
                <a:spcAft>
                  <a:spcPts val="600"/>
                </a:spcAft>
              </a:pPr>
              <a:t>4</a:t>
            </a:fld>
            <a:endParaRPr lang="it-IT"/>
          </a:p>
        </p:txBody>
      </p:sp>
      <p:sp>
        <p:nvSpPr>
          <p:cNvPr id="24" name="Isosceles Triangle 2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6" name="Segnaposto contenuto 2">
            <a:extLst>
              <a:ext uri="{FF2B5EF4-FFF2-40B4-BE49-F238E27FC236}">
                <a16:creationId xmlns:a16="http://schemas.microsoft.com/office/drawing/2014/main" id="{A029243B-4E39-13DA-2DE3-406DE42B5ADF}"/>
              </a:ext>
            </a:extLst>
          </p:cNvPr>
          <p:cNvGraphicFramePr>
            <a:graphicFrameLocks noGrp="1"/>
          </p:cNvGraphicFramePr>
          <p:nvPr>
            <p:ph idx="1"/>
            <p:extLst>
              <p:ext uri="{D42A27DB-BD31-4B8C-83A1-F6EECF244321}">
                <p14:modId xmlns:p14="http://schemas.microsoft.com/office/powerpoint/2010/main" val="4171201512"/>
              </p:ext>
            </p:extLst>
          </p:nvPr>
        </p:nvGraphicFramePr>
        <p:xfrm>
          <a:off x="658825" y="1709057"/>
          <a:ext cx="11084442" cy="4585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0574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0CC0B1-C5A0-69E0-9861-FFF3E1058788}"/>
              </a:ext>
            </a:extLst>
          </p:cNvPr>
          <p:cNvSpPr>
            <a:spLocks noGrp="1"/>
          </p:cNvSpPr>
          <p:nvPr>
            <p:ph type="title"/>
          </p:nvPr>
        </p:nvSpPr>
        <p:spPr>
          <a:xfrm>
            <a:off x="634804" y="120460"/>
            <a:ext cx="8596668" cy="1320800"/>
          </a:xfrm>
        </p:spPr>
        <p:txBody>
          <a:bodyPr/>
          <a:lstStyle/>
          <a:p>
            <a:r>
              <a:rPr lang="it-IT" dirty="0"/>
              <a:t>Gli </a:t>
            </a:r>
            <a:r>
              <a:rPr lang="en-US" dirty="0"/>
              <a:t>European Sustainability Reporting Standard</a:t>
            </a:r>
            <a:r>
              <a:rPr lang="it-IT" dirty="0"/>
              <a:t> </a:t>
            </a:r>
          </a:p>
        </p:txBody>
      </p:sp>
      <p:graphicFrame>
        <p:nvGraphicFramePr>
          <p:cNvPr id="5" name="Tabella 5">
            <a:extLst>
              <a:ext uri="{FF2B5EF4-FFF2-40B4-BE49-F238E27FC236}">
                <a16:creationId xmlns:a16="http://schemas.microsoft.com/office/drawing/2014/main" id="{6B29C538-DCBA-5E0D-D15A-B3DE9FCCFB38}"/>
              </a:ext>
            </a:extLst>
          </p:cNvPr>
          <p:cNvGraphicFramePr>
            <a:graphicFrameLocks noGrp="1"/>
          </p:cNvGraphicFramePr>
          <p:nvPr>
            <p:ph idx="1"/>
            <p:extLst>
              <p:ext uri="{D42A27DB-BD31-4B8C-83A1-F6EECF244321}">
                <p14:modId xmlns:p14="http://schemas.microsoft.com/office/powerpoint/2010/main" val="2947438446"/>
              </p:ext>
            </p:extLst>
          </p:nvPr>
        </p:nvGraphicFramePr>
        <p:xfrm>
          <a:off x="281763" y="2212299"/>
          <a:ext cx="9223743" cy="4511043"/>
        </p:xfrm>
        <a:graphic>
          <a:graphicData uri="http://schemas.openxmlformats.org/drawingml/2006/table">
            <a:tbl>
              <a:tblPr firstRow="1" bandRow="1">
                <a:tableStyleId>{69012ECD-51FC-41F1-AA8D-1B2483CD663E}</a:tableStyleId>
              </a:tblPr>
              <a:tblGrid>
                <a:gridCol w="3074581">
                  <a:extLst>
                    <a:ext uri="{9D8B030D-6E8A-4147-A177-3AD203B41FA5}">
                      <a16:colId xmlns:a16="http://schemas.microsoft.com/office/drawing/2014/main" val="302909062"/>
                    </a:ext>
                  </a:extLst>
                </a:gridCol>
                <a:gridCol w="3074581">
                  <a:extLst>
                    <a:ext uri="{9D8B030D-6E8A-4147-A177-3AD203B41FA5}">
                      <a16:colId xmlns:a16="http://schemas.microsoft.com/office/drawing/2014/main" val="232603381"/>
                    </a:ext>
                  </a:extLst>
                </a:gridCol>
                <a:gridCol w="3074581">
                  <a:extLst>
                    <a:ext uri="{9D8B030D-6E8A-4147-A177-3AD203B41FA5}">
                      <a16:colId xmlns:a16="http://schemas.microsoft.com/office/drawing/2014/main" val="3463880622"/>
                    </a:ext>
                  </a:extLst>
                </a:gridCol>
              </a:tblGrid>
              <a:tr h="444389">
                <a:tc gridSpan="3">
                  <a:txBody>
                    <a:bodyPr/>
                    <a:lstStyle/>
                    <a:p>
                      <a:pPr algn="ctr"/>
                      <a:r>
                        <a:rPr lang="it-IT" sz="1800" b="1" i="0" u="sng" kern="1200" dirty="0">
                          <a:solidFill>
                            <a:schemeClr val="bg1"/>
                          </a:solidFill>
                          <a:effectLst/>
                          <a:latin typeface="+mn-lt"/>
                          <a:ea typeface="+mn-ea"/>
                          <a:cs typeface="+mn-cs"/>
                        </a:rPr>
                        <a:t>Principi trasversali​ (2)</a:t>
                      </a:r>
                      <a:endParaRPr lang="it-IT" u="sng" dirty="0"/>
                    </a:p>
                  </a:txBody>
                  <a:tcPr/>
                </a:tc>
                <a:tc hMerge="1">
                  <a:txBody>
                    <a:bodyPr/>
                    <a:lstStyle/>
                    <a:p>
                      <a:endParaRPr lang="it-IT" dirty="0"/>
                    </a:p>
                  </a:txBody>
                  <a:tcPr/>
                </a:tc>
                <a:tc hMerge="1">
                  <a:txBody>
                    <a:bodyPr/>
                    <a:lstStyle/>
                    <a:p>
                      <a:endParaRPr lang="it-IT" dirty="0"/>
                    </a:p>
                  </a:txBody>
                  <a:tcPr/>
                </a:tc>
                <a:extLst>
                  <a:ext uri="{0D108BD9-81ED-4DB2-BD59-A6C34878D82A}">
                    <a16:rowId xmlns:a16="http://schemas.microsoft.com/office/drawing/2014/main" val="279607271"/>
                  </a:ext>
                </a:extLst>
              </a:tr>
              <a:tr h="433127">
                <a:tc gridSpan="3">
                  <a:txBody>
                    <a:bodyPr/>
                    <a:lstStyle/>
                    <a:p>
                      <a:pPr algn="ctr"/>
                      <a:r>
                        <a:rPr lang="it-IT" b="0" dirty="0"/>
                        <a:t>ESRS 1 Requisiti generali</a:t>
                      </a:r>
                    </a:p>
                    <a:p>
                      <a:pPr algn="ctr"/>
                      <a:r>
                        <a:rPr lang="it-IT" b="0" dirty="0"/>
                        <a:t>ESRS2 Informazioni generali</a:t>
                      </a:r>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860051535"/>
                  </a:ext>
                </a:extLst>
              </a:tr>
              <a:tr h="433127">
                <a:tc gridSpan="3">
                  <a:txBody>
                    <a:bodyPr/>
                    <a:lstStyle/>
                    <a:p>
                      <a:pPr algn="ctr"/>
                      <a:r>
                        <a:rPr lang="it-IT" b="1" u="sng" dirty="0">
                          <a:solidFill>
                            <a:schemeClr val="bg1"/>
                          </a:solidFill>
                        </a:rPr>
                        <a:t>Principi tematici (10)</a:t>
                      </a:r>
                    </a:p>
                  </a:txBody>
                  <a:tcPr>
                    <a:solidFill>
                      <a:schemeClr val="accent1"/>
                    </a:solidFill>
                  </a:tcPr>
                </a:tc>
                <a:tc hMerge="1">
                  <a:txBody>
                    <a:bodyPr/>
                    <a:lstStyle/>
                    <a:p>
                      <a:pPr algn="ctr"/>
                      <a:endParaRPr lang="it-IT" b="1" dirty="0"/>
                    </a:p>
                  </a:txBody>
                  <a:tcPr/>
                </a:tc>
                <a:tc hMerge="1">
                  <a:txBody>
                    <a:bodyPr/>
                    <a:lstStyle/>
                    <a:p>
                      <a:pPr algn="ctr"/>
                      <a:endParaRPr lang="it-IT" b="1" dirty="0"/>
                    </a:p>
                  </a:txBody>
                  <a:tcPr/>
                </a:tc>
                <a:extLst>
                  <a:ext uri="{0D108BD9-81ED-4DB2-BD59-A6C34878D82A}">
                    <a16:rowId xmlns:a16="http://schemas.microsoft.com/office/drawing/2014/main" val="1392978915"/>
                  </a:ext>
                </a:extLst>
              </a:tr>
              <a:tr h="433127">
                <a:tc>
                  <a:txBody>
                    <a:bodyPr/>
                    <a:lstStyle/>
                    <a:p>
                      <a:pPr algn="ctr"/>
                      <a:r>
                        <a:rPr lang="it-IT" b="1" dirty="0"/>
                        <a:t>Materia ambientale (5)</a:t>
                      </a:r>
                    </a:p>
                  </a:txBody>
                  <a:tcPr>
                    <a:solidFill>
                      <a:schemeClr val="accent1">
                        <a:lumMod val="20000"/>
                        <a:lumOff val="80000"/>
                      </a:schemeClr>
                    </a:solidFill>
                  </a:tcPr>
                </a:tc>
                <a:tc>
                  <a:txBody>
                    <a:bodyPr/>
                    <a:lstStyle/>
                    <a:p>
                      <a:pPr algn="ctr"/>
                      <a:r>
                        <a:rPr lang="it-IT" b="1" dirty="0"/>
                        <a:t>Materia sociale (4)</a:t>
                      </a:r>
                    </a:p>
                  </a:txBody>
                  <a:tcPr>
                    <a:solidFill>
                      <a:schemeClr val="accent1">
                        <a:lumMod val="20000"/>
                        <a:lumOff val="80000"/>
                      </a:schemeClr>
                    </a:solidFill>
                  </a:tcPr>
                </a:tc>
                <a:tc>
                  <a:txBody>
                    <a:bodyPr/>
                    <a:lstStyle/>
                    <a:p>
                      <a:pPr algn="ctr"/>
                      <a:r>
                        <a:rPr lang="it-IT" b="1" dirty="0"/>
                        <a:t>Materia di governance (1)</a:t>
                      </a:r>
                    </a:p>
                  </a:txBody>
                  <a:tcPr>
                    <a:solidFill>
                      <a:schemeClr val="accent1">
                        <a:lumMod val="20000"/>
                        <a:lumOff val="80000"/>
                      </a:schemeClr>
                    </a:solidFill>
                  </a:tcPr>
                </a:tc>
                <a:extLst>
                  <a:ext uri="{0D108BD9-81ED-4DB2-BD59-A6C34878D82A}">
                    <a16:rowId xmlns:a16="http://schemas.microsoft.com/office/drawing/2014/main" val="292532226"/>
                  </a:ext>
                </a:extLst>
              </a:tr>
              <a:tr h="2217565">
                <a:tc>
                  <a:txBody>
                    <a:bodyPr/>
                    <a:lstStyle/>
                    <a:p>
                      <a:r>
                        <a:rPr lang="it-IT" dirty="0"/>
                        <a:t>ESRS E1 Cambiamenti climatici</a:t>
                      </a:r>
                    </a:p>
                    <a:p>
                      <a:r>
                        <a:rPr lang="it-IT" dirty="0"/>
                        <a:t>ESRS E2 Inquinamento</a:t>
                      </a:r>
                    </a:p>
                    <a:p>
                      <a:r>
                        <a:rPr lang="it-IT" dirty="0"/>
                        <a:t>ESRS E3 Acqua e risorse marine</a:t>
                      </a:r>
                    </a:p>
                    <a:p>
                      <a:r>
                        <a:rPr lang="it-IT" dirty="0"/>
                        <a:t>ESRS E4 Biodiversità ed ecosistemi</a:t>
                      </a:r>
                    </a:p>
                    <a:p>
                      <a:r>
                        <a:rPr lang="it-IT" dirty="0"/>
                        <a:t>ESRS E5 Uso delle risorse ed economia circolare</a:t>
                      </a:r>
                    </a:p>
                  </a:txBody>
                  <a:tcPr/>
                </a:tc>
                <a:tc>
                  <a:txBody>
                    <a:bodyPr/>
                    <a:lstStyle/>
                    <a:p>
                      <a:r>
                        <a:rPr lang="en-US" dirty="0"/>
                        <a:t>ESRS S1 Forza </a:t>
                      </a:r>
                      <a:r>
                        <a:rPr lang="en-US" dirty="0" err="1"/>
                        <a:t>lavoro</a:t>
                      </a:r>
                      <a:r>
                        <a:rPr lang="en-US" dirty="0"/>
                        <a:t> propria</a:t>
                      </a:r>
                    </a:p>
                    <a:p>
                      <a:r>
                        <a:rPr lang="en-US" dirty="0"/>
                        <a:t>ESRS S2 </a:t>
                      </a:r>
                      <a:r>
                        <a:rPr lang="en-US" dirty="0" err="1"/>
                        <a:t>Lavoratori</a:t>
                      </a:r>
                      <a:r>
                        <a:rPr lang="en-US" dirty="0"/>
                        <a:t> </a:t>
                      </a:r>
                      <a:r>
                        <a:rPr lang="en-US" dirty="0" err="1"/>
                        <a:t>nella</a:t>
                      </a:r>
                      <a:r>
                        <a:rPr lang="en-US" dirty="0"/>
                        <a:t> catena del </a:t>
                      </a:r>
                      <a:r>
                        <a:rPr lang="en-US" dirty="0" err="1"/>
                        <a:t>valore</a:t>
                      </a:r>
                      <a:endParaRPr lang="en-US" dirty="0"/>
                    </a:p>
                    <a:p>
                      <a:r>
                        <a:rPr lang="en-US" dirty="0"/>
                        <a:t>ESRS S3 </a:t>
                      </a:r>
                      <a:r>
                        <a:rPr lang="en-US" dirty="0" err="1"/>
                        <a:t>Comunità</a:t>
                      </a:r>
                      <a:r>
                        <a:rPr lang="en-US" dirty="0"/>
                        <a:t> </a:t>
                      </a:r>
                      <a:r>
                        <a:rPr lang="en-US" dirty="0" err="1"/>
                        <a:t>interessate</a:t>
                      </a:r>
                      <a:endParaRPr lang="en-US" dirty="0"/>
                    </a:p>
                    <a:p>
                      <a:r>
                        <a:rPr lang="en-US" dirty="0"/>
                        <a:t>ESRS S4 </a:t>
                      </a:r>
                      <a:r>
                        <a:rPr lang="en-US" dirty="0" err="1"/>
                        <a:t>Consumatori</a:t>
                      </a:r>
                      <a:r>
                        <a:rPr lang="en-US" dirty="0"/>
                        <a:t> e </a:t>
                      </a:r>
                      <a:r>
                        <a:rPr lang="en-US" dirty="0" err="1"/>
                        <a:t>utilizzatori</a:t>
                      </a:r>
                      <a:r>
                        <a:rPr lang="en-US" dirty="0"/>
                        <a:t> </a:t>
                      </a:r>
                      <a:r>
                        <a:rPr lang="en-US" dirty="0" err="1"/>
                        <a:t>finali</a:t>
                      </a:r>
                      <a:endParaRPr lang="it-IT" dirty="0"/>
                    </a:p>
                  </a:txBody>
                  <a:tcPr/>
                </a:tc>
                <a:tc>
                  <a:txBody>
                    <a:bodyPr/>
                    <a:lstStyle/>
                    <a:p>
                      <a:r>
                        <a:rPr lang="it-IT" dirty="0"/>
                        <a:t>ESRS G1 Condotta delle imprese</a:t>
                      </a:r>
                    </a:p>
                  </a:txBody>
                  <a:tcPr/>
                </a:tc>
                <a:extLst>
                  <a:ext uri="{0D108BD9-81ED-4DB2-BD59-A6C34878D82A}">
                    <a16:rowId xmlns:a16="http://schemas.microsoft.com/office/drawing/2014/main" val="2779112373"/>
                  </a:ext>
                </a:extLst>
              </a:tr>
            </a:tbl>
          </a:graphicData>
        </a:graphic>
      </p:graphicFrame>
      <p:sp>
        <p:nvSpPr>
          <p:cNvPr id="4" name="Segnaposto numero diapositiva 3">
            <a:extLst>
              <a:ext uri="{FF2B5EF4-FFF2-40B4-BE49-F238E27FC236}">
                <a16:creationId xmlns:a16="http://schemas.microsoft.com/office/drawing/2014/main" id="{57E0BC81-6F46-3EEB-75DE-BF451AC23859}"/>
              </a:ext>
            </a:extLst>
          </p:cNvPr>
          <p:cNvSpPr>
            <a:spLocks noGrp="1"/>
          </p:cNvSpPr>
          <p:nvPr>
            <p:ph type="sldNum" sz="quarter" idx="12"/>
          </p:nvPr>
        </p:nvSpPr>
        <p:spPr/>
        <p:txBody>
          <a:bodyPr/>
          <a:lstStyle/>
          <a:p>
            <a:fld id="{A296D96F-168F-49BE-9C77-5C834853BAF2}" type="slidenum">
              <a:rPr lang="it-IT" smtClean="0"/>
              <a:t>40</a:t>
            </a:fld>
            <a:endParaRPr lang="it-IT"/>
          </a:p>
        </p:txBody>
      </p:sp>
      <p:sp>
        <p:nvSpPr>
          <p:cNvPr id="3" name="CasellaDiTesto 2">
            <a:extLst>
              <a:ext uri="{FF2B5EF4-FFF2-40B4-BE49-F238E27FC236}">
                <a16:creationId xmlns:a16="http://schemas.microsoft.com/office/drawing/2014/main" id="{60704C92-D70A-874D-F6A2-A02FC429A317}"/>
              </a:ext>
            </a:extLst>
          </p:cNvPr>
          <p:cNvSpPr txBox="1"/>
          <p:nvPr/>
        </p:nvSpPr>
        <p:spPr>
          <a:xfrm>
            <a:off x="393404" y="1288969"/>
            <a:ext cx="9521456" cy="923330"/>
          </a:xfrm>
          <a:prstGeom prst="rect">
            <a:avLst/>
          </a:prstGeom>
          <a:noFill/>
        </p:spPr>
        <p:txBody>
          <a:bodyPr wrap="square" rtlCol="0">
            <a:spAutoFit/>
          </a:bodyPr>
          <a:lstStyle/>
          <a:p>
            <a:r>
              <a:rPr lang="it-IT" dirty="0"/>
              <a:t>Gli ESRS specificano le informazioni che un’impresa deve comunicare in merito ai suoi </a:t>
            </a:r>
            <a:r>
              <a:rPr lang="it-IT" b="1" dirty="0"/>
              <a:t>impatti, rischi </a:t>
            </a:r>
            <a:r>
              <a:rPr lang="it-IT" dirty="0"/>
              <a:t>e </a:t>
            </a:r>
            <a:r>
              <a:rPr lang="it-IT" b="1" dirty="0"/>
              <a:t>opportunità</a:t>
            </a:r>
            <a:r>
              <a:rPr lang="it-IT" dirty="0"/>
              <a:t> sostanziali in relazione alle questioni di </a:t>
            </a:r>
            <a:r>
              <a:rPr lang="it-IT" b="1" dirty="0"/>
              <a:t>sostenibilità</a:t>
            </a:r>
            <a:r>
              <a:rPr lang="it-IT" dirty="0"/>
              <a:t> ambientale, sociale e di governance</a:t>
            </a:r>
          </a:p>
        </p:txBody>
      </p:sp>
      <p:sp>
        <p:nvSpPr>
          <p:cNvPr id="6" name="Scorrimento verticale 5">
            <a:extLst>
              <a:ext uri="{FF2B5EF4-FFF2-40B4-BE49-F238E27FC236}">
                <a16:creationId xmlns:a16="http://schemas.microsoft.com/office/drawing/2014/main" id="{37C6E9C5-18A6-EAA7-1679-D870D7FB3927}"/>
              </a:ext>
            </a:extLst>
          </p:cNvPr>
          <p:cNvSpPr/>
          <p:nvPr/>
        </p:nvSpPr>
        <p:spPr>
          <a:xfrm>
            <a:off x="9659679" y="2828260"/>
            <a:ext cx="2402958" cy="2248786"/>
          </a:xfrm>
          <a:prstGeom prst="verticalScroll">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 tali principi si aggiungeranno gli </a:t>
            </a:r>
            <a:r>
              <a:rPr lang="it-IT" b="1" dirty="0"/>
              <a:t>standard settoriali </a:t>
            </a:r>
            <a:r>
              <a:rPr lang="it-IT" dirty="0"/>
              <a:t>di prossima emanazione</a:t>
            </a:r>
          </a:p>
        </p:txBody>
      </p:sp>
    </p:spTree>
    <p:extLst>
      <p:ext uri="{BB962C8B-B14F-4D97-AF65-F5344CB8AC3E}">
        <p14:creationId xmlns:p14="http://schemas.microsoft.com/office/powerpoint/2010/main" val="221960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999FDA-9B60-5E97-3B5E-2C10D58DD90C}"/>
              </a:ext>
            </a:extLst>
          </p:cNvPr>
          <p:cNvSpPr>
            <a:spLocks noGrp="1"/>
          </p:cNvSpPr>
          <p:nvPr>
            <p:ph type="title"/>
          </p:nvPr>
        </p:nvSpPr>
        <p:spPr>
          <a:xfrm>
            <a:off x="677334" y="609600"/>
            <a:ext cx="8596668" cy="1320800"/>
          </a:xfrm>
        </p:spPr>
        <p:txBody>
          <a:bodyPr>
            <a:normAutofit/>
          </a:bodyPr>
          <a:lstStyle/>
          <a:p>
            <a:r>
              <a:rPr lang="it-IT" dirty="0"/>
              <a:t>I principi trasversali</a:t>
            </a:r>
          </a:p>
        </p:txBody>
      </p:sp>
      <p:sp>
        <p:nvSpPr>
          <p:cNvPr id="4" name="Segnaposto numero diapositiva 3">
            <a:extLst>
              <a:ext uri="{FF2B5EF4-FFF2-40B4-BE49-F238E27FC236}">
                <a16:creationId xmlns:a16="http://schemas.microsoft.com/office/drawing/2014/main" id="{64C7993E-E34A-88A3-485F-BB3A35C53164}"/>
              </a:ext>
            </a:extLst>
          </p:cNvPr>
          <p:cNvSpPr>
            <a:spLocks noGrp="1"/>
          </p:cNvSpPr>
          <p:nvPr>
            <p:ph type="sldNum" sz="quarter" idx="12"/>
          </p:nvPr>
        </p:nvSpPr>
        <p:spPr>
          <a:xfrm>
            <a:off x="8590663" y="6041362"/>
            <a:ext cx="683339" cy="365125"/>
          </a:xfrm>
        </p:spPr>
        <p:txBody>
          <a:bodyPr>
            <a:normAutofit/>
          </a:bodyPr>
          <a:lstStyle/>
          <a:p>
            <a:pPr>
              <a:spcAft>
                <a:spcPts val="600"/>
              </a:spcAft>
            </a:pPr>
            <a:fld id="{A296D96F-168F-49BE-9C77-5C834853BAF2}" type="slidenum">
              <a:rPr lang="it-IT" smtClean="0"/>
              <a:pPr>
                <a:spcAft>
                  <a:spcPts val="600"/>
                </a:spcAft>
              </a:pPr>
              <a:t>41</a:t>
            </a:fld>
            <a:endParaRPr lang="it-IT"/>
          </a:p>
        </p:txBody>
      </p:sp>
      <p:graphicFrame>
        <p:nvGraphicFramePr>
          <p:cNvPr id="6" name="Segnaposto contenuto 2">
            <a:extLst>
              <a:ext uri="{FF2B5EF4-FFF2-40B4-BE49-F238E27FC236}">
                <a16:creationId xmlns:a16="http://schemas.microsoft.com/office/drawing/2014/main" id="{CE192E4E-29A6-A187-B0F9-367274906EF9}"/>
              </a:ext>
            </a:extLst>
          </p:cNvPr>
          <p:cNvGraphicFramePr>
            <a:graphicFrameLocks noGrp="1"/>
          </p:cNvGraphicFramePr>
          <p:nvPr>
            <p:ph idx="1"/>
            <p:extLst>
              <p:ext uri="{D42A27DB-BD31-4B8C-83A1-F6EECF244321}">
                <p14:modId xmlns:p14="http://schemas.microsoft.com/office/powerpoint/2010/main" val="810382456"/>
              </p:ext>
            </p:extLst>
          </p:nvPr>
        </p:nvGraphicFramePr>
        <p:xfrm>
          <a:off x="116958" y="1430079"/>
          <a:ext cx="9649047" cy="4736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07757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340658-12B0-E2B2-01E0-9F9516177BA9}"/>
              </a:ext>
            </a:extLst>
          </p:cNvPr>
          <p:cNvSpPr>
            <a:spLocks noGrp="1"/>
          </p:cNvSpPr>
          <p:nvPr>
            <p:ph type="title"/>
          </p:nvPr>
        </p:nvSpPr>
        <p:spPr/>
        <p:txBody>
          <a:bodyPr/>
          <a:lstStyle/>
          <a:p>
            <a:r>
              <a:rPr lang="it-IT" dirty="0"/>
              <a:t>I principi tematici e settoriali</a:t>
            </a:r>
          </a:p>
        </p:txBody>
      </p:sp>
      <p:graphicFrame>
        <p:nvGraphicFramePr>
          <p:cNvPr id="6" name="Segnaposto contenuto 2">
            <a:extLst>
              <a:ext uri="{FF2B5EF4-FFF2-40B4-BE49-F238E27FC236}">
                <a16:creationId xmlns:a16="http://schemas.microsoft.com/office/drawing/2014/main" id="{F19EE1F7-BED0-BE6D-6834-87588997145E}"/>
              </a:ext>
            </a:extLst>
          </p:cNvPr>
          <p:cNvGraphicFramePr>
            <a:graphicFrameLocks noGrp="1"/>
          </p:cNvGraphicFramePr>
          <p:nvPr>
            <p:ph idx="1"/>
            <p:extLst>
              <p:ext uri="{D42A27DB-BD31-4B8C-83A1-F6EECF244321}">
                <p14:modId xmlns:p14="http://schemas.microsoft.com/office/powerpoint/2010/main" val="3392848125"/>
              </p:ext>
            </p:extLst>
          </p:nvPr>
        </p:nvGraphicFramePr>
        <p:xfrm>
          <a:off x="79745" y="1424763"/>
          <a:ext cx="9680944" cy="4616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a:extLst>
              <a:ext uri="{FF2B5EF4-FFF2-40B4-BE49-F238E27FC236}">
                <a16:creationId xmlns:a16="http://schemas.microsoft.com/office/drawing/2014/main" id="{53B1FA3B-D159-B66B-A9AC-F3ADAD6E3660}"/>
              </a:ext>
            </a:extLst>
          </p:cNvPr>
          <p:cNvSpPr>
            <a:spLocks noGrp="1"/>
          </p:cNvSpPr>
          <p:nvPr>
            <p:ph type="sldNum" sz="quarter" idx="12"/>
          </p:nvPr>
        </p:nvSpPr>
        <p:spPr/>
        <p:txBody>
          <a:bodyPr/>
          <a:lstStyle/>
          <a:p>
            <a:fld id="{A296D96F-168F-49BE-9C77-5C834853BAF2}" type="slidenum">
              <a:rPr lang="it-IT" smtClean="0"/>
              <a:t>42</a:t>
            </a:fld>
            <a:endParaRPr lang="it-IT"/>
          </a:p>
        </p:txBody>
      </p:sp>
    </p:spTree>
    <p:extLst>
      <p:ext uri="{BB962C8B-B14F-4D97-AF65-F5344CB8AC3E}">
        <p14:creationId xmlns:p14="http://schemas.microsoft.com/office/powerpoint/2010/main" val="3738674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8C4611-2C75-E0A6-EB84-C7C0CD484144}"/>
              </a:ext>
            </a:extLst>
          </p:cNvPr>
          <p:cNvSpPr>
            <a:spLocks noGrp="1"/>
          </p:cNvSpPr>
          <p:nvPr>
            <p:ph type="title"/>
          </p:nvPr>
        </p:nvSpPr>
        <p:spPr/>
        <p:txBody>
          <a:bodyPr/>
          <a:lstStyle/>
          <a:p>
            <a:r>
              <a:rPr lang="it-IT" dirty="0"/>
              <a:t>Gli ambiti di rendicontazione</a:t>
            </a:r>
          </a:p>
        </p:txBody>
      </p:sp>
      <p:sp>
        <p:nvSpPr>
          <p:cNvPr id="3" name="Segnaposto contenuto 2">
            <a:extLst>
              <a:ext uri="{FF2B5EF4-FFF2-40B4-BE49-F238E27FC236}">
                <a16:creationId xmlns:a16="http://schemas.microsoft.com/office/drawing/2014/main" id="{9EC9E462-8F1E-02A2-8DB1-4B424259E28A}"/>
              </a:ext>
            </a:extLst>
          </p:cNvPr>
          <p:cNvSpPr>
            <a:spLocks noGrp="1"/>
          </p:cNvSpPr>
          <p:nvPr>
            <p:ph idx="1"/>
          </p:nvPr>
        </p:nvSpPr>
        <p:spPr>
          <a:xfrm>
            <a:off x="581641" y="1719338"/>
            <a:ext cx="8596668" cy="3880773"/>
          </a:xfrm>
        </p:spPr>
        <p:txBody>
          <a:bodyPr>
            <a:normAutofit fontScale="92500" lnSpcReduction="10000"/>
          </a:bodyPr>
          <a:lstStyle/>
          <a:p>
            <a:pPr marL="0" indent="0">
              <a:buNone/>
            </a:pPr>
            <a:r>
              <a:rPr lang="it-IT" sz="1800" b="0" i="0" u="none" strike="noStrike" baseline="0" dirty="0">
                <a:solidFill>
                  <a:srgbClr val="000000"/>
                </a:solidFill>
                <a:latin typeface="Trebuchet MS" panose="020B0603020202020204" pitchFamily="34" charset="0"/>
              </a:rPr>
              <a:t>Gli obblighi di informativa di cui all'ESRS 2, agli ESRS tematici e agli ESRS settoriali si suddividono negli ambiti di rendicontazione seguenti: </a:t>
            </a:r>
          </a:p>
          <a:p>
            <a:r>
              <a:rPr lang="it-IT" sz="1800" b="1" i="0" u="none" strike="noStrike" baseline="0" dirty="0">
                <a:solidFill>
                  <a:srgbClr val="000000"/>
                </a:solidFill>
                <a:latin typeface="Trebuchet MS" panose="020B0603020202020204" pitchFamily="34" charset="0"/>
              </a:rPr>
              <a:t>governance </a:t>
            </a:r>
            <a:r>
              <a:rPr lang="it-IT" sz="1800" b="0" i="0" u="none" strike="noStrike" baseline="0" dirty="0">
                <a:solidFill>
                  <a:srgbClr val="000000"/>
                </a:solidFill>
                <a:latin typeface="Trebuchet MS" panose="020B0603020202020204" pitchFamily="34" charset="0"/>
              </a:rPr>
              <a:t>(GOV): i processi, i controlli e le procedure di governance usati per monitorare, gestire e controllare </a:t>
            </a:r>
            <a:r>
              <a:rPr lang="it-IT" sz="1800" b="1" i="1" u="none" strike="noStrike" baseline="0" dirty="0">
                <a:solidFill>
                  <a:srgbClr val="000000"/>
                </a:solidFill>
                <a:latin typeface="Trebuchet MS" panose="020B0603020202020204" pitchFamily="34" charset="0"/>
              </a:rPr>
              <a:t>impatti, rischi </a:t>
            </a:r>
            <a:r>
              <a:rPr lang="it-IT" sz="1800" b="0" i="0" u="none" strike="noStrike" baseline="0" dirty="0">
                <a:solidFill>
                  <a:srgbClr val="000000"/>
                </a:solidFill>
                <a:latin typeface="Trebuchet MS" panose="020B0603020202020204" pitchFamily="34" charset="0"/>
              </a:rPr>
              <a:t>e </a:t>
            </a:r>
            <a:r>
              <a:rPr lang="it-IT" sz="1800" b="1" i="1" u="none" strike="noStrike" baseline="0" dirty="0">
                <a:solidFill>
                  <a:srgbClr val="000000"/>
                </a:solidFill>
                <a:latin typeface="Trebuchet MS" panose="020B0603020202020204" pitchFamily="34" charset="0"/>
              </a:rPr>
              <a:t>opportunità</a:t>
            </a:r>
            <a:endParaRPr lang="it-IT" sz="1800" b="0" i="0" u="none" strike="noStrike" baseline="0" dirty="0">
              <a:solidFill>
                <a:srgbClr val="000000"/>
              </a:solidFill>
              <a:latin typeface="Trebuchet MS" panose="020B0603020202020204" pitchFamily="34" charset="0"/>
            </a:endParaRPr>
          </a:p>
          <a:p>
            <a:r>
              <a:rPr lang="it-IT" sz="1800" b="1" i="0" u="none" strike="noStrike" baseline="0" dirty="0">
                <a:solidFill>
                  <a:srgbClr val="000000"/>
                </a:solidFill>
                <a:latin typeface="Trebuchet MS" panose="020B0603020202020204" pitchFamily="34" charset="0"/>
              </a:rPr>
              <a:t>strategia </a:t>
            </a:r>
            <a:r>
              <a:rPr lang="it-IT" sz="1800" b="0" i="0" u="none" strike="noStrike" baseline="0" dirty="0">
                <a:solidFill>
                  <a:srgbClr val="000000"/>
                </a:solidFill>
                <a:latin typeface="Trebuchet MS" panose="020B0603020202020204" pitchFamily="34" charset="0"/>
              </a:rPr>
              <a:t>(SBM): le modalità di interazione della </a:t>
            </a:r>
            <a:r>
              <a:rPr lang="it-IT" sz="1800" b="1" i="1" u="none" strike="noStrike" baseline="0" dirty="0">
                <a:solidFill>
                  <a:srgbClr val="000000"/>
                </a:solidFill>
                <a:latin typeface="Trebuchet MS" panose="020B0603020202020204" pitchFamily="34" charset="0"/>
              </a:rPr>
              <a:t>strategia</a:t>
            </a:r>
            <a:r>
              <a:rPr lang="it-IT" sz="1800" b="0" i="0" u="none" strike="noStrike" baseline="0" dirty="0">
                <a:solidFill>
                  <a:srgbClr val="000000"/>
                </a:solidFill>
                <a:latin typeface="Trebuchet MS" panose="020B0603020202020204" pitchFamily="34" charset="0"/>
              </a:rPr>
              <a:t> e del </a:t>
            </a:r>
            <a:r>
              <a:rPr lang="it-IT" sz="1800" b="1" i="1" u="none" strike="noStrike" baseline="0" dirty="0">
                <a:solidFill>
                  <a:srgbClr val="000000"/>
                </a:solidFill>
                <a:latin typeface="Trebuchet MS" panose="020B0603020202020204" pitchFamily="34" charset="0"/>
              </a:rPr>
              <a:t>modello aziendale </a:t>
            </a:r>
            <a:r>
              <a:rPr lang="it-IT" sz="1800" b="0" i="0" u="none" strike="noStrike" baseline="0" dirty="0">
                <a:solidFill>
                  <a:srgbClr val="000000"/>
                </a:solidFill>
                <a:latin typeface="Trebuchet MS" panose="020B0603020202020204" pitchFamily="34" charset="0"/>
              </a:rPr>
              <a:t>dell'impresa con gli impatti, i rischi e le opportunità rilevanti, comprese le modalità con cui l'impresa affronta detti impatti, rischi e opportunità</a:t>
            </a:r>
          </a:p>
          <a:p>
            <a:r>
              <a:rPr lang="it-IT" sz="1800" b="1" i="0" u="none" strike="noStrike" baseline="0" dirty="0">
                <a:solidFill>
                  <a:srgbClr val="000000"/>
                </a:solidFill>
                <a:latin typeface="Trebuchet MS" panose="020B0603020202020204" pitchFamily="34" charset="0"/>
              </a:rPr>
              <a:t>gestione degli impatti, dei rischi e delle opportunità </a:t>
            </a:r>
            <a:r>
              <a:rPr lang="it-IT" sz="1800" b="0" i="0" u="none" strike="noStrike" baseline="0" dirty="0">
                <a:solidFill>
                  <a:srgbClr val="000000"/>
                </a:solidFill>
                <a:latin typeface="Trebuchet MS" panose="020B0603020202020204" pitchFamily="34" charset="0"/>
              </a:rPr>
              <a:t>(IRO): i processi mediante i quali l'impresa: </a:t>
            </a:r>
          </a:p>
          <a:p>
            <a:pPr lvl="1"/>
            <a:r>
              <a:rPr lang="it-IT" b="0" i="0" u="none" strike="noStrike" baseline="0" dirty="0">
                <a:solidFill>
                  <a:srgbClr val="000000"/>
                </a:solidFill>
                <a:latin typeface="Trebuchet MS" panose="020B0603020202020204" pitchFamily="34" charset="0"/>
              </a:rPr>
              <a:t>individua gli impatti, i rischi e le opportunità e ne valuta la </a:t>
            </a:r>
            <a:r>
              <a:rPr lang="it-IT" b="1" i="1" u="none" strike="noStrike" baseline="0" dirty="0">
                <a:solidFill>
                  <a:srgbClr val="000000"/>
                </a:solidFill>
                <a:latin typeface="Trebuchet MS" panose="020B0603020202020204" pitchFamily="34" charset="0"/>
              </a:rPr>
              <a:t>rilevanza</a:t>
            </a:r>
            <a:r>
              <a:rPr lang="it-IT" b="0" i="0" u="none" strike="noStrike" baseline="0" dirty="0">
                <a:solidFill>
                  <a:srgbClr val="000000"/>
                </a:solidFill>
                <a:latin typeface="Trebuchet MS" panose="020B0603020202020204" pitchFamily="34" charset="0"/>
              </a:rPr>
              <a:t> </a:t>
            </a:r>
          </a:p>
          <a:p>
            <a:pPr lvl="1"/>
            <a:r>
              <a:rPr lang="it-IT" b="0" i="0" u="none" strike="noStrike" baseline="0" dirty="0">
                <a:solidFill>
                  <a:srgbClr val="000000"/>
                </a:solidFill>
                <a:latin typeface="Trebuchet MS" panose="020B0603020202020204" pitchFamily="34" charset="0"/>
              </a:rPr>
              <a:t>gestisce le </a:t>
            </a:r>
            <a:r>
              <a:rPr lang="it-IT" b="1" i="1" u="none" strike="noStrike" baseline="0" dirty="0">
                <a:solidFill>
                  <a:srgbClr val="000000"/>
                </a:solidFill>
                <a:latin typeface="Trebuchet MS" panose="020B0603020202020204" pitchFamily="34" charset="0"/>
              </a:rPr>
              <a:t>questioni di sostenibilità </a:t>
            </a:r>
            <a:r>
              <a:rPr lang="it-IT" b="0" i="0" u="none" strike="noStrike" baseline="0" dirty="0">
                <a:solidFill>
                  <a:srgbClr val="000000"/>
                </a:solidFill>
                <a:latin typeface="Trebuchet MS" panose="020B0603020202020204" pitchFamily="34" charset="0"/>
              </a:rPr>
              <a:t>rilevanti mediante </a:t>
            </a:r>
            <a:r>
              <a:rPr lang="it-IT" b="1" i="1" u="none" strike="noStrike" baseline="0" dirty="0">
                <a:solidFill>
                  <a:srgbClr val="000000"/>
                </a:solidFill>
                <a:latin typeface="Trebuchet MS" panose="020B0603020202020204" pitchFamily="34" charset="0"/>
              </a:rPr>
              <a:t>politiche </a:t>
            </a:r>
            <a:r>
              <a:rPr lang="it-IT" b="0" i="0" u="none" strike="noStrike" baseline="0" dirty="0">
                <a:solidFill>
                  <a:srgbClr val="000000"/>
                </a:solidFill>
                <a:latin typeface="Trebuchet MS" panose="020B0603020202020204" pitchFamily="34" charset="0"/>
              </a:rPr>
              <a:t>e </a:t>
            </a:r>
            <a:r>
              <a:rPr lang="it-IT" b="1" i="1" u="none" strike="noStrike" baseline="0" dirty="0">
                <a:solidFill>
                  <a:srgbClr val="000000"/>
                </a:solidFill>
                <a:latin typeface="Trebuchet MS" panose="020B0603020202020204" pitchFamily="34" charset="0"/>
              </a:rPr>
              <a:t>azioni</a:t>
            </a:r>
            <a:r>
              <a:rPr lang="it-IT" b="0" i="0" u="none" strike="noStrike" baseline="0" dirty="0">
                <a:solidFill>
                  <a:srgbClr val="000000"/>
                </a:solidFill>
                <a:latin typeface="Trebuchet MS" panose="020B0603020202020204" pitchFamily="34" charset="0"/>
              </a:rPr>
              <a:t> </a:t>
            </a:r>
          </a:p>
          <a:p>
            <a:r>
              <a:rPr lang="it-IT" sz="1800" b="1" i="0" u="none" strike="noStrike" baseline="0" dirty="0">
                <a:solidFill>
                  <a:srgbClr val="000000"/>
                </a:solidFill>
                <a:latin typeface="Trebuchet MS" panose="020B0603020202020204" pitchFamily="34" charset="0"/>
              </a:rPr>
              <a:t>metriche e obiettivi </a:t>
            </a:r>
            <a:r>
              <a:rPr lang="it-IT" sz="1800" b="0" i="0" u="none" strike="noStrike" baseline="0" dirty="0">
                <a:solidFill>
                  <a:srgbClr val="000000"/>
                </a:solidFill>
                <a:latin typeface="Trebuchet MS" panose="020B0603020202020204" pitchFamily="34" charset="0"/>
              </a:rPr>
              <a:t>(MT): le prestazioni dell'impresa, compresi i progressi compiuti verso gli obiettivi che si è posta </a:t>
            </a:r>
          </a:p>
          <a:p>
            <a:endParaRPr lang="it-IT" dirty="0"/>
          </a:p>
        </p:txBody>
      </p:sp>
      <p:sp>
        <p:nvSpPr>
          <p:cNvPr id="4" name="Segnaposto numero diapositiva 3">
            <a:extLst>
              <a:ext uri="{FF2B5EF4-FFF2-40B4-BE49-F238E27FC236}">
                <a16:creationId xmlns:a16="http://schemas.microsoft.com/office/drawing/2014/main" id="{BF3F0C82-A165-0431-870F-5FDA1BF8C868}"/>
              </a:ext>
            </a:extLst>
          </p:cNvPr>
          <p:cNvSpPr>
            <a:spLocks noGrp="1"/>
          </p:cNvSpPr>
          <p:nvPr>
            <p:ph type="sldNum" sz="quarter" idx="12"/>
          </p:nvPr>
        </p:nvSpPr>
        <p:spPr/>
        <p:txBody>
          <a:bodyPr/>
          <a:lstStyle/>
          <a:p>
            <a:fld id="{A296D96F-168F-49BE-9C77-5C834853BAF2}" type="slidenum">
              <a:rPr lang="it-IT" smtClean="0"/>
              <a:t>43</a:t>
            </a:fld>
            <a:endParaRPr lang="it-IT"/>
          </a:p>
        </p:txBody>
      </p:sp>
      <p:sp>
        <p:nvSpPr>
          <p:cNvPr id="5" name="Scorrimento orizzontale 4">
            <a:extLst>
              <a:ext uri="{FF2B5EF4-FFF2-40B4-BE49-F238E27FC236}">
                <a16:creationId xmlns:a16="http://schemas.microsoft.com/office/drawing/2014/main" id="{CEADC12B-23DA-E03B-25EB-B7B16E940577}"/>
              </a:ext>
            </a:extLst>
          </p:cNvPr>
          <p:cNvSpPr/>
          <p:nvPr/>
        </p:nvSpPr>
        <p:spPr>
          <a:xfrm>
            <a:off x="956929" y="5600111"/>
            <a:ext cx="7382145" cy="1034605"/>
          </a:xfrm>
          <a:prstGeom prst="horizontalScroll">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800" u="none" strike="noStrike" baseline="0" dirty="0">
                <a:solidFill>
                  <a:schemeClr val="bg1"/>
                </a:solidFill>
                <a:latin typeface="+mj-lt"/>
              </a:rPr>
              <a:t>Sono previsti </a:t>
            </a:r>
            <a:r>
              <a:rPr lang="it-IT" sz="1800" b="1" i="1" u="none" strike="noStrike" baseline="0" dirty="0">
                <a:solidFill>
                  <a:schemeClr val="bg1"/>
                </a:solidFill>
                <a:latin typeface="+mj-lt"/>
              </a:rPr>
              <a:t>obblighi minimi di informativa </a:t>
            </a:r>
            <a:r>
              <a:rPr lang="it-IT" sz="1800" b="0" i="0" u="none" strike="noStrike" baseline="0" dirty="0">
                <a:solidFill>
                  <a:schemeClr val="bg1"/>
                </a:solidFill>
                <a:latin typeface="+mj-lt"/>
              </a:rPr>
              <a:t>relativi a politiche, azioni, metriche e obiettivi nell’ESRS 2, e corrispondenti obblighi di informativa in ESRS tematici e settoriali</a:t>
            </a:r>
            <a:endParaRPr lang="it-IT" dirty="0">
              <a:solidFill>
                <a:schemeClr val="bg1"/>
              </a:solidFill>
              <a:latin typeface="+mj-lt"/>
            </a:endParaRPr>
          </a:p>
        </p:txBody>
      </p:sp>
    </p:spTree>
    <p:extLst>
      <p:ext uri="{BB962C8B-B14F-4D97-AF65-F5344CB8AC3E}">
        <p14:creationId xmlns:p14="http://schemas.microsoft.com/office/powerpoint/2010/main" val="297319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446C52-BB31-8AE8-3DED-7B6EDC0910D6}"/>
              </a:ext>
            </a:extLst>
          </p:cNvPr>
          <p:cNvSpPr>
            <a:spLocks noGrp="1"/>
          </p:cNvSpPr>
          <p:nvPr>
            <p:ph type="title"/>
          </p:nvPr>
        </p:nvSpPr>
        <p:spPr/>
        <p:txBody>
          <a:bodyPr/>
          <a:lstStyle/>
          <a:p>
            <a:r>
              <a:rPr lang="it-IT" dirty="0"/>
              <a:t>Impatti, rischi e opportunità</a:t>
            </a:r>
          </a:p>
        </p:txBody>
      </p:sp>
      <p:sp>
        <p:nvSpPr>
          <p:cNvPr id="3" name="Segnaposto contenuto 2">
            <a:extLst>
              <a:ext uri="{FF2B5EF4-FFF2-40B4-BE49-F238E27FC236}">
                <a16:creationId xmlns:a16="http://schemas.microsoft.com/office/drawing/2014/main" id="{5B478679-1AAE-D7CF-DF90-F91F36A13B1C}"/>
              </a:ext>
            </a:extLst>
          </p:cNvPr>
          <p:cNvSpPr>
            <a:spLocks noGrp="1"/>
          </p:cNvSpPr>
          <p:nvPr>
            <p:ph idx="1"/>
          </p:nvPr>
        </p:nvSpPr>
        <p:spPr>
          <a:xfrm>
            <a:off x="677334" y="1820347"/>
            <a:ext cx="8596668" cy="3880773"/>
          </a:xfrm>
        </p:spPr>
        <p:txBody>
          <a:bodyPr/>
          <a:lstStyle/>
          <a:p>
            <a:pPr marL="0" indent="0">
              <a:buNone/>
            </a:pPr>
            <a:r>
              <a:rPr lang="it-IT" dirty="0"/>
              <a:t>In tutti gli ESRS:</a:t>
            </a:r>
          </a:p>
          <a:p>
            <a:r>
              <a:rPr lang="it-IT" dirty="0"/>
              <a:t>il termine "</a:t>
            </a:r>
            <a:r>
              <a:rPr lang="it-IT" b="1" dirty="0"/>
              <a:t>impatti</a:t>
            </a:r>
            <a:r>
              <a:rPr lang="it-IT" dirty="0"/>
              <a:t>" si riferisce agli impatti positivi e negativi legati alla sostenibilità che sono collegati con l'attività dell'impresa, individuati attraverso una </a:t>
            </a:r>
            <a:r>
              <a:rPr lang="it-IT" b="1" dirty="0"/>
              <a:t>valutazione della rilevanza dell'impatto</a:t>
            </a:r>
            <a:r>
              <a:rPr lang="it-IT" dirty="0"/>
              <a:t>. Si riferisce sia agli impatti effettivi sia ai potenziali impatti futuri.</a:t>
            </a:r>
          </a:p>
          <a:p>
            <a:r>
              <a:rPr lang="it-IT" dirty="0"/>
              <a:t>Il termine "</a:t>
            </a:r>
            <a:r>
              <a:rPr lang="it-IT" b="1" dirty="0"/>
              <a:t>rischi e opportunità</a:t>
            </a:r>
            <a:r>
              <a:rPr lang="it-IT" dirty="0"/>
              <a:t>" si riferisce a rischi e opportunità finanziari dell'impresa legati alla sostenibilità, compresi quelli derivanti dalla dipendenza dalle risorse naturali, umane e sociali, individuati mediante un processo di </a:t>
            </a:r>
            <a:r>
              <a:rPr lang="it-IT" b="1" dirty="0"/>
              <a:t>valutazione della rilevanza finanziaria</a:t>
            </a:r>
            <a:r>
              <a:rPr lang="it-IT" dirty="0"/>
              <a:t>.</a:t>
            </a:r>
          </a:p>
        </p:txBody>
      </p:sp>
      <p:sp>
        <p:nvSpPr>
          <p:cNvPr id="4" name="Segnaposto numero diapositiva 3">
            <a:extLst>
              <a:ext uri="{FF2B5EF4-FFF2-40B4-BE49-F238E27FC236}">
                <a16:creationId xmlns:a16="http://schemas.microsoft.com/office/drawing/2014/main" id="{68F28254-6BF1-8A74-33D4-DFC005C6FD2D}"/>
              </a:ext>
            </a:extLst>
          </p:cNvPr>
          <p:cNvSpPr>
            <a:spLocks noGrp="1"/>
          </p:cNvSpPr>
          <p:nvPr>
            <p:ph type="sldNum" sz="quarter" idx="12"/>
          </p:nvPr>
        </p:nvSpPr>
        <p:spPr/>
        <p:txBody>
          <a:bodyPr/>
          <a:lstStyle/>
          <a:p>
            <a:fld id="{A296D96F-168F-49BE-9C77-5C834853BAF2}" type="slidenum">
              <a:rPr lang="it-IT" smtClean="0"/>
              <a:t>44</a:t>
            </a:fld>
            <a:endParaRPr lang="it-IT"/>
          </a:p>
        </p:txBody>
      </p:sp>
      <p:sp>
        <p:nvSpPr>
          <p:cNvPr id="5" name="Esplosione: 8 punte 4">
            <a:extLst>
              <a:ext uri="{FF2B5EF4-FFF2-40B4-BE49-F238E27FC236}">
                <a16:creationId xmlns:a16="http://schemas.microsoft.com/office/drawing/2014/main" id="{A6E4CACE-EAE6-2308-66B0-BB13C9DC5E02}"/>
              </a:ext>
            </a:extLst>
          </p:cNvPr>
          <p:cNvSpPr/>
          <p:nvPr/>
        </p:nvSpPr>
        <p:spPr>
          <a:xfrm>
            <a:off x="6666615" y="3551275"/>
            <a:ext cx="5092996" cy="3241032"/>
          </a:xfrm>
          <a:prstGeom prst="irregularSeal1">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800" b="0" i="0" u="none" strike="noStrike" baseline="0" dirty="0">
                <a:solidFill>
                  <a:schemeClr val="bg1"/>
                </a:solidFill>
                <a:latin typeface="+mj-lt"/>
              </a:rPr>
              <a:t>Nel loro insieme, </a:t>
            </a:r>
            <a:r>
              <a:rPr lang="it-IT" dirty="0">
                <a:solidFill>
                  <a:schemeClr val="bg1"/>
                </a:solidFill>
                <a:latin typeface="+mj-lt"/>
              </a:rPr>
              <a:t>«</a:t>
            </a:r>
            <a:r>
              <a:rPr lang="it-IT" sz="1800" b="0" i="0" u="none" strike="noStrike" baseline="0" dirty="0">
                <a:solidFill>
                  <a:schemeClr val="bg1"/>
                </a:solidFill>
                <a:latin typeface="+mj-lt"/>
              </a:rPr>
              <a:t>impatti, rischi e opportunità» riflettono la prospettiva della </a:t>
            </a:r>
            <a:r>
              <a:rPr lang="it-IT" sz="1800" b="1" i="1" u="none" strike="noStrike" baseline="0" dirty="0">
                <a:solidFill>
                  <a:schemeClr val="bg1"/>
                </a:solidFill>
                <a:latin typeface="+mj-lt"/>
              </a:rPr>
              <a:t>doppia materialità </a:t>
            </a:r>
            <a:endParaRPr lang="it-IT" dirty="0">
              <a:solidFill>
                <a:schemeClr val="bg1"/>
              </a:solidFill>
              <a:latin typeface="+mj-lt"/>
            </a:endParaRPr>
          </a:p>
        </p:txBody>
      </p:sp>
    </p:spTree>
    <p:extLst>
      <p:ext uri="{BB962C8B-B14F-4D97-AF65-F5344CB8AC3E}">
        <p14:creationId xmlns:p14="http://schemas.microsoft.com/office/powerpoint/2010/main" val="378327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Scheletri di cubi 3D">
            <a:extLst>
              <a:ext uri="{FF2B5EF4-FFF2-40B4-BE49-F238E27FC236}">
                <a16:creationId xmlns:a16="http://schemas.microsoft.com/office/drawing/2014/main" id="{1E7378C2-8878-0DE8-B46D-801095B45B5B}"/>
              </a:ext>
            </a:extLst>
          </p:cNvPr>
          <p:cNvPicPr>
            <a:picLocks noChangeAspect="1"/>
          </p:cNvPicPr>
          <p:nvPr/>
        </p:nvPicPr>
        <p:blipFill rotWithShape="1">
          <a:blip r:embed="rId2"/>
          <a:srcRect l="13162" r="9729"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olo 1">
            <a:extLst>
              <a:ext uri="{FF2B5EF4-FFF2-40B4-BE49-F238E27FC236}">
                <a16:creationId xmlns:a16="http://schemas.microsoft.com/office/drawing/2014/main" id="{48446045-7985-7806-CDAB-02B57C45464A}"/>
              </a:ext>
            </a:extLst>
          </p:cNvPr>
          <p:cNvSpPr>
            <a:spLocks noGrp="1"/>
          </p:cNvSpPr>
          <p:nvPr>
            <p:ph type="title"/>
          </p:nvPr>
        </p:nvSpPr>
        <p:spPr>
          <a:xfrm>
            <a:off x="677333" y="609600"/>
            <a:ext cx="3851123" cy="1320800"/>
          </a:xfrm>
        </p:spPr>
        <p:txBody>
          <a:bodyPr>
            <a:normAutofit/>
          </a:bodyPr>
          <a:lstStyle/>
          <a:p>
            <a:r>
              <a:rPr lang="it-IT" dirty="0"/>
              <a:t>Struttura degli ESRS</a:t>
            </a:r>
          </a:p>
        </p:txBody>
      </p:sp>
      <p:sp>
        <p:nvSpPr>
          <p:cNvPr id="3" name="Segnaposto contenuto 2">
            <a:extLst>
              <a:ext uri="{FF2B5EF4-FFF2-40B4-BE49-F238E27FC236}">
                <a16:creationId xmlns:a16="http://schemas.microsoft.com/office/drawing/2014/main" id="{9A802124-C6E0-7C45-5EB3-F611297ECF52}"/>
              </a:ext>
            </a:extLst>
          </p:cNvPr>
          <p:cNvSpPr>
            <a:spLocks noGrp="1"/>
          </p:cNvSpPr>
          <p:nvPr>
            <p:ph idx="1"/>
          </p:nvPr>
        </p:nvSpPr>
        <p:spPr>
          <a:xfrm>
            <a:off x="677334" y="2160589"/>
            <a:ext cx="3851122" cy="4133885"/>
          </a:xfrm>
        </p:spPr>
        <p:txBody>
          <a:bodyPr>
            <a:normAutofit/>
          </a:bodyPr>
          <a:lstStyle/>
          <a:p>
            <a:pPr marL="0" indent="0">
              <a:buNone/>
            </a:pPr>
            <a:r>
              <a:rPr lang="it-IT" b="0" i="0" u="none" strike="noStrike" baseline="0" dirty="0"/>
              <a:t>Gli ESRS definiscono la struttura delle informazioni che devono essere comunicate ai sensi degli </a:t>
            </a:r>
            <a:r>
              <a:rPr lang="it-IT" b="1" i="0" u="none" strike="noStrike" baseline="0" dirty="0"/>
              <a:t>obblighi di informativa</a:t>
            </a:r>
            <a:r>
              <a:rPr lang="it-IT" b="0" i="0" u="none" strike="noStrike" baseline="0" dirty="0"/>
              <a:t>. </a:t>
            </a:r>
          </a:p>
          <a:p>
            <a:pPr marL="0" indent="0">
              <a:buNone/>
            </a:pPr>
            <a:r>
              <a:rPr lang="it-IT" b="0" i="0" u="none" strike="noStrike" baseline="0" dirty="0"/>
              <a:t>Ciascun obbligo di informativa consiste in uno o più </a:t>
            </a:r>
            <a:r>
              <a:rPr lang="it-IT" b="1" i="0" u="none" strike="noStrike" baseline="0" dirty="0"/>
              <a:t>elementi d'informazione </a:t>
            </a:r>
            <a:r>
              <a:rPr lang="it-IT" b="0" i="0" u="none" strike="noStrike" baseline="0" dirty="0"/>
              <a:t>distinti. </a:t>
            </a:r>
          </a:p>
          <a:p>
            <a:pPr marL="0" indent="0">
              <a:buNone/>
            </a:pPr>
            <a:r>
              <a:rPr lang="it-IT" b="0" i="0" u="none" strike="noStrike" baseline="0" dirty="0"/>
              <a:t>Oltre agli obblighi di informativa, la maggior parte degli ESRS contiene anche </a:t>
            </a:r>
            <a:r>
              <a:rPr lang="it-IT" b="1" i="0" u="none" strike="noStrike" baseline="0" dirty="0"/>
              <a:t>requisiti applicativi</a:t>
            </a:r>
            <a:r>
              <a:rPr lang="it-IT" dirty="0"/>
              <a:t>, che </a:t>
            </a:r>
            <a:r>
              <a:rPr lang="it-IT" b="0" i="0" u="none" strike="noStrike" baseline="0" dirty="0"/>
              <a:t>supportano l'applicazione degli obblighi di informativa. </a:t>
            </a:r>
          </a:p>
          <a:p>
            <a:pPr marL="0" indent="0">
              <a:buNone/>
            </a:pPr>
            <a:endParaRPr lang="it-IT" dirty="0"/>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egnaposto numero diapositiva 3">
            <a:extLst>
              <a:ext uri="{FF2B5EF4-FFF2-40B4-BE49-F238E27FC236}">
                <a16:creationId xmlns:a16="http://schemas.microsoft.com/office/drawing/2014/main" id="{0A1D3837-1735-5F9F-7860-2EDCDA4362AE}"/>
              </a:ext>
            </a:extLst>
          </p:cNvPr>
          <p:cNvSpPr>
            <a:spLocks noGrp="1"/>
          </p:cNvSpPr>
          <p:nvPr>
            <p:ph type="sldNum" sz="quarter" idx="12"/>
          </p:nvPr>
        </p:nvSpPr>
        <p:spPr>
          <a:xfrm>
            <a:off x="8590663" y="6041362"/>
            <a:ext cx="683339" cy="365125"/>
          </a:xfrm>
        </p:spPr>
        <p:txBody>
          <a:bodyPr>
            <a:normAutofit/>
          </a:bodyPr>
          <a:lstStyle/>
          <a:p>
            <a:pPr>
              <a:spcAft>
                <a:spcPts val="600"/>
              </a:spcAft>
            </a:pPr>
            <a:fld id="{A296D96F-168F-49BE-9C77-5C834853BAF2}" type="slidenum">
              <a:rPr lang="it-IT">
                <a:solidFill>
                  <a:srgbClr val="FFFFFF"/>
                </a:solidFill>
              </a:rPr>
              <a:pPr>
                <a:spcAft>
                  <a:spcPts val="600"/>
                </a:spcAft>
              </a:pPr>
              <a:t>45</a:t>
            </a:fld>
            <a:endParaRPr lang="it-IT">
              <a:solidFill>
                <a:srgbClr val="FFFFFF"/>
              </a:solidFill>
            </a:endParaRPr>
          </a:p>
        </p:txBody>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477237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275F94-2781-E75D-DA6F-42144FC3083F}"/>
              </a:ext>
            </a:extLst>
          </p:cNvPr>
          <p:cNvSpPr>
            <a:spLocks noGrp="1"/>
          </p:cNvSpPr>
          <p:nvPr>
            <p:ph type="title"/>
          </p:nvPr>
        </p:nvSpPr>
        <p:spPr>
          <a:xfrm>
            <a:off x="677334" y="609600"/>
            <a:ext cx="8596668" cy="1320800"/>
          </a:xfrm>
        </p:spPr>
        <p:txBody>
          <a:bodyPr anchor="t">
            <a:normAutofit/>
          </a:bodyPr>
          <a:lstStyle/>
          <a:p>
            <a:r>
              <a:rPr lang="it-IT" dirty="0"/>
              <a:t>La terminologia degli ESRS</a:t>
            </a:r>
          </a:p>
        </p:txBody>
      </p:sp>
      <p:pic>
        <p:nvPicPr>
          <p:cNvPr id="8" name="Graphic 7" descr="Chat Bubble">
            <a:extLst>
              <a:ext uri="{FF2B5EF4-FFF2-40B4-BE49-F238E27FC236}">
                <a16:creationId xmlns:a16="http://schemas.microsoft.com/office/drawing/2014/main" id="{79E1DAD8-7FA1-67A8-41AF-BD4C25CA0E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9489" y="2217810"/>
            <a:ext cx="3212452" cy="2915973"/>
          </a:xfrm>
          <a:prstGeom prst="rect">
            <a:avLst/>
          </a:prstGeom>
        </p:spPr>
      </p:pic>
      <p:sp>
        <p:nvSpPr>
          <p:cNvPr id="3" name="Segnaposto contenuto 2">
            <a:extLst>
              <a:ext uri="{FF2B5EF4-FFF2-40B4-BE49-F238E27FC236}">
                <a16:creationId xmlns:a16="http://schemas.microsoft.com/office/drawing/2014/main" id="{FB6AE8B7-271C-A41B-170C-3C23DCF3F403}"/>
              </a:ext>
            </a:extLst>
          </p:cNvPr>
          <p:cNvSpPr>
            <a:spLocks noGrp="1"/>
          </p:cNvSpPr>
          <p:nvPr>
            <p:ph idx="1"/>
          </p:nvPr>
        </p:nvSpPr>
        <p:spPr>
          <a:xfrm>
            <a:off x="3434316" y="1578935"/>
            <a:ext cx="6156251" cy="4901609"/>
          </a:xfrm>
        </p:spPr>
        <p:txBody>
          <a:bodyPr>
            <a:normAutofit/>
          </a:bodyPr>
          <a:lstStyle/>
          <a:p>
            <a:pPr marL="0" indent="0">
              <a:lnSpc>
                <a:spcPct val="90000"/>
              </a:lnSpc>
              <a:buNone/>
            </a:pPr>
            <a:r>
              <a:rPr lang="it-IT" b="0" i="0" u="none" strike="noStrike" baseline="0" dirty="0"/>
              <a:t>Gli ESRS utilizzano i seguenti termini per distinguere tra diversi gradi di obbligo dell'impresa di comunicare informazioni: </a:t>
            </a:r>
          </a:p>
          <a:p>
            <a:pPr>
              <a:lnSpc>
                <a:spcPct val="90000"/>
              </a:lnSpc>
              <a:buFont typeface="+mj-lt"/>
              <a:buAutoNum type="alphaLcParenR"/>
            </a:pPr>
            <a:r>
              <a:rPr lang="it-IT" b="1" i="0" u="none" strike="noStrike" baseline="0" dirty="0"/>
              <a:t>divulga/comunica/indica</a:t>
            </a:r>
            <a:r>
              <a:rPr lang="it-IT" b="0" i="0" u="none" strike="noStrike" baseline="0" dirty="0"/>
              <a:t>: sta ad indicare che la disposizione è prescritta da un obbligo di informativa o elemento d'informazione; </a:t>
            </a:r>
          </a:p>
          <a:p>
            <a:pPr>
              <a:lnSpc>
                <a:spcPct val="90000"/>
              </a:lnSpc>
              <a:buFont typeface="+mj-lt"/>
              <a:buAutoNum type="alphaLcParenR"/>
            </a:pPr>
            <a:r>
              <a:rPr lang="it-IT" b="1" i="0" u="none" strike="noStrike" baseline="0" dirty="0"/>
              <a:t>può divulgare/comunicare/indicare</a:t>
            </a:r>
            <a:r>
              <a:rPr lang="it-IT" b="0" i="0" u="none" strike="noStrike" baseline="0" dirty="0"/>
              <a:t>: sta ad indicare le informative volontarie volte a incoraggiare le buone pratiche. </a:t>
            </a:r>
          </a:p>
          <a:p>
            <a:pPr marL="0" indent="0">
              <a:lnSpc>
                <a:spcPct val="90000"/>
              </a:lnSpc>
              <a:buNone/>
            </a:pPr>
            <a:endParaRPr lang="it-IT" b="0" i="0" u="none" strike="noStrike" baseline="0" dirty="0"/>
          </a:p>
          <a:p>
            <a:pPr marL="0" indent="0">
              <a:lnSpc>
                <a:spcPct val="90000"/>
              </a:lnSpc>
              <a:buNone/>
            </a:pPr>
            <a:r>
              <a:rPr lang="it-IT" b="0" i="0" u="none" strike="noStrike" baseline="0" dirty="0"/>
              <a:t>Inoltre, gli ESRS utilizzano il termine "</a:t>
            </a:r>
            <a:r>
              <a:rPr lang="it-IT" b="1" i="0" u="none" strike="noStrike" baseline="0" dirty="0"/>
              <a:t>prende in considerazione</a:t>
            </a:r>
            <a:r>
              <a:rPr lang="it-IT" b="0" i="0" u="none" strike="noStrike" baseline="0" dirty="0"/>
              <a:t>" in riferimento a questioni, risorse o metodologie che l'impresa dovrebbe prendere in considerazione o utilizzare nella preparazione di una determinata informativa, se del caso. </a:t>
            </a:r>
            <a:endParaRPr lang="it-IT" dirty="0"/>
          </a:p>
        </p:txBody>
      </p:sp>
      <p:sp>
        <p:nvSpPr>
          <p:cNvPr id="4" name="Segnaposto numero diapositiva 3">
            <a:extLst>
              <a:ext uri="{FF2B5EF4-FFF2-40B4-BE49-F238E27FC236}">
                <a16:creationId xmlns:a16="http://schemas.microsoft.com/office/drawing/2014/main" id="{69D00035-BDB4-0033-9961-4498372282C8}"/>
              </a:ext>
            </a:extLst>
          </p:cNvPr>
          <p:cNvSpPr>
            <a:spLocks noGrp="1"/>
          </p:cNvSpPr>
          <p:nvPr>
            <p:ph type="sldNum" sz="quarter" idx="12"/>
          </p:nvPr>
        </p:nvSpPr>
        <p:spPr>
          <a:xfrm>
            <a:off x="8590663" y="6041362"/>
            <a:ext cx="683339" cy="365125"/>
          </a:xfrm>
        </p:spPr>
        <p:txBody>
          <a:bodyPr>
            <a:normAutofit/>
          </a:bodyPr>
          <a:lstStyle/>
          <a:p>
            <a:pPr>
              <a:spcAft>
                <a:spcPts val="600"/>
              </a:spcAft>
            </a:pPr>
            <a:fld id="{A296D96F-168F-49BE-9C77-5C834853BAF2}" type="slidenum">
              <a:rPr lang="it-IT" smtClean="0"/>
              <a:pPr>
                <a:spcAft>
                  <a:spcPts val="600"/>
                </a:spcAft>
              </a:pPr>
              <a:t>46</a:t>
            </a:fld>
            <a:endParaRPr lang="it-IT"/>
          </a:p>
        </p:txBody>
      </p:sp>
    </p:spTree>
    <p:extLst>
      <p:ext uri="{BB962C8B-B14F-4D97-AF65-F5344CB8AC3E}">
        <p14:creationId xmlns:p14="http://schemas.microsoft.com/office/powerpoint/2010/main" val="41505394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66ABBE-A95E-8962-4B4F-6337953FFC35}"/>
              </a:ext>
            </a:extLst>
          </p:cNvPr>
          <p:cNvSpPr>
            <a:spLocks noGrp="1"/>
          </p:cNvSpPr>
          <p:nvPr>
            <p:ph type="title"/>
          </p:nvPr>
        </p:nvSpPr>
        <p:spPr/>
        <p:txBody>
          <a:bodyPr/>
          <a:lstStyle/>
          <a:p>
            <a:r>
              <a:rPr lang="it-IT" dirty="0"/>
              <a:t>Caratteristiche qualitative delle informazioni</a:t>
            </a:r>
          </a:p>
        </p:txBody>
      </p:sp>
      <p:graphicFrame>
        <p:nvGraphicFramePr>
          <p:cNvPr id="6" name="Segnaposto contenuto 2">
            <a:extLst>
              <a:ext uri="{FF2B5EF4-FFF2-40B4-BE49-F238E27FC236}">
                <a16:creationId xmlns:a16="http://schemas.microsoft.com/office/drawing/2014/main" id="{9FEA8499-1C48-329B-8E0A-B477E1E9A87B}"/>
              </a:ext>
            </a:extLst>
          </p:cNvPr>
          <p:cNvGraphicFramePr>
            <a:graphicFrameLocks noGrp="1"/>
          </p:cNvGraphicFramePr>
          <p:nvPr>
            <p:ph idx="1"/>
            <p:extLst>
              <p:ext uri="{D42A27DB-BD31-4B8C-83A1-F6EECF244321}">
                <p14:modId xmlns:p14="http://schemas.microsoft.com/office/powerpoint/2010/main" val="809666446"/>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a:extLst>
              <a:ext uri="{FF2B5EF4-FFF2-40B4-BE49-F238E27FC236}">
                <a16:creationId xmlns:a16="http://schemas.microsoft.com/office/drawing/2014/main" id="{9BE81977-C82A-CFE2-D788-A999B703DAE3}"/>
              </a:ext>
            </a:extLst>
          </p:cNvPr>
          <p:cNvSpPr>
            <a:spLocks noGrp="1"/>
          </p:cNvSpPr>
          <p:nvPr>
            <p:ph type="sldNum" sz="quarter" idx="12"/>
          </p:nvPr>
        </p:nvSpPr>
        <p:spPr/>
        <p:txBody>
          <a:bodyPr/>
          <a:lstStyle/>
          <a:p>
            <a:fld id="{A296D96F-168F-49BE-9C77-5C834853BAF2}" type="slidenum">
              <a:rPr lang="it-IT" smtClean="0"/>
              <a:t>47</a:t>
            </a:fld>
            <a:endParaRPr lang="it-IT"/>
          </a:p>
        </p:txBody>
      </p:sp>
    </p:spTree>
    <p:extLst>
      <p:ext uri="{BB962C8B-B14F-4D97-AF65-F5344CB8AC3E}">
        <p14:creationId xmlns:p14="http://schemas.microsoft.com/office/powerpoint/2010/main" val="38590882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D4074876-A773-274B-4F26-7EBCB1017791}"/>
              </a:ext>
            </a:extLst>
          </p:cNvPr>
          <p:cNvSpPr>
            <a:spLocks noGrp="1"/>
          </p:cNvSpPr>
          <p:nvPr>
            <p:ph type="title"/>
          </p:nvPr>
        </p:nvSpPr>
        <p:spPr>
          <a:xfrm>
            <a:off x="643467" y="816638"/>
            <a:ext cx="3367359" cy="5224724"/>
          </a:xfrm>
        </p:spPr>
        <p:txBody>
          <a:bodyPr anchor="ctr">
            <a:normAutofit/>
          </a:bodyPr>
          <a:lstStyle/>
          <a:p>
            <a:r>
              <a:rPr lang="it-IT" dirty="0"/>
              <a:t>Struttura della dichiarazione sulla sostenibilità</a:t>
            </a:r>
          </a:p>
        </p:txBody>
      </p:sp>
      <p:sp>
        <p:nvSpPr>
          <p:cNvPr id="3" name="Segnaposto numero diapositiva 2">
            <a:extLst>
              <a:ext uri="{FF2B5EF4-FFF2-40B4-BE49-F238E27FC236}">
                <a16:creationId xmlns:a16="http://schemas.microsoft.com/office/drawing/2014/main" id="{8454DEF0-B4D1-5BBE-F164-93D884A50B85}"/>
              </a:ext>
            </a:extLst>
          </p:cNvPr>
          <p:cNvSpPr>
            <a:spLocks noGrp="1"/>
          </p:cNvSpPr>
          <p:nvPr>
            <p:ph type="sldNum" sz="quarter" idx="12"/>
          </p:nvPr>
        </p:nvSpPr>
        <p:spPr>
          <a:xfrm>
            <a:off x="8590663" y="6041362"/>
            <a:ext cx="683339" cy="365125"/>
          </a:xfrm>
        </p:spPr>
        <p:txBody>
          <a:bodyPr>
            <a:normAutofit/>
          </a:bodyPr>
          <a:lstStyle/>
          <a:p>
            <a:pPr>
              <a:spcAft>
                <a:spcPts val="600"/>
              </a:spcAft>
            </a:pPr>
            <a:fld id="{A296D96F-168F-49BE-9C77-5C834853BAF2}" type="slidenum">
              <a:rPr lang="it-IT" smtClean="0"/>
              <a:pPr>
                <a:spcAft>
                  <a:spcPts val="600"/>
                </a:spcAft>
              </a:pPr>
              <a:t>48</a:t>
            </a:fld>
            <a:endParaRPr lang="it-IT"/>
          </a:p>
        </p:txBody>
      </p:sp>
      <p:sp>
        <p:nvSpPr>
          <p:cNvPr id="4" name="Segnaposto contenuto 3">
            <a:extLst>
              <a:ext uri="{FF2B5EF4-FFF2-40B4-BE49-F238E27FC236}">
                <a16:creationId xmlns:a16="http://schemas.microsoft.com/office/drawing/2014/main" id="{C800D535-0426-5A01-7C6A-BF2DBA0AAA98}"/>
              </a:ext>
            </a:extLst>
          </p:cNvPr>
          <p:cNvSpPr>
            <a:spLocks noGrp="1"/>
          </p:cNvSpPr>
          <p:nvPr>
            <p:ph idx="1"/>
          </p:nvPr>
        </p:nvSpPr>
        <p:spPr>
          <a:xfrm>
            <a:off x="4654295" y="816638"/>
            <a:ext cx="4619706" cy="5224724"/>
          </a:xfrm>
        </p:spPr>
        <p:txBody>
          <a:bodyPr anchor="ctr">
            <a:normAutofit/>
          </a:bodyPr>
          <a:lstStyle/>
          <a:p>
            <a:pPr marL="0" indent="0">
              <a:buNone/>
            </a:pPr>
            <a:endParaRPr lang="it-IT" dirty="0"/>
          </a:p>
          <a:p>
            <a:pPr marL="0" indent="0">
              <a:buNone/>
            </a:pPr>
            <a:r>
              <a:rPr lang="it-IT" dirty="0"/>
              <a:t>Le informazioni sulla sostenibilità devono essere presentate in un’apposita sezione della </a:t>
            </a:r>
            <a:r>
              <a:rPr lang="it-IT" b="1" dirty="0"/>
              <a:t>Relazione sulla Gestione</a:t>
            </a:r>
            <a:r>
              <a:rPr lang="it-IT" dirty="0"/>
              <a:t>, che sia chiaramente identificabile.</a:t>
            </a:r>
          </a:p>
          <a:p>
            <a:pPr marL="0" indent="0">
              <a:buNone/>
            </a:pPr>
            <a:r>
              <a:rPr lang="it-IT" dirty="0"/>
              <a:t>L’impresa struttura la propria </a:t>
            </a:r>
            <a:r>
              <a:rPr lang="it-IT" b="1" dirty="0"/>
              <a:t>dichiarazione sulla sostenibilità </a:t>
            </a:r>
            <a:r>
              <a:rPr lang="it-IT" dirty="0"/>
              <a:t>in </a:t>
            </a:r>
            <a:r>
              <a:rPr lang="it-IT" b="1" dirty="0"/>
              <a:t>quattro parti</a:t>
            </a:r>
            <a:r>
              <a:rPr lang="it-IT" dirty="0"/>
              <a:t>: informazioni generali, informazioni ambientali, informazioni sociali e informazioni sulla governance.</a:t>
            </a:r>
          </a:p>
          <a:p>
            <a:pPr marL="0" indent="0">
              <a:buNone/>
            </a:pPr>
            <a:endParaRPr lang="it-IT" dirty="0">
              <a:hlinkClick r:id="rId2" action="ppaction://hlinkfile"/>
            </a:endParaRPr>
          </a:p>
          <a:p>
            <a:pPr marL="0" indent="0">
              <a:buNone/>
            </a:pPr>
            <a:r>
              <a:rPr lang="it-IT" dirty="0">
                <a:hlinkClick r:id="rId2" action="ppaction://hlinkfile"/>
              </a:rPr>
              <a:t>Appendice F dell’ESRS 1: Esempio di struttura della dichiarazione sulla sostenibilità nell’ambito degli ESRS</a:t>
            </a:r>
            <a:endParaRPr lang="it-IT" dirty="0"/>
          </a:p>
        </p:txBody>
      </p:sp>
    </p:spTree>
    <p:extLst>
      <p:ext uri="{BB962C8B-B14F-4D97-AF65-F5344CB8AC3E}">
        <p14:creationId xmlns:p14="http://schemas.microsoft.com/office/powerpoint/2010/main" val="41555592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B3E0486D-5261-EE6A-E897-3EA92E5E257E}"/>
              </a:ext>
            </a:extLst>
          </p:cNvPr>
          <p:cNvPicPr>
            <a:picLocks noChangeAspect="1"/>
          </p:cNvPicPr>
          <p:nvPr/>
        </p:nvPicPr>
        <p:blipFill>
          <a:blip r:embed="rId2"/>
          <a:stretch>
            <a:fillRect/>
          </a:stretch>
        </p:blipFill>
        <p:spPr>
          <a:xfrm>
            <a:off x="371447" y="1778736"/>
            <a:ext cx="9208441" cy="4723073"/>
          </a:xfrm>
          <a:prstGeom prst="rect">
            <a:avLst/>
          </a:prstGeom>
        </p:spPr>
      </p:pic>
      <p:sp>
        <p:nvSpPr>
          <p:cNvPr id="2" name="Titolo 1">
            <a:extLst>
              <a:ext uri="{FF2B5EF4-FFF2-40B4-BE49-F238E27FC236}">
                <a16:creationId xmlns:a16="http://schemas.microsoft.com/office/drawing/2014/main" id="{B1A8C69D-71FF-0276-BF79-68992DA62B40}"/>
              </a:ext>
            </a:extLst>
          </p:cNvPr>
          <p:cNvSpPr>
            <a:spLocks noGrp="1"/>
          </p:cNvSpPr>
          <p:nvPr>
            <p:ph type="title"/>
          </p:nvPr>
        </p:nvSpPr>
        <p:spPr>
          <a:xfrm>
            <a:off x="597590" y="258778"/>
            <a:ext cx="8596668" cy="1320800"/>
          </a:xfrm>
        </p:spPr>
        <p:txBody>
          <a:bodyPr/>
          <a:lstStyle/>
          <a:p>
            <a:r>
              <a:rPr lang="it-IT" dirty="0"/>
              <a:t>Struttura degli ESRS tematici</a:t>
            </a:r>
          </a:p>
        </p:txBody>
      </p:sp>
      <p:sp>
        <p:nvSpPr>
          <p:cNvPr id="4" name="Segnaposto numero diapositiva 3">
            <a:extLst>
              <a:ext uri="{FF2B5EF4-FFF2-40B4-BE49-F238E27FC236}">
                <a16:creationId xmlns:a16="http://schemas.microsoft.com/office/drawing/2014/main" id="{EEEAF1D2-27B7-0BC5-EDCF-BC3B66E49FD0}"/>
              </a:ext>
            </a:extLst>
          </p:cNvPr>
          <p:cNvSpPr>
            <a:spLocks noGrp="1"/>
          </p:cNvSpPr>
          <p:nvPr>
            <p:ph type="sldNum" sz="quarter" idx="12"/>
          </p:nvPr>
        </p:nvSpPr>
        <p:spPr/>
        <p:txBody>
          <a:bodyPr/>
          <a:lstStyle/>
          <a:p>
            <a:fld id="{A296D96F-168F-49BE-9C77-5C834853BAF2}" type="slidenum">
              <a:rPr lang="it-IT" smtClean="0"/>
              <a:t>49</a:t>
            </a:fld>
            <a:endParaRPr lang="it-IT"/>
          </a:p>
        </p:txBody>
      </p:sp>
      <p:pic>
        <p:nvPicPr>
          <p:cNvPr id="8" name="Immagine 7">
            <a:extLst>
              <a:ext uri="{FF2B5EF4-FFF2-40B4-BE49-F238E27FC236}">
                <a16:creationId xmlns:a16="http://schemas.microsoft.com/office/drawing/2014/main" id="{CD64A86B-7413-2EA0-7CA1-412892DDAC7C}"/>
              </a:ext>
            </a:extLst>
          </p:cNvPr>
          <p:cNvPicPr>
            <a:picLocks noChangeAspect="1"/>
          </p:cNvPicPr>
          <p:nvPr/>
        </p:nvPicPr>
        <p:blipFill>
          <a:blip r:embed="rId3"/>
          <a:stretch>
            <a:fillRect/>
          </a:stretch>
        </p:blipFill>
        <p:spPr>
          <a:xfrm>
            <a:off x="1858450" y="960421"/>
            <a:ext cx="5572411" cy="619157"/>
          </a:xfrm>
          <a:prstGeom prst="rect">
            <a:avLst/>
          </a:prstGeom>
        </p:spPr>
      </p:pic>
    </p:spTree>
    <p:extLst>
      <p:ext uri="{BB962C8B-B14F-4D97-AF65-F5344CB8AC3E}">
        <p14:creationId xmlns:p14="http://schemas.microsoft.com/office/powerpoint/2010/main" val="1414562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B6D3E63-D021-C12D-5DFD-86C0989B22D8}"/>
              </a:ext>
            </a:extLst>
          </p:cNvPr>
          <p:cNvSpPr>
            <a:spLocks noGrp="1"/>
          </p:cNvSpPr>
          <p:nvPr>
            <p:ph type="title"/>
          </p:nvPr>
        </p:nvSpPr>
        <p:spPr>
          <a:xfrm>
            <a:off x="1132761" y="194931"/>
            <a:ext cx="10197494" cy="1099457"/>
          </a:xfrm>
        </p:spPr>
        <p:txBody>
          <a:bodyPr>
            <a:normAutofit/>
          </a:bodyPr>
          <a:lstStyle/>
          <a:p>
            <a:pPr>
              <a:lnSpc>
                <a:spcPct val="90000"/>
              </a:lnSpc>
            </a:pPr>
            <a:r>
              <a:rPr lang="it-IT" dirty="0"/>
              <a:t>Le informazioni da divulgare secondo la Direttiva 2022/2464 (II)</a:t>
            </a:r>
          </a:p>
        </p:txBody>
      </p:sp>
      <p:sp>
        <p:nvSpPr>
          <p:cNvPr id="26" name="Isosceles Triangle 2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egnaposto numero diapositiva 3">
            <a:extLst>
              <a:ext uri="{FF2B5EF4-FFF2-40B4-BE49-F238E27FC236}">
                <a16:creationId xmlns:a16="http://schemas.microsoft.com/office/drawing/2014/main" id="{DF89E701-EB53-685B-4E45-46590A628E58}"/>
              </a:ext>
            </a:extLst>
          </p:cNvPr>
          <p:cNvSpPr>
            <a:spLocks noGrp="1"/>
          </p:cNvSpPr>
          <p:nvPr>
            <p:ph type="sldNum" sz="quarter" idx="12"/>
          </p:nvPr>
        </p:nvSpPr>
        <p:spPr>
          <a:xfrm>
            <a:off x="9894532" y="6182876"/>
            <a:ext cx="683339" cy="365125"/>
          </a:xfrm>
        </p:spPr>
        <p:txBody>
          <a:bodyPr>
            <a:normAutofit/>
          </a:bodyPr>
          <a:lstStyle/>
          <a:p>
            <a:pPr>
              <a:spcAft>
                <a:spcPts val="600"/>
              </a:spcAft>
            </a:pPr>
            <a:fld id="{A296D96F-168F-49BE-9C77-5C834853BAF2}" type="slidenum">
              <a:rPr lang="it-IT" smtClean="0"/>
              <a:pPr>
                <a:spcAft>
                  <a:spcPts val="600"/>
                </a:spcAft>
              </a:pPr>
              <a:t>5</a:t>
            </a:fld>
            <a:endParaRPr lang="it-IT"/>
          </a:p>
        </p:txBody>
      </p:sp>
      <p:sp>
        <p:nvSpPr>
          <p:cNvPr id="28" name="Isosceles Triangle 2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9" name="Segnaposto contenuto 2">
            <a:extLst>
              <a:ext uri="{FF2B5EF4-FFF2-40B4-BE49-F238E27FC236}">
                <a16:creationId xmlns:a16="http://schemas.microsoft.com/office/drawing/2014/main" id="{AFA33502-06FD-1A42-978E-2CA34706683D}"/>
              </a:ext>
            </a:extLst>
          </p:cNvPr>
          <p:cNvGraphicFramePr>
            <a:graphicFrameLocks noGrp="1"/>
          </p:cNvGraphicFramePr>
          <p:nvPr>
            <p:ph idx="1"/>
            <p:extLst>
              <p:ext uri="{D42A27DB-BD31-4B8C-83A1-F6EECF244321}">
                <p14:modId xmlns:p14="http://schemas.microsoft.com/office/powerpoint/2010/main" val="4200779823"/>
              </p:ext>
            </p:extLst>
          </p:nvPr>
        </p:nvGraphicFramePr>
        <p:xfrm>
          <a:off x="1281224" y="1294388"/>
          <a:ext cx="10738884" cy="5457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97831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BE9D4C4-9FA3-4885-A769-301639CC7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6" name="Freeform: Shape 35">
            <a:extLst>
              <a:ext uri="{FF2B5EF4-FFF2-40B4-BE49-F238E27FC236}">
                <a16:creationId xmlns:a16="http://schemas.microsoft.com/office/drawing/2014/main" id="{4524F065-9F7C-400C-9A20-B343BFAA6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2627" y="-4"/>
            <a:ext cx="8139373" cy="6858000"/>
          </a:xfrm>
          <a:custGeom>
            <a:avLst/>
            <a:gdLst>
              <a:gd name="connsiteX0" fmla="*/ 5181344 w 8139373"/>
              <a:gd name="connsiteY0" fmla="*/ 0 h 6858000"/>
              <a:gd name="connsiteX1" fmla="*/ 8139373 w 8139373"/>
              <a:gd name="connsiteY1" fmla="*/ 0 h 6858000"/>
              <a:gd name="connsiteX2" fmla="*/ 8139373 w 8139373"/>
              <a:gd name="connsiteY2" fmla="*/ 6858000 h 6858000"/>
              <a:gd name="connsiteX3" fmla="*/ 0 w 81393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39373" h="6858000">
                <a:moveTo>
                  <a:pt x="5181344" y="0"/>
                </a:moveTo>
                <a:lnTo>
                  <a:pt x="8139373" y="0"/>
                </a:lnTo>
                <a:lnTo>
                  <a:pt x="8139373"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0F945740-2EC2-0003-6BF0-644BB476C505}"/>
              </a:ext>
            </a:extLst>
          </p:cNvPr>
          <p:cNvSpPr>
            <a:spLocks noGrp="1"/>
          </p:cNvSpPr>
          <p:nvPr>
            <p:ph type="title"/>
          </p:nvPr>
        </p:nvSpPr>
        <p:spPr>
          <a:xfrm>
            <a:off x="547806" y="230056"/>
            <a:ext cx="3749061" cy="1508469"/>
          </a:xfrm>
        </p:spPr>
        <p:txBody>
          <a:bodyPr anchor="ctr">
            <a:normAutofit/>
          </a:bodyPr>
          <a:lstStyle/>
          <a:p>
            <a:r>
              <a:rPr lang="it-IT" sz="3200" dirty="0"/>
              <a:t>Il legame tra EFRAG e GRI</a:t>
            </a:r>
          </a:p>
        </p:txBody>
      </p:sp>
      <p:sp>
        <p:nvSpPr>
          <p:cNvPr id="38" name="Isosceles Triangle 37">
            <a:extLst>
              <a:ext uri="{FF2B5EF4-FFF2-40B4-BE49-F238E27FC236}">
                <a16:creationId xmlns:a16="http://schemas.microsoft.com/office/drawing/2014/main" id="{7EB6695E-BED5-4DA3-8C9B-AD301AEF47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35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Segnaposto contenuto 2">
            <a:extLst>
              <a:ext uri="{FF2B5EF4-FFF2-40B4-BE49-F238E27FC236}">
                <a16:creationId xmlns:a16="http://schemas.microsoft.com/office/drawing/2014/main" id="{42378CBE-C384-D1EF-5B45-FC22F41C6CF9}"/>
              </a:ext>
            </a:extLst>
          </p:cNvPr>
          <p:cNvSpPr>
            <a:spLocks noGrp="1"/>
          </p:cNvSpPr>
          <p:nvPr>
            <p:ph idx="1"/>
          </p:nvPr>
        </p:nvSpPr>
        <p:spPr>
          <a:xfrm>
            <a:off x="86036" y="1531089"/>
            <a:ext cx="4831626" cy="5231218"/>
          </a:xfrm>
        </p:spPr>
        <p:txBody>
          <a:bodyPr>
            <a:normAutofit fontScale="92500" lnSpcReduction="10000"/>
          </a:bodyPr>
          <a:lstStyle/>
          <a:p>
            <a:pPr marL="0" indent="0">
              <a:lnSpc>
                <a:spcPct val="90000"/>
              </a:lnSpc>
              <a:buNone/>
            </a:pPr>
            <a:r>
              <a:rPr lang="it-IT" sz="1700" dirty="0"/>
              <a:t>A partire dal mese di luglio 2021, i GRI e l'</a:t>
            </a:r>
            <a:r>
              <a:rPr lang="it-IT" sz="1700" dirty="0" err="1"/>
              <a:t>European</a:t>
            </a:r>
            <a:r>
              <a:rPr lang="it-IT" sz="1700" dirty="0"/>
              <a:t> Reporting </a:t>
            </a:r>
            <a:r>
              <a:rPr lang="it-IT" sz="1700" dirty="0" err="1"/>
              <a:t>Advisory</a:t>
            </a:r>
            <a:r>
              <a:rPr lang="it-IT" sz="1700" dirty="0"/>
              <a:t> Group (EFRAG) collaborano per la co-costruzione degli </a:t>
            </a:r>
            <a:r>
              <a:rPr lang="it-IT" sz="1700" dirty="0" err="1"/>
              <a:t>European</a:t>
            </a:r>
            <a:r>
              <a:rPr lang="it-IT" sz="1700" dirty="0"/>
              <a:t> </a:t>
            </a:r>
            <a:r>
              <a:rPr lang="it-IT" sz="1700" dirty="0" err="1"/>
              <a:t>Sustainability</a:t>
            </a:r>
            <a:r>
              <a:rPr lang="it-IT" sz="1700" dirty="0"/>
              <a:t> Reporting Standards (ESRS).</a:t>
            </a:r>
          </a:p>
          <a:p>
            <a:pPr marL="0" indent="0">
              <a:lnSpc>
                <a:spcPct val="90000"/>
              </a:lnSpc>
              <a:buNone/>
            </a:pPr>
            <a:r>
              <a:rPr lang="it-IT" sz="1700" dirty="0"/>
              <a:t>Nell'ambito dell'accordo di cooperazione EFRAG-GRI, le due organizzazioni si sono unite ai rispettivi gruppi di esperti tecnici e hanno collaborato per allineare il più possibile le attività di definizione degli standard e le tempistiche.</a:t>
            </a:r>
          </a:p>
          <a:p>
            <a:pPr marL="0" indent="0">
              <a:lnSpc>
                <a:spcPct val="90000"/>
              </a:lnSpc>
              <a:buNone/>
            </a:pPr>
            <a:endParaRPr lang="it-IT" sz="1700" dirty="0"/>
          </a:p>
          <a:p>
            <a:pPr>
              <a:lnSpc>
                <a:spcPct val="90000"/>
              </a:lnSpc>
              <a:buFont typeface="Wingdings" panose="05000000000000000000" pitchFamily="2" charset="2"/>
              <a:buChar char="§"/>
            </a:pPr>
            <a:r>
              <a:rPr lang="it-IT" sz="1700" dirty="0"/>
              <a:t>Nel mese di </a:t>
            </a:r>
            <a:r>
              <a:rPr lang="it-IT" sz="1700" b="1" dirty="0"/>
              <a:t>giugno 2022</a:t>
            </a:r>
            <a:r>
              <a:rPr lang="it-IT" sz="1700" dirty="0"/>
              <a:t>, i GRI hanno pubblicato il documento </a:t>
            </a:r>
            <a:r>
              <a:rPr lang="en-US" sz="1700" b="1" dirty="0"/>
              <a:t>technical mapping of the ESRS to the GRI Standards </a:t>
            </a:r>
            <a:r>
              <a:rPr lang="en-US" sz="1700" dirty="0"/>
              <a:t>per </a:t>
            </a:r>
            <a:r>
              <a:rPr lang="en-US" sz="1700" dirty="0" err="1"/>
              <a:t>evidenziare</a:t>
            </a:r>
            <a:r>
              <a:rPr lang="en-US" sz="1700" dirty="0"/>
              <a:t> I </a:t>
            </a:r>
            <a:r>
              <a:rPr lang="en-US" sz="1700" dirty="0" err="1"/>
              <a:t>punti</a:t>
            </a:r>
            <a:r>
              <a:rPr lang="en-US" sz="1700" dirty="0"/>
              <a:t> di </a:t>
            </a:r>
            <a:r>
              <a:rPr lang="en-US" sz="1700" dirty="0" err="1"/>
              <a:t>contatto</a:t>
            </a:r>
            <a:r>
              <a:rPr lang="en-US" sz="1700" dirty="0"/>
              <a:t> con </a:t>
            </a:r>
            <a:r>
              <a:rPr lang="en-US" sz="1700" dirty="0" err="1"/>
              <a:t>gli</a:t>
            </a:r>
            <a:r>
              <a:rPr lang="en-US" sz="1700" dirty="0"/>
              <a:t> ESRS</a:t>
            </a:r>
            <a:endParaRPr lang="it-IT" sz="1700" b="1" dirty="0"/>
          </a:p>
          <a:p>
            <a:pPr>
              <a:lnSpc>
                <a:spcPct val="90000"/>
              </a:lnSpc>
              <a:buFont typeface="Wingdings" panose="05000000000000000000" pitchFamily="2" charset="2"/>
              <a:buChar char="§"/>
            </a:pPr>
            <a:r>
              <a:rPr lang="it-IT" sz="1700" dirty="0"/>
              <a:t>Nel mese di </a:t>
            </a:r>
            <a:r>
              <a:rPr lang="it-IT" sz="1700" b="1" dirty="0"/>
              <a:t>dicembre 2022</a:t>
            </a:r>
            <a:r>
              <a:rPr lang="it-IT" sz="1700" dirty="0"/>
              <a:t>, i GRI hanno pubblicato delle </a:t>
            </a:r>
            <a:r>
              <a:rPr lang="it-IT" sz="1700" b="1" dirty="0"/>
              <a:t>FAQ</a:t>
            </a:r>
            <a:r>
              <a:rPr lang="it-IT" sz="1700" dirty="0"/>
              <a:t> per spiegare alle aziende come gli standard GRI e gli ESRS siano interconnessi</a:t>
            </a:r>
          </a:p>
          <a:p>
            <a:pPr>
              <a:lnSpc>
                <a:spcPct val="90000"/>
              </a:lnSpc>
              <a:buFont typeface="Wingdings" panose="05000000000000000000" pitchFamily="2" charset="2"/>
              <a:buChar char="§"/>
            </a:pPr>
            <a:r>
              <a:rPr lang="it-IT" sz="1700" dirty="0"/>
              <a:t>Nel mese di </a:t>
            </a:r>
            <a:r>
              <a:rPr lang="it-IT" sz="1700" b="1" dirty="0"/>
              <a:t>settembre 2023</a:t>
            </a:r>
            <a:r>
              <a:rPr lang="it-IT" sz="1700" dirty="0"/>
              <a:t>, l’EFRAG e il GRI hanno pubblicato una dichiarazione congiunta relativa all’elevato livello di interoperabilità tra gli ESRS e i GRI standards</a:t>
            </a:r>
          </a:p>
          <a:p>
            <a:pPr>
              <a:lnSpc>
                <a:spcPct val="90000"/>
              </a:lnSpc>
              <a:buFont typeface="Wingdings" panose="05000000000000000000" pitchFamily="2" charset="2"/>
              <a:buChar char="§"/>
            </a:pPr>
            <a:endParaRPr lang="it-IT" sz="1000" dirty="0"/>
          </a:p>
        </p:txBody>
      </p:sp>
      <p:sp>
        <p:nvSpPr>
          <p:cNvPr id="40" name="Freeform: Shape 39">
            <a:extLst>
              <a:ext uri="{FF2B5EF4-FFF2-40B4-BE49-F238E27FC236}">
                <a16:creationId xmlns:a16="http://schemas.microsoft.com/office/drawing/2014/main" id="{46DB9E65-E072-43AF-A8C9-9744BA0C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6867" y="6"/>
            <a:ext cx="4831627" cy="4520011"/>
          </a:xfrm>
          <a:custGeom>
            <a:avLst/>
            <a:gdLst>
              <a:gd name="connsiteX0" fmla="*/ 0 w 4831627"/>
              <a:gd name="connsiteY0" fmla="*/ 0 h 4520011"/>
              <a:gd name="connsiteX1" fmla="*/ 4831627 w 4831627"/>
              <a:gd name="connsiteY1" fmla="*/ 0 h 4520011"/>
              <a:gd name="connsiteX2" fmla="*/ 1416677 w 4831627"/>
              <a:gd name="connsiteY2" fmla="*/ 4520011 h 4520011"/>
            </a:gdLst>
            <a:ahLst/>
            <a:cxnLst>
              <a:cxn ang="0">
                <a:pos x="connsiteX0" y="connsiteY0"/>
              </a:cxn>
              <a:cxn ang="0">
                <a:pos x="connsiteX1" y="connsiteY1"/>
              </a:cxn>
              <a:cxn ang="0">
                <a:pos x="connsiteX2" y="connsiteY2"/>
              </a:cxn>
            </a:cxnLst>
            <a:rect l="l" t="t" r="r" b="b"/>
            <a:pathLst>
              <a:path w="4831627" h="4520011">
                <a:moveTo>
                  <a:pt x="0" y="0"/>
                </a:moveTo>
                <a:lnTo>
                  <a:pt x="4831627" y="0"/>
                </a:lnTo>
                <a:lnTo>
                  <a:pt x="1416677" y="452001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7">
            <a:extLst>
              <a:ext uri="{FF2B5EF4-FFF2-40B4-BE49-F238E27FC236}">
                <a16:creationId xmlns:a16="http://schemas.microsoft.com/office/drawing/2014/main" id="{349EB504-FDEA-DDA3-9010-A3E19F4CA18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p:blipFill>
        <p:spPr>
          <a:xfrm>
            <a:off x="5480090" y="313741"/>
            <a:ext cx="1481962" cy="1885599"/>
          </a:xfrm>
          <a:prstGeom prst="rect">
            <a:avLst/>
          </a:prstGeom>
        </p:spPr>
      </p:pic>
      <p:pic>
        <p:nvPicPr>
          <p:cNvPr id="8" name="Graphic 7">
            <a:extLst>
              <a:ext uri="{FF2B5EF4-FFF2-40B4-BE49-F238E27FC236}">
                <a16:creationId xmlns:a16="http://schemas.microsoft.com/office/drawing/2014/main" id="{D28B4B20-4DF1-027B-C954-2C3FD5415D4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p:blipFill>
        <p:spPr>
          <a:xfrm>
            <a:off x="8281929" y="2312894"/>
            <a:ext cx="2813582" cy="3579906"/>
          </a:xfrm>
          <a:prstGeom prst="rect">
            <a:avLst/>
          </a:prstGeom>
        </p:spPr>
      </p:pic>
      <p:sp>
        <p:nvSpPr>
          <p:cNvPr id="4" name="Segnaposto numero diapositiva 3">
            <a:extLst>
              <a:ext uri="{FF2B5EF4-FFF2-40B4-BE49-F238E27FC236}">
                <a16:creationId xmlns:a16="http://schemas.microsoft.com/office/drawing/2014/main" id="{17A6CFB8-F115-FBE6-25B8-A9B2DF8C0FDD}"/>
              </a:ext>
            </a:extLst>
          </p:cNvPr>
          <p:cNvSpPr>
            <a:spLocks noGrp="1"/>
          </p:cNvSpPr>
          <p:nvPr>
            <p:ph type="sldNum" sz="quarter" idx="12"/>
          </p:nvPr>
        </p:nvSpPr>
        <p:spPr>
          <a:xfrm>
            <a:off x="8590663" y="6041362"/>
            <a:ext cx="683339" cy="365125"/>
          </a:xfrm>
        </p:spPr>
        <p:txBody>
          <a:bodyPr>
            <a:normAutofit/>
          </a:bodyPr>
          <a:lstStyle/>
          <a:p>
            <a:pPr>
              <a:spcAft>
                <a:spcPts val="600"/>
              </a:spcAft>
            </a:pPr>
            <a:fld id="{A296D96F-168F-49BE-9C77-5C834853BAF2}" type="slidenum">
              <a:rPr lang="it-IT">
                <a:solidFill>
                  <a:srgbClr val="FFFFFF"/>
                </a:solidFill>
              </a:rPr>
              <a:pPr>
                <a:spcAft>
                  <a:spcPts val="600"/>
                </a:spcAft>
              </a:pPr>
              <a:t>50</a:t>
            </a:fld>
            <a:endParaRPr lang="it-IT">
              <a:solidFill>
                <a:srgbClr val="FFFFFF"/>
              </a:solidFill>
            </a:endParaRPr>
          </a:p>
        </p:txBody>
      </p:sp>
      <p:sp>
        <p:nvSpPr>
          <p:cNvPr id="6" name="Callout: linea 5">
            <a:extLst>
              <a:ext uri="{FF2B5EF4-FFF2-40B4-BE49-F238E27FC236}">
                <a16:creationId xmlns:a16="http://schemas.microsoft.com/office/drawing/2014/main" id="{DFFEA963-0688-8B56-DA66-F4DE612FFD89}"/>
              </a:ext>
            </a:extLst>
          </p:cNvPr>
          <p:cNvSpPr/>
          <p:nvPr/>
        </p:nvSpPr>
        <p:spPr>
          <a:xfrm>
            <a:off x="5381925" y="5050466"/>
            <a:ext cx="2555280" cy="1493794"/>
          </a:xfrm>
          <a:prstGeom prst="borderCallout1">
            <a:avLst>
              <a:gd name="adj1" fmla="val 74268"/>
              <a:gd name="adj2" fmla="val -4176"/>
              <a:gd name="adj3" fmla="val 73125"/>
              <a:gd name="adj4" fmla="val -26886"/>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“Entities reporting under ESRS are considered as reporting with reference to the GRI Standards (as defined by GRI 1)”</a:t>
            </a:r>
            <a:endParaRPr lang="it-IT" sz="1600" dirty="0"/>
          </a:p>
        </p:txBody>
      </p:sp>
    </p:spTree>
    <p:extLst>
      <p:ext uri="{BB962C8B-B14F-4D97-AF65-F5344CB8AC3E}">
        <p14:creationId xmlns:p14="http://schemas.microsoft.com/office/powerpoint/2010/main" val="324669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3CE922-2885-D1EB-31C2-79D76A87A3FF}"/>
              </a:ext>
            </a:extLst>
          </p:cNvPr>
          <p:cNvSpPr>
            <a:spLocks noGrp="1"/>
          </p:cNvSpPr>
          <p:nvPr>
            <p:ph type="ctrTitle"/>
          </p:nvPr>
        </p:nvSpPr>
        <p:spPr>
          <a:xfrm>
            <a:off x="5959549" y="1261331"/>
            <a:ext cx="3632871" cy="3002662"/>
          </a:xfrm>
        </p:spPr>
        <p:txBody>
          <a:bodyPr>
            <a:normAutofit/>
          </a:bodyPr>
          <a:lstStyle/>
          <a:p>
            <a:pPr lvl="0"/>
            <a:r>
              <a:rPr lang="it-IT" sz="4400" dirty="0"/>
              <a:t>International </a:t>
            </a:r>
            <a:r>
              <a:rPr lang="it-IT" sz="4400" dirty="0" err="1"/>
              <a:t>Sustainability</a:t>
            </a:r>
            <a:r>
              <a:rPr lang="it-IT" sz="4400" dirty="0"/>
              <a:t> Standards Board (ISSB)</a:t>
            </a:r>
            <a:endParaRPr lang="en-US" sz="4400" dirty="0"/>
          </a:p>
        </p:txBody>
      </p:sp>
      <p:pic>
        <p:nvPicPr>
          <p:cNvPr id="6" name="Graphic 5" descr="Notizie">
            <a:extLst>
              <a:ext uri="{FF2B5EF4-FFF2-40B4-BE49-F238E27FC236}">
                <a16:creationId xmlns:a16="http://schemas.microsoft.com/office/drawing/2014/main" id="{F91E0DA7-398C-D816-1FE4-DDD6240691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40617" y="1261330"/>
            <a:ext cx="4335340" cy="4335340"/>
          </a:xfrm>
          <a:prstGeom prst="rect">
            <a:avLst/>
          </a:prstGeom>
        </p:spPr>
      </p:pic>
    </p:spTree>
    <p:extLst>
      <p:ext uri="{BB962C8B-B14F-4D97-AF65-F5344CB8AC3E}">
        <p14:creationId xmlns:p14="http://schemas.microsoft.com/office/powerpoint/2010/main" val="168958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6AECB7-18AA-423F-F658-F0C459BF79F7}"/>
              </a:ext>
            </a:extLst>
          </p:cNvPr>
          <p:cNvSpPr>
            <a:spLocks noGrp="1"/>
          </p:cNvSpPr>
          <p:nvPr>
            <p:ph type="title"/>
          </p:nvPr>
        </p:nvSpPr>
        <p:spPr/>
        <p:txBody>
          <a:bodyPr>
            <a:normAutofit fontScale="90000"/>
          </a:bodyPr>
          <a:lstStyle/>
          <a:p>
            <a:r>
              <a:rPr lang="it-IT" dirty="0"/>
              <a:t>La nascita e gli obiettivi dell’International </a:t>
            </a:r>
            <a:r>
              <a:rPr lang="it-IT" dirty="0" err="1"/>
              <a:t>Sustainability</a:t>
            </a:r>
            <a:r>
              <a:rPr lang="it-IT" dirty="0"/>
              <a:t> Standards Board</a:t>
            </a:r>
          </a:p>
        </p:txBody>
      </p:sp>
      <p:sp>
        <p:nvSpPr>
          <p:cNvPr id="3" name="Segnaposto contenuto 2">
            <a:extLst>
              <a:ext uri="{FF2B5EF4-FFF2-40B4-BE49-F238E27FC236}">
                <a16:creationId xmlns:a16="http://schemas.microsoft.com/office/drawing/2014/main" id="{236E77D4-31D2-71D7-171E-F67489A5DA82}"/>
              </a:ext>
            </a:extLst>
          </p:cNvPr>
          <p:cNvSpPr>
            <a:spLocks noGrp="1"/>
          </p:cNvSpPr>
          <p:nvPr>
            <p:ph idx="1"/>
          </p:nvPr>
        </p:nvSpPr>
        <p:spPr>
          <a:xfrm>
            <a:off x="728330" y="1775637"/>
            <a:ext cx="8545672" cy="4928191"/>
          </a:xfrm>
        </p:spPr>
        <p:txBody>
          <a:bodyPr>
            <a:normAutofit/>
          </a:bodyPr>
          <a:lstStyle/>
          <a:p>
            <a:r>
              <a:rPr lang="it-IT" dirty="0"/>
              <a:t>La Fondazione IFRS ha annunciato la formazione dell'International </a:t>
            </a:r>
            <a:r>
              <a:rPr lang="it-IT" dirty="0" err="1"/>
              <a:t>Sustainability</a:t>
            </a:r>
            <a:r>
              <a:rPr lang="it-IT" dirty="0"/>
              <a:t> Standards Board (ISSB) il </a:t>
            </a:r>
            <a:r>
              <a:rPr lang="it-IT" b="1" dirty="0"/>
              <a:t>3 novembre 2021 </a:t>
            </a:r>
            <a:r>
              <a:rPr lang="it-IT" dirty="0"/>
              <a:t>alla COP26 di Glasgow, a seguito della forte domanda del mercato per la sua creazione.</a:t>
            </a:r>
          </a:p>
          <a:p>
            <a:r>
              <a:rPr lang="it-IT" dirty="0"/>
              <a:t>L'ISSB sta sviluppando, nell'interesse pubblico, standards che si tradurranno in un quadro di riferimento globale di alta qualità e di ampia portata per le informazioni sulla sostenibilità incentrate sulle esigenze degli investitori e dei mercati finanziari.</a:t>
            </a:r>
          </a:p>
          <a:p>
            <a:r>
              <a:rPr lang="it-IT" dirty="0"/>
              <a:t>L'ISSB si è posto </a:t>
            </a:r>
            <a:r>
              <a:rPr lang="it-IT" b="1" dirty="0"/>
              <a:t>quattro obiettivi </a:t>
            </a:r>
            <a:r>
              <a:rPr lang="it-IT" dirty="0"/>
              <a:t>chiave:</a:t>
            </a:r>
          </a:p>
          <a:p>
            <a:pPr lvl="1"/>
            <a:r>
              <a:rPr lang="it-IT" dirty="0"/>
              <a:t>sviluppare standards al fine di definire una base globale di informazioni sulla sostenibilità</a:t>
            </a:r>
          </a:p>
          <a:p>
            <a:pPr lvl="1"/>
            <a:r>
              <a:rPr lang="it-IT" dirty="0"/>
              <a:t>soddisfare le esigenze di informazione degli investitori</a:t>
            </a:r>
          </a:p>
          <a:p>
            <a:pPr lvl="1"/>
            <a:r>
              <a:rPr lang="it-IT" dirty="0"/>
              <a:t>consentire alle imprese di fornire informazioni complete sulla sostenibilità ai mercati globali dei capitali</a:t>
            </a:r>
          </a:p>
          <a:p>
            <a:pPr lvl="1"/>
            <a:r>
              <a:rPr lang="it-IT" dirty="0"/>
              <a:t>facilitare l'interoperabilità con informazioni specifiche per ciascuna giurisdizione e/o destinate a gruppi di stakeholder più ampi</a:t>
            </a:r>
          </a:p>
        </p:txBody>
      </p:sp>
      <p:sp>
        <p:nvSpPr>
          <p:cNvPr id="4" name="Segnaposto numero diapositiva 3">
            <a:extLst>
              <a:ext uri="{FF2B5EF4-FFF2-40B4-BE49-F238E27FC236}">
                <a16:creationId xmlns:a16="http://schemas.microsoft.com/office/drawing/2014/main" id="{0C063772-C66A-C7E2-B6B8-1E414D44E516}"/>
              </a:ext>
            </a:extLst>
          </p:cNvPr>
          <p:cNvSpPr>
            <a:spLocks noGrp="1"/>
          </p:cNvSpPr>
          <p:nvPr>
            <p:ph type="sldNum" sz="quarter" idx="12"/>
          </p:nvPr>
        </p:nvSpPr>
        <p:spPr/>
        <p:txBody>
          <a:bodyPr/>
          <a:lstStyle/>
          <a:p>
            <a:fld id="{A296D96F-168F-49BE-9C77-5C834853BAF2}" type="slidenum">
              <a:rPr lang="it-IT" smtClean="0"/>
              <a:t>52</a:t>
            </a:fld>
            <a:endParaRPr lang="it-IT"/>
          </a:p>
        </p:txBody>
      </p:sp>
    </p:spTree>
    <p:extLst>
      <p:ext uri="{BB962C8B-B14F-4D97-AF65-F5344CB8AC3E}">
        <p14:creationId xmlns:p14="http://schemas.microsoft.com/office/powerpoint/2010/main" val="6915416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7B8ED9-0A28-ABA0-B3FE-3FBAC1A39BE6}"/>
              </a:ext>
            </a:extLst>
          </p:cNvPr>
          <p:cNvSpPr>
            <a:spLocks noGrp="1"/>
          </p:cNvSpPr>
          <p:nvPr>
            <p:ph type="title"/>
          </p:nvPr>
        </p:nvSpPr>
        <p:spPr>
          <a:xfrm>
            <a:off x="2849562" y="609600"/>
            <a:ext cx="6424440" cy="1320800"/>
          </a:xfrm>
        </p:spPr>
        <p:txBody>
          <a:bodyPr>
            <a:normAutofit/>
          </a:bodyPr>
          <a:lstStyle/>
          <a:p>
            <a:r>
              <a:rPr lang="it-IT" dirty="0"/>
              <a:t>Gli standard ISSB</a:t>
            </a:r>
          </a:p>
        </p:txBody>
      </p:sp>
      <p:pic>
        <p:nvPicPr>
          <p:cNvPr id="7" name="Picture 5" descr="Calendario sul tavolo">
            <a:extLst>
              <a:ext uri="{FF2B5EF4-FFF2-40B4-BE49-F238E27FC236}">
                <a16:creationId xmlns:a16="http://schemas.microsoft.com/office/drawing/2014/main" id="{7591A2B7-DE2D-A236-22AE-2DED15516224}"/>
              </a:ext>
            </a:extLst>
          </p:cNvPr>
          <p:cNvPicPr>
            <a:picLocks noChangeAspect="1"/>
          </p:cNvPicPr>
          <p:nvPr/>
        </p:nvPicPr>
        <p:blipFill rotWithShape="1">
          <a:blip r:embed="rId2"/>
          <a:srcRect l="26355" t="141" r="47109"/>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5" name="Isosceles Triangle 14">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egnaposto contenuto 2">
            <a:extLst>
              <a:ext uri="{FF2B5EF4-FFF2-40B4-BE49-F238E27FC236}">
                <a16:creationId xmlns:a16="http://schemas.microsoft.com/office/drawing/2014/main" id="{B3A9998C-1801-6AA2-48AF-310686A7CC23}"/>
              </a:ext>
            </a:extLst>
          </p:cNvPr>
          <p:cNvSpPr>
            <a:spLocks noGrp="1"/>
          </p:cNvSpPr>
          <p:nvPr>
            <p:ph idx="1"/>
          </p:nvPr>
        </p:nvSpPr>
        <p:spPr>
          <a:xfrm>
            <a:off x="2849562" y="1855381"/>
            <a:ext cx="6424440" cy="4185981"/>
          </a:xfrm>
        </p:spPr>
        <p:txBody>
          <a:bodyPr>
            <a:normAutofit/>
          </a:bodyPr>
          <a:lstStyle/>
          <a:p>
            <a:r>
              <a:rPr lang="en-US" dirty="0"/>
              <a:t>Nel mese di </a:t>
            </a:r>
            <a:r>
              <a:rPr lang="en-US" b="1" dirty="0" err="1"/>
              <a:t>marzo</a:t>
            </a:r>
            <a:r>
              <a:rPr lang="en-US" b="1" dirty="0"/>
              <a:t> 2022 </a:t>
            </a:r>
            <a:r>
              <a:rPr lang="en-US" dirty="0"/>
              <a:t>ISSB ha </a:t>
            </a:r>
            <a:r>
              <a:rPr lang="en-US" dirty="0" err="1"/>
              <a:t>emanato</a:t>
            </a:r>
            <a:r>
              <a:rPr lang="en-US" dirty="0"/>
              <a:t> le </a:t>
            </a:r>
            <a:r>
              <a:rPr lang="en-US" dirty="0" err="1"/>
              <a:t>bozze</a:t>
            </a:r>
            <a:r>
              <a:rPr lang="en-US" dirty="0"/>
              <a:t> di standard da </a:t>
            </a:r>
            <a:r>
              <a:rPr lang="en-US" dirty="0" err="1"/>
              <a:t>sottoporre</a:t>
            </a:r>
            <a:r>
              <a:rPr lang="en-US" dirty="0"/>
              <a:t> a </a:t>
            </a:r>
            <a:r>
              <a:rPr lang="en-US" dirty="0" err="1"/>
              <a:t>consultazione</a:t>
            </a:r>
            <a:r>
              <a:rPr lang="en-US" dirty="0"/>
              <a:t> </a:t>
            </a:r>
            <a:r>
              <a:rPr lang="en-US" dirty="0" err="1"/>
              <a:t>pubblica</a:t>
            </a:r>
            <a:endParaRPr lang="en-US" dirty="0"/>
          </a:p>
          <a:p>
            <a:r>
              <a:rPr lang="en-US" dirty="0"/>
              <a:t>Il </a:t>
            </a:r>
            <a:r>
              <a:rPr lang="en-US" b="1" dirty="0"/>
              <a:t>26 </a:t>
            </a:r>
            <a:r>
              <a:rPr lang="en-US" b="1" dirty="0" err="1"/>
              <a:t>giugno</a:t>
            </a:r>
            <a:r>
              <a:rPr lang="en-US" b="1" dirty="0"/>
              <a:t> 2023 </a:t>
            </a:r>
            <a:r>
              <a:rPr lang="en-US" dirty="0" err="1"/>
              <a:t>l’ISSB</a:t>
            </a:r>
            <a:r>
              <a:rPr lang="en-US" dirty="0"/>
              <a:t> ha </a:t>
            </a:r>
            <a:r>
              <a:rPr lang="en-US" dirty="0" err="1"/>
              <a:t>pubblica</a:t>
            </a:r>
            <a:r>
              <a:rPr lang="en-US" dirty="0"/>
              <a:t> I </a:t>
            </a:r>
            <a:r>
              <a:rPr lang="en-US" dirty="0" err="1"/>
              <a:t>suoi</a:t>
            </a:r>
            <a:r>
              <a:rPr lang="en-US" dirty="0"/>
              <a:t> </a:t>
            </a:r>
            <a:r>
              <a:rPr lang="en-US" dirty="0" err="1"/>
              <a:t>primi</a:t>
            </a:r>
            <a:r>
              <a:rPr lang="en-US" dirty="0"/>
              <a:t> due IFRS Sustainability Disclosure Standards:</a:t>
            </a:r>
          </a:p>
          <a:p>
            <a:pPr lvl="1"/>
            <a:r>
              <a:rPr lang="en-US" sz="1800" dirty="0"/>
              <a:t>IFRS S1 General Requirements for Disclosure of Sustainability-related Financial Information</a:t>
            </a:r>
          </a:p>
          <a:p>
            <a:pPr lvl="1"/>
            <a:r>
              <a:rPr lang="en-US" sz="1800" dirty="0"/>
              <a:t>IFRS S2 Climate-based Disclosures</a:t>
            </a:r>
            <a:endParaRPr lang="it-IT" sz="1800" dirty="0"/>
          </a:p>
        </p:txBody>
      </p:sp>
      <p:sp>
        <p:nvSpPr>
          <p:cNvPr id="4" name="Segnaposto numero diapositiva 3">
            <a:extLst>
              <a:ext uri="{FF2B5EF4-FFF2-40B4-BE49-F238E27FC236}">
                <a16:creationId xmlns:a16="http://schemas.microsoft.com/office/drawing/2014/main" id="{AAE2B3E2-676D-0986-4D45-366CC557374A}"/>
              </a:ext>
            </a:extLst>
          </p:cNvPr>
          <p:cNvSpPr>
            <a:spLocks noGrp="1"/>
          </p:cNvSpPr>
          <p:nvPr>
            <p:ph type="sldNum" sz="quarter" idx="12"/>
          </p:nvPr>
        </p:nvSpPr>
        <p:spPr>
          <a:xfrm>
            <a:off x="8590663" y="6041362"/>
            <a:ext cx="683339" cy="365125"/>
          </a:xfrm>
        </p:spPr>
        <p:txBody>
          <a:bodyPr>
            <a:normAutofit/>
          </a:bodyPr>
          <a:lstStyle/>
          <a:p>
            <a:pPr>
              <a:spcAft>
                <a:spcPts val="600"/>
              </a:spcAft>
            </a:pPr>
            <a:fld id="{A296D96F-168F-49BE-9C77-5C834853BAF2}" type="slidenum">
              <a:rPr lang="it-IT" smtClean="0"/>
              <a:pPr>
                <a:spcAft>
                  <a:spcPts val="600"/>
                </a:spcAft>
              </a:pPr>
              <a:t>53</a:t>
            </a:fld>
            <a:endParaRPr lang="it-IT"/>
          </a:p>
        </p:txBody>
      </p:sp>
    </p:spTree>
    <p:extLst>
      <p:ext uri="{BB962C8B-B14F-4D97-AF65-F5344CB8AC3E}">
        <p14:creationId xmlns:p14="http://schemas.microsoft.com/office/powerpoint/2010/main" val="3610454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DC38CCE-4E72-7FE3-C6AE-BBAFACA47DCD}"/>
              </a:ext>
            </a:extLst>
          </p:cNvPr>
          <p:cNvSpPr>
            <a:spLocks noGrp="1"/>
          </p:cNvSpPr>
          <p:nvPr>
            <p:ph type="title"/>
          </p:nvPr>
        </p:nvSpPr>
        <p:spPr>
          <a:xfrm>
            <a:off x="1286933" y="609600"/>
            <a:ext cx="10197494" cy="1099457"/>
          </a:xfrm>
        </p:spPr>
        <p:txBody>
          <a:bodyPr>
            <a:normAutofit/>
          </a:bodyPr>
          <a:lstStyle/>
          <a:p>
            <a:r>
              <a:rPr lang="it-IT" dirty="0"/>
              <a:t>IFRS S1 e IFRS S2</a:t>
            </a:r>
          </a:p>
        </p:txBody>
      </p:sp>
      <p:sp>
        <p:nvSpPr>
          <p:cNvPr id="12"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egnaposto numero diapositiva 3">
            <a:extLst>
              <a:ext uri="{FF2B5EF4-FFF2-40B4-BE49-F238E27FC236}">
                <a16:creationId xmlns:a16="http://schemas.microsoft.com/office/drawing/2014/main" id="{A58BBEA7-87DA-533E-6C9C-23A46C9195D5}"/>
              </a:ext>
            </a:extLst>
          </p:cNvPr>
          <p:cNvSpPr>
            <a:spLocks noGrp="1"/>
          </p:cNvSpPr>
          <p:nvPr>
            <p:ph type="sldNum" sz="quarter" idx="12"/>
          </p:nvPr>
        </p:nvSpPr>
        <p:spPr>
          <a:xfrm>
            <a:off x="9894532" y="6182876"/>
            <a:ext cx="683339" cy="365125"/>
          </a:xfrm>
        </p:spPr>
        <p:txBody>
          <a:bodyPr>
            <a:normAutofit/>
          </a:bodyPr>
          <a:lstStyle/>
          <a:p>
            <a:pPr>
              <a:spcAft>
                <a:spcPts val="600"/>
              </a:spcAft>
            </a:pPr>
            <a:fld id="{A296D96F-168F-49BE-9C77-5C834853BAF2}" type="slidenum">
              <a:rPr lang="it-IT" smtClean="0"/>
              <a:pPr>
                <a:spcAft>
                  <a:spcPts val="600"/>
                </a:spcAft>
              </a:pPr>
              <a:t>54</a:t>
            </a:fld>
            <a:endParaRPr lang="it-IT"/>
          </a:p>
        </p:txBody>
      </p:sp>
      <p:sp>
        <p:nvSpPr>
          <p:cNvPr id="14"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6" name="Segnaposto contenuto 2">
            <a:extLst>
              <a:ext uri="{FF2B5EF4-FFF2-40B4-BE49-F238E27FC236}">
                <a16:creationId xmlns:a16="http://schemas.microsoft.com/office/drawing/2014/main" id="{19871512-3307-C83D-19B5-4D0E3FA82AAD}"/>
              </a:ext>
            </a:extLst>
          </p:cNvPr>
          <p:cNvGraphicFramePr>
            <a:graphicFrameLocks noGrp="1"/>
          </p:cNvGraphicFramePr>
          <p:nvPr>
            <p:ph idx="1"/>
            <p:extLst>
              <p:ext uri="{D42A27DB-BD31-4B8C-83A1-F6EECF244321}">
                <p14:modId xmlns:p14="http://schemas.microsoft.com/office/powerpoint/2010/main" val="1290711614"/>
              </p:ext>
            </p:extLst>
          </p:nvPr>
        </p:nvGraphicFramePr>
        <p:xfrm>
          <a:off x="842597" y="1392865"/>
          <a:ext cx="10900670" cy="5018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31784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A26E25-576D-D792-3B28-1F94C8E3AC69}"/>
              </a:ext>
            </a:extLst>
          </p:cNvPr>
          <p:cNvSpPr>
            <a:spLocks noGrp="1"/>
          </p:cNvSpPr>
          <p:nvPr>
            <p:ph type="title"/>
          </p:nvPr>
        </p:nvSpPr>
        <p:spPr/>
        <p:txBody>
          <a:bodyPr>
            <a:normAutofit fontScale="90000"/>
          </a:bodyPr>
          <a:lstStyle/>
          <a:p>
            <a:r>
              <a:rPr lang="it-IT" dirty="0"/>
              <a:t>IFRS S1 General </a:t>
            </a:r>
            <a:r>
              <a:rPr lang="it-IT" dirty="0" err="1"/>
              <a:t>Requirements</a:t>
            </a:r>
            <a:r>
              <a:rPr lang="it-IT" dirty="0"/>
              <a:t> for Disclosure of </a:t>
            </a:r>
            <a:r>
              <a:rPr lang="it-IT" dirty="0" err="1"/>
              <a:t>Sustainability-related</a:t>
            </a:r>
            <a:r>
              <a:rPr lang="it-IT" dirty="0"/>
              <a:t> Financial Information</a:t>
            </a:r>
          </a:p>
        </p:txBody>
      </p:sp>
      <p:sp>
        <p:nvSpPr>
          <p:cNvPr id="3" name="Segnaposto contenuto 2">
            <a:extLst>
              <a:ext uri="{FF2B5EF4-FFF2-40B4-BE49-F238E27FC236}">
                <a16:creationId xmlns:a16="http://schemas.microsoft.com/office/drawing/2014/main" id="{061A5282-2580-C27F-B2AD-5D2D9E6628BE}"/>
              </a:ext>
            </a:extLst>
          </p:cNvPr>
          <p:cNvSpPr>
            <a:spLocks noGrp="1"/>
          </p:cNvSpPr>
          <p:nvPr>
            <p:ph idx="1"/>
          </p:nvPr>
        </p:nvSpPr>
        <p:spPr>
          <a:xfrm>
            <a:off x="677334" y="2160589"/>
            <a:ext cx="8596668" cy="4633616"/>
          </a:xfrm>
        </p:spPr>
        <p:txBody>
          <a:bodyPr>
            <a:normAutofit/>
          </a:bodyPr>
          <a:lstStyle/>
          <a:p>
            <a:pPr marL="0" indent="0">
              <a:buNone/>
            </a:pPr>
            <a:r>
              <a:rPr lang="it-IT" dirty="0"/>
              <a:t>L’IFRS S1 richiede alle imprese di fornire informazioni sui </a:t>
            </a:r>
            <a:r>
              <a:rPr lang="it-IT" b="1" dirty="0"/>
              <a:t>rischi</a:t>
            </a:r>
            <a:r>
              <a:rPr lang="it-IT" dirty="0"/>
              <a:t> e sulle </a:t>
            </a:r>
            <a:r>
              <a:rPr lang="it-IT" b="1" dirty="0"/>
              <a:t>opportunità legati alla sostenibilità </a:t>
            </a:r>
            <a:r>
              <a:rPr lang="it-IT" dirty="0"/>
              <a:t>che siano utili agli utilizzatori primari dei bilanci (</a:t>
            </a:r>
            <a:r>
              <a:rPr lang="it-IT" b="1" dirty="0"/>
              <a:t>investitori attuali e potenziali, finanziatori e altri creditori</a:t>
            </a:r>
            <a:r>
              <a:rPr lang="it-IT" dirty="0"/>
              <a:t>) per scopi generali per prendere decisioni di investimento relative alla fornitura di risorse all’impresa.</a:t>
            </a:r>
          </a:p>
          <a:p>
            <a:pPr marL="0" indent="0">
              <a:buNone/>
            </a:pPr>
            <a:r>
              <a:rPr lang="it-IT" dirty="0"/>
              <a:t>L'IFRS S1 richiede che l’impresa fornisca informazioni su tutti i rischi e le opportunità legati alla sostenibilità che potrebbero ragionevolmente influenzare i flussi di cassa dell’impresa, il suo accesso ai finanziamenti o il costo del capitale nel breve, medio o lungo termine.</a:t>
            </a:r>
          </a:p>
        </p:txBody>
      </p:sp>
      <p:sp>
        <p:nvSpPr>
          <p:cNvPr id="4" name="Segnaposto numero diapositiva 3">
            <a:extLst>
              <a:ext uri="{FF2B5EF4-FFF2-40B4-BE49-F238E27FC236}">
                <a16:creationId xmlns:a16="http://schemas.microsoft.com/office/drawing/2014/main" id="{728D8A47-1A09-351C-900A-B7988A21C8F6}"/>
              </a:ext>
            </a:extLst>
          </p:cNvPr>
          <p:cNvSpPr>
            <a:spLocks noGrp="1"/>
          </p:cNvSpPr>
          <p:nvPr>
            <p:ph type="sldNum" sz="quarter" idx="12"/>
          </p:nvPr>
        </p:nvSpPr>
        <p:spPr/>
        <p:txBody>
          <a:bodyPr/>
          <a:lstStyle/>
          <a:p>
            <a:fld id="{A296D96F-168F-49BE-9C77-5C834853BAF2}" type="slidenum">
              <a:rPr lang="it-IT" smtClean="0"/>
              <a:t>55</a:t>
            </a:fld>
            <a:endParaRPr lang="it-IT"/>
          </a:p>
        </p:txBody>
      </p:sp>
      <p:sp>
        <p:nvSpPr>
          <p:cNvPr id="5" name="Scorrimento orizzontale 4">
            <a:extLst>
              <a:ext uri="{FF2B5EF4-FFF2-40B4-BE49-F238E27FC236}">
                <a16:creationId xmlns:a16="http://schemas.microsoft.com/office/drawing/2014/main" id="{21EB4EF7-F70E-2E70-1012-DB88039C1ECD}"/>
              </a:ext>
            </a:extLst>
          </p:cNvPr>
          <p:cNvSpPr/>
          <p:nvPr/>
        </p:nvSpPr>
        <p:spPr>
          <a:xfrm>
            <a:off x="2493335" y="4859079"/>
            <a:ext cx="4114800" cy="1605516"/>
          </a:xfrm>
          <a:prstGeom prst="horizontalScroll">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Financial </a:t>
            </a:r>
            <a:r>
              <a:rPr lang="it-IT" dirty="0" err="1"/>
              <a:t>materiality</a:t>
            </a:r>
            <a:endParaRPr lang="it-IT" dirty="0"/>
          </a:p>
        </p:txBody>
      </p:sp>
    </p:spTree>
    <p:extLst>
      <p:ext uri="{BB962C8B-B14F-4D97-AF65-F5344CB8AC3E}">
        <p14:creationId xmlns:p14="http://schemas.microsoft.com/office/powerpoint/2010/main" val="4876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38E771FE-51AB-461E-9556-C854242940A7}"/>
              </a:ext>
            </a:extLst>
          </p:cNvPr>
          <p:cNvSpPr>
            <a:spLocks noGrp="1"/>
          </p:cNvSpPr>
          <p:nvPr>
            <p:ph type="title"/>
          </p:nvPr>
        </p:nvSpPr>
        <p:spPr>
          <a:xfrm>
            <a:off x="643467" y="816638"/>
            <a:ext cx="3367359" cy="5224724"/>
          </a:xfrm>
        </p:spPr>
        <p:txBody>
          <a:bodyPr anchor="ctr">
            <a:normAutofit/>
          </a:bodyPr>
          <a:lstStyle/>
          <a:p>
            <a:r>
              <a:rPr lang="it-IT" dirty="0"/>
              <a:t>Caratteristiche qualitative delle informazioni</a:t>
            </a:r>
          </a:p>
        </p:txBody>
      </p:sp>
      <p:sp>
        <p:nvSpPr>
          <p:cNvPr id="4" name="Segnaposto numero diapositiva 3">
            <a:extLst>
              <a:ext uri="{FF2B5EF4-FFF2-40B4-BE49-F238E27FC236}">
                <a16:creationId xmlns:a16="http://schemas.microsoft.com/office/drawing/2014/main" id="{6F242F77-63BC-5FDC-9918-97ECD5836278}"/>
              </a:ext>
            </a:extLst>
          </p:cNvPr>
          <p:cNvSpPr>
            <a:spLocks noGrp="1"/>
          </p:cNvSpPr>
          <p:nvPr>
            <p:ph type="sldNum" sz="quarter" idx="12"/>
          </p:nvPr>
        </p:nvSpPr>
        <p:spPr>
          <a:xfrm>
            <a:off x="8590663" y="6041362"/>
            <a:ext cx="683339" cy="365125"/>
          </a:xfrm>
        </p:spPr>
        <p:txBody>
          <a:bodyPr>
            <a:normAutofit/>
          </a:bodyPr>
          <a:lstStyle/>
          <a:p>
            <a:pPr>
              <a:spcAft>
                <a:spcPts val="600"/>
              </a:spcAft>
            </a:pPr>
            <a:fld id="{A296D96F-168F-49BE-9C77-5C834853BAF2}" type="slidenum">
              <a:rPr lang="it-IT" smtClean="0"/>
              <a:pPr>
                <a:spcAft>
                  <a:spcPts val="600"/>
                </a:spcAft>
              </a:pPr>
              <a:t>56</a:t>
            </a:fld>
            <a:endParaRPr lang="it-IT"/>
          </a:p>
        </p:txBody>
      </p:sp>
      <p:sp>
        <p:nvSpPr>
          <p:cNvPr id="3" name="Segnaposto contenuto 2">
            <a:extLst>
              <a:ext uri="{FF2B5EF4-FFF2-40B4-BE49-F238E27FC236}">
                <a16:creationId xmlns:a16="http://schemas.microsoft.com/office/drawing/2014/main" id="{84E4FB02-0CFF-BB0C-10F4-2A45E5D29E27}"/>
              </a:ext>
            </a:extLst>
          </p:cNvPr>
          <p:cNvSpPr>
            <a:spLocks noGrp="1"/>
          </p:cNvSpPr>
          <p:nvPr>
            <p:ph idx="1"/>
          </p:nvPr>
        </p:nvSpPr>
        <p:spPr>
          <a:xfrm>
            <a:off x="4654295" y="816637"/>
            <a:ext cx="4619706" cy="5642641"/>
          </a:xfrm>
        </p:spPr>
        <p:txBody>
          <a:bodyPr anchor="ctr">
            <a:normAutofit/>
          </a:bodyPr>
          <a:lstStyle/>
          <a:p>
            <a:pPr marL="0" indent="0">
              <a:lnSpc>
                <a:spcPct val="90000"/>
              </a:lnSpc>
              <a:buNone/>
            </a:pPr>
            <a:r>
              <a:rPr lang="it-IT" b="1" u="sng" dirty="0"/>
              <a:t>Caratteristiche qualitative fondamentali</a:t>
            </a:r>
          </a:p>
          <a:p>
            <a:pPr marL="0" indent="0">
              <a:lnSpc>
                <a:spcPct val="90000"/>
              </a:lnSpc>
              <a:buNone/>
            </a:pPr>
            <a:r>
              <a:rPr lang="it-IT" dirty="0"/>
              <a:t>Affinché le informazioni finanziarie relative alla sostenibilità siano utili, devono essere </a:t>
            </a:r>
            <a:r>
              <a:rPr lang="it-IT" b="1" dirty="0"/>
              <a:t>rilevanti</a:t>
            </a:r>
            <a:r>
              <a:rPr lang="it-IT" dirty="0"/>
              <a:t> e </a:t>
            </a:r>
            <a:r>
              <a:rPr lang="it-IT" b="1" dirty="0"/>
              <a:t>rappresentare fedelmente </a:t>
            </a:r>
            <a:r>
              <a:rPr lang="it-IT" dirty="0"/>
              <a:t>ciò che intendono rappresentare. Queste sono le </a:t>
            </a:r>
            <a:r>
              <a:rPr lang="it-IT" b="1" dirty="0"/>
              <a:t>caratteristiche qualitative fondamentali </a:t>
            </a:r>
            <a:r>
              <a:rPr lang="it-IT" dirty="0"/>
              <a:t>di un'utile informazione finanziaria sulla sostenibilità. </a:t>
            </a:r>
          </a:p>
          <a:p>
            <a:pPr marL="0" indent="0">
              <a:lnSpc>
                <a:spcPct val="90000"/>
              </a:lnSpc>
              <a:buNone/>
            </a:pPr>
            <a:endParaRPr lang="it-IT" dirty="0"/>
          </a:p>
          <a:p>
            <a:pPr marL="0" indent="0">
              <a:lnSpc>
                <a:spcPct val="90000"/>
              </a:lnSpc>
              <a:buNone/>
            </a:pPr>
            <a:endParaRPr lang="it-IT" dirty="0"/>
          </a:p>
          <a:p>
            <a:pPr marL="0" indent="0">
              <a:lnSpc>
                <a:spcPct val="90000"/>
              </a:lnSpc>
              <a:buNone/>
            </a:pPr>
            <a:r>
              <a:rPr lang="it-IT" b="1" u="sng" dirty="0"/>
              <a:t>Caratteristiche qualitative migliorative</a:t>
            </a:r>
          </a:p>
          <a:p>
            <a:pPr marL="0" indent="0">
              <a:lnSpc>
                <a:spcPct val="90000"/>
              </a:lnSpc>
              <a:buNone/>
            </a:pPr>
            <a:r>
              <a:rPr lang="it-IT" dirty="0"/>
              <a:t>L'utilità delle informazioni finanziarie relative alla sostenibilità aumenta se le informazioni sono </a:t>
            </a:r>
            <a:r>
              <a:rPr lang="it-IT" b="1" dirty="0"/>
              <a:t>comparabili</a:t>
            </a:r>
            <a:r>
              <a:rPr lang="it-IT" dirty="0"/>
              <a:t>, </a:t>
            </a:r>
            <a:r>
              <a:rPr lang="it-IT" b="1" dirty="0"/>
              <a:t>verificabili</a:t>
            </a:r>
            <a:r>
              <a:rPr lang="it-IT" dirty="0"/>
              <a:t>, </a:t>
            </a:r>
            <a:r>
              <a:rPr lang="it-IT" b="1" dirty="0"/>
              <a:t>tempestive</a:t>
            </a:r>
            <a:r>
              <a:rPr lang="it-IT" dirty="0"/>
              <a:t> e </a:t>
            </a:r>
            <a:r>
              <a:rPr lang="it-IT" b="1" dirty="0"/>
              <a:t>comprensibili</a:t>
            </a:r>
            <a:r>
              <a:rPr lang="it-IT" dirty="0"/>
              <a:t>. Si tratta di </a:t>
            </a:r>
            <a:r>
              <a:rPr lang="it-IT" b="1" dirty="0"/>
              <a:t>caratteristiche qualitative migliorative</a:t>
            </a:r>
            <a:r>
              <a:rPr lang="it-IT" dirty="0"/>
              <a:t> di informazioni finanziarie utili relative alla sostenibilità</a:t>
            </a:r>
          </a:p>
          <a:p>
            <a:pPr>
              <a:lnSpc>
                <a:spcPct val="90000"/>
              </a:lnSpc>
            </a:pPr>
            <a:endParaRPr lang="it-IT" dirty="0"/>
          </a:p>
        </p:txBody>
      </p:sp>
    </p:spTree>
    <p:extLst>
      <p:ext uri="{BB962C8B-B14F-4D97-AF65-F5344CB8AC3E}">
        <p14:creationId xmlns:p14="http://schemas.microsoft.com/office/powerpoint/2010/main" val="973771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004BA5-1535-B3AC-681C-7619A7D3E04C}"/>
              </a:ext>
            </a:extLst>
          </p:cNvPr>
          <p:cNvSpPr>
            <a:spLocks noGrp="1"/>
          </p:cNvSpPr>
          <p:nvPr>
            <p:ph type="title"/>
          </p:nvPr>
        </p:nvSpPr>
        <p:spPr/>
        <p:txBody>
          <a:bodyPr/>
          <a:lstStyle/>
          <a:p>
            <a:r>
              <a:rPr lang="it-IT" dirty="0"/>
              <a:t>Materialità </a:t>
            </a:r>
          </a:p>
        </p:txBody>
      </p:sp>
      <p:sp>
        <p:nvSpPr>
          <p:cNvPr id="3" name="Segnaposto contenuto 2">
            <a:extLst>
              <a:ext uri="{FF2B5EF4-FFF2-40B4-BE49-F238E27FC236}">
                <a16:creationId xmlns:a16="http://schemas.microsoft.com/office/drawing/2014/main" id="{0B818B71-911A-D7E5-4779-491D0EB7EB14}"/>
              </a:ext>
            </a:extLst>
          </p:cNvPr>
          <p:cNvSpPr>
            <a:spLocks noGrp="1"/>
          </p:cNvSpPr>
          <p:nvPr>
            <p:ph idx="1"/>
          </p:nvPr>
        </p:nvSpPr>
        <p:spPr/>
        <p:txBody>
          <a:bodyPr>
            <a:normAutofit/>
          </a:bodyPr>
          <a:lstStyle/>
          <a:p>
            <a:pPr marL="0" indent="0" algn="l">
              <a:buNone/>
            </a:pPr>
            <a:r>
              <a:rPr lang="it-IT" dirty="0"/>
              <a:t>S</a:t>
            </a:r>
            <a:r>
              <a:rPr lang="it-IT" sz="1800" b="0" i="0" u="none" strike="noStrike" baseline="0" dirty="0"/>
              <a:t>ono materiali tutte le informazioni sui rischi e sulle opportunità legati alla sostenibilità che, se </a:t>
            </a:r>
            <a:r>
              <a:rPr lang="it-IT" sz="1800" b="1" i="0" u="none" strike="noStrike" baseline="0" dirty="0"/>
              <a:t>omesse, errate o mancanti</a:t>
            </a:r>
            <a:r>
              <a:rPr lang="it-IT" sz="1800" b="0" i="0" u="none" strike="noStrike" baseline="0" dirty="0"/>
              <a:t>, </a:t>
            </a:r>
            <a:r>
              <a:rPr lang="it-IT" sz="1800" b="1" i="0" u="none" strike="noStrike" baseline="0" dirty="0"/>
              <a:t>potrebbero influenzare le decisioni degli utilizzatori </a:t>
            </a:r>
            <a:r>
              <a:rPr lang="it-IT" sz="1800" b="0" i="0" u="none" strike="noStrike" baseline="0" dirty="0"/>
              <a:t>dell’informativa stessa</a:t>
            </a:r>
          </a:p>
        </p:txBody>
      </p:sp>
      <p:sp>
        <p:nvSpPr>
          <p:cNvPr id="4" name="Segnaposto numero diapositiva 3">
            <a:extLst>
              <a:ext uri="{FF2B5EF4-FFF2-40B4-BE49-F238E27FC236}">
                <a16:creationId xmlns:a16="http://schemas.microsoft.com/office/drawing/2014/main" id="{2A91B5F0-2221-FDFF-9D84-BC77C7E4ADC5}"/>
              </a:ext>
            </a:extLst>
          </p:cNvPr>
          <p:cNvSpPr>
            <a:spLocks noGrp="1"/>
          </p:cNvSpPr>
          <p:nvPr>
            <p:ph type="sldNum" sz="quarter" idx="12"/>
          </p:nvPr>
        </p:nvSpPr>
        <p:spPr/>
        <p:txBody>
          <a:bodyPr/>
          <a:lstStyle/>
          <a:p>
            <a:fld id="{A296D96F-168F-49BE-9C77-5C834853BAF2}" type="slidenum">
              <a:rPr lang="it-IT" smtClean="0"/>
              <a:t>57</a:t>
            </a:fld>
            <a:endParaRPr lang="it-IT"/>
          </a:p>
        </p:txBody>
      </p:sp>
      <p:sp>
        <p:nvSpPr>
          <p:cNvPr id="5" name="Esplosione: 8 punte 4">
            <a:extLst>
              <a:ext uri="{FF2B5EF4-FFF2-40B4-BE49-F238E27FC236}">
                <a16:creationId xmlns:a16="http://schemas.microsoft.com/office/drawing/2014/main" id="{ED5CE56E-DF96-2EAD-BE21-6460C913E756}"/>
              </a:ext>
            </a:extLst>
          </p:cNvPr>
          <p:cNvSpPr/>
          <p:nvPr/>
        </p:nvSpPr>
        <p:spPr>
          <a:xfrm>
            <a:off x="1562986" y="3131289"/>
            <a:ext cx="6629399" cy="3482534"/>
          </a:xfrm>
          <a:prstGeom prst="irregularSeal1">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Concetto di materialità focalizzato sulla </a:t>
            </a:r>
            <a:r>
              <a:rPr lang="it-IT" b="1" dirty="0"/>
              <a:t>prospettiva degli investitori</a:t>
            </a:r>
          </a:p>
          <a:p>
            <a:pPr algn="ctr"/>
            <a:r>
              <a:rPr lang="it-IT" b="1" u="sng" dirty="0"/>
              <a:t>FINANCIAL MATERIALITY</a:t>
            </a:r>
          </a:p>
        </p:txBody>
      </p:sp>
    </p:spTree>
    <p:extLst>
      <p:ext uri="{BB962C8B-B14F-4D97-AF65-F5344CB8AC3E}">
        <p14:creationId xmlns:p14="http://schemas.microsoft.com/office/powerpoint/2010/main" val="12805141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694CE039-8045-1122-A1D0-02523AC762C0}"/>
              </a:ext>
            </a:extLst>
          </p:cNvPr>
          <p:cNvPicPr>
            <a:picLocks noChangeAspect="1"/>
          </p:cNvPicPr>
          <p:nvPr/>
        </p:nvPicPr>
        <p:blipFill>
          <a:blip r:embed="rId2"/>
          <a:stretch>
            <a:fillRect/>
          </a:stretch>
        </p:blipFill>
        <p:spPr>
          <a:xfrm>
            <a:off x="557977" y="423671"/>
            <a:ext cx="9045465" cy="4273985"/>
          </a:xfrm>
          <a:prstGeom prst="rect">
            <a:avLst/>
          </a:prstGeom>
        </p:spPr>
      </p:pic>
      <p:grpSp>
        <p:nvGrpSpPr>
          <p:cNvPr id="10" name="Group 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olo 1">
            <a:extLst>
              <a:ext uri="{FF2B5EF4-FFF2-40B4-BE49-F238E27FC236}">
                <a16:creationId xmlns:a16="http://schemas.microsoft.com/office/drawing/2014/main" id="{D4845214-C3AD-51BC-0FE3-10D665369E6C}"/>
              </a:ext>
            </a:extLst>
          </p:cNvPr>
          <p:cNvSpPr>
            <a:spLocks noGrp="1"/>
          </p:cNvSpPr>
          <p:nvPr>
            <p:ph type="title"/>
          </p:nvPr>
        </p:nvSpPr>
        <p:spPr>
          <a:xfrm>
            <a:off x="541140" y="4789202"/>
            <a:ext cx="8773226" cy="1096316"/>
          </a:xfrm>
        </p:spPr>
        <p:txBody>
          <a:bodyPr vert="horz" lIns="91440" tIns="45720" rIns="91440" bIns="45720" rtlCol="0" anchor="b">
            <a:normAutofit/>
          </a:bodyPr>
          <a:lstStyle/>
          <a:p>
            <a:pPr algn="ctr">
              <a:lnSpc>
                <a:spcPct val="90000"/>
              </a:lnSpc>
            </a:pPr>
            <a:r>
              <a:rPr lang="en-US" sz="3400" kern="1200" dirty="0">
                <a:solidFill>
                  <a:schemeClr val="accent1"/>
                </a:solidFill>
                <a:latin typeface="+mj-lt"/>
                <a:ea typeface="+mj-ea"/>
                <a:cs typeface="+mj-cs"/>
              </a:rPr>
              <a:t>Financial materiality e Impact materiality</a:t>
            </a:r>
          </a:p>
        </p:txBody>
      </p:sp>
      <p:sp>
        <p:nvSpPr>
          <p:cNvPr id="3" name="Segnaposto numero diapositiva 2">
            <a:extLst>
              <a:ext uri="{FF2B5EF4-FFF2-40B4-BE49-F238E27FC236}">
                <a16:creationId xmlns:a16="http://schemas.microsoft.com/office/drawing/2014/main" id="{C9FC5D1F-82CC-106D-596E-8EE84458847F}"/>
              </a:ext>
            </a:extLst>
          </p:cNvPr>
          <p:cNvSpPr>
            <a:spLocks noGrp="1"/>
          </p:cNvSpPr>
          <p:nvPr>
            <p:ph type="sldNum" sz="quarter" idx="12"/>
          </p:nvPr>
        </p:nvSpPr>
        <p:spPr>
          <a:xfrm>
            <a:off x="8542023" y="6352651"/>
            <a:ext cx="683339" cy="365125"/>
          </a:xfrm>
        </p:spPr>
        <p:txBody>
          <a:bodyPr vert="horz" lIns="91440" tIns="45720" rIns="91440" bIns="45720" rtlCol="0" anchor="ctr">
            <a:normAutofit/>
          </a:bodyPr>
          <a:lstStyle/>
          <a:p>
            <a:pPr defTabSz="914400">
              <a:spcAft>
                <a:spcPts val="600"/>
              </a:spcAft>
            </a:pPr>
            <a:fld id="{A296D96F-168F-49BE-9C77-5C834853BAF2}" type="slidenum">
              <a:rPr lang="en-US" smtClean="0"/>
              <a:pPr defTabSz="914400">
                <a:spcAft>
                  <a:spcPts val="600"/>
                </a:spcAft>
              </a:pPr>
              <a:t>58</a:t>
            </a:fld>
            <a:endParaRPr lang="en-US"/>
          </a:p>
        </p:txBody>
      </p:sp>
    </p:spTree>
    <p:extLst>
      <p:ext uri="{BB962C8B-B14F-4D97-AF65-F5344CB8AC3E}">
        <p14:creationId xmlns:p14="http://schemas.microsoft.com/office/powerpoint/2010/main" val="35275767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B4B110-51DE-8CFC-965F-9B4C4EF7FD17}"/>
              </a:ext>
            </a:extLst>
          </p:cNvPr>
          <p:cNvSpPr>
            <a:spLocks noGrp="1"/>
          </p:cNvSpPr>
          <p:nvPr>
            <p:ph type="title"/>
          </p:nvPr>
        </p:nvSpPr>
        <p:spPr/>
        <p:txBody>
          <a:bodyPr/>
          <a:lstStyle/>
          <a:p>
            <a:r>
              <a:rPr lang="it-IT" dirty="0"/>
              <a:t>Struttura del reporting</a:t>
            </a:r>
          </a:p>
        </p:txBody>
      </p:sp>
      <p:sp>
        <p:nvSpPr>
          <p:cNvPr id="3" name="Segnaposto contenuto 2">
            <a:extLst>
              <a:ext uri="{FF2B5EF4-FFF2-40B4-BE49-F238E27FC236}">
                <a16:creationId xmlns:a16="http://schemas.microsoft.com/office/drawing/2014/main" id="{E1BD47F2-74CE-6F2E-7297-82F9357682D6}"/>
              </a:ext>
            </a:extLst>
          </p:cNvPr>
          <p:cNvSpPr>
            <a:spLocks noGrp="1"/>
          </p:cNvSpPr>
          <p:nvPr>
            <p:ph idx="1"/>
          </p:nvPr>
        </p:nvSpPr>
        <p:spPr>
          <a:xfrm>
            <a:off x="677334" y="1483242"/>
            <a:ext cx="8596668" cy="5252483"/>
          </a:xfrm>
        </p:spPr>
        <p:txBody>
          <a:bodyPr>
            <a:normAutofit fontScale="92500" lnSpcReduction="10000"/>
          </a:bodyPr>
          <a:lstStyle/>
          <a:p>
            <a:pPr algn="l">
              <a:buFont typeface="+mj-lt"/>
              <a:buAutoNum type="alphaLcParenR"/>
            </a:pPr>
            <a:r>
              <a:rPr lang="it-IT" sz="1900" b="0" i="0" u="none" strike="noStrike" baseline="0" dirty="0"/>
              <a:t>Governance</a:t>
            </a:r>
          </a:p>
          <a:p>
            <a:pPr lvl="1"/>
            <a:r>
              <a:rPr lang="it-IT" sz="1700" b="0" i="0" u="none" strike="noStrike" baseline="0" dirty="0"/>
              <a:t>processi, controlli e procedure di </a:t>
            </a:r>
            <a:r>
              <a:rPr lang="it-IT" sz="1700" b="0" i="1" u="none" strike="noStrike" baseline="0" dirty="0"/>
              <a:t>governance </a:t>
            </a:r>
            <a:r>
              <a:rPr lang="it-IT" sz="1700" b="0" i="0" u="none" strike="noStrike" baseline="0" dirty="0"/>
              <a:t>che la società utilizza per monitorare, gestire e supervisionare i rischi e le opportunità legati alla sostenibilità</a:t>
            </a:r>
          </a:p>
          <a:p>
            <a:pPr algn="l">
              <a:buFont typeface="+mj-lt"/>
              <a:buAutoNum type="alphaLcParenR"/>
            </a:pPr>
            <a:r>
              <a:rPr lang="it-IT" sz="2100" dirty="0"/>
              <a:t>Strategia</a:t>
            </a:r>
            <a:r>
              <a:rPr lang="it-IT" sz="1800" dirty="0"/>
              <a:t> </a:t>
            </a:r>
          </a:p>
          <a:p>
            <a:pPr lvl="1"/>
            <a:r>
              <a:rPr lang="it-IT" sz="1700" dirty="0"/>
              <a:t>Strategia della società per la gestione dei rischi e delle opportunità legati alla sostenibilità, fornendo informazioni relative agli impatti di tali rischi e opportunità sul modello di business e sulla catena del valore, sulla strategia aziendale e sulla pianificazione finanziaria </a:t>
            </a:r>
          </a:p>
          <a:p>
            <a:pPr algn="l">
              <a:buFont typeface="+mj-lt"/>
              <a:buAutoNum type="alphaLcParenR"/>
            </a:pPr>
            <a:r>
              <a:rPr lang="it-IT" sz="1900" dirty="0"/>
              <a:t>Gestione del rischio e delle opportunità</a:t>
            </a:r>
          </a:p>
          <a:p>
            <a:pPr lvl="1"/>
            <a:r>
              <a:rPr lang="it-IT" sz="1700" dirty="0"/>
              <a:t>i processi utilizzati dalla società per identificare, valutare, dare priorità e monitorare i rischi e le opportunità legati alla sostenibilità</a:t>
            </a:r>
          </a:p>
          <a:p>
            <a:pPr algn="l">
              <a:buFont typeface="+mj-lt"/>
              <a:buAutoNum type="alphaLcParenR"/>
            </a:pPr>
            <a:r>
              <a:rPr lang="it-IT" sz="1900" dirty="0"/>
              <a:t>Metriche e obiettivi</a:t>
            </a:r>
          </a:p>
          <a:p>
            <a:pPr lvl="1"/>
            <a:r>
              <a:rPr lang="it-IT" sz="1700" dirty="0"/>
              <a:t>le performance della società, inclusi i progressi verso gli obiettivi che l’impresa si è prefissata o è tenuta a soddisfare per legge o regolamento. Deve essere data </a:t>
            </a:r>
            <a:r>
              <a:rPr lang="it-IT" sz="1700" dirty="0" err="1"/>
              <a:t>disclosure</a:t>
            </a:r>
            <a:r>
              <a:rPr lang="it-IT" sz="1700" dirty="0"/>
              <a:t> degli indicatori richiesti dagli IFRS S e degli altri eventuali indicatori utilizzati per misurare e monitorare la performance di sostenibilità dell’azienda in relazione ai rischi e alle opportunità identificati</a:t>
            </a:r>
          </a:p>
        </p:txBody>
      </p:sp>
      <p:sp>
        <p:nvSpPr>
          <p:cNvPr id="4" name="Segnaposto numero diapositiva 3">
            <a:extLst>
              <a:ext uri="{FF2B5EF4-FFF2-40B4-BE49-F238E27FC236}">
                <a16:creationId xmlns:a16="http://schemas.microsoft.com/office/drawing/2014/main" id="{7B17066D-209F-FDD5-2DAB-FEB453C0B5D0}"/>
              </a:ext>
            </a:extLst>
          </p:cNvPr>
          <p:cNvSpPr>
            <a:spLocks noGrp="1"/>
          </p:cNvSpPr>
          <p:nvPr>
            <p:ph type="sldNum" sz="quarter" idx="12"/>
          </p:nvPr>
        </p:nvSpPr>
        <p:spPr/>
        <p:txBody>
          <a:bodyPr/>
          <a:lstStyle/>
          <a:p>
            <a:fld id="{A296D96F-168F-49BE-9C77-5C834853BAF2}" type="slidenum">
              <a:rPr lang="it-IT" smtClean="0"/>
              <a:t>59</a:t>
            </a:fld>
            <a:endParaRPr lang="it-IT"/>
          </a:p>
        </p:txBody>
      </p:sp>
    </p:spTree>
    <p:extLst>
      <p:ext uri="{BB962C8B-B14F-4D97-AF65-F5344CB8AC3E}">
        <p14:creationId xmlns:p14="http://schemas.microsoft.com/office/powerpoint/2010/main" val="2818408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5739E8-066E-7A00-DD7A-DB75E80B518A}"/>
              </a:ext>
            </a:extLst>
          </p:cNvPr>
          <p:cNvSpPr>
            <a:spLocks noGrp="1"/>
          </p:cNvSpPr>
          <p:nvPr>
            <p:ph type="title"/>
          </p:nvPr>
        </p:nvSpPr>
        <p:spPr>
          <a:xfrm>
            <a:off x="677334" y="257751"/>
            <a:ext cx="8596668" cy="1320800"/>
          </a:xfrm>
        </p:spPr>
        <p:txBody>
          <a:bodyPr/>
          <a:lstStyle/>
          <a:p>
            <a:r>
              <a:rPr lang="it-IT" dirty="0"/>
              <a:t>La doppia materialità</a:t>
            </a:r>
          </a:p>
        </p:txBody>
      </p:sp>
      <p:sp>
        <p:nvSpPr>
          <p:cNvPr id="3" name="Segnaposto numero diapositiva 2">
            <a:extLst>
              <a:ext uri="{FF2B5EF4-FFF2-40B4-BE49-F238E27FC236}">
                <a16:creationId xmlns:a16="http://schemas.microsoft.com/office/drawing/2014/main" id="{66C29056-A947-BFFC-B241-D4366AA64C34}"/>
              </a:ext>
            </a:extLst>
          </p:cNvPr>
          <p:cNvSpPr>
            <a:spLocks noGrp="1"/>
          </p:cNvSpPr>
          <p:nvPr>
            <p:ph type="sldNum" sz="quarter" idx="12"/>
          </p:nvPr>
        </p:nvSpPr>
        <p:spPr/>
        <p:txBody>
          <a:bodyPr/>
          <a:lstStyle/>
          <a:p>
            <a:fld id="{A296D96F-168F-49BE-9C77-5C834853BAF2}" type="slidenum">
              <a:rPr lang="it-IT" smtClean="0"/>
              <a:t>6</a:t>
            </a:fld>
            <a:endParaRPr lang="it-IT"/>
          </a:p>
        </p:txBody>
      </p:sp>
      <p:pic>
        <p:nvPicPr>
          <p:cNvPr id="4" name="Immagine 3">
            <a:extLst>
              <a:ext uri="{FF2B5EF4-FFF2-40B4-BE49-F238E27FC236}">
                <a16:creationId xmlns:a16="http://schemas.microsoft.com/office/drawing/2014/main" id="{5951C6EB-13FF-A8AF-756D-8B0E95CF2E80}"/>
              </a:ext>
            </a:extLst>
          </p:cNvPr>
          <p:cNvPicPr>
            <a:picLocks noChangeAspect="1"/>
          </p:cNvPicPr>
          <p:nvPr/>
        </p:nvPicPr>
        <p:blipFill>
          <a:blip r:embed="rId2"/>
          <a:stretch>
            <a:fillRect/>
          </a:stretch>
        </p:blipFill>
        <p:spPr>
          <a:xfrm>
            <a:off x="616246" y="810237"/>
            <a:ext cx="8230042" cy="5158022"/>
          </a:xfrm>
          <a:prstGeom prst="rect">
            <a:avLst/>
          </a:prstGeom>
        </p:spPr>
      </p:pic>
      <p:sp>
        <p:nvSpPr>
          <p:cNvPr id="5" name="CasellaDiTesto 4">
            <a:extLst>
              <a:ext uri="{FF2B5EF4-FFF2-40B4-BE49-F238E27FC236}">
                <a16:creationId xmlns:a16="http://schemas.microsoft.com/office/drawing/2014/main" id="{C1A38C4A-65ED-5F3C-5B8A-E278BC2B43D6}"/>
              </a:ext>
            </a:extLst>
          </p:cNvPr>
          <p:cNvSpPr txBox="1"/>
          <p:nvPr/>
        </p:nvSpPr>
        <p:spPr>
          <a:xfrm>
            <a:off x="677333" y="5953918"/>
            <a:ext cx="7913329" cy="584775"/>
          </a:xfrm>
          <a:prstGeom prst="rect">
            <a:avLst/>
          </a:prstGeom>
          <a:noFill/>
        </p:spPr>
        <p:txBody>
          <a:bodyPr wrap="square" rtlCol="0">
            <a:spAutoFit/>
          </a:bodyPr>
          <a:lstStyle/>
          <a:p>
            <a:r>
              <a:rPr lang="en-GB" sz="1600" dirty="0">
                <a:solidFill>
                  <a:schemeClr val="tx1">
                    <a:lumMod val="75000"/>
                    <a:lumOff val="25000"/>
                  </a:schemeClr>
                </a:solidFill>
              </a:rPr>
              <a:t>Guidelines on non-financial reporting: Supplement on reporting climate-related information (2019)</a:t>
            </a:r>
            <a:endParaRPr lang="it-IT" sz="1600" dirty="0">
              <a:solidFill>
                <a:schemeClr val="tx1">
                  <a:lumMod val="75000"/>
                  <a:lumOff val="25000"/>
                </a:schemeClr>
              </a:solidFill>
            </a:endParaRPr>
          </a:p>
        </p:txBody>
      </p:sp>
    </p:spTree>
    <p:extLst>
      <p:ext uri="{BB962C8B-B14F-4D97-AF65-F5344CB8AC3E}">
        <p14:creationId xmlns:p14="http://schemas.microsoft.com/office/powerpoint/2010/main" val="10117828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7A816B-9EF5-0F14-0413-9391ADFD33B6}"/>
              </a:ext>
            </a:extLst>
          </p:cNvPr>
          <p:cNvSpPr>
            <a:spLocks noGrp="1"/>
          </p:cNvSpPr>
          <p:nvPr>
            <p:ph type="title"/>
          </p:nvPr>
        </p:nvSpPr>
        <p:spPr/>
        <p:txBody>
          <a:bodyPr/>
          <a:lstStyle/>
          <a:p>
            <a:r>
              <a:rPr lang="it-IT" dirty="0"/>
              <a:t>Ambito di applicazione degli standard ISSB</a:t>
            </a:r>
          </a:p>
        </p:txBody>
      </p:sp>
      <p:sp>
        <p:nvSpPr>
          <p:cNvPr id="3" name="Segnaposto contenuto 2">
            <a:extLst>
              <a:ext uri="{FF2B5EF4-FFF2-40B4-BE49-F238E27FC236}">
                <a16:creationId xmlns:a16="http://schemas.microsoft.com/office/drawing/2014/main" id="{B923ADEC-555E-8EB1-B154-0DFCB6DF06B2}"/>
              </a:ext>
            </a:extLst>
          </p:cNvPr>
          <p:cNvSpPr>
            <a:spLocks noGrp="1"/>
          </p:cNvSpPr>
          <p:nvPr>
            <p:ph idx="1"/>
          </p:nvPr>
        </p:nvSpPr>
        <p:spPr/>
        <p:txBody>
          <a:bodyPr>
            <a:normAutofit/>
          </a:bodyPr>
          <a:lstStyle/>
          <a:p>
            <a:pPr marL="0" indent="0">
              <a:buNone/>
            </a:pPr>
            <a:r>
              <a:rPr lang="it-IT" dirty="0"/>
              <a:t>Analogamente ai principi ESRS la data di efficacia è il </a:t>
            </a:r>
            <a:r>
              <a:rPr lang="it-IT" b="1" dirty="0"/>
              <a:t>1° gennaio 2024</a:t>
            </a:r>
          </a:p>
          <a:p>
            <a:pPr marL="0" indent="0">
              <a:buNone/>
            </a:pPr>
            <a:r>
              <a:rPr lang="it-IT" dirty="0"/>
              <a:t>L’applicazione obbligatoria dei principi ISSB risulta soggetta all’</a:t>
            </a:r>
            <a:r>
              <a:rPr lang="it-IT" b="1" dirty="0"/>
              <a:t>adozione da parte dei singoli paesi</a:t>
            </a:r>
            <a:r>
              <a:rPr lang="it-IT" dirty="0"/>
              <a:t>. Non risulta alcun automatismo di applicazione dei principi ISSB da parte delle società che utilizzano i principi IFRS nella redazione del bilancio d’esercizio </a:t>
            </a:r>
          </a:p>
          <a:p>
            <a:pPr marL="0" indent="0">
              <a:buNone/>
            </a:pPr>
            <a:r>
              <a:rPr lang="it-IT" dirty="0"/>
              <a:t>Nel contesto dei principi di sostenibilità, giocheranno un ruolo di assoluto rilievo gli ESRS, la cui applicazione sarà obbligatoria per le imprese europee. </a:t>
            </a:r>
          </a:p>
        </p:txBody>
      </p:sp>
      <p:sp>
        <p:nvSpPr>
          <p:cNvPr id="4" name="Segnaposto numero diapositiva 3">
            <a:extLst>
              <a:ext uri="{FF2B5EF4-FFF2-40B4-BE49-F238E27FC236}">
                <a16:creationId xmlns:a16="http://schemas.microsoft.com/office/drawing/2014/main" id="{915B18FF-9F4B-F708-B25E-7EFF7F523881}"/>
              </a:ext>
            </a:extLst>
          </p:cNvPr>
          <p:cNvSpPr>
            <a:spLocks noGrp="1"/>
          </p:cNvSpPr>
          <p:nvPr>
            <p:ph type="sldNum" sz="quarter" idx="12"/>
          </p:nvPr>
        </p:nvSpPr>
        <p:spPr/>
        <p:txBody>
          <a:bodyPr/>
          <a:lstStyle/>
          <a:p>
            <a:fld id="{A296D96F-168F-49BE-9C77-5C834853BAF2}" type="slidenum">
              <a:rPr lang="it-IT" smtClean="0"/>
              <a:t>60</a:t>
            </a:fld>
            <a:endParaRPr lang="it-IT"/>
          </a:p>
        </p:txBody>
      </p:sp>
      <p:sp>
        <p:nvSpPr>
          <p:cNvPr id="5" name="Scorrimento orizzontale 4">
            <a:extLst>
              <a:ext uri="{FF2B5EF4-FFF2-40B4-BE49-F238E27FC236}">
                <a16:creationId xmlns:a16="http://schemas.microsoft.com/office/drawing/2014/main" id="{A508879A-0DB7-A769-9302-6F5FD62A93E6}"/>
              </a:ext>
            </a:extLst>
          </p:cNvPr>
          <p:cNvSpPr/>
          <p:nvPr/>
        </p:nvSpPr>
        <p:spPr>
          <a:xfrm>
            <a:off x="749596" y="4455042"/>
            <a:ext cx="8524406" cy="2211572"/>
          </a:xfrm>
          <a:prstGeom prst="horizontalScroll">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Gli ISSB costituiranno un set di principi che non potrà sostituire i principi ESRS per le imprese europee, ma </a:t>
            </a:r>
            <a:r>
              <a:rPr lang="it-IT" b="1" dirty="0"/>
              <a:t>affiancarli</a:t>
            </a:r>
            <a:r>
              <a:rPr lang="it-IT" dirty="0"/>
              <a:t> con una auspicata integrazione e interoperabilità reciproca. </a:t>
            </a:r>
          </a:p>
          <a:p>
            <a:pPr algn="ctr"/>
            <a:r>
              <a:rPr lang="it-IT" dirty="0"/>
              <a:t>Le aziende potrebbero scegliere di adottare volontariamente gli standard ISSB al fine di costituire una </a:t>
            </a:r>
            <a:r>
              <a:rPr lang="it-IT" i="1" dirty="0"/>
              <a:t>baseline</a:t>
            </a:r>
            <a:r>
              <a:rPr lang="it-IT" dirty="0"/>
              <a:t> comune a livello globale per imprese internazionali </a:t>
            </a:r>
          </a:p>
        </p:txBody>
      </p:sp>
    </p:spTree>
    <p:extLst>
      <p:ext uri="{BB962C8B-B14F-4D97-AF65-F5344CB8AC3E}">
        <p14:creationId xmlns:p14="http://schemas.microsoft.com/office/powerpoint/2010/main" val="286114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8A12F93-CD74-63C7-FFCE-30F13A37EC48}"/>
              </a:ext>
            </a:extLst>
          </p:cNvPr>
          <p:cNvSpPr>
            <a:spLocks noGrp="1"/>
          </p:cNvSpPr>
          <p:nvPr>
            <p:ph type="title"/>
          </p:nvPr>
        </p:nvSpPr>
        <p:spPr>
          <a:xfrm>
            <a:off x="1286933" y="609600"/>
            <a:ext cx="10197494" cy="1099457"/>
          </a:xfrm>
        </p:spPr>
        <p:txBody>
          <a:bodyPr>
            <a:normAutofit/>
          </a:bodyPr>
          <a:lstStyle/>
          <a:p>
            <a:r>
              <a:rPr lang="it-IT" dirty="0"/>
              <a:t>Il legame tra ISSB e GRI</a:t>
            </a:r>
          </a:p>
        </p:txBody>
      </p:sp>
      <p:sp>
        <p:nvSpPr>
          <p:cNvPr id="31" name="Isosceles Triangle 3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egnaposto numero diapositiva 3">
            <a:extLst>
              <a:ext uri="{FF2B5EF4-FFF2-40B4-BE49-F238E27FC236}">
                <a16:creationId xmlns:a16="http://schemas.microsoft.com/office/drawing/2014/main" id="{5AD710B1-1CC4-CFA3-E6C1-C172B5EB9AC2}"/>
              </a:ext>
            </a:extLst>
          </p:cNvPr>
          <p:cNvSpPr>
            <a:spLocks noGrp="1"/>
          </p:cNvSpPr>
          <p:nvPr>
            <p:ph type="sldNum" sz="quarter" idx="12"/>
          </p:nvPr>
        </p:nvSpPr>
        <p:spPr>
          <a:xfrm>
            <a:off x="9894532" y="6182876"/>
            <a:ext cx="683339" cy="365125"/>
          </a:xfrm>
        </p:spPr>
        <p:txBody>
          <a:bodyPr>
            <a:normAutofit/>
          </a:bodyPr>
          <a:lstStyle/>
          <a:p>
            <a:pPr>
              <a:spcAft>
                <a:spcPts val="600"/>
              </a:spcAft>
            </a:pPr>
            <a:fld id="{A296D96F-168F-49BE-9C77-5C834853BAF2}" type="slidenum">
              <a:rPr lang="it-IT" smtClean="0"/>
              <a:pPr>
                <a:spcAft>
                  <a:spcPts val="600"/>
                </a:spcAft>
              </a:pPr>
              <a:t>61</a:t>
            </a:fld>
            <a:endParaRPr lang="it-IT"/>
          </a:p>
        </p:txBody>
      </p:sp>
      <p:sp>
        <p:nvSpPr>
          <p:cNvPr id="33" name="Isosceles Triangle 3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4" name="Segnaposto contenuto 2">
            <a:extLst>
              <a:ext uri="{FF2B5EF4-FFF2-40B4-BE49-F238E27FC236}">
                <a16:creationId xmlns:a16="http://schemas.microsoft.com/office/drawing/2014/main" id="{BD848199-D2AE-96F0-2F84-2CE615548B93}"/>
              </a:ext>
            </a:extLst>
          </p:cNvPr>
          <p:cNvGraphicFramePr>
            <a:graphicFrameLocks noGrp="1"/>
          </p:cNvGraphicFramePr>
          <p:nvPr>
            <p:ph idx="1"/>
            <p:extLst>
              <p:ext uri="{D42A27DB-BD31-4B8C-83A1-F6EECF244321}">
                <p14:modId xmlns:p14="http://schemas.microsoft.com/office/powerpoint/2010/main" val="884423515"/>
              </p:ext>
            </p:extLst>
          </p:nvPr>
        </p:nvGraphicFramePr>
        <p:xfrm>
          <a:off x="765544" y="1323752"/>
          <a:ext cx="10807996" cy="4864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54006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021238-52B5-0E76-1506-2A20B86A1839}"/>
              </a:ext>
            </a:extLst>
          </p:cNvPr>
          <p:cNvSpPr>
            <a:spLocks noGrp="1"/>
          </p:cNvSpPr>
          <p:nvPr>
            <p:ph type="title"/>
          </p:nvPr>
        </p:nvSpPr>
        <p:spPr/>
        <p:txBody>
          <a:bodyPr/>
          <a:lstStyle/>
          <a:p>
            <a:r>
              <a:rPr lang="it-IT" dirty="0"/>
              <a:t>Il legame tra EFRAG e ISSB</a:t>
            </a:r>
          </a:p>
        </p:txBody>
      </p:sp>
      <p:sp>
        <p:nvSpPr>
          <p:cNvPr id="3" name="Segnaposto contenuto 2">
            <a:extLst>
              <a:ext uri="{FF2B5EF4-FFF2-40B4-BE49-F238E27FC236}">
                <a16:creationId xmlns:a16="http://schemas.microsoft.com/office/drawing/2014/main" id="{45771397-5E4E-E750-54E8-2B93A13DACF2}"/>
              </a:ext>
            </a:extLst>
          </p:cNvPr>
          <p:cNvSpPr>
            <a:spLocks noGrp="1"/>
          </p:cNvSpPr>
          <p:nvPr>
            <p:ph idx="1"/>
          </p:nvPr>
        </p:nvSpPr>
        <p:spPr>
          <a:xfrm>
            <a:off x="677334" y="1674629"/>
            <a:ext cx="8596668" cy="5023884"/>
          </a:xfrm>
        </p:spPr>
        <p:txBody>
          <a:bodyPr>
            <a:normAutofit/>
          </a:bodyPr>
          <a:lstStyle/>
          <a:p>
            <a:pPr marL="0" indent="0">
              <a:buNone/>
            </a:pPr>
            <a:r>
              <a:rPr lang="it-IT" dirty="0"/>
              <a:t>Gli ESRS seguono la stessa </a:t>
            </a:r>
            <a:r>
              <a:rPr lang="it-IT" b="1" dirty="0"/>
              <a:t>struttura</a:t>
            </a:r>
            <a:r>
              <a:rPr lang="it-IT" dirty="0"/>
              <a:t> dell'ISSB (Governance-Strategia-Risk Management-Metriche e obiettivi), con gli adeguamenti necessari per tenere conto del principio della doppia materialità e garantire un'interazione efficiente tra le informazioni generali e i vari argomenti che l'ESRS deve trattare secondo la CSRD.</a:t>
            </a:r>
          </a:p>
          <a:p>
            <a:pPr marL="0" indent="0">
              <a:buNone/>
            </a:pPr>
            <a:r>
              <a:rPr lang="it-IT" dirty="0"/>
              <a:t>Nello sviluppo dei rispettivi framework l'EFRAG e l'ISSB hanno lavorato insieme al fine di cercare una convergenza di </a:t>
            </a:r>
            <a:r>
              <a:rPr lang="it-IT" b="1" dirty="0"/>
              <a:t>principi, struttura, concetti, terminologia </a:t>
            </a:r>
            <a:r>
              <a:rPr lang="it-IT" dirty="0"/>
              <a:t>e </a:t>
            </a:r>
            <a:r>
              <a:rPr lang="it-IT" b="1" dirty="0"/>
              <a:t>basi di misurazione </a:t>
            </a:r>
            <a:r>
              <a:rPr lang="it-IT" dirty="0"/>
              <a:t>che sono il fondamento della rendicontazione.</a:t>
            </a:r>
          </a:p>
          <a:p>
            <a:pPr marL="0" indent="0">
              <a:buNone/>
            </a:pPr>
            <a:endParaRPr lang="it-IT" dirty="0"/>
          </a:p>
          <a:p>
            <a:pPr marL="0" indent="0">
              <a:buNone/>
            </a:pPr>
            <a:endParaRPr lang="it-IT" dirty="0"/>
          </a:p>
          <a:p>
            <a:pPr marL="0" indent="0">
              <a:buNone/>
            </a:pPr>
            <a:endParaRPr lang="it-IT" dirty="0"/>
          </a:p>
          <a:p>
            <a:pPr marL="0" indent="0">
              <a:buNone/>
            </a:pPr>
            <a:r>
              <a:rPr lang="it-IT" dirty="0"/>
              <a:t>Gli standard EFRAG e ISSB presentano un livello di interoperabilità molto elevato. Di conseguenza, seppur gli standard presentino alcune differenze le imprese che sono conformi agli ESRS sono anche considerati conformi alle norme ISSB.</a:t>
            </a:r>
          </a:p>
        </p:txBody>
      </p:sp>
      <p:sp>
        <p:nvSpPr>
          <p:cNvPr id="4" name="Segnaposto numero diapositiva 3">
            <a:extLst>
              <a:ext uri="{FF2B5EF4-FFF2-40B4-BE49-F238E27FC236}">
                <a16:creationId xmlns:a16="http://schemas.microsoft.com/office/drawing/2014/main" id="{DC16A896-2751-C1F4-A405-CB248A4FBB38}"/>
              </a:ext>
            </a:extLst>
          </p:cNvPr>
          <p:cNvSpPr>
            <a:spLocks noGrp="1"/>
          </p:cNvSpPr>
          <p:nvPr>
            <p:ph type="sldNum" sz="quarter" idx="12"/>
          </p:nvPr>
        </p:nvSpPr>
        <p:spPr/>
        <p:txBody>
          <a:bodyPr/>
          <a:lstStyle/>
          <a:p>
            <a:fld id="{A296D96F-168F-49BE-9C77-5C834853BAF2}" type="slidenum">
              <a:rPr lang="it-IT" smtClean="0"/>
              <a:t>62</a:t>
            </a:fld>
            <a:endParaRPr lang="it-IT"/>
          </a:p>
        </p:txBody>
      </p:sp>
      <p:sp>
        <p:nvSpPr>
          <p:cNvPr id="5" name="Freccia in giù 4">
            <a:extLst>
              <a:ext uri="{FF2B5EF4-FFF2-40B4-BE49-F238E27FC236}">
                <a16:creationId xmlns:a16="http://schemas.microsoft.com/office/drawing/2014/main" id="{E0D1F24A-3982-4D80-1F3D-6884B398C140}"/>
              </a:ext>
            </a:extLst>
          </p:cNvPr>
          <p:cNvSpPr/>
          <p:nvPr/>
        </p:nvSpPr>
        <p:spPr>
          <a:xfrm>
            <a:off x="4210493" y="4082902"/>
            <a:ext cx="1323754" cy="12812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204218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6" name="Straight Connector 2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6" name="Rectangle 3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magine 5">
            <a:extLst>
              <a:ext uri="{FF2B5EF4-FFF2-40B4-BE49-F238E27FC236}">
                <a16:creationId xmlns:a16="http://schemas.microsoft.com/office/drawing/2014/main" id="{65057BB1-C2C8-A126-BF81-DA573DE481D2}"/>
              </a:ext>
            </a:extLst>
          </p:cNvPr>
          <p:cNvPicPr>
            <a:picLocks noChangeAspect="1"/>
          </p:cNvPicPr>
          <p:nvPr/>
        </p:nvPicPr>
        <p:blipFill>
          <a:blip r:embed="rId2"/>
          <a:stretch>
            <a:fillRect/>
          </a:stretch>
        </p:blipFill>
        <p:spPr>
          <a:xfrm>
            <a:off x="717674" y="545759"/>
            <a:ext cx="7320539" cy="5838132"/>
          </a:xfrm>
          <a:prstGeom prst="rect">
            <a:avLst/>
          </a:prstGeom>
        </p:spPr>
      </p:pic>
      <p:sp>
        <p:nvSpPr>
          <p:cNvPr id="4" name="Segnaposto numero diapositiva 3">
            <a:extLst>
              <a:ext uri="{FF2B5EF4-FFF2-40B4-BE49-F238E27FC236}">
                <a16:creationId xmlns:a16="http://schemas.microsoft.com/office/drawing/2014/main" id="{F7069D5A-100F-FDD0-F318-0BB83FC1B8FA}"/>
              </a:ext>
            </a:extLst>
          </p:cNvPr>
          <p:cNvSpPr>
            <a:spLocks noGrp="1"/>
          </p:cNvSpPr>
          <p:nvPr>
            <p:ph type="sldNum" sz="quarter" idx="12"/>
          </p:nvPr>
        </p:nvSpPr>
        <p:spPr>
          <a:xfrm>
            <a:off x="10865194" y="6411619"/>
            <a:ext cx="683339" cy="365125"/>
          </a:xfrm>
        </p:spPr>
        <p:txBody>
          <a:bodyPr vert="horz" lIns="91440" tIns="45720" rIns="91440" bIns="45720" rtlCol="0" anchor="ctr">
            <a:normAutofit/>
          </a:bodyPr>
          <a:lstStyle/>
          <a:p>
            <a:pPr>
              <a:spcAft>
                <a:spcPts val="600"/>
              </a:spcAft>
            </a:pPr>
            <a:fld id="{A296D96F-168F-49BE-9C77-5C834853BAF2}" type="slidenum">
              <a:rPr lang="en-US">
                <a:solidFill>
                  <a:srgbClr val="FFFFFF"/>
                </a:solidFill>
              </a:rPr>
              <a:pPr>
                <a:spcAft>
                  <a:spcPts val="600"/>
                </a:spcAft>
              </a:pPr>
              <a:t>63</a:t>
            </a:fld>
            <a:endParaRPr lang="en-US">
              <a:solidFill>
                <a:srgbClr val="FFFFFF"/>
              </a:solidFill>
            </a:endParaRPr>
          </a:p>
        </p:txBody>
      </p:sp>
    </p:spTree>
    <p:extLst>
      <p:ext uri="{BB962C8B-B14F-4D97-AF65-F5344CB8AC3E}">
        <p14:creationId xmlns:p14="http://schemas.microsoft.com/office/powerpoint/2010/main" val="573476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a16="http://schemas.microsoft.com/office/drawing/2014/main" id="{C0433A67-E846-BA2D-822E-48E11B9873AA}"/>
              </a:ext>
            </a:extLst>
          </p:cNvPr>
          <p:cNvPicPr>
            <a:picLocks noChangeAspect="1"/>
          </p:cNvPicPr>
          <p:nvPr/>
        </p:nvPicPr>
        <p:blipFill>
          <a:blip r:embed="rId2"/>
          <a:stretch>
            <a:fillRect/>
          </a:stretch>
        </p:blipFill>
        <p:spPr>
          <a:xfrm>
            <a:off x="516577" y="1166629"/>
            <a:ext cx="8170279" cy="4268971"/>
          </a:xfrm>
          <a:prstGeom prst="rect">
            <a:avLst/>
          </a:prstGeom>
        </p:spPr>
      </p:pic>
      <p:sp>
        <p:nvSpPr>
          <p:cNvPr id="2" name="Segnaposto numero diapositiva 1">
            <a:extLst>
              <a:ext uri="{FF2B5EF4-FFF2-40B4-BE49-F238E27FC236}">
                <a16:creationId xmlns:a16="http://schemas.microsoft.com/office/drawing/2014/main" id="{DB9E6D2E-BE57-3EA8-AB49-7598784C9F4D}"/>
              </a:ext>
            </a:extLst>
          </p:cNvPr>
          <p:cNvSpPr>
            <a:spLocks noGrp="1"/>
          </p:cNvSpPr>
          <p:nvPr>
            <p:ph type="sldNum" sz="quarter" idx="12"/>
          </p:nvPr>
        </p:nvSpPr>
        <p:spPr>
          <a:xfrm>
            <a:off x="10865194" y="6411619"/>
            <a:ext cx="683339" cy="365125"/>
          </a:xfrm>
        </p:spPr>
        <p:txBody>
          <a:bodyPr>
            <a:normAutofit/>
          </a:bodyPr>
          <a:lstStyle/>
          <a:p>
            <a:pPr>
              <a:spcAft>
                <a:spcPts val="600"/>
              </a:spcAft>
            </a:pPr>
            <a:fld id="{A296D96F-168F-49BE-9C77-5C834853BAF2}" type="slidenum">
              <a:rPr lang="it-IT">
                <a:solidFill>
                  <a:srgbClr val="FFFFFF"/>
                </a:solidFill>
              </a:rPr>
              <a:pPr>
                <a:spcAft>
                  <a:spcPts val="600"/>
                </a:spcAft>
              </a:pPr>
              <a:t>64</a:t>
            </a:fld>
            <a:endParaRPr lang="it-IT">
              <a:solidFill>
                <a:srgbClr val="FFFFFF"/>
              </a:solidFill>
            </a:endParaRPr>
          </a:p>
        </p:txBody>
      </p:sp>
    </p:spTree>
    <p:extLst>
      <p:ext uri="{BB962C8B-B14F-4D97-AF65-F5344CB8AC3E}">
        <p14:creationId xmlns:p14="http://schemas.microsoft.com/office/powerpoint/2010/main" val="8449270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76525A-644E-156F-0EBE-4F3BA482DB84}"/>
              </a:ext>
            </a:extLst>
          </p:cNvPr>
          <p:cNvSpPr>
            <a:spLocks noGrp="1"/>
          </p:cNvSpPr>
          <p:nvPr>
            <p:ph type="title"/>
          </p:nvPr>
        </p:nvSpPr>
        <p:spPr/>
        <p:txBody>
          <a:bodyPr/>
          <a:lstStyle/>
          <a:p>
            <a:r>
              <a:rPr lang="it-IT" dirty="0"/>
              <a:t>Prossimi step …</a:t>
            </a:r>
          </a:p>
        </p:txBody>
      </p:sp>
      <p:sp>
        <p:nvSpPr>
          <p:cNvPr id="3" name="Segnaposto contenuto 2">
            <a:extLst>
              <a:ext uri="{FF2B5EF4-FFF2-40B4-BE49-F238E27FC236}">
                <a16:creationId xmlns:a16="http://schemas.microsoft.com/office/drawing/2014/main" id="{7BA136A6-ED52-93B7-61D9-5A2C71258894}"/>
              </a:ext>
            </a:extLst>
          </p:cNvPr>
          <p:cNvSpPr>
            <a:spLocks noGrp="1"/>
          </p:cNvSpPr>
          <p:nvPr>
            <p:ph idx="1"/>
          </p:nvPr>
        </p:nvSpPr>
        <p:spPr>
          <a:xfrm>
            <a:off x="677334" y="1600201"/>
            <a:ext cx="8596668" cy="4441162"/>
          </a:xfrm>
        </p:spPr>
        <p:txBody>
          <a:bodyPr>
            <a:normAutofit lnSpcReduction="10000"/>
          </a:bodyPr>
          <a:lstStyle/>
          <a:p>
            <a:r>
              <a:rPr lang="it-IT" dirty="0"/>
              <a:t>La Direttiva 2022/2464 prevedeva che la Commissione avrebbe dovuto adottare una prima serie di principi di rendicontazione di sostenibilità (quelli che permettono di adempiere agli obblighi di informativa previsti dal Regolamento 2019/2088) mediante atti delega entro il </a:t>
            </a:r>
            <a:r>
              <a:rPr lang="it-IT" b="1" dirty="0"/>
              <a:t>30 giugno 2023</a:t>
            </a:r>
            <a:r>
              <a:rPr lang="it-IT" dirty="0"/>
              <a:t>. </a:t>
            </a:r>
          </a:p>
          <a:p>
            <a:r>
              <a:rPr lang="it-IT" dirty="0"/>
              <a:t>La seconda serie di principi di rendicontazione di sostenibilità relativa alle informazioni complementari e di settore sarebbe dovuta essere adottata mediante atti delega entro il </a:t>
            </a:r>
            <a:r>
              <a:rPr lang="it-IT" b="1" dirty="0"/>
              <a:t>30 giugno 2024</a:t>
            </a:r>
            <a:r>
              <a:rPr lang="it-IT" dirty="0"/>
              <a:t>.</a:t>
            </a:r>
          </a:p>
          <a:p>
            <a:pPr lvl="1"/>
            <a:r>
              <a:rPr lang="it-IT" dirty="0"/>
              <a:t>La Commissione Europea ha annunciato, nell’ambito del suo «2024 Work </a:t>
            </a:r>
            <a:r>
              <a:rPr lang="it-IT" dirty="0" err="1"/>
              <a:t>Programme</a:t>
            </a:r>
            <a:r>
              <a:rPr lang="it-IT" dirty="0"/>
              <a:t>», l’intenzione di posticipare alcuni aspetti della CSRD, inclusa l’adozione di standard europei di rendicontazione sulla sostenibilità specifici per settore, inizialmente prevista per il 2024, dei quali la Commissione propone il rinvio di due anni.</a:t>
            </a:r>
          </a:p>
          <a:p>
            <a:r>
              <a:rPr lang="it-IT" dirty="0"/>
              <a:t>Per le piccole e medie imprese la Commissione avrebbe dovuto adottare i principi di rendicontazione di sostenibilità proporzionati e pertinenti alle capacità e alle caratteristiche delle piccole e medie imprese e alla portata e complessità delle loro attività entro il </a:t>
            </a:r>
            <a:r>
              <a:rPr lang="it-IT" b="1" dirty="0"/>
              <a:t>30 giugno 2024</a:t>
            </a:r>
            <a:r>
              <a:rPr lang="it-IT" dirty="0"/>
              <a:t>.</a:t>
            </a:r>
          </a:p>
        </p:txBody>
      </p:sp>
      <p:sp>
        <p:nvSpPr>
          <p:cNvPr id="4" name="Segnaposto numero diapositiva 3">
            <a:extLst>
              <a:ext uri="{FF2B5EF4-FFF2-40B4-BE49-F238E27FC236}">
                <a16:creationId xmlns:a16="http://schemas.microsoft.com/office/drawing/2014/main" id="{44D9561A-AE1F-4C71-5C77-7D58B95CB925}"/>
              </a:ext>
            </a:extLst>
          </p:cNvPr>
          <p:cNvSpPr>
            <a:spLocks noGrp="1"/>
          </p:cNvSpPr>
          <p:nvPr>
            <p:ph type="sldNum" sz="quarter" idx="12"/>
          </p:nvPr>
        </p:nvSpPr>
        <p:spPr/>
        <p:txBody>
          <a:bodyPr/>
          <a:lstStyle/>
          <a:p>
            <a:fld id="{A296D96F-168F-49BE-9C77-5C834853BAF2}" type="slidenum">
              <a:rPr lang="it-IT" smtClean="0"/>
              <a:t>65</a:t>
            </a:fld>
            <a:endParaRPr lang="it-IT"/>
          </a:p>
        </p:txBody>
      </p:sp>
      <p:pic>
        <p:nvPicPr>
          <p:cNvPr id="6" name="Elemento grafico 5" descr="Badge Tick1 con riempimento a tinta unita">
            <a:extLst>
              <a:ext uri="{FF2B5EF4-FFF2-40B4-BE49-F238E27FC236}">
                <a16:creationId xmlns:a16="http://schemas.microsoft.com/office/drawing/2014/main" id="{0B2DD93B-DDC3-C776-2E5B-8FBB9CD04F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33342" y="1695893"/>
            <a:ext cx="914400" cy="914400"/>
          </a:xfrm>
          <a:prstGeom prst="rect">
            <a:avLst/>
          </a:prstGeom>
        </p:spPr>
      </p:pic>
    </p:spTree>
    <p:extLst>
      <p:ext uri="{BB962C8B-B14F-4D97-AF65-F5344CB8AC3E}">
        <p14:creationId xmlns:p14="http://schemas.microsoft.com/office/powerpoint/2010/main" val="263898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C57900B-1199-D153-F487-57502732FF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2180"/>
          <a:stretch/>
        </p:blipFill>
        <p:spPr bwMode="auto">
          <a:xfrm>
            <a:off x="677334" y="1593789"/>
            <a:ext cx="8406982" cy="478418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E5D1009-ABF5-92D5-3D03-2CCEFA549DC5}"/>
              </a:ext>
            </a:extLst>
          </p:cNvPr>
          <p:cNvSpPr>
            <a:spLocks noGrp="1"/>
          </p:cNvSpPr>
          <p:nvPr>
            <p:ph type="title"/>
          </p:nvPr>
        </p:nvSpPr>
        <p:spPr/>
        <p:txBody>
          <a:bodyPr/>
          <a:lstStyle/>
          <a:p>
            <a:r>
              <a:rPr lang="it-IT" dirty="0"/>
              <a:t>La doppia materialità</a:t>
            </a:r>
          </a:p>
        </p:txBody>
      </p:sp>
      <p:sp>
        <p:nvSpPr>
          <p:cNvPr id="3" name="Segnaposto numero diapositiva 2">
            <a:extLst>
              <a:ext uri="{FF2B5EF4-FFF2-40B4-BE49-F238E27FC236}">
                <a16:creationId xmlns:a16="http://schemas.microsoft.com/office/drawing/2014/main" id="{FBDF0CD1-9ED4-24D1-663F-50BB1206EF55}"/>
              </a:ext>
            </a:extLst>
          </p:cNvPr>
          <p:cNvSpPr>
            <a:spLocks noGrp="1"/>
          </p:cNvSpPr>
          <p:nvPr>
            <p:ph type="sldNum" sz="quarter" idx="12"/>
          </p:nvPr>
        </p:nvSpPr>
        <p:spPr/>
        <p:txBody>
          <a:bodyPr/>
          <a:lstStyle/>
          <a:p>
            <a:fld id="{A296D96F-168F-49BE-9C77-5C834853BAF2}" type="slidenum">
              <a:rPr lang="it-IT" smtClean="0"/>
              <a:t>7</a:t>
            </a:fld>
            <a:endParaRPr lang="it-IT"/>
          </a:p>
        </p:txBody>
      </p:sp>
      <p:sp>
        <p:nvSpPr>
          <p:cNvPr id="4" name="CasellaDiTesto 3">
            <a:extLst>
              <a:ext uri="{FF2B5EF4-FFF2-40B4-BE49-F238E27FC236}">
                <a16:creationId xmlns:a16="http://schemas.microsoft.com/office/drawing/2014/main" id="{FD6C6213-DE85-1709-97F0-D1A04A6E94DF}"/>
              </a:ext>
            </a:extLst>
          </p:cNvPr>
          <p:cNvSpPr txBox="1"/>
          <p:nvPr/>
        </p:nvSpPr>
        <p:spPr>
          <a:xfrm>
            <a:off x="5637422" y="6406487"/>
            <a:ext cx="1598034" cy="338554"/>
          </a:xfrm>
          <a:prstGeom prst="rect">
            <a:avLst/>
          </a:prstGeom>
          <a:noFill/>
        </p:spPr>
        <p:txBody>
          <a:bodyPr wrap="square" rtlCol="0">
            <a:spAutoFit/>
          </a:bodyPr>
          <a:lstStyle/>
          <a:p>
            <a:r>
              <a:rPr lang="en-GB" sz="1600" dirty="0">
                <a:solidFill>
                  <a:schemeClr val="tx1">
                    <a:lumMod val="75000"/>
                    <a:lumOff val="25000"/>
                  </a:schemeClr>
                </a:solidFill>
              </a:rPr>
              <a:t>KPMG</a:t>
            </a:r>
            <a:endParaRPr lang="it-IT" sz="1600" dirty="0">
              <a:solidFill>
                <a:schemeClr val="tx1">
                  <a:lumMod val="75000"/>
                  <a:lumOff val="25000"/>
                </a:schemeClr>
              </a:solidFill>
            </a:endParaRPr>
          </a:p>
        </p:txBody>
      </p:sp>
      <p:sp>
        <p:nvSpPr>
          <p:cNvPr id="5" name="Rettangolo 4">
            <a:extLst>
              <a:ext uri="{FF2B5EF4-FFF2-40B4-BE49-F238E27FC236}">
                <a16:creationId xmlns:a16="http://schemas.microsoft.com/office/drawing/2014/main" id="{8601DE86-8A7E-AC29-4B93-1FE5330FE8DA}"/>
              </a:ext>
            </a:extLst>
          </p:cNvPr>
          <p:cNvSpPr/>
          <p:nvPr/>
        </p:nvSpPr>
        <p:spPr>
          <a:xfrm>
            <a:off x="6653932" y="1362956"/>
            <a:ext cx="2829621" cy="461665"/>
          </a:xfrm>
          <a:prstGeom prst="rect">
            <a:avLst/>
          </a:prstGeom>
          <a:noFill/>
        </p:spPr>
        <p:txBody>
          <a:bodyPr wrap="none" lIns="91440" tIns="45720" rIns="91440" bIns="45720">
            <a:prstTxWarp prst="textChevron">
              <a:avLst/>
            </a:prstTxWarp>
            <a:spAutoFit/>
            <a:scene3d>
              <a:camera prst="orthographicFront"/>
              <a:lightRig rig="soft" dir="t">
                <a:rot lat="0" lon="0" rev="15600000"/>
              </a:lightRig>
            </a:scene3d>
            <a:sp3d extrusionH="57150" prstMaterial="softEdge">
              <a:bevelT w="25400" h="38100"/>
            </a:sp3d>
          </a:bodyPr>
          <a:lstStyle/>
          <a:p>
            <a:pPr algn="ctr"/>
            <a:r>
              <a:rPr lang="it-IT" sz="2400" b="1" dirty="0">
                <a:ln/>
                <a:solidFill>
                  <a:schemeClr val="accent4"/>
                </a:solidFill>
              </a:rPr>
              <a:t>Impact </a:t>
            </a:r>
            <a:r>
              <a:rPr lang="it-IT" sz="2400" b="1" dirty="0" err="1">
                <a:ln/>
                <a:solidFill>
                  <a:schemeClr val="accent4"/>
                </a:solidFill>
              </a:rPr>
              <a:t>materiality</a:t>
            </a:r>
            <a:endParaRPr lang="it-IT" sz="2400" b="1" dirty="0">
              <a:ln/>
              <a:solidFill>
                <a:schemeClr val="accent4"/>
              </a:solidFill>
            </a:endParaRPr>
          </a:p>
        </p:txBody>
      </p:sp>
      <p:sp>
        <p:nvSpPr>
          <p:cNvPr id="6" name="Rettangolo 5">
            <a:extLst>
              <a:ext uri="{FF2B5EF4-FFF2-40B4-BE49-F238E27FC236}">
                <a16:creationId xmlns:a16="http://schemas.microsoft.com/office/drawing/2014/main" id="{2723446B-F06E-431A-5BC6-747482EBBC8A}"/>
              </a:ext>
            </a:extLst>
          </p:cNvPr>
          <p:cNvSpPr/>
          <p:nvPr/>
        </p:nvSpPr>
        <p:spPr>
          <a:xfrm>
            <a:off x="771717" y="6305736"/>
            <a:ext cx="2829621" cy="461665"/>
          </a:xfrm>
          <a:prstGeom prst="rect">
            <a:avLst/>
          </a:prstGeom>
          <a:noFill/>
        </p:spPr>
        <p:txBody>
          <a:bodyPr wrap="none" lIns="91440" tIns="45720" rIns="91440" bIns="45720">
            <a:prstTxWarp prst="textChevronInverted">
              <a:avLst/>
            </a:prstTxWarp>
            <a:spAutoFit/>
            <a:scene3d>
              <a:camera prst="orthographicFront"/>
              <a:lightRig rig="soft" dir="t">
                <a:rot lat="0" lon="0" rev="15600000"/>
              </a:lightRig>
            </a:scene3d>
            <a:sp3d extrusionH="57150" prstMaterial="softEdge">
              <a:bevelT w="25400" h="38100"/>
            </a:sp3d>
          </a:bodyPr>
          <a:lstStyle/>
          <a:p>
            <a:pPr algn="ctr"/>
            <a:r>
              <a:rPr lang="it-IT" sz="2400" b="1" dirty="0" err="1">
                <a:ln/>
                <a:solidFill>
                  <a:schemeClr val="accent4"/>
                </a:solidFill>
              </a:rPr>
              <a:t>FInancial</a:t>
            </a:r>
            <a:r>
              <a:rPr lang="it-IT" sz="2400" b="1" dirty="0">
                <a:ln/>
                <a:solidFill>
                  <a:schemeClr val="accent4"/>
                </a:solidFill>
              </a:rPr>
              <a:t> </a:t>
            </a:r>
            <a:r>
              <a:rPr lang="it-IT" sz="2400" b="1" dirty="0" err="1">
                <a:ln/>
                <a:solidFill>
                  <a:schemeClr val="accent4"/>
                </a:solidFill>
              </a:rPr>
              <a:t>materiality</a:t>
            </a:r>
            <a:endParaRPr lang="it-IT" sz="2400" b="1" dirty="0">
              <a:ln/>
              <a:solidFill>
                <a:schemeClr val="accent4"/>
              </a:solidFill>
            </a:endParaRPr>
          </a:p>
        </p:txBody>
      </p:sp>
    </p:spTree>
    <p:extLst>
      <p:ext uri="{BB962C8B-B14F-4D97-AF65-F5344CB8AC3E}">
        <p14:creationId xmlns:p14="http://schemas.microsoft.com/office/powerpoint/2010/main" val="1814153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DBA12753-4068-5B92-212D-E585D9C88DDB}"/>
              </a:ext>
            </a:extLst>
          </p:cNvPr>
          <p:cNvSpPr>
            <a:spLocks noGrp="1"/>
          </p:cNvSpPr>
          <p:nvPr>
            <p:ph type="title"/>
          </p:nvPr>
        </p:nvSpPr>
        <p:spPr>
          <a:xfrm>
            <a:off x="643467" y="816638"/>
            <a:ext cx="3367359" cy="5224724"/>
          </a:xfrm>
        </p:spPr>
        <p:txBody>
          <a:bodyPr anchor="ctr">
            <a:normAutofit/>
          </a:bodyPr>
          <a:lstStyle/>
          <a:p>
            <a:r>
              <a:rPr lang="it-IT" sz="3300"/>
              <a:t>Caratteristiche della rendicontazione di sostenibilità secondo la Direttiva 2022/2464</a:t>
            </a:r>
          </a:p>
        </p:txBody>
      </p:sp>
      <p:sp>
        <p:nvSpPr>
          <p:cNvPr id="4" name="Segnaposto numero diapositiva 3">
            <a:extLst>
              <a:ext uri="{FF2B5EF4-FFF2-40B4-BE49-F238E27FC236}">
                <a16:creationId xmlns:a16="http://schemas.microsoft.com/office/drawing/2014/main" id="{C8FE0267-5397-990F-F88D-3220DC51B1DC}"/>
              </a:ext>
            </a:extLst>
          </p:cNvPr>
          <p:cNvSpPr>
            <a:spLocks noGrp="1"/>
          </p:cNvSpPr>
          <p:nvPr>
            <p:ph type="sldNum" sz="quarter" idx="12"/>
          </p:nvPr>
        </p:nvSpPr>
        <p:spPr>
          <a:xfrm>
            <a:off x="8590663" y="6041362"/>
            <a:ext cx="683339" cy="365125"/>
          </a:xfrm>
        </p:spPr>
        <p:txBody>
          <a:bodyPr>
            <a:normAutofit/>
          </a:bodyPr>
          <a:lstStyle/>
          <a:p>
            <a:pPr>
              <a:spcAft>
                <a:spcPts val="600"/>
              </a:spcAft>
            </a:pPr>
            <a:fld id="{A296D96F-168F-49BE-9C77-5C834853BAF2}" type="slidenum">
              <a:rPr lang="it-IT" smtClean="0"/>
              <a:pPr>
                <a:spcAft>
                  <a:spcPts val="600"/>
                </a:spcAft>
              </a:pPr>
              <a:t>8</a:t>
            </a:fld>
            <a:endParaRPr lang="it-IT"/>
          </a:p>
        </p:txBody>
      </p:sp>
      <p:sp>
        <p:nvSpPr>
          <p:cNvPr id="3" name="Segnaposto contenuto 2">
            <a:extLst>
              <a:ext uri="{FF2B5EF4-FFF2-40B4-BE49-F238E27FC236}">
                <a16:creationId xmlns:a16="http://schemas.microsoft.com/office/drawing/2014/main" id="{2DD1ACE5-C2AE-0E21-AE07-F66071FB43B7}"/>
              </a:ext>
            </a:extLst>
          </p:cNvPr>
          <p:cNvSpPr>
            <a:spLocks noGrp="1"/>
          </p:cNvSpPr>
          <p:nvPr>
            <p:ph idx="1"/>
          </p:nvPr>
        </p:nvSpPr>
        <p:spPr>
          <a:xfrm>
            <a:off x="4385930" y="558209"/>
            <a:ext cx="5204635" cy="5975497"/>
          </a:xfrm>
        </p:spPr>
        <p:txBody>
          <a:bodyPr anchor="ctr">
            <a:normAutofit fontScale="92500" lnSpcReduction="10000"/>
          </a:bodyPr>
          <a:lstStyle/>
          <a:p>
            <a:pPr marL="0" indent="0">
              <a:lnSpc>
                <a:spcPct val="90000"/>
              </a:lnSpc>
              <a:buNone/>
            </a:pPr>
            <a:r>
              <a:rPr lang="it-IT" sz="1900" b="1" i="1" u="sng" dirty="0"/>
              <a:t>Le informazioni sulla sostenibilità dovrebbero:</a:t>
            </a:r>
          </a:p>
          <a:p>
            <a:pPr>
              <a:lnSpc>
                <a:spcPct val="90000"/>
              </a:lnSpc>
              <a:buFont typeface="Wingdings" panose="05000000000000000000" pitchFamily="2" charset="2"/>
              <a:buChar char="§"/>
            </a:pPr>
            <a:r>
              <a:rPr lang="it-IT" dirty="0"/>
              <a:t>Essere </a:t>
            </a:r>
            <a:r>
              <a:rPr lang="it-IT" b="1" dirty="0"/>
              <a:t>comprensibili</a:t>
            </a:r>
            <a:r>
              <a:rPr lang="it-IT" dirty="0"/>
              <a:t>, </a:t>
            </a:r>
            <a:r>
              <a:rPr lang="it-IT" b="1" dirty="0"/>
              <a:t>pertinenti</a:t>
            </a:r>
            <a:r>
              <a:rPr lang="it-IT" dirty="0"/>
              <a:t>, </a:t>
            </a:r>
            <a:r>
              <a:rPr lang="it-IT" b="1" dirty="0"/>
              <a:t>verificabili</a:t>
            </a:r>
            <a:r>
              <a:rPr lang="it-IT" dirty="0"/>
              <a:t> e </a:t>
            </a:r>
            <a:r>
              <a:rPr lang="it-IT" b="1" dirty="0"/>
              <a:t>rappresentate fedelmente</a:t>
            </a:r>
          </a:p>
          <a:p>
            <a:pPr>
              <a:lnSpc>
                <a:spcPct val="90000"/>
              </a:lnSpc>
              <a:buFont typeface="Wingdings" panose="05000000000000000000" pitchFamily="2" charset="2"/>
              <a:buChar char="§"/>
            </a:pPr>
            <a:r>
              <a:rPr lang="it-IT" dirty="0"/>
              <a:t>Includere informazioni </a:t>
            </a:r>
            <a:r>
              <a:rPr lang="it-IT" b="1" dirty="0"/>
              <a:t>prospettiche e retrospettive</a:t>
            </a:r>
          </a:p>
          <a:p>
            <a:pPr>
              <a:lnSpc>
                <a:spcPct val="90000"/>
              </a:lnSpc>
              <a:buFont typeface="Wingdings" panose="05000000000000000000" pitchFamily="2" charset="2"/>
              <a:buChar char="§"/>
            </a:pPr>
            <a:r>
              <a:rPr lang="it-IT" dirty="0"/>
              <a:t>Includere informazioni di tipo </a:t>
            </a:r>
            <a:r>
              <a:rPr lang="it-IT" b="1" dirty="0"/>
              <a:t>qualitativo e quantitativo</a:t>
            </a:r>
          </a:p>
          <a:p>
            <a:pPr>
              <a:lnSpc>
                <a:spcPct val="90000"/>
              </a:lnSpc>
              <a:buFont typeface="Wingdings" panose="05000000000000000000" pitchFamily="2" charset="2"/>
              <a:buChar char="§"/>
            </a:pPr>
            <a:r>
              <a:rPr lang="it-IT" dirty="0"/>
              <a:t>Basarsi, se del caso, su </a:t>
            </a:r>
            <a:r>
              <a:rPr lang="it-IT" b="1" dirty="0"/>
              <a:t>prove scientifiche conclusive</a:t>
            </a:r>
          </a:p>
          <a:p>
            <a:pPr>
              <a:lnSpc>
                <a:spcPct val="90000"/>
              </a:lnSpc>
              <a:buFont typeface="Wingdings" panose="05000000000000000000" pitchFamily="2" charset="2"/>
              <a:buChar char="§"/>
            </a:pPr>
            <a:r>
              <a:rPr lang="it-IT" dirty="0"/>
              <a:t>Essere </a:t>
            </a:r>
            <a:r>
              <a:rPr lang="it-IT" b="1" dirty="0"/>
              <a:t>armonizzate, comparabili</a:t>
            </a:r>
            <a:r>
              <a:rPr lang="it-IT" dirty="0"/>
              <a:t> e </a:t>
            </a:r>
            <a:r>
              <a:rPr lang="it-IT" b="1" dirty="0"/>
              <a:t>basate su indicatori uniformi</a:t>
            </a:r>
            <a:r>
              <a:rPr lang="it-IT" dirty="0"/>
              <a:t>, che diano nel contempo informazioni specifiche per le singole imprese e che non mettano a repentaglio la posizione commerciale dell’impresa</a:t>
            </a:r>
          </a:p>
          <a:p>
            <a:pPr>
              <a:lnSpc>
                <a:spcPct val="90000"/>
              </a:lnSpc>
              <a:buFont typeface="Wingdings" panose="05000000000000000000" pitchFamily="2" charset="2"/>
              <a:buChar char="§"/>
            </a:pPr>
            <a:r>
              <a:rPr lang="it-IT" dirty="0"/>
              <a:t>Tener conto delle prospettive di </a:t>
            </a:r>
            <a:r>
              <a:rPr lang="it-IT" b="1" dirty="0"/>
              <a:t>breve, medio e lungo termine</a:t>
            </a:r>
          </a:p>
          <a:p>
            <a:pPr>
              <a:lnSpc>
                <a:spcPct val="90000"/>
              </a:lnSpc>
              <a:buFont typeface="Wingdings" panose="05000000000000000000" pitchFamily="2" charset="2"/>
              <a:buChar char="§"/>
            </a:pPr>
            <a:r>
              <a:rPr lang="it-IT" dirty="0"/>
              <a:t>Contenere informazioni riguardanti l’intera </a:t>
            </a:r>
            <a:r>
              <a:rPr lang="it-IT" b="1" dirty="0"/>
              <a:t>catena del valore </a:t>
            </a:r>
            <a:r>
              <a:rPr lang="it-IT" dirty="0"/>
              <a:t>dell’impresa, compresi le attività, i prodotti e i servizi dell’impresa, i suoi rapporti commerciali e la sua catena di fornitura</a:t>
            </a:r>
          </a:p>
          <a:p>
            <a:pPr>
              <a:lnSpc>
                <a:spcPct val="90000"/>
              </a:lnSpc>
              <a:buFont typeface="Wingdings" panose="05000000000000000000" pitchFamily="2" charset="2"/>
              <a:buChar char="§"/>
            </a:pPr>
            <a:endParaRPr lang="it-IT" sz="1400" dirty="0"/>
          </a:p>
        </p:txBody>
      </p:sp>
    </p:spTree>
    <p:extLst>
      <p:ext uri="{BB962C8B-B14F-4D97-AF65-F5344CB8AC3E}">
        <p14:creationId xmlns:p14="http://schemas.microsoft.com/office/powerpoint/2010/main" val="3131159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EB2661-3FE9-124F-AFC8-5BDB76AE718F}"/>
              </a:ext>
            </a:extLst>
          </p:cNvPr>
          <p:cNvSpPr>
            <a:spLocks noGrp="1"/>
          </p:cNvSpPr>
          <p:nvPr>
            <p:ph type="title"/>
          </p:nvPr>
        </p:nvSpPr>
        <p:spPr>
          <a:xfrm>
            <a:off x="677334" y="609600"/>
            <a:ext cx="8596668" cy="1320800"/>
          </a:xfrm>
        </p:spPr>
        <p:txBody>
          <a:bodyPr anchor="t">
            <a:normAutofit/>
          </a:bodyPr>
          <a:lstStyle/>
          <a:p>
            <a:pPr>
              <a:lnSpc>
                <a:spcPct val="90000"/>
              </a:lnSpc>
            </a:pPr>
            <a:r>
              <a:rPr lang="it-IT" sz="3100"/>
              <a:t>Caratteristiche dei principi di rendicontazione di sostenibilità secondo la Direttiva 2022/2464</a:t>
            </a:r>
          </a:p>
        </p:txBody>
      </p:sp>
      <p:sp>
        <p:nvSpPr>
          <p:cNvPr id="3" name="Segnaposto contenuto 2">
            <a:extLst>
              <a:ext uri="{FF2B5EF4-FFF2-40B4-BE49-F238E27FC236}">
                <a16:creationId xmlns:a16="http://schemas.microsoft.com/office/drawing/2014/main" id="{26C6FCE1-1638-7416-7E7F-BE425A4C068F}"/>
              </a:ext>
            </a:extLst>
          </p:cNvPr>
          <p:cNvSpPr>
            <a:spLocks noGrp="1"/>
          </p:cNvSpPr>
          <p:nvPr>
            <p:ph idx="1"/>
          </p:nvPr>
        </p:nvSpPr>
        <p:spPr>
          <a:xfrm>
            <a:off x="3195083" y="1605517"/>
            <a:ext cx="6172200" cy="5077046"/>
          </a:xfrm>
        </p:spPr>
        <p:txBody>
          <a:bodyPr>
            <a:normAutofit fontScale="92500" lnSpcReduction="10000"/>
          </a:bodyPr>
          <a:lstStyle/>
          <a:p>
            <a:pPr>
              <a:lnSpc>
                <a:spcPct val="90000"/>
              </a:lnSpc>
            </a:pPr>
            <a:r>
              <a:rPr lang="it-IT" b="1" u="sng" dirty="0"/>
              <a:t>I principi di rendicontazione di sostenibilità da elaborare dovrebbero:</a:t>
            </a:r>
          </a:p>
          <a:p>
            <a:pPr lvl="1">
              <a:lnSpc>
                <a:spcPct val="90000"/>
              </a:lnSpc>
              <a:buFont typeface="Wingdings" panose="05000000000000000000" pitchFamily="2" charset="2"/>
              <a:buChar char="§"/>
            </a:pPr>
            <a:r>
              <a:rPr lang="it-IT" sz="1700" dirty="0"/>
              <a:t>essere </a:t>
            </a:r>
            <a:r>
              <a:rPr lang="it-IT" sz="1700" b="1" dirty="0"/>
              <a:t>proporzionati</a:t>
            </a:r>
            <a:r>
              <a:rPr lang="it-IT" sz="1700" dirty="0"/>
              <a:t> in modo da non creare inutili oneri amministrativi per le imprese che devono adottarli</a:t>
            </a:r>
          </a:p>
          <a:p>
            <a:pPr lvl="1">
              <a:lnSpc>
                <a:spcPct val="90000"/>
              </a:lnSpc>
              <a:buFont typeface="Wingdings" panose="05000000000000000000" pitchFamily="2" charset="2"/>
              <a:buChar char="§"/>
            </a:pPr>
            <a:r>
              <a:rPr lang="it-IT" sz="1700" dirty="0"/>
              <a:t>tener conto, ove opportuno, dei </a:t>
            </a:r>
            <a:r>
              <a:rPr lang="it-IT" sz="1700" b="1" dirty="0"/>
              <a:t>principi</a:t>
            </a:r>
            <a:r>
              <a:rPr lang="it-IT" sz="1700" dirty="0"/>
              <a:t> e dei </a:t>
            </a:r>
            <a:r>
              <a:rPr lang="it-IT" sz="1700" b="1" dirty="0"/>
              <a:t>quadri di riferimento</a:t>
            </a:r>
            <a:r>
              <a:rPr lang="it-IT" sz="1700" dirty="0"/>
              <a:t> </a:t>
            </a:r>
            <a:r>
              <a:rPr lang="it-IT" sz="1700" b="1" dirty="0"/>
              <a:t>esistenti</a:t>
            </a:r>
            <a:r>
              <a:rPr lang="it-IT" sz="1700" dirty="0"/>
              <a:t> per la comunicazione in materia di sostenibilità</a:t>
            </a:r>
          </a:p>
          <a:p>
            <a:pPr lvl="1">
              <a:lnSpc>
                <a:spcPct val="90000"/>
              </a:lnSpc>
              <a:buFont typeface="Wingdings" panose="05000000000000000000" pitchFamily="2" charset="2"/>
              <a:buChar char="§"/>
            </a:pPr>
            <a:r>
              <a:rPr lang="it-IT" sz="1700" dirty="0"/>
              <a:t>contribuire al </a:t>
            </a:r>
            <a:r>
              <a:rPr lang="it-IT" sz="1700" b="1" dirty="0"/>
              <a:t>processo di convergenza </a:t>
            </a:r>
            <a:r>
              <a:rPr lang="it-IT" sz="1700" dirty="0"/>
              <a:t>dei principi di rendicontazione di sostenibilità a livello globale, sostenendo l’attività dell’International </a:t>
            </a:r>
            <a:r>
              <a:rPr lang="it-IT" sz="1700" dirty="0" err="1"/>
              <a:t>Sustainability</a:t>
            </a:r>
            <a:r>
              <a:rPr lang="it-IT" sz="1700" dirty="0"/>
              <a:t> Standard Board (ISSB), al fine di ridurre il rischio di obblighi di rendicontazione incoerenti per le imprese che operano a livello internazionale</a:t>
            </a:r>
          </a:p>
          <a:p>
            <a:pPr lvl="1">
              <a:lnSpc>
                <a:spcPct val="90000"/>
              </a:lnSpc>
              <a:buFont typeface="Wingdings" panose="05000000000000000000" pitchFamily="2" charset="2"/>
              <a:buChar char="§"/>
            </a:pPr>
            <a:r>
              <a:rPr lang="it-IT" sz="1700" dirty="0"/>
              <a:t>specificare le </a:t>
            </a:r>
            <a:r>
              <a:rPr lang="it-IT" sz="1700" b="1" dirty="0"/>
              <a:t>informazioni</a:t>
            </a:r>
            <a:r>
              <a:rPr lang="it-IT" sz="1700" dirty="0"/>
              <a:t> che le imprese devono divulgare, individuando anche quelle settoriali</a:t>
            </a:r>
          </a:p>
          <a:p>
            <a:pPr lvl="1">
              <a:lnSpc>
                <a:spcPct val="90000"/>
              </a:lnSpc>
              <a:buFont typeface="Wingdings" panose="05000000000000000000" pitchFamily="2" charset="2"/>
              <a:buChar char="§"/>
            </a:pPr>
            <a:r>
              <a:rPr lang="it-IT" sz="1700" dirty="0"/>
              <a:t>promuovere una </a:t>
            </a:r>
            <a:r>
              <a:rPr lang="it-IT" sz="1700" b="1" dirty="0"/>
              <a:t>visione più integrata </a:t>
            </a:r>
            <a:r>
              <a:rPr lang="it-IT" sz="1700" dirty="0"/>
              <a:t>di tutte le informazioni pubblicate dalle imprese nella relazione sulla gestione</a:t>
            </a:r>
          </a:p>
          <a:p>
            <a:pPr lvl="1">
              <a:lnSpc>
                <a:spcPct val="90000"/>
              </a:lnSpc>
              <a:buFont typeface="Wingdings" panose="05000000000000000000" pitchFamily="2" charset="2"/>
              <a:buChar char="§"/>
            </a:pPr>
            <a:r>
              <a:rPr lang="it-IT" sz="1700" dirty="0"/>
              <a:t>fornire un orientamento sulle </a:t>
            </a:r>
            <a:r>
              <a:rPr lang="it-IT" sz="1700" b="1" dirty="0"/>
              <a:t>procedure per individuare le informazioni </a:t>
            </a:r>
            <a:r>
              <a:rPr lang="it-IT" sz="1700" dirty="0"/>
              <a:t>sulla sostenibilità da inserire nella relazione sulla gestione</a:t>
            </a:r>
          </a:p>
        </p:txBody>
      </p:sp>
      <p:pic>
        <p:nvPicPr>
          <p:cNvPr id="6" name="Picture 5">
            <a:extLst>
              <a:ext uri="{FF2B5EF4-FFF2-40B4-BE49-F238E27FC236}">
                <a16:creationId xmlns:a16="http://schemas.microsoft.com/office/drawing/2014/main" id="{65FEB0BF-D450-1E61-A070-8275B23ECA0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501" r="9501"/>
          <a:stretch/>
        </p:blipFill>
        <p:spPr>
          <a:xfrm>
            <a:off x="363910" y="2159000"/>
            <a:ext cx="3144597" cy="3882362"/>
          </a:xfrm>
          <a:prstGeom prst="rect">
            <a:avLst/>
          </a:prstGeom>
        </p:spPr>
      </p:pic>
      <p:sp>
        <p:nvSpPr>
          <p:cNvPr id="4" name="Segnaposto numero diapositiva 3">
            <a:extLst>
              <a:ext uri="{FF2B5EF4-FFF2-40B4-BE49-F238E27FC236}">
                <a16:creationId xmlns:a16="http://schemas.microsoft.com/office/drawing/2014/main" id="{33CD4063-0F13-1A64-E92A-1FBFA1898765}"/>
              </a:ext>
            </a:extLst>
          </p:cNvPr>
          <p:cNvSpPr>
            <a:spLocks noGrp="1"/>
          </p:cNvSpPr>
          <p:nvPr>
            <p:ph type="sldNum" sz="quarter" idx="12"/>
          </p:nvPr>
        </p:nvSpPr>
        <p:spPr>
          <a:xfrm>
            <a:off x="8590663" y="6041362"/>
            <a:ext cx="683339" cy="365125"/>
          </a:xfrm>
        </p:spPr>
        <p:txBody>
          <a:bodyPr>
            <a:normAutofit/>
          </a:bodyPr>
          <a:lstStyle/>
          <a:p>
            <a:pPr>
              <a:spcAft>
                <a:spcPts val="600"/>
              </a:spcAft>
            </a:pPr>
            <a:fld id="{A296D96F-168F-49BE-9C77-5C834853BAF2}" type="slidenum">
              <a:rPr lang="it-IT" smtClean="0"/>
              <a:pPr>
                <a:spcAft>
                  <a:spcPts val="600"/>
                </a:spcAft>
              </a:pPr>
              <a:t>9</a:t>
            </a:fld>
            <a:endParaRPr lang="it-IT"/>
          </a:p>
        </p:txBody>
      </p:sp>
    </p:spTree>
    <p:extLst>
      <p:ext uri="{BB962C8B-B14F-4D97-AF65-F5344CB8AC3E}">
        <p14:creationId xmlns:p14="http://schemas.microsoft.com/office/powerpoint/2010/main" val="597132454"/>
      </p:ext>
    </p:extLst>
  </p:cSld>
  <p:clrMapOvr>
    <a:masterClrMapping/>
  </p:clrMapOvr>
</p:sld>
</file>

<file path=ppt/theme/theme1.xml><?xml version="1.0" encoding="utf-8"?>
<a:theme xmlns:a="http://schemas.openxmlformats.org/drawingml/2006/main" name="Sfaccettatura">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2390</TotalTime>
  <Words>4949</Words>
  <Application>Microsoft Office PowerPoint</Application>
  <PresentationFormat>Widescreen</PresentationFormat>
  <Paragraphs>418</Paragraphs>
  <Slides>65</Slides>
  <Notes>5</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65</vt:i4>
      </vt:variant>
    </vt:vector>
  </HeadingPairs>
  <TitlesOfParts>
    <vt:vector size="71" baseType="lpstr">
      <vt:lpstr>Arial</vt:lpstr>
      <vt:lpstr>Calibri</vt:lpstr>
      <vt:lpstr>Trebuchet MS</vt:lpstr>
      <vt:lpstr>Wingdings</vt:lpstr>
      <vt:lpstr>Wingdings 3</vt:lpstr>
      <vt:lpstr>Sfaccettatura</vt:lpstr>
      <vt:lpstr>Gli standard professionali per il bilancio di sostenibilità: un confronto</vt:lpstr>
      <vt:lpstr>L’evoluzione della normativa sulle informazioni sulla sostenibilità</vt:lpstr>
      <vt:lpstr>Corporate Sustainability Reporting Directive: i principali elementi di novità</vt:lpstr>
      <vt:lpstr>Le informazioni da divulgare secondo la Direttiva 2022/2464 (I)</vt:lpstr>
      <vt:lpstr>Le informazioni da divulgare secondo la Direttiva 2022/2464 (II)</vt:lpstr>
      <vt:lpstr>La doppia materialità</vt:lpstr>
      <vt:lpstr>La doppia materialità</vt:lpstr>
      <vt:lpstr>Caratteristiche della rendicontazione di sostenibilità secondo la Direttiva 2022/2464</vt:lpstr>
      <vt:lpstr>Caratteristiche dei principi di rendicontazione di sostenibilità secondo la Direttiva 2022/2464</vt:lpstr>
      <vt:lpstr>I principi di rendicontazione di sostenibilità</vt:lpstr>
      <vt:lpstr>I risultati della Survey of Sustainability Reporting (2022) di KPMG (I)</vt:lpstr>
      <vt:lpstr>I risultati della Survey of Sustainability Reporting (2022) di KPMG (II)</vt:lpstr>
      <vt:lpstr>I risultati della Survey of Sustainability Reporting (2022) di KPMG (III)</vt:lpstr>
      <vt:lpstr>Global Reporting Iniziative (GRI)</vt:lpstr>
      <vt:lpstr>Gli Standard GRI</vt:lpstr>
      <vt:lpstr>Global Sustainability Standards Board</vt:lpstr>
      <vt:lpstr>La missione del GRI </vt:lpstr>
      <vt:lpstr>Presentazione standard di PowerPoint</vt:lpstr>
      <vt:lpstr>Il sistema degli Standard GRI</vt:lpstr>
      <vt:lpstr>Struttura degli Standard GRI</vt:lpstr>
      <vt:lpstr>Gli impatti sull’economia, l’ambiente e le persone (GRI 1) </vt:lpstr>
      <vt:lpstr>Identificazione dei temi materiali (GRI 3)</vt:lpstr>
      <vt:lpstr>Requisiti da rispettare per redigere reportistica conforme agli standard GRI (GRI 1)</vt:lpstr>
      <vt:lpstr>I principi di rendicontazione (GRI 1)</vt:lpstr>
      <vt:lpstr>Le ragioni di omissione (GRI 1) </vt:lpstr>
      <vt:lpstr>L’indice dei contenuti GRI (GRI 1)</vt:lpstr>
      <vt:lpstr>Presentazione standard di PowerPoint</vt:lpstr>
      <vt:lpstr>Gli standard specifici</vt:lpstr>
      <vt:lpstr>Struttura di uno standard specifico</vt:lpstr>
      <vt:lpstr>Presentazione standard di PowerPoint</vt:lpstr>
      <vt:lpstr>Presentazione standard di PowerPoint</vt:lpstr>
      <vt:lpstr>Legame tra standard GRI e altri framework/principi di rendicontazione di sostenibilità/norme</vt:lpstr>
      <vt:lpstr>Presentazione standard di PowerPoint</vt:lpstr>
      <vt:lpstr>Presentazione standard di PowerPoint</vt:lpstr>
      <vt:lpstr>Proposte di principi di rendicontazione di sostenibilità </vt:lpstr>
      <vt:lpstr>Gli standard EFRAG</vt:lpstr>
      <vt:lpstr>L’EFRAG</vt:lpstr>
      <vt:lpstr>La struttura dell’EFRAG</vt:lpstr>
      <vt:lpstr>Il processo di emanazione degli ESRSs</vt:lpstr>
      <vt:lpstr>Gli European Sustainability Reporting Standard </vt:lpstr>
      <vt:lpstr>I principi trasversali</vt:lpstr>
      <vt:lpstr>I principi tematici e settoriali</vt:lpstr>
      <vt:lpstr>Gli ambiti di rendicontazione</vt:lpstr>
      <vt:lpstr>Impatti, rischi e opportunità</vt:lpstr>
      <vt:lpstr>Struttura degli ESRS</vt:lpstr>
      <vt:lpstr>La terminologia degli ESRS</vt:lpstr>
      <vt:lpstr>Caratteristiche qualitative delle informazioni</vt:lpstr>
      <vt:lpstr>Struttura della dichiarazione sulla sostenibilità</vt:lpstr>
      <vt:lpstr>Struttura degli ESRS tematici</vt:lpstr>
      <vt:lpstr>Il legame tra EFRAG e GRI</vt:lpstr>
      <vt:lpstr>International Sustainability Standards Board (ISSB)</vt:lpstr>
      <vt:lpstr>La nascita e gli obiettivi dell’International Sustainability Standards Board</vt:lpstr>
      <vt:lpstr>Gli standard ISSB</vt:lpstr>
      <vt:lpstr>IFRS S1 e IFRS S2</vt:lpstr>
      <vt:lpstr>IFRS S1 General Requirements for Disclosure of Sustainability-related Financial Information</vt:lpstr>
      <vt:lpstr>Caratteristiche qualitative delle informazioni</vt:lpstr>
      <vt:lpstr>Materialità </vt:lpstr>
      <vt:lpstr>Financial materiality e Impact materiality</vt:lpstr>
      <vt:lpstr>Struttura del reporting</vt:lpstr>
      <vt:lpstr>Ambito di applicazione degli standard ISSB</vt:lpstr>
      <vt:lpstr>Il legame tra ISSB e GRI</vt:lpstr>
      <vt:lpstr>Il legame tra EFRAG e ISSB</vt:lpstr>
      <vt:lpstr>Presentazione standard di PowerPoint</vt:lpstr>
      <vt:lpstr>Presentazione standard di PowerPoint</vt:lpstr>
      <vt:lpstr>Prossimi step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Sabrina Pisano</dc:creator>
  <cp:lastModifiedBy>Sabrina Pisano</cp:lastModifiedBy>
  <cp:revision>236</cp:revision>
  <dcterms:created xsi:type="dcterms:W3CDTF">2023-11-08T17:59:19Z</dcterms:created>
  <dcterms:modified xsi:type="dcterms:W3CDTF">2024-12-11T15:21:05Z</dcterms:modified>
</cp:coreProperties>
</file>