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9" r:id="rId1"/>
  </p:sldMasterIdLst>
  <p:notesMasterIdLst>
    <p:notesMasterId r:id="rId27"/>
  </p:notesMasterIdLst>
  <p:sldIdLst>
    <p:sldId id="256" r:id="rId2"/>
    <p:sldId id="291" r:id="rId3"/>
    <p:sldId id="292" r:id="rId4"/>
    <p:sldId id="293" r:id="rId5"/>
    <p:sldId id="294" r:id="rId6"/>
    <p:sldId id="297" r:id="rId7"/>
    <p:sldId id="275" r:id="rId8"/>
    <p:sldId id="287" r:id="rId9"/>
    <p:sldId id="276" r:id="rId10"/>
    <p:sldId id="277" r:id="rId11"/>
    <p:sldId id="295" r:id="rId12"/>
    <p:sldId id="296" r:id="rId13"/>
    <p:sldId id="278" r:id="rId14"/>
    <p:sldId id="279" r:id="rId15"/>
    <p:sldId id="280" r:id="rId16"/>
    <p:sldId id="281" r:id="rId17"/>
    <p:sldId id="282" r:id="rId18"/>
    <p:sldId id="283" r:id="rId19"/>
    <p:sldId id="288" r:id="rId20"/>
    <p:sldId id="289" r:id="rId21"/>
    <p:sldId id="290" r:id="rId22"/>
    <p:sldId id="285" r:id="rId23"/>
    <p:sldId id="286" r:id="rId24"/>
    <p:sldId id="298"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AGIELLO TOMMASO" initials="FT" lastIdx="1" clrIdx="0">
    <p:extLst>
      <p:ext uri="{19B8F6BF-5375-455C-9EA6-DF929625EA0E}">
        <p15:presenceInfo xmlns:p15="http://schemas.microsoft.com/office/powerpoint/2012/main" userId="S-1-5-21-255701944-678993648-3012075432-1073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86364" autoAdjust="0"/>
  </p:normalViewPr>
  <p:slideViewPr>
    <p:cSldViewPr snapToGrid="0">
      <p:cViewPr varScale="1">
        <p:scale>
          <a:sx n="114" d="100"/>
          <a:sy n="114" d="100"/>
        </p:scale>
        <p:origin x="738" y="10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62B928-F5C7-41EF-904A-205932B0BB59}" type="datetimeFigureOut">
              <a:rPr lang="it-IT" smtClean="0"/>
              <a:t>18/10/2024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6D8DF2-706A-41B4-8701-CF1BA5462DE4}" type="slidenum">
              <a:rPr lang="it-IT" smtClean="0"/>
              <a:t>‹N›</a:t>
            </a:fld>
            <a:endParaRPr lang="it-IT"/>
          </a:p>
        </p:txBody>
      </p:sp>
    </p:spTree>
    <p:extLst>
      <p:ext uri="{BB962C8B-B14F-4D97-AF65-F5344CB8AC3E}">
        <p14:creationId xmlns:p14="http://schemas.microsoft.com/office/powerpoint/2010/main" val="3920201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464E867-78E6-4DFD-BB09-D78938F8F52D}"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42344122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8133CC9-1AE4-4FE5-9DCB-29C29A5279E3}"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24624730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39DCB15-650D-405B-880E-6D74FED36751}"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465962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90865E8-ACD7-4BE0-8A75-C1BF41FF9EDC}"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0315236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80699B0E-FEE6-450E-9AF2-04227A8ABF45}"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90910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031B79-5D5E-49D5-A268-93ACCCDD260E}"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5702976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B5EC82D-63CD-41FF-87D4-621BD7CACF48}"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7073823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5582F7E-5EFA-40FE-BB8A-58F69889567A}"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42910019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42C298C-1BAC-4D2E-9677-B43EFFFC12B9}"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1952600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F01B211C-C199-424A-9792-567E965308B4}" type="datetime1">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051961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DFF5790-9962-4925-80B5-93B6E4B3D77D}" type="datetime1">
              <a:rPr lang="it-IT" smtClean="0"/>
              <a:t>18/10/2024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10635694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44B6054-48D9-402E-AB7B-25193C2BD99F}" type="datetime1">
              <a:rPr lang="it-IT" smtClean="0"/>
              <a:t>18/10/2024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109336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56D52DF8-888A-4AD9-9C1E-9827AA137AD2}" type="datetime1">
              <a:rPr lang="it-IT" smtClean="0"/>
              <a:t>18/10/2024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18164064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C8971-6A83-4A56-943F-F131EAD59581}" type="datetime1">
              <a:rPr lang="it-IT" smtClean="0"/>
              <a:t>18/10/2024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19578230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90BE6A5-1F0C-45B2-A9BF-3CA90F4DE96A}" type="datetime1">
              <a:rPr lang="it-IT" smtClean="0"/>
              <a:t>18/10/2024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39161567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912D9420-54D2-4052-866A-DD75013079B0}" type="datetime1">
              <a:rPr lang="it-IT" smtClean="0"/>
              <a:t>18/10/2024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676A96-430F-4052-8588-30E3E8EED3B8}" type="slidenum">
              <a:rPr lang="it-IT" smtClean="0"/>
              <a:t>‹N›</a:t>
            </a:fld>
            <a:endParaRPr lang="it-IT"/>
          </a:p>
        </p:txBody>
      </p:sp>
    </p:spTree>
    <p:extLst>
      <p:ext uri="{BB962C8B-B14F-4D97-AF65-F5344CB8AC3E}">
        <p14:creationId xmlns:p14="http://schemas.microsoft.com/office/powerpoint/2010/main" val="18134354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C22364-CBA1-4A3F-B8E7-9DF521DC6B59}" type="datetime1">
              <a:rPr lang="it-IT" smtClean="0"/>
              <a:t>18/10/2024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A676A96-430F-4052-8588-30E3E8EED3B8}" type="slidenum">
              <a:rPr lang="it-IT" smtClean="0"/>
              <a:t>‹N›</a:t>
            </a:fld>
            <a:endParaRPr lang="it-IT"/>
          </a:p>
        </p:txBody>
      </p:sp>
      <p:sp>
        <p:nvSpPr>
          <p:cNvPr id="8" name="MSIPCMContentMarking" descr="{&quot;HashCode&quot;:1143692724,&quot;Placement&quot;:&quot;Header&quot;,&quot;Top&quot;:0.0,&quot;Left&quot;:445.1459,&quot;SlideWidth&quot;:960,&quot;SlideHeight&quot;:540}">
            <a:extLst>
              <a:ext uri="{FF2B5EF4-FFF2-40B4-BE49-F238E27FC236}">
                <a16:creationId xmlns:a16="http://schemas.microsoft.com/office/drawing/2014/main" id="{F347096A-BE58-3077-DBF5-DDCB07189045}"/>
              </a:ext>
            </a:extLst>
          </p:cNvPr>
          <p:cNvSpPr txBox="1"/>
          <p:nvPr userDrawn="1"/>
        </p:nvSpPr>
        <p:spPr>
          <a:xfrm>
            <a:off x="5653353" y="0"/>
            <a:ext cx="885293" cy="262344"/>
          </a:xfrm>
          <a:prstGeom prst="rect">
            <a:avLst/>
          </a:prstGeom>
          <a:noFill/>
        </p:spPr>
        <p:txBody>
          <a:bodyPr vert="horz" wrap="square" lIns="0" tIns="0" rIns="0" bIns="0" rtlCol="0" anchor="ctr" anchorCtr="1">
            <a:spAutoFit/>
          </a:bodyPr>
          <a:lstStyle/>
          <a:p>
            <a:pPr algn="ctr">
              <a:spcBef>
                <a:spcPts val="0"/>
              </a:spcBef>
              <a:spcAft>
                <a:spcPts val="0"/>
              </a:spcAft>
            </a:pPr>
            <a:r>
              <a:rPr lang="it-IT" sz="1000">
                <a:solidFill>
                  <a:srgbClr val="000000"/>
                </a:solidFill>
                <a:latin typeface="Calibri" panose="020F0502020204030204" pitchFamily="34" charset="0"/>
              </a:rPr>
              <a:t>Uso interno</a:t>
            </a:r>
          </a:p>
        </p:txBody>
      </p:sp>
    </p:spTree>
    <p:extLst>
      <p:ext uri="{BB962C8B-B14F-4D97-AF65-F5344CB8AC3E}">
        <p14:creationId xmlns:p14="http://schemas.microsoft.com/office/powerpoint/2010/main" val="1206272278"/>
      </p:ext>
    </p:extLst>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 id="2147484161" r:id="rId12"/>
    <p:sldLayoutId id="2147484162" r:id="rId13"/>
    <p:sldLayoutId id="2147484163" r:id="rId14"/>
    <p:sldLayoutId id="2147484164" r:id="rId15"/>
    <p:sldLayoutId id="2147484165" r:id="rId16"/>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agenziaentrate.gov.it/portale/documents/20143/2345397/Richiesta+certificato+EDIT.pdf/a894946c-167a-741e-5dbc-5c37054aca9a"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agenziaentrate.gov.it/portale/web/guest/consegna-documenti"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agenziaentrate.gov.it/portale/documents/20143/2345397/Richiesta+certificato+EDIT.pdf/a894946c-167a-741e-5dbc-5c37054aca9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genziaentrate.gov.it/portale/documents/20143/5187248/istanza_carichi_pendenti.pdf/d13c0ad1-9718-ba06-d7a0-e0cdbf2735db"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agenziaentrate.gov.it/portale/web/guest/agenzia/uffici-e-pec/posta-elettronica-certificata-entrat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genziaentrate.gov.it/portale/web/guest/schede/accertamenti/controllo-grandi-contribuenti-tutoraggio/definizione-di-grandi-contribuenti"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biblus.acca.it/patente-a-punti-sicurezza-lavoro-cantiere-cos-e-e-come-funziona/"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genziaentrate.gov.it/portale/documents/20143/2314605/Art_17bis_Dlsg_241_1997.pdf/5abbf607-f7d9-3799-3451-528dfe073b1c"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agenziaentrate.gov.it/portale/documents/20143/2338359/CIRCOLARE+N.+1+2020.pdf/328aafe6-3aa5-8da7-836b-6bb70de6d78b" TargetMode="External"/><Relationship Id="rId4" Type="http://schemas.openxmlformats.org/officeDocument/2006/relationships/hyperlink" Target="https://www.agenziaentrate.gov.it/portale/web/guest/provvedimento-del-06/02/202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nformazionefiscale.it/DURC-cos-e-chi-puo-richiederlo-come-fare"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27342" y="2272435"/>
            <a:ext cx="10008296" cy="869232"/>
          </a:xfrm>
        </p:spPr>
        <p:txBody>
          <a:bodyPr>
            <a:normAutofit fontScale="90000"/>
          </a:bodyPr>
          <a:lstStyle/>
          <a:p>
            <a:r>
              <a:rPr lang="it-IT" b="1" i="1" dirty="0">
                <a:solidFill>
                  <a:srgbClr val="002060"/>
                </a:solidFill>
              </a:rPr>
              <a:t>Direzione Provinciale di Caserta</a:t>
            </a:r>
          </a:p>
        </p:txBody>
      </p:sp>
      <p:sp>
        <p:nvSpPr>
          <p:cNvPr id="3" name="Sottotitolo 2"/>
          <p:cNvSpPr>
            <a:spLocks noGrp="1"/>
          </p:cNvSpPr>
          <p:nvPr>
            <p:ph type="subTitle" idx="1"/>
          </p:nvPr>
        </p:nvSpPr>
        <p:spPr>
          <a:xfrm>
            <a:off x="1383957" y="4052498"/>
            <a:ext cx="8666205" cy="945024"/>
          </a:xfrm>
        </p:spPr>
        <p:txBody>
          <a:bodyPr anchor="ctr">
            <a:normAutofit/>
          </a:bodyPr>
          <a:lstStyle/>
          <a:p>
            <a:pPr algn="ctr"/>
            <a:r>
              <a:rPr lang="it-IT" sz="3600" b="1" i="1" dirty="0">
                <a:solidFill>
                  <a:srgbClr val="002060"/>
                </a:solidFill>
                <a:latin typeface="+mj-lt"/>
              </a:rPr>
              <a:t>Patente a crediti</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0445" y="687022"/>
            <a:ext cx="6021261" cy="143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ttangolo 3"/>
          <p:cNvSpPr/>
          <p:nvPr/>
        </p:nvSpPr>
        <p:spPr>
          <a:xfrm>
            <a:off x="3867325" y="3352547"/>
            <a:ext cx="4171775" cy="369332"/>
          </a:xfrm>
          <a:prstGeom prst="rect">
            <a:avLst/>
          </a:prstGeom>
        </p:spPr>
        <p:txBody>
          <a:bodyPr wrap="square">
            <a:spAutoFit/>
          </a:bodyPr>
          <a:lstStyle/>
          <a:p>
            <a:r>
              <a:rPr lang="it-IT" dirty="0">
                <a:solidFill>
                  <a:srgbClr val="002060"/>
                </a:solidFill>
                <a:ea typeface="Times New Roman" panose="02020603050405020304" pitchFamily="18" charset="0"/>
              </a:rPr>
              <a:t>21 ottobre 2024 alle ore 15.00  - 18.00</a:t>
            </a:r>
            <a:endParaRPr lang="it-IT" dirty="0">
              <a:solidFill>
                <a:srgbClr val="002060"/>
              </a:solidFill>
            </a:endParaRPr>
          </a:p>
        </p:txBody>
      </p:sp>
      <p:sp>
        <p:nvSpPr>
          <p:cNvPr id="5" name="Rettangolo 4"/>
          <p:cNvSpPr/>
          <p:nvPr/>
        </p:nvSpPr>
        <p:spPr>
          <a:xfrm>
            <a:off x="1127342" y="5465413"/>
            <a:ext cx="8285106"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7" name="Segnaposto numero diapositiva 6">
            <a:extLst>
              <a:ext uri="{FF2B5EF4-FFF2-40B4-BE49-F238E27FC236}">
                <a16:creationId xmlns:a16="http://schemas.microsoft.com/office/drawing/2014/main" id="{23FB6102-EAB5-FF49-F0D9-321903044F0B}"/>
              </a:ext>
            </a:extLst>
          </p:cNvPr>
          <p:cNvSpPr>
            <a:spLocks noGrp="1"/>
          </p:cNvSpPr>
          <p:nvPr>
            <p:ph type="sldNum" sz="quarter" idx="12"/>
          </p:nvPr>
        </p:nvSpPr>
        <p:spPr/>
        <p:txBody>
          <a:bodyPr/>
          <a:lstStyle/>
          <a:p>
            <a:fld id="{DA676A96-430F-4052-8588-30E3E8EED3B8}" type="slidenum">
              <a:rPr lang="it-IT" smtClean="0"/>
              <a:t>1</a:t>
            </a:fld>
            <a:endParaRPr lang="it-IT" dirty="0"/>
          </a:p>
        </p:txBody>
      </p:sp>
    </p:spTree>
    <p:extLst>
      <p:ext uri="{BB962C8B-B14F-4D97-AF65-F5344CB8AC3E}">
        <p14:creationId xmlns:p14="http://schemas.microsoft.com/office/powerpoint/2010/main" val="934569426"/>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08814" y="1314779"/>
            <a:ext cx="10008296" cy="420020"/>
          </a:xfrm>
        </p:spPr>
        <p:txBody>
          <a:bodyPr anchor="ctr">
            <a:normAutofit fontScale="90000"/>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5713" y="170701"/>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1734800"/>
            <a:ext cx="10922467" cy="4322052"/>
          </a:xfrm>
        </p:spPr>
        <p:txBody>
          <a:bodyPr>
            <a:normAutofit lnSpcReduction="10000"/>
          </a:bodyPr>
          <a:lstStyle/>
          <a:p>
            <a:pPr algn="just"/>
            <a:r>
              <a:rPr lang="it-IT" sz="2000" b="1" i="0" dirty="0">
                <a:solidFill>
                  <a:srgbClr val="1C2024"/>
                </a:solidFill>
                <a:effectLst/>
                <a:highlight>
                  <a:srgbClr val="FFFFFF"/>
                </a:highlight>
                <a:latin typeface="Titillium Web" panose="00000500000000000000" pitchFamily="2" charset="0"/>
              </a:rPr>
              <a:t>In alternativa</a:t>
            </a:r>
            <a:r>
              <a:rPr lang="it-IT" sz="2000" b="0" i="0" dirty="0">
                <a:solidFill>
                  <a:srgbClr val="1C2024"/>
                </a:solidFill>
                <a:effectLst/>
                <a:highlight>
                  <a:srgbClr val="FFFFFF"/>
                </a:highlight>
                <a:latin typeface="Titillium Web" panose="00000500000000000000" pitchFamily="2" charset="0"/>
              </a:rPr>
              <a:t>, le imprese appaltatrici o affidatarie o subappaltatrici possono comunicare al committente, allegando il relativo certificato fornito dall’Agenzia delle Entrate, la sussistenza, nell’ultimo giorno del mese precedente a quello della scadenza prevista per il versamento delle ritenute, dei seguenti requisiti:</a:t>
            </a:r>
          </a:p>
          <a:p>
            <a:pPr algn="just">
              <a:buFont typeface="Arial" panose="020B0604020202020204" pitchFamily="34" charset="0"/>
              <a:buChar char="•"/>
            </a:pPr>
            <a:r>
              <a:rPr lang="it-IT" sz="2000" b="0" i="0" dirty="0">
                <a:solidFill>
                  <a:srgbClr val="1C2024"/>
                </a:solidFill>
                <a:effectLst/>
                <a:highlight>
                  <a:srgbClr val="FFFFFF"/>
                </a:highlight>
                <a:latin typeface="Titillium Web" panose="00000500000000000000" pitchFamily="2" charset="0"/>
              </a:rPr>
              <a:t>essere in attività da almeno </a:t>
            </a:r>
            <a:r>
              <a:rPr lang="it-IT" sz="2000" b="1" i="0" dirty="0">
                <a:solidFill>
                  <a:srgbClr val="1C2024"/>
                </a:solidFill>
                <a:effectLst/>
                <a:highlight>
                  <a:srgbClr val="FFFFFF"/>
                </a:highlight>
                <a:latin typeface="Titillium Web" panose="00000500000000000000" pitchFamily="2" charset="0"/>
              </a:rPr>
              <a:t>tre anni e in regola con gli obblighi dichiarativi;</a:t>
            </a:r>
          </a:p>
          <a:p>
            <a:pPr algn="just">
              <a:buFont typeface="Arial" panose="020B0604020202020204" pitchFamily="34" charset="0"/>
              <a:buChar char="•"/>
            </a:pPr>
            <a:r>
              <a:rPr lang="it-IT" sz="2000" b="0" i="0" dirty="0">
                <a:solidFill>
                  <a:srgbClr val="1C2024"/>
                </a:solidFill>
                <a:effectLst/>
                <a:highlight>
                  <a:srgbClr val="FFFFFF"/>
                </a:highlight>
                <a:latin typeface="Titillium Web" panose="00000500000000000000" pitchFamily="2" charset="0"/>
              </a:rPr>
              <a:t>aver eseguito, nel corso dei periodi d’imposta cui si riferiscono le dichiarazioni dei redditi presentate nell’ultimo triennio, complessivi versamenti registrati nel conto fiscale per un importo non inferiore al </a:t>
            </a:r>
            <a:r>
              <a:rPr lang="it-IT" sz="2000" b="1" i="0" dirty="0">
                <a:solidFill>
                  <a:srgbClr val="1C2024"/>
                </a:solidFill>
                <a:effectLst/>
                <a:highlight>
                  <a:srgbClr val="FFFFFF"/>
                </a:highlight>
                <a:latin typeface="Titillium Web" panose="00000500000000000000" pitchFamily="2" charset="0"/>
              </a:rPr>
              <a:t>10% dell’ammontare dei ricavi o dei compensi risultanti dalle dichiarazioni medesime;</a:t>
            </a:r>
          </a:p>
          <a:p>
            <a:pPr algn="just">
              <a:buFont typeface="Arial" panose="020B0604020202020204" pitchFamily="34" charset="0"/>
              <a:buChar char="•"/>
            </a:pPr>
            <a:r>
              <a:rPr lang="it-IT" sz="2000" b="0" i="0" dirty="0">
                <a:solidFill>
                  <a:srgbClr val="1C2024"/>
                </a:solidFill>
                <a:effectLst/>
                <a:highlight>
                  <a:srgbClr val="FFFFFF"/>
                </a:highlight>
                <a:latin typeface="Titillium Web" panose="00000500000000000000" pitchFamily="2" charset="0"/>
              </a:rPr>
              <a:t>non avere iscrizioni a ruolo o accertamenti esecutivi o avvisi di addebito affidati agli agenti della riscossione relativi alle imposte sui redditi, all’imposta regionale sulle attività produttive, alle ritenute e ai contributi previdenziali per </a:t>
            </a:r>
            <a:r>
              <a:rPr lang="it-IT" sz="2000" b="1" i="0" dirty="0">
                <a:solidFill>
                  <a:srgbClr val="1C2024"/>
                </a:solidFill>
                <a:effectLst/>
                <a:highlight>
                  <a:srgbClr val="FFFFFF"/>
                </a:highlight>
                <a:latin typeface="Titillium Web" panose="00000500000000000000" pitchFamily="2" charset="0"/>
              </a:rPr>
              <a:t>importi superiori ad euro 50.000</a:t>
            </a:r>
            <a:r>
              <a:rPr lang="it-IT" sz="2000" b="0" i="0" dirty="0">
                <a:solidFill>
                  <a:srgbClr val="1C2024"/>
                </a:solidFill>
                <a:effectLst/>
                <a:highlight>
                  <a:srgbClr val="FFFFFF"/>
                </a:highlight>
                <a:latin typeface="Titillium Web" panose="00000500000000000000" pitchFamily="2" charset="0"/>
              </a:rPr>
              <a:t>, per i quali i termini di pagamento siano scaduti e siano ancora dovuti pagamenti o non avere provvedimenti di sospensione. Le disposizioni di cui al periodo precedente non si applicano per le somme oggetto di piani di rateazione per i quali non sia intervenuta decadenza.</a:t>
            </a:r>
          </a:p>
          <a:p>
            <a:pPr algn="ctr"/>
            <a:endParaRPr lang="it-IT" dirty="0"/>
          </a:p>
        </p:txBody>
      </p:sp>
      <p:sp>
        <p:nvSpPr>
          <p:cNvPr id="3" name="Rettangolo 2">
            <a:extLst>
              <a:ext uri="{FF2B5EF4-FFF2-40B4-BE49-F238E27FC236}">
                <a16:creationId xmlns:a16="http://schemas.microsoft.com/office/drawing/2014/main" id="{CF2387A4-F2F0-534C-9086-11D99A856ECB}"/>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A0A19878-CD39-54A4-2A0A-FD96FF95A667}"/>
              </a:ext>
            </a:extLst>
          </p:cNvPr>
          <p:cNvSpPr>
            <a:spLocks noGrp="1"/>
          </p:cNvSpPr>
          <p:nvPr>
            <p:ph type="sldNum" sz="quarter" idx="12"/>
          </p:nvPr>
        </p:nvSpPr>
        <p:spPr/>
        <p:txBody>
          <a:bodyPr/>
          <a:lstStyle/>
          <a:p>
            <a:fld id="{DA676A96-430F-4052-8588-30E3E8EED3B8}" type="slidenum">
              <a:rPr lang="it-IT" smtClean="0"/>
              <a:t>10</a:t>
            </a:fld>
            <a:endParaRPr lang="it-IT"/>
          </a:p>
        </p:txBody>
      </p:sp>
    </p:spTree>
    <p:extLst>
      <p:ext uri="{BB962C8B-B14F-4D97-AF65-F5344CB8AC3E}">
        <p14:creationId xmlns:p14="http://schemas.microsoft.com/office/powerpoint/2010/main" val="3791907247"/>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420020"/>
          </a:xfrm>
        </p:spPr>
        <p:txBody>
          <a:bodyPr anchor="ctr">
            <a:normAutofit fontScale="90000"/>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a:extLst>
              <a:ext uri="{FF2B5EF4-FFF2-40B4-BE49-F238E27FC236}">
                <a16:creationId xmlns:a16="http://schemas.microsoft.com/office/drawing/2014/main" id="{CF2387A4-F2F0-534C-9086-11D99A856ECB}"/>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A0A19878-CD39-54A4-2A0A-FD96FF95A667}"/>
              </a:ext>
            </a:extLst>
          </p:cNvPr>
          <p:cNvSpPr>
            <a:spLocks noGrp="1"/>
          </p:cNvSpPr>
          <p:nvPr>
            <p:ph type="sldNum" sz="quarter" idx="12"/>
          </p:nvPr>
        </p:nvSpPr>
        <p:spPr/>
        <p:txBody>
          <a:bodyPr/>
          <a:lstStyle/>
          <a:p>
            <a:fld id="{DA676A96-430F-4052-8588-30E3E8EED3B8}" type="slidenum">
              <a:rPr lang="it-IT" smtClean="0"/>
              <a:t>11</a:t>
            </a:fld>
            <a:endParaRPr lang="it-IT"/>
          </a:p>
        </p:txBody>
      </p:sp>
      <p:sp>
        <p:nvSpPr>
          <p:cNvPr id="9" name="CasellaDiTesto 8">
            <a:extLst>
              <a:ext uri="{FF2B5EF4-FFF2-40B4-BE49-F238E27FC236}">
                <a16:creationId xmlns:a16="http://schemas.microsoft.com/office/drawing/2014/main" id="{51B08408-CEC4-1042-C547-96B6EE7B46EC}"/>
              </a:ext>
            </a:extLst>
          </p:cNvPr>
          <p:cNvSpPr txBox="1"/>
          <p:nvPr/>
        </p:nvSpPr>
        <p:spPr>
          <a:xfrm>
            <a:off x="562061" y="2884145"/>
            <a:ext cx="10226181" cy="2062103"/>
          </a:xfrm>
          <a:prstGeom prst="rect">
            <a:avLst/>
          </a:prstGeom>
          <a:noFill/>
        </p:spPr>
        <p:txBody>
          <a:bodyPr wrap="square">
            <a:spAutoFit/>
          </a:bodyPr>
          <a:lstStyle/>
          <a:p>
            <a:pPr algn="just"/>
            <a:r>
              <a:rPr lang="it-IT" sz="3200" b="0" i="0" dirty="0">
                <a:effectLst/>
                <a:highlight>
                  <a:srgbClr val="FFFFFF"/>
                </a:highlight>
                <a:latin typeface="open sans" panose="020B0606030504020204" pitchFamily="34" charset="0"/>
              </a:rPr>
              <a:t>Nel caso in cui un’impresa non presenti l’anzianità lavorativa richiesta, è prevista l’esclusione dall’obbligo di possesso del </a:t>
            </a:r>
            <a:r>
              <a:rPr lang="it-IT" sz="3200" b="1" i="0" dirty="0">
                <a:effectLst/>
                <a:highlight>
                  <a:srgbClr val="FFFFFF"/>
                </a:highlight>
                <a:latin typeface="open sans" panose="020B0606030504020204" pitchFamily="34" charset="0"/>
              </a:rPr>
              <a:t>DURF</a:t>
            </a:r>
            <a:r>
              <a:rPr lang="it-IT" sz="3200" b="0" i="0" dirty="0">
                <a:effectLst/>
                <a:highlight>
                  <a:srgbClr val="FFFFFF"/>
                </a:highlight>
                <a:latin typeface="open sans" panose="020B0606030504020204" pitchFamily="34" charset="0"/>
              </a:rPr>
              <a:t> ai fini della patente a crediti.</a:t>
            </a:r>
            <a:endParaRPr lang="it-IT" sz="3200" dirty="0"/>
          </a:p>
        </p:txBody>
      </p:sp>
    </p:spTree>
    <p:extLst>
      <p:ext uri="{BB962C8B-B14F-4D97-AF65-F5344CB8AC3E}">
        <p14:creationId xmlns:p14="http://schemas.microsoft.com/office/powerpoint/2010/main" val="3554396585"/>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420020"/>
          </a:xfrm>
        </p:spPr>
        <p:txBody>
          <a:bodyPr anchor="ctr">
            <a:normAutofit fontScale="90000"/>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a:extLst>
              <a:ext uri="{FF2B5EF4-FFF2-40B4-BE49-F238E27FC236}">
                <a16:creationId xmlns:a16="http://schemas.microsoft.com/office/drawing/2014/main" id="{CF2387A4-F2F0-534C-9086-11D99A856ECB}"/>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A0A19878-CD39-54A4-2A0A-FD96FF95A667}"/>
              </a:ext>
            </a:extLst>
          </p:cNvPr>
          <p:cNvSpPr>
            <a:spLocks noGrp="1"/>
          </p:cNvSpPr>
          <p:nvPr>
            <p:ph type="sldNum" sz="quarter" idx="12"/>
          </p:nvPr>
        </p:nvSpPr>
        <p:spPr/>
        <p:txBody>
          <a:bodyPr/>
          <a:lstStyle/>
          <a:p>
            <a:fld id="{DA676A96-430F-4052-8588-30E3E8EED3B8}" type="slidenum">
              <a:rPr lang="it-IT" smtClean="0"/>
              <a:t>12</a:t>
            </a:fld>
            <a:endParaRPr lang="it-IT"/>
          </a:p>
        </p:txBody>
      </p:sp>
      <p:sp>
        <p:nvSpPr>
          <p:cNvPr id="5" name="CasellaDiTesto 4">
            <a:extLst>
              <a:ext uri="{FF2B5EF4-FFF2-40B4-BE49-F238E27FC236}">
                <a16:creationId xmlns:a16="http://schemas.microsoft.com/office/drawing/2014/main" id="{EF130C12-77FB-E433-5A5B-CBA8FE557054}"/>
              </a:ext>
            </a:extLst>
          </p:cNvPr>
          <p:cNvSpPr txBox="1"/>
          <p:nvPr/>
        </p:nvSpPr>
        <p:spPr>
          <a:xfrm>
            <a:off x="478173" y="2145482"/>
            <a:ext cx="10192852" cy="3539430"/>
          </a:xfrm>
          <a:prstGeom prst="rect">
            <a:avLst/>
          </a:prstGeom>
          <a:noFill/>
        </p:spPr>
        <p:txBody>
          <a:bodyPr wrap="square">
            <a:spAutoFit/>
          </a:bodyPr>
          <a:lstStyle/>
          <a:p>
            <a:pPr algn="just"/>
            <a:r>
              <a:rPr lang="it-IT" sz="3200" b="0" i="0" dirty="0">
                <a:effectLst/>
                <a:highlight>
                  <a:srgbClr val="FFFFFF"/>
                </a:highlight>
                <a:latin typeface="open sans" panose="020B0606030504020204" pitchFamily="34" charset="0"/>
              </a:rPr>
              <a:t>Nel processo di valutazione della richiesta </a:t>
            </a:r>
            <a:r>
              <a:rPr lang="it-IT" sz="3200" b="0" i="0" dirty="0" err="1">
                <a:effectLst/>
                <a:highlight>
                  <a:srgbClr val="FFFFFF"/>
                </a:highlight>
                <a:latin typeface="open sans" panose="020B0606030504020204" pitchFamily="34" charset="0"/>
              </a:rPr>
              <a:t>l’</a:t>
            </a:r>
            <a:r>
              <a:rPr lang="it-IT" sz="3200" b="1" i="0" dirty="0" err="1">
                <a:effectLst/>
                <a:highlight>
                  <a:srgbClr val="FFFFFF"/>
                </a:highlight>
                <a:latin typeface="open sans" panose="020B0606030504020204" pitchFamily="34" charset="0"/>
              </a:rPr>
              <a:t>AdE</a:t>
            </a:r>
            <a:r>
              <a:rPr lang="it-IT" sz="3200" b="0" i="0" dirty="0">
                <a:effectLst/>
                <a:highlight>
                  <a:srgbClr val="FFFFFF"/>
                </a:highlight>
                <a:latin typeface="open sans" panose="020B0606030504020204" pitchFamily="34" charset="0"/>
              </a:rPr>
              <a:t> tiene conto dei requisiti soprastanti con riferimento all’ultimo giorno del mese precedente a quello di scadenza del versamento delle ritenute fiscali.</a:t>
            </a:r>
          </a:p>
          <a:p>
            <a:pPr algn="just"/>
            <a:r>
              <a:rPr lang="it-IT" sz="3200" b="0" i="0" dirty="0">
                <a:effectLst/>
                <a:highlight>
                  <a:srgbClr val="FFFFFF"/>
                </a:highlight>
                <a:latin typeface="open sans" panose="020B0606030504020204" pitchFamily="34" charset="0"/>
              </a:rPr>
              <a:t>Il certificato è disponibile dal terzo giorno lavorativo di ogni mese ed ha una validità di </a:t>
            </a:r>
            <a:r>
              <a:rPr lang="it-IT" sz="3200" b="1" i="0" dirty="0">
                <a:effectLst/>
                <a:highlight>
                  <a:srgbClr val="FFFFFF"/>
                </a:highlight>
                <a:latin typeface="open sans" panose="020B0606030504020204" pitchFamily="34" charset="0"/>
              </a:rPr>
              <a:t>4 mesi</a:t>
            </a:r>
            <a:r>
              <a:rPr lang="it-IT" sz="3200" b="0" i="0" dirty="0">
                <a:effectLst/>
                <a:highlight>
                  <a:srgbClr val="FFFFFF"/>
                </a:highlight>
                <a:latin typeface="open sans" panose="020B0606030504020204" pitchFamily="34" charset="0"/>
              </a:rPr>
              <a:t>.</a:t>
            </a:r>
          </a:p>
        </p:txBody>
      </p:sp>
    </p:spTree>
    <p:extLst>
      <p:ext uri="{BB962C8B-B14F-4D97-AF65-F5344CB8AC3E}">
        <p14:creationId xmlns:p14="http://schemas.microsoft.com/office/powerpoint/2010/main" val="808615755"/>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869232"/>
          </a:xfrm>
        </p:spPr>
        <p:txBody>
          <a:bodyPr anchor="ctr">
            <a:normAutofit/>
          </a:bodyPr>
          <a:lstStyle/>
          <a:p>
            <a:pPr algn="ctr"/>
            <a:r>
              <a:rPr lang="it-IT" sz="36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2437403"/>
            <a:ext cx="10922467" cy="3460058"/>
          </a:xfrm>
        </p:spPr>
        <p:txBody>
          <a:bodyPr>
            <a:noAutofit/>
          </a:bodyPr>
          <a:lstStyle/>
          <a:p>
            <a:pPr algn="just"/>
            <a:r>
              <a:rPr lang="it-IT" sz="3200" b="0" i="0" dirty="0">
                <a:solidFill>
                  <a:srgbClr val="1C2024"/>
                </a:solidFill>
                <a:effectLst/>
                <a:highlight>
                  <a:srgbClr val="FFFFFF"/>
                </a:highlight>
                <a:latin typeface="Titillium Web" panose="00000500000000000000" pitchFamily="2" charset="0"/>
              </a:rPr>
              <a:t>L’istanza per il rilascio del certificato deve essere presentata all'Ufficio competente in base al domicilio fiscale del soggetto di imposta tramite l’apposito </a:t>
            </a:r>
            <a:r>
              <a:rPr lang="it-IT" sz="3200" b="0" i="0" u="sng" dirty="0">
                <a:solidFill>
                  <a:srgbClr val="0066CC"/>
                </a:solidFill>
                <a:effectLst/>
                <a:highlight>
                  <a:srgbClr val="FFFFFF"/>
                </a:highlight>
                <a:latin typeface="Titillium Web" panose="00000500000000000000" pitchFamily="2" charset="0"/>
                <a:hlinkClick r:id="rId3"/>
              </a:rPr>
              <a:t>modello - istanza. - pdf</a:t>
            </a:r>
            <a:r>
              <a:rPr lang="it-IT" sz="3200" b="0" i="0" dirty="0">
                <a:solidFill>
                  <a:srgbClr val="1C2024"/>
                </a:solidFill>
                <a:effectLst/>
                <a:highlight>
                  <a:srgbClr val="FFFFFF"/>
                </a:highlight>
                <a:latin typeface="Titillium Web" panose="00000500000000000000" pitchFamily="2" charset="0"/>
              </a:rPr>
              <a:t> </a:t>
            </a:r>
          </a:p>
          <a:p>
            <a:pPr algn="just"/>
            <a:r>
              <a:rPr lang="it-IT" sz="3200" b="0" i="0" dirty="0">
                <a:solidFill>
                  <a:srgbClr val="1C2024"/>
                </a:solidFill>
                <a:effectLst/>
                <a:highlight>
                  <a:srgbClr val="FFFFFF"/>
                </a:highlight>
                <a:latin typeface="Titillium Web" panose="00000500000000000000" pitchFamily="2" charset="0"/>
              </a:rPr>
              <a:t>La richiesta può essere presentata personalmente o tramite soggetto delegato. In quest’ultimo caso il soggetto delegato deve essere munito di formale delega da consegnare unitamente alla richiesta del certificato.</a:t>
            </a:r>
            <a:endParaRPr lang="it-IT" sz="3200" dirty="0"/>
          </a:p>
        </p:txBody>
      </p:sp>
      <p:sp>
        <p:nvSpPr>
          <p:cNvPr id="3" name="Rettangolo 2">
            <a:extLst>
              <a:ext uri="{FF2B5EF4-FFF2-40B4-BE49-F238E27FC236}">
                <a16:creationId xmlns:a16="http://schemas.microsoft.com/office/drawing/2014/main" id="{E6E85286-9113-9452-977F-A9C2F399F5F9}"/>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341432F5-3BB3-22C7-D429-82C5C0E878F8}"/>
              </a:ext>
            </a:extLst>
          </p:cNvPr>
          <p:cNvSpPr>
            <a:spLocks noGrp="1"/>
          </p:cNvSpPr>
          <p:nvPr>
            <p:ph type="sldNum" sz="quarter" idx="12"/>
          </p:nvPr>
        </p:nvSpPr>
        <p:spPr/>
        <p:txBody>
          <a:bodyPr/>
          <a:lstStyle/>
          <a:p>
            <a:fld id="{DA676A96-430F-4052-8588-30E3E8EED3B8}" type="slidenum">
              <a:rPr lang="it-IT" smtClean="0"/>
              <a:t>13</a:t>
            </a:fld>
            <a:endParaRPr lang="it-IT"/>
          </a:p>
        </p:txBody>
      </p:sp>
    </p:spTree>
    <p:extLst>
      <p:ext uri="{BB962C8B-B14F-4D97-AF65-F5344CB8AC3E}">
        <p14:creationId xmlns:p14="http://schemas.microsoft.com/office/powerpoint/2010/main" val="1534202229"/>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869232"/>
          </a:xfrm>
        </p:spPr>
        <p:txBody>
          <a:bodyPr anchor="ctr">
            <a:normAutofit/>
          </a:bodyPr>
          <a:lstStyle/>
          <a:p>
            <a:pPr algn="ctr"/>
            <a:r>
              <a:rPr lang="it-IT" sz="36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2437403"/>
            <a:ext cx="10922467" cy="3460058"/>
          </a:xfrm>
        </p:spPr>
        <p:txBody>
          <a:bodyPr>
            <a:normAutofit fontScale="92500" lnSpcReduction="10000"/>
          </a:bodyPr>
          <a:lstStyle/>
          <a:p>
            <a:pPr algn="just"/>
            <a:r>
              <a:rPr lang="it-IT" sz="2400" b="0" i="0" dirty="0">
                <a:solidFill>
                  <a:srgbClr val="1C2024"/>
                </a:solidFill>
                <a:effectLst/>
                <a:highlight>
                  <a:srgbClr val="FFFFFF"/>
                </a:highlight>
                <a:latin typeface="Titillium Web" panose="00000500000000000000" pitchFamily="2" charset="0"/>
              </a:rPr>
              <a:t>Il modello compilato e sottoscritto può essere presentato all’Ufficio dell’Agenzia delle entrate competente:</a:t>
            </a:r>
          </a:p>
          <a:p>
            <a:pPr algn="just">
              <a:buFont typeface="Arial" panose="020B0604020202020204" pitchFamily="34" charset="0"/>
              <a:buChar char="•"/>
            </a:pPr>
            <a:r>
              <a:rPr lang="it-IT" sz="2400" b="1" i="0" u="sng" dirty="0">
                <a:solidFill>
                  <a:srgbClr val="0066CC"/>
                </a:solidFill>
                <a:effectLst/>
                <a:highlight>
                  <a:srgbClr val="FFFFFF"/>
                </a:highlight>
                <a:latin typeface="Titillium Web" panose="00000500000000000000" pitchFamily="2" charset="0"/>
                <a:hlinkClick r:id="rId3"/>
              </a:rPr>
              <a:t>mediante il servizio consegna documenti e istanze</a:t>
            </a:r>
            <a:r>
              <a:rPr lang="it-IT" sz="2400" b="0" i="0" dirty="0">
                <a:solidFill>
                  <a:srgbClr val="1C2024"/>
                </a:solidFill>
                <a:effectLst/>
                <a:highlight>
                  <a:srgbClr val="FFFFFF"/>
                </a:highlight>
                <a:latin typeface="Titillium Web" panose="00000500000000000000" pitchFamily="2" charset="0"/>
              </a:rPr>
              <a:t> presente nell’area riservata del sito </a:t>
            </a:r>
            <a:r>
              <a:rPr lang="it-IT" sz="2400" b="0" i="1" dirty="0">
                <a:solidFill>
                  <a:srgbClr val="1C2024"/>
                </a:solidFill>
                <a:effectLst/>
                <a:highlight>
                  <a:srgbClr val="FFFFFF"/>
                </a:highlight>
                <a:latin typeface="Titillium Web" panose="00000500000000000000" pitchFamily="2" charset="0"/>
              </a:rPr>
              <a:t>internet </a:t>
            </a:r>
            <a:r>
              <a:rPr lang="it-IT" sz="2400" b="0" i="0" dirty="0">
                <a:solidFill>
                  <a:srgbClr val="1C2024"/>
                </a:solidFill>
                <a:effectLst/>
                <a:highlight>
                  <a:srgbClr val="FFFFFF"/>
                </a:highlight>
                <a:latin typeface="Titillium Web" panose="00000500000000000000" pitchFamily="2" charset="0"/>
              </a:rPr>
              <a:t>dell’Agenzia delle entrate. </a:t>
            </a:r>
          </a:p>
          <a:p>
            <a:pPr algn="just">
              <a:buFont typeface="Arial" panose="020B0604020202020204" pitchFamily="34" charset="0"/>
              <a:buChar char="•"/>
            </a:pPr>
            <a:r>
              <a:rPr lang="it-IT" sz="2400" b="0" i="0" dirty="0">
                <a:solidFill>
                  <a:srgbClr val="1C2024"/>
                </a:solidFill>
                <a:effectLst/>
                <a:highlight>
                  <a:srgbClr val="FFFFFF"/>
                </a:highlight>
                <a:latin typeface="Titillium Web" panose="00000500000000000000" pitchFamily="2" charset="0"/>
              </a:rPr>
              <a:t>Se la richiesta è presentata tramite soggetto delegato il </a:t>
            </a:r>
            <a:r>
              <a:rPr lang="it-IT" sz="2400" b="0" i="0" u="sng" dirty="0">
                <a:solidFill>
                  <a:srgbClr val="0066CC"/>
                </a:solidFill>
                <a:effectLst/>
                <a:highlight>
                  <a:srgbClr val="FFFFFF"/>
                </a:highlight>
                <a:latin typeface="Titillium Web" panose="00000500000000000000" pitchFamily="2" charset="0"/>
                <a:hlinkClick r:id="rId4"/>
              </a:rPr>
              <a:t>modello - pdf</a:t>
            </a:r>
            <a:r>
              <a:rPr lang="it-IT" sz="2400" b="0" i="0" dirty="0">
                <a:solidFill>
                  <a:srgbClr val="1C2024"/>
                </a:solidFill>
                <a:effectLst/>
                <a:highlight>
                  <a:srgbClr val="FFFFFF"/>
                </a:highlight>
                <a:latin typeface="Titillium Web" panose="00000500000000000000" pitchFamily="2" charset="0"/>
              </a:rPr>
              <a:t> deve essere sottoscritto con firma digitale dal delegante oppure, nel caso sia sottoscritto con firma autografa, deve essere allegata una fotocopia del documento di identità del soggetto che firma il modello. L’istanza e i relativi documenti devono essere inoltrati tramite la funzionalità “Upload Documenti” selezionando come Ufficio destinatario </a:t>
            </a:r>
            <a:r>
              <a:rPr lang="it-IT" sz="2400" b="1" i="0" dirty="0">
                <a:solidFill>
                  <a:srgbClr val="1C2024"/>
                </a:solidFill>
                <a:effectLst/>
                <a:highlight>
                  <a:srgbClr val="FFFFFF"/>
                </a:highlight>
                <a:latin typeface="Titillium Web" panose="00000500000000000000" pitchFamily="2" charset="0"/>
              </a:rPr>
              <a:t>la Direzione Provinciale territorialmente competente</a:t>
            </a:r>
            <a:r>
              <a:rPr lang="it-IT" sz="2400" b="0" i="0" dirty="0">
                <a:solidFill>
                  <a:srgbClr val="1C2024"/>
                </a:solidFill>
                <a:effectLst/>
                <a:highlight>
                  <a:srgbClr val="FFFFFF"/>
                </a:highlight>
                <a:latin typeface="Titillium Web" panose="00000500000000000000" pitchFamily="2" charset="0"/>
              </a:rPr>
              <a:t>.</a:t>
            </a:r>
          </a:p>
          <a:p>
            <a:pPr algn="ctr"/>
            <a:endParaRPr lang="it-IT" dirty="0"/>
          </a:p>
        </p:txBody>
      </p:sp>
      <p:sp>
        <p:nvSpPr>
          <p:cNvPr id="3" name="Rettangolo 2">
            <a:extLst>
              <a:ext uri="{FF2B5EF4-FFF2-40B4-BE49-F238E27FC236}">
                <a16:creationId xmlns:a16="http://schemas.microsoft.com/office/drawing/2014/main" id="{ACE8435D-3634-626C-E53C-083FA0AFA4D9}"/>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730CEC39-80FC-02B1-0054-BA911A299CCB}"/>
              </a:ext>
            </a:extLst>
          </p:cNvPr>
          <p:cNvSpPr>
            <a:spLocks noGrp="1"/>
          </p:cNvSpPr>
          <p:nvPr>
            <p:ph type="sldNum" sz="quarter" idx="12"/>
          </p:nvPr>
        </p:nvSpPr>
        <p:spPr/>
        <p:txBody>
          <a:bodyPr/>
          <a:lstStyle/>
          <a:p>
            <a:fld id="{DA676A96-430F-4052-8588-30E3E8EED3B8}" type="slidenum">
              <a:rPr lang="it-IT" smtClean="0"/>
              <a:t>14</a:t>
            </a:fld>
            <a:endParaRPr lang="it-IT"/>
          </a:p>
        </p:txBody>
      </p:sp>
    </p:spTree>
    <p:extLst>
      <p:ext uri="{BB962C8B-B14F-4D97-AF65-F5344CB8AC3E}">
        <p14:creationId xmlns:p14="http://schemas.microsoft.com/office/powerpoint/2010/main" val="3045541226"/>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306721"/>
            <a:ext cx="10008296" cy="589191"/>
          </a:xfrm>
        </p:spPr>
        <p:txBody>
          <a:bodyPr anchor="ctr">
            <a:normAutofit/>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1895912"/>
            <a:ext cx="10922467" cy="4160939"/>
          </a:xfrm>
        </p:spPr>
        <p:txBody>
          <a:bodyPr>
            <a:normAutofit fontScale="92500" lnSpcReduction="10000"/>
          </a:bodyPr>
          <a:lstStyle/>
          <a:p>
            <a:pPr algn="l">
              <a:buFont typeface="Arial" panose="020B0604020202020204" pitchFamily="34" charset="0"/>
              <a:buChar char="•"/>
            </a:pPr>
            <a:r>
              <a:rPr lang="it-IT" sz="2400" b="0" i="0" dirty="0">
                <a:solidFill>
                  <a:srgbClr val="1C2024"/>
                </a:solidFill>
                <a:effectLst/>
                <a:highlight>
                  <a:srgbClr val="FFFFFF"/>
                </a:highlight>
                <a:latin typeface="Titillium Web" panose="00000500000000000000" pitchFamily="2" charset="0"/>
              </a:rPr>
              <a:t>mediante </a:t>
            </a:r>
            <a:r>
              <a:rPr lang="it-IT" sz="2400" b="1" i="0" dirty="0">
                <a:solidFill>
                  <a:srgbClr val="1C2024"/>
                </a:solidFill>
                <a:effectLst/>
                <a:highlight>
                  <a:srgbClr val="FFFFFF"/>
                </a:highlight>
                <a:latin typeface="Titillium Web" panose="00000500000000000000" pitchFamily="2" charset="0"/>
              </a:rPr>
              <a:t>consegna</a:t>
            </a:r>
            <a:r>
              <a:rPr lang="it-IT" sz="2400" b="0" i="0" dirty="0">
                <a:solidFill>
                  <a:srgbClr val="1C2024"/>
                </a:solidFill>
                <a:effectLst/>
                <a:highlight>
                  <a:srgbClr val="FFFFFF"/>
                </a:highlight>
                <a:latin typeface="Titillium Web" panose="00000500000000000000" pitchFamily="2" charset="0"/>
              </a:rPr>
              <a:t> diretta </a:t>
            </a:r>
            <a:r>
              <a:rPr lang="it-IT" sz="2400" b="1" i="0" dirty="0">
                <a:solidFill>
                  <a:srgbClr val="1C2024"/>
                </a:solidFill>
                <a:effectLst/>
                <a:highlight>
                  <a:srgbClr val="FFFFFF"/>
                </a:highlight>
                <a:latin typeface="Titillium Web" panose="00000500000000000000" pitchFamily="2" charset="0"/>
              </a:rPr>
              <a:t>all’Ufficio territoriale competente</a:t>
            </a:r>
            <a:r>
              <a:rPr lang="it-IT" sz="2400" b="0" i="0" dirty="0">
                <a:solidFill>
                  <a:srgbClr val="1C2024"/>
                </a:solidFill>
                <a:effectLst/>
                <a:highlight>
                  <a:srgbClr val="FFFFFF"/>
                </a:highlight>
                <a:latin typeface="Titillium Web" panose="00000500000000000000" pitchFamily="2" charset="0"/>
              </a:rPr>
              <a:t>. In questo caso l’Ufficio rilascia la relativa ricevuta;</a:t>
            </a:r>
          </a:p>
          <a:p>
            <a:pPr algn="l">
              <a:buFont typeface="Arial" panose="020B0604020202020204" pitchFamily="34" charset="0"/>
              <a:buChar char="•"/>
            </a:pPr>
            <a:r>
              <a:rPr lang="it-IT" sz="2400" b="0" i="0" dirty="0">
                <a:solidFill>
                  <a:srgbClr val="1C2024"/>
                </a:solidFill>
                <a:effectLst/>
                <a:highlight>
                  <a:srgbClr val="FFFFFF"/>
                </a:highlight>
                <a:latin typeface="Titillium Web" panose="00000500000000000000" pitchFamily="2" charset="0"/>
              </a:rPr>
              <a:t>mediante </a:t>
            </a:r>
            <a:r>
              <a:rPr lang="it-IT" sz="2400" b="1" i="0" dirty="0">
                <a:solidFill>
                  <a:srgbClr val="1C2024"/>
                </a:solidFill>
                <a:effectLst/>
                <a:highlight>
                  <a:srgbClr val="FFFFFF"/>
                </a:highlight>
                <a:latin typeface="Titillium Web" panose="00000500000000000000" pitchFamily="2" charset="0"/>
              </a:rPr>
              <a:t>raccomandata</a:t>
            </a:r>
            <a:r>
              <a:rPr lang="it-IT" sz="2400" b="0" i="0" dirty="0">
                <a:solidFill>
                  <a:srgbClr val="1C2024"/>
                </a:solidFill>
                <a:effectLst/>
                <a:highlight>
                  <a:srgbClr val="FFFFFF"/>
                </a:highlight>
                <a:latin typeface="Titillium Web" panose="00000500000000000000" pitchFamily="2" charset="0"/>
              </a:rPr>
              <a:t> con avviso di ricevimento </a:t>
            </a:r>
            <a:r>
              <a:rPr lang="it-IT" sz="2400" b="1" i="0" dirty="0">
                <a:solidFill>
                  <a:srgbClr val="1C2024"/>
                </a:solidFill>
                <a:effectLst/>
                <a:highlight>
                  <a:srgbClr val="FFFFFF"/>
                </a:highlight>
                <a:latin typeface="Titillium Web" panose="00000500000000000000" pitchFamily="2" charset="0"/>
              </a:rPr>
              <a:t>all’Ufficio territoriale competente</a:t>
            </a:r>
            <a:r>
              <a:rPr lang="it-IT" sz="2400" b="0" i="0" dirty="0">
                <a:solidFill>
                  <a:srgbClr val="1C2024"/>
                </a:solidFill>
                <a:effectLst/>
                <a:highlight>
                  <a:srgbClr val="FFFFFF"/>
                </a:highlight>
                <a:latin typeface="Titillium Web" panose="00000500000000000000" pitchFamily="2" charset="0"/>
              </a:rPr>
              <a:t> allegando una fotocopia del documento di identità del soggetto che firma il modello;</a:t>
            </a:r>
          </a:p>
          <a:p>
            <a:pPr algn="l">
              <a:buFont typeface="Arial" panose="020B0604020202020204" pitchFamily="34" charset="0"/>
              <a:buChar char="•"/>
            </a:pPr>
            <a:r>
              <a:rPr lang="it-IT" sz="2400" b="0" i="0" dirty="0">
                <a:solidFill>
                  <a:srgbClr val="1C2024"/>
                </a:solidFill>
                <a:effectLst/>
                <a:highlight>
                  <a:srgbClr val="FFFFFF"/>
                </a:highlight>
                <a:latin typeface="Titillium Web" panose="00000500000000000000" pitchFamily="2" charset="0"/>
              </a:rPr>
              <a:t>mediante </a:t>
            </a:r>
            <a:r>
              <a:rPr lang="it-IT" sz="2400" b="1" i="0" dirty="0">
                <a:solidFill>
                  <a:srgbClr val="1C2024"/>
                </a:solidFill>
                <a:effectLst/>
                <a:highlight>
                  <a:srgbClr val="FFFFFF"/>
                </a:highlight>
                <a:latin typeface="Titillium Web" panose="00000500000000000000" pitchFamily="2" charset="0"/>
              </a:rPr>
              <a:t>posta elettronica certificata</a:t>
            </a:r>
            <a:r>
              <a:rPr lang="it-IT" sz="2400" b="0" i="0" dirty="0">
                <a:solidFill>
                  <a:srgbClr val="1C2024"/>
                </a:solidFill>
                <a:effectLst/>
                <a:highlight>
                  <a:srgbClr val="FFFFFF"/>
                </a:highlight>
                <a:latin typeface="Titillium Web" panose="00000500000000000000" pitchFamily="2" charset="0"/>
              </a:rPr>
              <a:t> specificando nell’oggetto “Richiesta Certificato di sussistenza dei requisiti per imprese appaltatrici”. Il </a:t>
            </a:r>
            <a:r>
              <a:rPr lang="it-IT" sz="2400" b="0" i="0" u="sng" dirty="0">
                <a:solidFill>
                  <a:srgbClr val="0066CC"/>
                </a:solidFill>
                <a:effectLst/>
                <a:highlight>
                  <a:srgbClr val="FFFFFF"/>
                </a:highlight>
                <a:latin typeface="Titillium Web" panose="00000500000000000000" pitchFamily="2" charset="0"/>
                <a:hlinkClick r:id="rId3"/>
              </a:rPr>
              <a:t>modello - pdf</a:t>
            </a:r>
            <a:r>
              <a:rPr lang="it-IT" sz="2400" b="0" i="0" dirty="0">
                <a:solidFill>
                  <a:srgbClr val="1C2024"/>
                </a:solidFill>
                <a:effectLst/>
                <a:highlight>
                  <a:srgbClr val="FFFFFF"/>
                </a:highlight>
                <a:latin typeface="Titillium Web" panose="00000500000000000000" pitchFamily="2" charset="0"/>
              </a:rPr>
              <a:t> deve essere sottoscritto con firma digitale; nel caso sia sottoscritto con firma autografa, deve essere allegata una fotocopia del documento di identità del soggetto che firma il modello. L’indirizzo di posta elettronica certificata a cui dovrà essere inoltrata la richiesta è quello della </a:t>
            </a:r>
            <a:r>
              <a:rPr lang="it-IT" sz="2400" b="1" i="0" dirty="0">
                <a:solidFill>
                  <a:srgbClr val="1C2024"/>
                </a:solidFill>
                <a:effectLst/>
                <a:highlight>
                  <a:srgbClr val="FFFFFF"/>
                </a:highlight>
                <a:latin typeface="Titillium Web" panose="00000500000000000000" pitchFamily="2" charset="0"/>
              </a:rPr>
              <a:t>Direzione Provinciale territorialmente competente</a:t>
            </a:r>
            <a:r>
              <a:rPr lang="it-IT" sz="2400" b="0" i="0" dirty="0">
                <a:solidFill>
                  <a:srgbClr val="1C2024"/>
                </a:solidFill>
                <a:effectLst/>
                <a:highlight>
                  <a:srgbClr val="FFFFFF"/>
                </a:highlight>
                <a:latin typeface="Titillium Web" panose="00000500000000000000" pitchFamily="2" charset="0"/>
              </a:rPr>
              <a:t> ed è riscontrabile al seguente </a:t>
            </a:r>
            <a:r>
              <a:rPr lang="it-IT" sz="2400" b="0" i="0" u="sng" dirty="0">
                <a:solidFill>
                  <a:srgbClr val="0066CC"/>
                </a:solidFill>
                <a:effectLst/>
                <a:highlight>
                  <a:srgbClr val="FFFFFF"/>
                </a:highlight>
                <a:latin typeface="Titillium Web" panose="00000500000000000000" pitchFamily="2" charset="0"/>
                <a:hlinkClick r:id="rId4"/>
              </a:rPr>
              <a:t>indirizzo - Elenco indirizzi PEC degli Uffici dell'Agenzia delle entrate</a:t>
            </a:r>
            <a:endParaRPr lang="it-IT" sz="2400" b="0" i="0" dirty="0">
              <a:solidFill>
                <a:srgbClr val="1C2024"/>
              </a:solidFill>
              <a:effectLst/>
              <a:highlight>
                <a:srgbClr val="FFFFFF"/>
              </a:highlight>
              <a:latin typeface="Titillium Web" panose="00000500000000000000" pitchFamily="2" charset="0"/>
            </a:endParaRPr>
          </a:p>
          <a:p>
            <a:pPr algn="ctr"/>
            <a:endParaRPr lang="it-IT" dirty="0"/>
          </a:p>
        </p:txBody>
      </p:sp>
      <p:sp>
        <p:nvSpPr>
          <p:cNvPr id="3" name="Rettangolo 2">
            <a:extLst>
              <a:ext uri="{FF2B5EF4-FFF2-40B4-BE49-F238E27FC236}">
                <a16:creationId xmlns:a16="http://schemas.microsoft.com/office/drawing/2014/main" id="{69CD4D49-3553-D584-FB74-928BB9E14C35}"/>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46E52072-B4CF-8E61-5C97-A53CF61E6BE2}"/>
              </a:ext>
            </a:extLst>
          </p:cNvPr>
          <p:cNvSpPr>
            <a:spLocks noGrp="1"/>
          </p:cNvSpPr>
          <p:nvPr>
            <p:ph type="sldNum" sz="quarter" idx="12"/>
          </p:nvPr>
        </p:nvSpPr>
        <p:spPr/>
        <p:txBody>
          <a:bodyPr/>
          <a:lstStyle/>
          <a:p>
            <a:fld id="{DA676A96-430F-4052-8588-30E3E8EED3B8}" type="slidenum">
              <a:rPr lang="it-IT" smtClean="0"/>
              <a:t>15</a:t>
            </a:fld>
            <a:endParaRPr lang="it-IT"/>
          </a:p>
        </p:txBody>
      </p:sp>
    </p:spTree>
    <p:extLst>
      <p:ext uri="{BB962C8B-B14F-4D97-AF65-F5344CB8AC3E}">
        <p14:creationId xmlns:p14="http://schemas.microsoft.com/office/powerpoint/2010/main" val="2546671954"/>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869232"/>
          </a:xfrm>
        </p:spPr>
        <p:txBody>
          <a:bodyPr anchor="ctr">
            <a:normAutofit/>
          </a:bodyPr>
          <a:lstStyle/>
          <a:p>
            <a:pPr algn="ctr"/>
            <a:r>
              <a:rPr lang="it-IT" sz="36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2437403"/>
            <a:ext cx="10922467" cy="3460058"/>
          </a:xfrm>
        </p:spPr>
        <p:txBody>
          <a:bodyPr>
            <a:normAutofit lnSpcReduction="10000"/>
          </a:bodyPr>
          <a:lstStyle/>
          <a:p>
            <a:pPr algn="just"/>
            <a:r>
              <a:rPr lang="it-IT" sz="4000" b="0" i="0" u="sng" dirty="0">
                <a:solidFill>
                  <a:srgbClr val="0066CC"/>
                </a:solidFill>
                <a:effectLst/>
                <a:highlight>
                  <a:srgbClr val="FFFFFF"/>
                </a:highlight>
                <a:latin typeface="Titillium Web" panose="00000500000000000000" pitchFamily="2" charset="0"/>
                <a:hlinkClick r:id="rId3"/>
              </a:rPr>
              <a:t>I grandi contribuenti</a:t>
            </a:r>
            <a:r>
              <a:rPr lang="it-IT" sz="4000" b="0" i="0" dirty="0">
                <a:solidFill>
                  <a:srgbClr val="1C2024"/>
                </a:solidFill>
                <a:effectLst/>
                <a:highlight>
                  <a:srgbClr val="FFFFFF"/>
                </a:highlight>
                <a:latin typeface="Titillium Web" panose="00000500000000000000" pitchFamily="2" charset="0"/>
              </a:rPr>
              <a:t> devono, invece, inoltrare la richiesta esclusivamente alla Direzione regionale territorialmente competente.</a:t>
            </a:r>
          </a:p>
          <a:p>
            <a:pPr algn="just"/>
            <a:r>
              <a:rPr lang="it-IT" sz="4000" b="0" i="0" dirty="0">
                <a:solidFill>
                  <a:srgbClr val="1C2024"/>
                </a:solidFill>
                <a:effectLst/>
                <a:highlight>
                  <a:srgbClr val="FFFFFF"/>
                </a:highlight>
                <a:latin typeface="Titillium Web" panose="00000500000000000000" pitchFamily="2" charset="0"/>
              </a:rPr>
              <a:t>Il certificato è disponibile dal terzo giorno lavorativo di ogni mese e ha validità di 4 mesi.</a:t>
            </a:r>
          </a:p>
          <a:p>
            <a:pPr algn="l"/>
            <a:r>
              <a:rPr lang="it-IT" b="0" i="0" dirty="0">
                <a:solidFill>
                  <a:srgbClr val="1C2024"/>
                </a:solidFill>
                <a:effectLst/>
                <a:highlight>
                  <a:srgbClr val="FFFFFF"/>
                </a:highlight>
                <a:latin typeface="Titillium Web" panose="00000500000000000000" pitchFamily="2" charset="0"/>
              </a:rPr>
              <a:t> </a:t>
            </a:r>
          </a:p>
          <a:p>
            <a:pPr algn="ctr"/>
            <a:endParaRPr lang="it-IT" dirty="0"/>
          </a:p>
        </p:txBody>
      </p:sp>
      <p:sp>
        <p:nvSpPr>
          <p:cNvPr id="3" name="Rettangolo 2">
            <a:extLst>
              <a:ext uri="{FF2B5EF4-FFF2-40B4-BE49-F238E27FC236}">
                <a16:creationId xmlns:a16="http://schemas.microsoft.com/office/drawing/2014/main" id="{2AA63EB4-144C-4F85-2A87-808C4B14C5C3}"/>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6954A279-821A-79AB-9BE1-04772C5B0466}"/>
              </a:ext>
            </a:extLst>
          </p:cNvPr>
          <p:cNvSpPr>
            <a:spLocks noGrp="1"/>
          </p:cNvSpPr>
          <p:nvPr>
            <p:ph type="sldNum" sz="quarter" idx="12"/>
          </p:nvPr>
        </p:nvSpPr>
        <p:spPr/>
        <p:txBody>
          <a:bodyPr/>
          <a:lstStyle/>
          <a:p>
            <a:fld id="{DA676A96-430F-4052-8588-30E3E8EED3B8}" type="slidenum">
              <a:rPr lang="it-IT" smtClean="0"/>
              <a:t>16</a:t>
            </a:fld>
            <a:endParaRPr lang="it-IT"/>
          </a:p>
        </p:txBody>
      </p:sp>
    </p:spTree>
    <p:extLst>
      <p:ext uri="{BB962C8B-B14F-4D97-AF65-F5344CB8AC3E}">
        <p14:creationId xmlns:p14="http://schemas.microsoft.com/office/powerpoint/2010/main" val="2503297648"/>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869232"/>
          </a:xfrm>
        </p:spPr>
        <p:txBody>
          <a:bodyPr anchor="ctr">
            <a:normAutofit/>
          </a:bodyPr>
          <a:lstStyle/>
          <a:p>
            <a:pPr algn="ctr"/>
            <a:r>
              <a:rPr lang="it-IT" sz="36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2437403"/>
            <a:ext cx="10922467" cy="3460058"/>
          </a:xfrm>
        </p:spPr>
        <p:txBody>
          <a:bodyPr anchor="ctr">
            <a:normAutofit/>
          </a:bodyPr>
          <a:lstStyle/>
          <a:p>
            <a:pPr algn="ctr"/>
            <a:r>
              <a:rPr lang="it-IT" sz="4800" b="1" i="0" dirty="0">
                <a:solidFill>
                  <a:srgbClr val="1C2024"/>
                </a:solidFill>
                <a:effectLst/>
                <a:highlight>
                  <a:srgbClr val="FFFFFF"/>
                </a:highlight>
                <a:latin typeface="Titillium Web" panose="00000500000000000000" pitchFamily="2" charset="0"/>
              </a:rPr>
              <a:t>Costo</a:t>
            </a:r>
          </a:p>
          <a:p>
            <a:pPr algn="ctr"/>
            <a:r>
              <a:rPr lang="it-IT" sz="4800" b="0" i="0" dirty="0">
                <a:solidFill>
                  <a:srgbClr val="1C2024"/>
                </a:solidFill>
                <a:effectLst/>
                <a:highlight>
                  <a:srgbClr val="FFFFFF"/>
                </a:highlight>
                <a:latin typeface="Titillium Web" panose="00000500000000000000" pitchFamily="2" charset="0"/>
              </a:rPr>
              <a:t>L’istanza e il certificato non sono soggette ad imposta di bollo e tributi speciali.</a:t>
            </a:r>
            <a:endParaRPr lang="it-IT" sz="4800" dirty="0"/>
          </a:p>
        </p:txBody>
      </p:sp>
      <p:sp>
        <p:nvSpPr>
          <p:cNvPr id="3" name="Rettangolo 2">
            <a:extLst>
              <a:ext uri="{FF2B5EF4-FFF2-40B4-BE49-F238E27FC236}">
                <a16:creationId xmlns:a16="http://schemas.microsoft.com/office/drawing/2014/main" id="{6B6B12AE-8C94-7AC7-CE58-84520ED21D72}"/>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9EFAD716-1E0B-1FA0-6F82-B9B09D1194A1}"/>
              </a:ext>
            </a:extLst>
          </p:cNvPr>
          <p:cNvSpPr>
            <a:spLocks noGrp="1"/>
          </p:cNvSpPr>
          <p:nvPr>
            <p:ph type="sldNum" sz="quarter" idx="12"/>
          </p:nvPr>
        </p:nvSpPr>
        <p:spPr/>
        <p:txBody>
          <a:bodyPr/>
          <a:lstStyle/>
          <a:p>
            <a:fld id="{DA676A96-430F-4052-8588-30E3E8EED3B8}" type="slidenum">
              <a:rPr lang="it-IT" smtClean="0"/>
              <a:t>17</a:t>
            </a:fld>
            <a:endParaRPr lang="it-IT"/>
          </a:p>
        </p:txBody>
      </p:sp>
    </p:spTree>
    <p:extLst>
      <p:ext uri="{BB962C8B-B14F-4D97-AF65-F5344CB8AC3E}">
        <p14:creationId xmlns:p14="http://schemas.microsoft.com/office/powerpoint/2010/main" val="4090040742"/>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400963"/>
            <a:ext cx="10008296" cy="415318"/>
          </a:xfrm>
        </p:spPr>
        <p:txBody>
          <a:bodyPr anchor="ctr">
            <a:normAutofit fontScale="90000"/>
          </a:bodyPr>
          <a:lstStyle/>
          <a:p>
            <a:pPr algn="ctr"/>
            <a:r>
              <a:rPr lang="it-IT" sz="24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02729" y="2117713"/>
            <a:ext cx="11132133" cy="4085777"/>
          </a:xfrm>
        </p:spPr>
        <p:txBody>
          <a:bodyPr anchor="ctr">
            <a:normAutofit fontScale="55000" lnSpcReduction="20000"/>
          </a:bodyPr>
          <a:lstStyle/>
          <a:p>
            <a:pPr algn="just" fontAlgn="base"/>
            <a:r>
              <a:rPr lang="it-IT" sz="5100" b="1" i="0" dirty="0">
                <a:solidFill>
                  <a:srgbClr val="333333"/>
                </a:solidFill>
                <a:effectLst/>
                <a:highlight>
                  <a:srgbClr val="FFFFFF"/>
                </a:highlight>
                <a:latin typeface="poppins" panose="00000500000000000000" pitchFamily="2" charset="0"/>
              </a:rPr>
              <a:t>DURF obbligatorio per la richiesta della patente a crediti</a:t>
            </a:r>
          </a:p>
          <a:p>
            <a:pPr algn="just" fontAlgn="base"/>
            <a:r>
              <a:rPr lang="it-IT" sz="5100" b="0" i="0" dirty="0">
                <a:solidFill>
                  <a:srgbClr val="333333"/>
                </a:solidFill>
                <a:effectLst/>
                <a:highlight>
                  <a:srgbClr val="FFFFFF"/>
                </a:highlight>
                <a:latin typeface="poppins" panose="00000500000000000000" pitchFamily="2" charset="0"/>
              </a:rPr>
              <a:t>Dal 1° ottobre 2024 il documento di regolarità fiscale – DURF figura tra i requisiti per ottenere la </a:t>
            </a:r>
            <a:r>
              <a:rPr lang="it-IT" sz="5100" b="1" i="0" u="none" strike="noStrike" dirty="0">
                <a:solidFill>
                  <a:srgbClr val="0306B1"/>
                </a:solidFill>
                <a:effectLst/>
                <a:highlight>
                  <a:srgbClr val="FFFFFF"/>
                </a:highlight>
                <a:latin typeface="inherit"/>
                <a:hlinkClick r:id="rId3"/>
              </a:rPr>
              <a:t>patente a crediti</a:t>
            </a:r>
            <a:r>
              <a:rPr lang="it-IT" sz="5100" b="0" i="0" dirty="0">
                <a:solidFill>
                  <a:srgbClr val="333333"/>
                </a:solidFill>
                <a:effectLst/>
                <a:highlight>
                  <a:srgbClr val="FFFFFF"/>
                </a:highlight>
                <a:latin typeface="poppins" panose="00000500000000000000" pitchFamily="2" charset="0"/>
              </a:rPr>
              <a:t>.</a:t>
            </a:r>
          </a:p>
          <a:p>
            <a:pPr algn="just" fontAlgn="base"/>
            <a:r>
              <a:rPr lang="it-IT" sz="5100" b="0" i="0" dirty="0">
                <a:solidFill>
                  <a:srgbClr val="333333"/>
                </a:solidFill>
                <a:effectLst/>
                <a:highlight>
                  <a:srgbClr val="FFFFFF"/>
                </a:highlight>
                <a:latin typeface="poppins" panose="00000500000000000000" pitchFamily="2" charset="0"/>
              </a:rPr>
              <a:t>Le imprese che non riescono a soddisfare i requisiti per ottenere il DURF, non potranno richiedere la patente a crediti e di conseguenza non potranno partecipare alle gare d’appalto.</a:t>
            </a:r>
          </a:p>
          <a:p>
            <a:pPr algn="just" fontAlgn="base"/>
            <a:r>
              <a:rPr lang="it-IT" sz="5100" b="0" i="0" dirty="0">
                <a:solidFill>
                  <a:srgbClr val="333333"/>
                </a:solidFill>
                <a:effectLst/>
                <a:highlight>
                  <a:srgbClr val="FFFFFF"/>
                </a:highlight>
                <a:latin typeface="poppins" panose="00000500000000000000" pitchFamily="2" charset="0"/>
              </a:rPr>
              <a:t>Per le imprese o i lavoratori autonomi </a:t>
            </a:r>
            <a:r>
              <a:rPr lang="it-IT" sz="5100" b="1" i="0" dirty="0">
                <a:solidFill>
                  <a:srgbClr val="333333"/>
                </a:solidFill>
                <a:effectLst/>
                <a:highlight>
                  <a:srgbClr val="FFFFFF"/>
                </a:highlight>
                <a:latin typeface="inherit"/>
              </a:rPr>
              <a:t>privi della patente</a:t>
            </a:r>
            <a:r>
              <a:rPr lang="it-IT" sz="5100" b="0" i="0" dirty="0">
                <a:solidFill>
                  <a:srgbClr val="333333"/>
                </a:solidFill>
                <a:effectLst/>
                <a:highlight>
                  <a:srgbClr val="FFFFFF"/>
                </a:highlight>
                <a:latin typeface="poppins" panose="00000500000000000000" pitchFamily="2" charset="0"/>
              </a:rPr>
              <a:t> o con un </a:t>
            </a:r>
            <a:r>
              <a:rPr lang="it-IT" sz="5100" b="1" i="0" dirty="0">
                <a:solidFill>
                  <a:srgbClr val="333333"/>
                </a:solidFill>
                <a:effectLst/>
                <a:highlight>
                  <a:srgbClr val="FFFFFF"/>
                </a:highlight>
                <a:latin typeface="inherit"/>
              </a:rPr>
              <a:t>numero di crediti inferiore a 15</a:t>
            </a:r>
            <a:r>
              <a:rPr lang="it-IT" sz="5100" b="0" i="0" dirty="0">
                <a:solidFill>
                  <a:srgbClr val="333333"/>
                </a:solidFill>
                <a:effectLst/>
                <a:highlight>
                  <a:srgbClr val="FFFFFF"/>
                </a:highlight>
                <a:latin typeface="poppins" panose="00000500000000000000" pitchFamily="2" charset="0"/>
              </a:rPr>
              <a:t> è prevista infatti l’</a:t>
            </a:r>
            <a:r>
              <a:rPr lang="it-IT" sz="5100" b="1" i="0" dirty="0">
                <a:solidFill>
                  <a:srgbClr val="333333"/>
                </a:solidFill>
                <a:effectLst/>
                <a:highlight>
                  <a:srgbClr val="FFFFFF"/>
                </a:highlight>
                <a:latin typeface="inherit"/>
              </a:rPr>
              <a:t>esclusione dalla partecipazione ai lavori pubblici</a:t>
            </a:r>
            <a:r>
              <a:rPr lang="it-IT" sz="5100" b="0" i="0" dirty="0">
                <a:solidFill>
                  <a:srgbClr val="333333"/>
                </a:solidFill>
                <a:effectLst/>
                <a:highlight>
                  <a:srgbClr val="FFFFFF"/>
                </a:highlight>
                <a:latin typeface="poppins" panose="00000500000000000000" pitchFamily="2" charset="0"/>
              </a:rPr>
              <a:t> per un periodo di </a:t>
            </a:r>
            <a:r>
              <a:rPr lang="it-IT" sz="5100" b="1" i="0" dirty="0">
                <a:solidFill>
                  <a:srgbClr val="333333"/>
                </a:solidFill>
                <a:effectLst/>
                <a:highlight>
                  <a:srgbClr val="FFFFFF"/>
                </a:highlight>
                <a:latin typeface="inherit"/>
              </a:rPr>
              <a:t>sei mesi</a:t>
            </a:r>
            <a:r>
              <a:rPr lang="it-IT" sz="5100" b="0" i="0" dirty="0">
                <a:solidFill>
                  <a:srgbClr val="333333"/>
                </a:solidFill>
                <a:effectLst/>
                <a:highlight>
                  <a:srgbClr val="FFFFFF"/>
                </a:highlight>
                <a:latin typeface="poppins" panose="00000500000000000000" pitchFamily="2" charset="0"/>
              </a:rPr>
              <a:t>.</a:t>
            </a:r>
          </a:p>
          <a:p>
            <a:pPr algn="ctr"/>
            <a:endParaRPr lang="it-IT" sz="4800" dirty="0"/>
          </a:p>
        </p:txBody>
      </p:sp>
      <p:sp>
        <p:nvSpPr>
          <p:cNvPr id="3" name="Rettangolo 2">
            <a:extLst>
              <a:ext uri="{FF2B5EF4-FFF2-40B4-BE49-F238E27FC236}">
                <a16:creationId xmlns:a16="http://schemas.microsoft.com/office/drawing/2014/main" id="{2F7C4240-19B2-6CF6-0406-F6F08701CBA4}"/>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A7D37AD0-CFEB-C8C3-E2CE-CF53E75D898B}"/>
              </a:ext>
            </a:extLst>
          </p:cNvPr>
          <p:cNvSpPr>
            <a:spLocks noGrp="1"/>
          </p:cNvSpPr>
          <p:nvPr>
            <p:ph type="sldNum" sz="quarter" idx="12"/>
          </p:nvPr>
        </p:nvSpPr>
        <p:spPr/>
        <p:txBody>
          <a:bodyPr/>
          <a:lstStyle/>
          <a:p>
            <a:fld id="{DA676A96-430F-4052-8588-30E3E8EED3B8}" type="slidenum">
              <a:rPr lang="it-IT" smtClean="0"/>
              <a:t>18</a:t>
            </a:fld>
            <a:endParaRPr lang="it-IT"/>
          </a:p>
        </p:txBody>
      </p:sp>
    </p:spTree>
    <p:extLst>
      <p:ext uri="{BB962C8B-B14F-4D97-AF65-F5344CB8AC3E}">
        <p14:creationId xmlns:p14="http://schemas.microsoft.com/office/powerpoint/2010/main" val="4040723159"/>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400963"/>
            <a:ext cx="10008296" cy="415318"/>
          </a:xfrm>
        </p:spPr>
        <p:txBody>
          <a:bodyPr anchor="ctr">
            <a:normAutofit fontScale="90000"/>
          </a:bodyPr>
          <a:lstStyle/>
          <a:p>
            <a:pPr algn="ctr"/>
            <a:r>
              <a:rPr lang="it-IT" sz="24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02729" y="2117713"/>
            <a:ext cx="10922467" cy="4085777"/>
          </a:xfrm>
        </p:spPr>
        <p:txBody>
          <a:bodyPr anchor="ctr">
            <a:normAutofit fontScale="70000" lnSpcReduction="20000"/>
          </a:bodyPr>
          <a:lstStyle/>
          <a:p>
            <a:pPr algn="just"/>
            <a:r>
              <a:rPr lang="it-IT" sz="4800" b="1" dirty="0">
                <a:solidFill>
                  <a:schemeClr val="tx1"/>
                </a:solidFill>
                <a:effectLst>
                  <a:outerShdw blurRad="38100" dist="38100" dir="2700000" algn="tl">
                    <a:srgbClr val="000000">
                      <a:alpha val="43137"/>
                    </a:srgbClr>
                  </a:outerShdw>
                </a:effectLst>
              </a:rPr>
              <a:t>Riesame del certificato </a:t>
            </a:r>
            <a:r>
              <a:rPr lang="it-IT" sz="4800" dirty="0">
                <a:solidFill>
                  <a:schemeClr val="tx1"/>
                </a:solidFill>
              </a:rPr>
              <a:t>di sussistenza dei requisiti di esonero di cui all’art. 17-bis, comma 5, del Dlgs 9 luglio 1997, n. 241, relativo al soggetto sopra identificato rilasciato da questo Ufficio PROT. N. _____ del ________ per i seguenti motivi: ______________________________________________________________________________________________ ______________________________________________________________________________________________</a:t>
            </a:r>
          </a:p>
        </p:txBody>
      </p:sp>
      <p:sp>
        <p:nvSpPr>
          <p:cNvPr id="3" name="Rettangolo 2">
            <a:extLst>
              <a:ext uri="{FF2B5EF4-FFF2-40B4-BE49-F238E27FC236}">
                <a16:creationId xmlns:a16="http://schemas.microsoft.com/office/drawing/2014/main" id="{44DA620F-8840-0455-119F-7B0626F1F691}"/>
              </a:ext>
            </a:extLst>
          </p:cNvPr>
          <p:cNvSpPr/>
          <p:nvPr/>
        </p:nvSpPr>
        <p:spPr>
          <a:xfrm>
            <a:off x="3682767" y="5754198"/>
            <a:ext cx="4588778" cy="58477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r>
              <a:rPr lang="it-IT" sz="1600" b="1" i="0" u="none" strike="noStrike" baseline="0" dirty="0">
                <a:solidFill>
                  <a:srgbClr val="002060"/>
                </a:solidFill>
                <a:latin typeface="+mj-lt"/>
              </a:rPr>
              <a:t> </a:t>
            </a:r>
            <a:endParaRPr lang="it-IT" b="1" dirty="0">
              <a:solidFill>
                <a:srgbClr val="002060"/>
              </a:solidFill>
              <a:latin typeface="+mj-lt"/>
            </a:endParaRPr>
          </a:p>
        </p:txBody>
      </p:sp>
      <p:sp>
        <p:nvSpPr>
          <p:cNvPr id="4" name="Rettangolo 3">
            <a:extLst>
              <a:ext uri="{FF2B5EF4-FFF2-40B4-BE49-F238E27FC236}">
                <a16:creationId xmlns:a16="http://schemas.microsoft.com/office/drawing/2014/main" id="{60BD651C-F740-19B1-9AEB-811A46E519C7}"/>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7" name="Segnaposto numero diapositiva 6">
            <a:extLst>
              <a:ext uri="{FF2B5EF4-FFF2-40B4-BE49-F238E27FC236}">
                <a16:creationId xmlns:a16="http://schemas.microsoft.com/office/drawing/2014/main" id="{3AE09866-73B1-09D3-BE7F-3F78A7B396A7}"/>
              </a:ext>
            </a:extLst>
          </p:cNvPr>
          <p:cNvSpPr>
            <a:spLocks noGrp="1"/>
          </p:cNvSpPr>
          <p:nvPr>
            <p:ph type="sldNum" sz="quarter" idx="12"/>
          </p:nvPr>
        </p:nvSpPr>
        <p:spPr/>
        <p:txBody>
          <a:bodyPr/>
          <a:lstStyle/>
          <a:p>
            <a:fld id="{DA676A96-430F-4052-8588-30E3E8EED3B8}" type="slidenum">
              <a:rPr lang="it-IT" smtClean="0"/>
              <a:t>19</a:t>
            </a:fld>
            <a:endParaRPr lang="it-IT"/>
          </a:p>
        </p:txBody>
      </p:sp>
    </p:spTree>
    <p:extLst>
      <p:ext uri="{BB962C8B-B14F-4D97-AF65-F5344CB8AC3E}">
        <p14:creationId xmlns:p14="http://schemas.microsoft.com/office/powerpoint/2010/main" val="382763572"/>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996" y="1723693"/>
            <a:ext cx="10008296" cy="869232"/>
          </a:xfrm>
        </p:spPr>
        <p:txBody>
          <a:bodyPr anchor="ctr">
            <a:normAutofit/>
          </a:bodyPr>
          <a:lstStyle/>
          <a:p>
            <a:pPr algn="ctr"/>
            <a:r>
              <a:rPr lang="it-IT" sz="32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6428" y="353965"/>
            <a:ext cx="6021261" cy="143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ottotitolo 6">
            <a:extLst>
              <a:ext uri="{FF2B5EF4-FFF2-40B4-BE49-F238E27FC236}">
                <a16:creationId xmlns:a16="http://schemas.microsoft.com/office/drawing/2014/main" id="{49AB51B1-B7EF-3FFA-8DFD-EAADDE43B3AE}"/>
              </a:ext>
            </a:extLst>
          </p:cNvPr>
          <p:cNvSpPr>
            <a:spLocks noGrp="1"/>
          </p:cNvSpPr>
          <p:nvPr>
            <p:ph type="subTitle" idx="1"/>
          </p:nvPr>
        </p:nvSpPr>
        <p:spPr>
          <a:xfrm>
            <a:off x="562062" y="2522664"/>
            <a:ext cx="10008296" cy="3083272"/>
          </a:xfrm>
        </p:spPr>
        <p:txBody>
          <a:bodyPr>
            <a:noAutofit/>
          </a:bodyPr>
          <a:lstStyle/>
          <a:p>
            <a:pPr algn="just"/>
            <a:r>
              <a:rPr lang="it-IT" sz="3600" b="0" i="0" dirty="0">
                <a:solidFill>
                  <a:srgbClr val="0C0C0F"/>
                </a:solidFill>
                <a:effectLst/>
                <a:highlight>
                  <a:srgbClr val="FFFFFF"/>
                </a:highlight>
                <a:latin typeface="Firava"/>
              </a:rPr>
              <a:t>Con il </a:t>
            </a:r>
            <a:r>
              <a:rPr lang="it-IT" sz="3600" b="1" i="0" dirty="0">
                <a:solidFill>
                  <a:srgbClr val="0C0C0F"/>
                </a:solidFill>
                <a:effectLst/>
                <a:highlight>
                  <a:srgbClr val="FFFFFF"/>
                </a:highlight>
                <a:latin typeface="Firava"/>
              </a:rPr>
              <a:t>decreto n. 132 del 18 settembre 2024</a:t>
            </a:r>
            <a:r>
              <a:rPr lang="it-IT" sz="3600" b="0" i="0" dirty="0">
                <a:solidFill>
                  <a:srgbClr val="0C0C0F"/>
                </a:solidFill>
                <a:effectLst/>
                <a:highlight>
                  <a:srgbClr val="FFFFFF"/>
                </a:highlight>
                <a:latin typeface="Firava"/>
              </a:rPr>
              <a:t>, il Ministero del Lavoro e delle Politiche Sociali stabilisce le regole per la richiesta e la validità della nuova patente a crediti introdotta al fine di </a:t>
            </a:r>
            <a:r>
              <a:rPr lang="it-IT" sz="3600" b="1" i="0" dirty="0">
                <a:solidFill>
                  <a:srgbClr val="0C0C0F"/>
                </a:solidFill>
                <a:effectLst/>
                <a:highlight>
                  <a:srgbClr val="FFFFFF"/>
                </a:highlight>
                <a:latin typeface="Firava"/>
              </a:rPr>
              <a:t>aumentare la salute e la sicurezza del lavoro nei cantieri edili</a:t>
            </a:r>
            <a:r>
              <a:rPr lang="it-IT" sz="3600" b="0" i="0" dirty="0">
                <a:solidFill>
                  <a:srgbClr val="0C0C0F"/>
                </a:solidFill>
                <a:effectLst/>
                <a:highlight>
                  <a:srgbClr val="FFFFFF"/>
                </a:highlight>
                <a:latin typeface="Firava"/>
              </a:rPr>
              <a:t>. In vigore dall’1 ottobre 2024</a:t>
            </a:r>
            <a:endParaRPr lang="it-IT" sz="3600" dirty="0"/>
          </a:p>
        </p:txBody>
      </p:sp>
      <p:sp>
        <p:nvSpPr>
          <p:cNvPr id="8" name="Rettangolo 7">
            <a:extLst>
              <a:ext uri="{FF2B5EF4-FFF2-40B4-BE49-F238E27FC236}">
                <a16:creationId xmlns:a16="http://schemas.microsoft.com/office/drawing/2014/main" id="{0A1EC33D-DE91-2852-7D7E-764548008A4D}"/>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10" name="Segnaposto numero diapositiva 9">
            <a:extLst>
              <a:ext uri="{FF2B5EF4-FFF2-40B4-BE49-F238E27FC236}">
                <a16:creationId xmlns:a16="http://schemas.microsoft.com/office/drawing/2014/main" id="{A8285378-7814-D2B3-93E7-565A6EF59DEA}"/>
              </a:ext>
            </a:extLst>
          </p:cNvPr>
          <p:cNvSpPr>
            <a:spLocks noGrp="1"/>
          </p:cNvSpPr>
          <p:nvPr>
            <p:ph type="sldNum" sz="quarter" idx="12"/>
          </p:nvPr>
        </p:nvSpPr>
        <p:spPr/>
        <p:txBody>
          <a:bodyPr/>
          <a:lstStyle/>
          <a:p>
            <a:fld id="{DA676A96-430F-4052-8588-30E3E8EED3B8}" type="slidenum">
              <a:rPr lang="it-IT" smtClean="0"/>
              <a:t>2</a:t>
            </a:fld>
            <a:endParaRPr lang="it-IT" dirty="0"/>
          </a:p>
        </p:txBody>
      </p:sp>
    </p:spTree>
    <p:extLst>
      <p:ext uri="{BB962C8B-B14F-4D97-AF65-F5344CB8AC3E}">
        <p14:creationId xmlns:p14="http://schemas.microsoft.com/office/powerpoint/2010/main" val="1714668934"/>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400963"/>
            <a:ext cx="10008296" cy="415318"/>
          </a:xfrm>
        </p:spPr>
        <p:txBody>
          <a:bodyPr anchor="ctr">
            <a:normAutofit fontScale="90000"/>
          </a:bodyPr>
          <a:lstStyle/>
          <a:p>
            <a:pPr algn="ctr"/>
            <a:r>
              <a:rPr lang="it-IT" sz="24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02729" y="2117713"/>
            <a:ext cx="10922467" cy="4085777"/>
          </a:xfrm>
        </p:spPr>
        <p:txBody>
          <a:bodyPr anchor="t">
            <a:normAutofit/>
          </a:bodyPr>
          <a:lstStyle/>
          <a:p>
            <a:pPr algn="just"/>
            <a:r>
              <a:rPr lang="it-IT" sz="3200" dirty="0">
                <a:solidFill>
                  <a:srgbClr val="000000"/>
                </a:solidFill>
                <a:latin typeface="Times New Roman" panose="02020603050405020304" pitchFamily="18" charset="0"/>
              </a:rPr>
              <a:t>C</a:t>
            </a:r>
            <a:r>
              <a:rPr lang="it-IT" sz="3200" b="0" u="none" strike="noStrike" baseline="0" dirty="0">
                <a:solidFill>
                  <a:srgbClr val="000000"/>
                </a:solidFill>
                <a:latin typeface="Times New Roman" panose="02020603050405020304" pitchFamily="18" charset="0"/>
              </a:rPr>
              <a:t>omplessivi versamenti registrati nel conto fiscale per un importo non inferiore al </a:t>
            </a:r>
            <a:r>
              <a:rPr lang="it-IT" sz="3200" b="1" u="none" strike="noStrike" baseline="0" dirty="0">
                <a:solidFill>
                  <a:srgbClr val="000000"/>
                </a:solidFill>
                <a:latin typeface="Times New Roman" panose="02020603050405020304" pitchFamily="18" charset="0"/>
              </a:rPr>
              <a:t>10 per cento dell'ammontare dei ricavi o compensi:</a:t>
            </a:r>
          </a:p>
          <a:p>
            <a:pPr algn="l"/>
            <a:r>
              <a:rPr lang="it-IT" sz="3200" b="1" i="1" dirty="0">
                <a:solidFill>
                  <a:srgbClr val="000000"/>
                </a:solidFill>
                <a:latin typeface="Times New Roman" panose="02020603050405020304" pitchFamily="18" charset="0"/>
              </a:rPr>
              <a:t>- </a:t>
            </a:r>
            <a:r>
              <a:rPr lang="it-IT" sz="3200" b="1" i="1" u="none" strike="noStrike" baseline="0" dirty="0">
                <a:solidFill>
                  <a:srgbClr val="000000"/>
                </a:solidFill>
                <a:latin typeface="Times New Roman" panose="02020603050405020304" pitchFamily="18" charset="0"/>
              </a:rPr>
              <a:t> </a:t>
            </a:r>
            <a:r>
              <a:rPr lang="it-IT" sz="3200" dirty="0">
                <a:solidFill>
                  <a:srgbClr val="000000"/>
                </a:solidFill>
                <a:latin typeface="Times New Roman" panose="02020603050405020304" pitchFamily="18" charset="0"/>
              </a:rPr>
              <a:t>scissione dei pagamenti (cd. </a:t>
            </a:r>
            <a:r>
              <a:rPr lang="it-IT" sz="3200" b="1" dirty="0">
                <a:solidFill>
                  <a:srgbClr val="000000"/>
                </a:solidFill>
                <a:latin typeface="Times New Roman" panose="02020603050405020304" pitchFamily="18" charset="0"/>
              </a:rPr>
              <a:t>split payment</a:t>
            </a:r>
            <a:r>
              <a:rPr lang="it-IT" sz="3200" dirty="0">
                <a:solidFill>
                  <a:srgbClr val="000000"/>
                </a:solidFill>
                <a:latin typeface="Times New Roman" panose="02020603050405020304" pitchFamily="18" charset="0"/>
              </a:rPr>
              <a:t>), di cui all’articolo 17-ter del decreto del Presidente della Repubblica 26 ottobre 1972, n. 633, e dell’inversione contabile (cd. </a:t>
            </a:r>
            <a:r>
              <a:rPr lang="it-IT" sz="3200" b="1" dirty="0">
                <a:solidFill>
                  <a:srgbClr val="000000"/>
                </a:solidFill>
                <a:latin typeface="Times New Roman" panose="02020603050405020304" pitchFamily="18" charset="0"/>
              </a:rPr>
              <a:t>reverse </a:t>
            </a:r>
            <a:r>
              <a:rPr lang="it-IT" sz="3200" b="1" dirty="0" err="1">
                <a:solidFill>
                  <a:srgbClr val="000000"/>
                </a:solidFill>
                <a:latin typeface="Times New Roman" panose="02020603050405020304" pitchFamily="18" charset="0"/>
              </a:rPr>
              <a:t>charge</a:t>
            </a:r>
            <a:r>
              <a:rPr lang="it-IT" sz="3200" dirty="0">
                <a:solidFill>
                  <a:srgbClr val="000000"/>
                </a:solidFill>
                <a:latin typeface="Times New Roman" panose="02020603050405020304" pitchFamily="18" charset="0"/>
              </a:rPr>
              <a:t>), di cui all’articolo 17 del medesimo d.P.R. </a:t>
            </a:r>
          </a:p>
        </p:txBody>
      </p:sp>
      <p:sp>
        <p:nvSpPr>
          <p:cNvPr id="3" name="Rettangolo 2">
            <a:extLst>
              <a:ext uri="{FF2B5EF4-FFF2-40B4-BE49-F238E27FC236}">
                <a16:creationId xmlns:a16="http://schemas.microsoft.com/office/drawing/2014/main" id="{83DD59CA-D1A5-D12D-1FA2-3A2348070330}"/>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1E7C2512-BFBD-C849-EB09-A24628148583}"/>
              </a:ext>
            </a:extLst>
          </p:cNvPr>
          <p:cNvSpPr>
            <a:spLocks noGrp="1"/>
          </p:cNvSpPr>
          <p:nvPr>
            <p:ph type="sldNum" sz="quarter" idx="12"/>
          </p:nvPr>
        </p:nvSpPr>
        <p:spPr/>
        <p:txBody>
          <a:bodyPr/>
          <a:lstStyle/>
          <a:p>
            <a:fld id="{DA676A96-430F-4052-8588-30E3E8EED3B8}" type="slidenum">
              <a:rPr lang="it-IT" smtClean="0"/>
              <a:t>20</a:t>
            </a:fld>
            <a:endParaRPr lang="it-IT"/>
          </a:p>
        </p:txBody>
      </p:sp>
    </p:spTree>
    <p:extLst>
      <p:ext uri="{BB962C8B-B14F-4D97-AF65-F5344CB8AC3E}">
        <p14:creationId xmlns:p14="http://schemas.microsoft.com/office/powerpoint/2010/main" val="1016603625"/>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400963"/>
            <a:ext cx="10008296" cy="415318"/>
          </a:xfrm>
        </p:spPr>
        <p:txBody>
          <a:bodyPr anchor="ctr">
            <a:normAutofit fontScale="90000"/>
          </a:bodyPr>
          <a:lstStyle/>
          <a:p>
            <a:pPr algn="ctr"/>
            <a:r>
              <a:rPr lang="it-IT" sz="24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02729" y="2117713"/>
            <a:ext cx="10922467" cy="4085777"/>
          </a:xfrm>
        </p:spPr>
        <p:txBody>
          <a:bodyPr anchor="t">
            <a:normAutofit/>
          </a:bodyPr>
          <a:lstStyle/>
          <a:p>
            <a:pPr marL="457200" indent="-457200" algn="l">
              <a:buFontTx/>
              <a:buChar char="-"/>
            </a:pPr>
            <a:r>
              <a:rPr lang="it-IT" sz="2800" b="0" i="0" u="none" strike="noStrike" baseline="0" dirty="0">
                <a:solidFill>
                  <a:srgbClr val="000000"/>
                </a:solidFill>
                <a:latin typeface="Times New Roman" panose="02020603050405020304" pitchFamily="18" charset="0"/>
              </a:rPr>
              <a:t>“</a:t>
            </a:r>
            <a:r>
              <a:rPr lang="it-IT" sz="2800" b="1" i="0" u="none" strike="noStrike" baseline="0" dirty="0">
                <a:solidFill>
                  <a:srgbClr val="000000"/>
                </a:solidFill>
                <a:latin typeface="Times New Roman" panose="02020603050405020304" pitchFamily="18" charset="0"/>
              </a:rPr>
              <a:t>imposta teorica</a:t>
            </a:r>
            <a:r>
              <a:rPr lang="it-IT" sz="2800" dirty="0">
                <a:solidFill>
                  <a:srgbClr val="000000"/>
                </a:solidFill>
                <a:latin typeface="Times New Roman" panose="02020603050405020304" pitchFamily="18" charset="0"/>
              </a:rPr>
              <a:t>” in materia di trasparenza fiscale, </a:t>
            </a:r>
            <a:r>
              <a:rPr lang="it-IT" sz="2800" b="0" i="0" u="none" strike="noStrike" baseline="0" dirty="0">
                <a:solidFill>
                  <a:srgbClr val="000000"/>
                </a:solidFill>
                <a:latin typeface="Times New Roman" panose="02020603050405020304" pitchFamily="18" charset="0"/>
              </a:rPr>
              <a:t>corrispondente al reddito della società, imputato a ciascun socio (che provvede al pagamento dell’imposta), indipendentemente dalla effettiva percezione, proporzionalmente alla sua quota di partecipazione;</a:t>
            </a:r>
          </a:p>
          <a:p>
            <a:pPr marL="457200" indent="-457200" algn="l">
              <a:buFontTx/>
              <a:buChar char="-"/>
            </a:pPr>
            <a:r>
              <a:rPr lang="it-IT" sz="2800" dirty="0">
                <a:solidFill>
                  <a:srgbClr val="000000"/>
                </a:solidFill>
                <a:latin typeface="Times New Roman" panose="02020603050405020304" pitchFamily="18" charset="0"/>
              </a:rPr>
              <a:t>l’“</a:t>
            </a:r>
            <a:r>
              <a:rPr lang="it-IT" sz="2800" b="1" dirty="0">
                <a:solidFill>
                  <a:srgbClr val="000000"/>
                </a:solidFill>
                <a:latin typeface="Times New Roman" panose="02020603050405020304" pitchFamily="18" charset="0"/>
              </a:rPr>
              <a:t>imposta sul valore aggiunto teorica</a:t>
            </a:r>
            <a:r>
              <a:rPr lang="it-IT" sz="2800" dirty="0">
                <a:solidFill>
                  <a:srgbClr val="000000"/>
                </a:solidFill>
                <a:latin typeface="Times New Roman" panose="02020603050405020304" pitchFamily="18" charset="0"/>
              </a:rPr>
              <a:t>” risultante dalla liquidazione periodica della società controllata, ma assolta dall’ente controllante, nell’ipotesi di esercizio dell’opzione per la liquidazione Iva di gruppo, ai sensi dell’articolo 73, comma terzo, del decreto del Presidente della Repubblica 26 ottobre 1972, n. 633  </a:t>
            </a:r>
          </a:p>
        </p:txBody>
      </p:sp>
      <p:sp>
        <p:nvSpPr>
          <p:cNvPr id="3" name="Rettangolo 2">
            <a:extLst>
              <a:ext uri="{FF2B5EF4-FFF2-40B4-BE49-F238E27FC236}">
                <a16:creationId xmlns:a16="http://schemas.microsoft.com/office/drawing/2014/main" id="{774C0110-11B5-37FC-E5E5-69CE20EBEDC7}"/>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FDE81CF1-1D61-71B3-6FD7-49276324F5E3}"/>
              </a:ext>
            </a:extLst>
          </p:cNvPr>
          <p:cNvSpPr>
            <a:spLocks noGrp="1"/>
          </p:cNvSpPr>
          <p:nvPr>
            <p:ph type="sldNum" sz="quarter" idx="12"/>
          </p:nvPr>
        </p:nvSpPr>
        <p:spPr/>
        <p:txBody>
          <a:bodyPr/>
          <a:lstStyle/>
          <a:p>
            <a:fld id="{DA676A96-430F-4052-8588-30E3E8EED3B8}" type="slidenum">
              <a:rPr lang="it-IT" smtClean="0"/>
              <a:t>21</a:t>
            </a:fld>
            <a:endParaRPr lang="it-IT"/>
          </a:p>
        </p:txBody>
      </p:sp>
    </p:spTree>
    <p:extLst>
      <p:ext uri="{BB962C8B-B14F-4D97-AF65-F5344CB8AC3E}">
        <p14:creationId xmlns:p14="http://schemas.microsoft.com/office/powerpoint/2010/main" val="1419462914"/>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400963"/>
            <a:ext cx="10008296" cy="629174"/>
          </a:xfrm>
        </p:spPr>
        <p:txBody>
          <a:bodyPr anchor="ctr">
            <a:normAutofit/>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1853967"/>
            <a:ext cx="11157358" cy="4370664"/>
          </a:xfrm>
        </p:spPr>
        <p:txBody>
          <a:bodyPr anchor="ctr">
            <a:normAutofit fontScale="40000" lnSpcReduction="20000"/>
          </a:bodyPr>
          <a:lstStyle/>
          <a:p>
            <a:pPr algn="l" fontAlgn="base"/>
            <a:endParaRPr lang="it-IT" sz="4800" b="1" i="0" dirty="0">
              <a:solidFill>
                <a:srgbClr val="333333"/>
              </a:solidFill>
              <a:effectLst/>
              <a:highlight>
                <a:srgbClr val="FFFFFF"/>
              </a:highlight>
              <a:latin typeface="poppins" panose="00000500000000000000" pitchFamily="2" charset="0"/>
            </a:endParaRPr>
          </a:p>
          <a:p>
            <a:pPr algn="l" fontAlgn="base"/>
            <a:r>
              <a:rPr lang="it-IT" sz="8000" b="1" i="0" dirty="0">
                <a:solidFill>
                  <a:srgbClr val="333333"/>
                </a:solidFill>
                <a:effectLst/>
                <a:highlight>
                  <a:srgbClr val="FFFFFF"/>
                </a:highlight>
                <a:latin typeface="poppins" panose="00000500000000000000" pitchFamily="2" charset="0"/>
              </a:rPr>
              <a:t>Quando non serve chiedere il DURF?</a:t>
            </a:r>
          </a:p>
          <a:p>
            <a:pPr algn="just" fontAlgn="base"/>
            <a:r>
              <a:rPr lang="it-IT" sz="8000" b="0" i="0" dirty="0">
                <a:solidFill>
                  <a:srgbClr val="333333"/>
                </a:solidFill>
                <a:effectLst/>
                <a:highlight>
                  <a:srgbClr val="FFFFFF"/>
                </a:highlight>
                <a:latin typeface="poppins" panose="00000500000000000000" pitchFamily="2" charset="0"/>
              </a:rPr>
              <a:t>Non sono tenute a esibire il DURF:</a:t>
            </a:r>
          </a:p>
          <a:p>
            <a:pPr algn="just" fontAlgn="base">
              <a:buFont typeface="Arial" panose="020B0604020202020204" pitchFamily="34" charset="0"/>
              <a:buChar char="•"/>
            </a:pPr>
            <a:r>
              <a:rPr lang="it-IT" sz="8000" b="0" i="0" dirty="0">
                <a:solidFill>
                  <a:srgbClr val="333333"/>
                </a:solidFill>
                <a:effectLst/>
                <a:highlight>
                  <a:srgbClr val="FFFFFF"/>
                </a:highlight>
                <a:latin typeface="poppins" panose="00000500000000000000" pitchFamily="2" charset="0"/>
              </a:rPr>
              <a:t>le Pubbliche Amministrazioni, qualora siano esse stesse appaltatrici o subappaltatrici, sempre che si tratti di attività istituzionale non commerciale (devono invece chiederlo quando sono committenti);</a:t>
            </a:r>
          </a:p>
          <a:p>
            <a:pPr algn="just" fontAlgn="base">
              <a:buFont typeface="Arial" panose="020B0604020202020204" pitchFamily="34" charset="0"/>
              <a:buChar char="•"/>
            </a:pPr>
            <a:r>
              <a:rPr lang="it-IT" sz="8000" b="0" i="0" dirty="0">
                <a:solidFill>
                  <a:srgbClr val="333333"/>
                </a:solidFill>
                <a:effectLst/>
                <a:highlight>
                  <a:srgbClr val="FFFFFF"/>
                </a:highlight>
                <a:latin typeface="poppins" panose="00000500000000000000" pitchFamily="2" charset="0"/>
              </a:rPr>
              <a:t>le imprese non stabilite in Italia;</a:t>
            </a:r>
          </a:p>
          <a:p>
            <a:pPr algn="just" fontAlgn="base">
              <a:buFont typeface="Arial" panose="020B0604020202020204" pitchFamily="34" charset="0"/>
              <a:buChar char="•"/>
            </a:pPr>
            <a:r>
              <a:rPr lang="it-IT" sz="8000" b="0" i="0" dirty="0">
                <a:solidFill>
                  <a:srgbClr val="333333"/>
                </a:solidFill>
                <a:effectLst/>
                <a:highlight>
                  <a:srgbClr val="FFFFFF"/>
                </a:highlight>
                <a:latin typeface="poppins" panose="00000500000000000000" pitchFamily="2" charset="0"/>
              </a:rPr>
              <a:t>soggetti che non esercitano attività d’impresa.</a:t>
            </a:r>
          </a:p>
          <a:p>
            <a:pPr algn="ctr"/>
            <a:endParaRPr lang="it-IT" sz="4800" dirty="0"/>
          </a:p>
        </p:txBody>
      </p:sp>
      <p:sp>
        <p:nvSpPr>
          <p:cNvPr id="3" name="Rettangolo 2">
            <a:extLst>
              <a:ext uri="{FF2B5EF4-FFF2-40B4-BE49-F238E27FC236}">
                <a16:creationId xmlns:a16="http://schemas.microsoft.com/office/drawing/2014/main" id="{8C5AF860-A631-1688-8CEF-00077097C8B7}"/>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EFC38ED7-DAB6-731D-0FD1-A5EABC8AA0C0}"/>
              </a:ext>
            </a:extLst>
          </p:cNvPr>
          <p:cNvSpPr>
            <a:spLocks noGrp="1"/>
          </p:cNvSpPr>
          <p:nvPr>
            <p:ph type="sldNum" sz="quarter" idx="12"/>
          </p:nvPr>
        </p:nvSpPr>
        <p:spPr/>
        <p:txBody>
          <a:bodyPr/>
          <a:lstStyle/>
          <a:p>
            <a:fld id="{DA676A96-430F-4052-8588-30E3E8EED3B8}" type="slidenum">
              <a:rPr lang="it-IT" smtClean="0"/>
              <a:t>22</a:t>
            </a:fld>
            <a:endParaRPr lang="it-IT"/>
          </a:p>
        </p:txBody>
      </p:sp>
    </p:spTree>
    <p:extLst>
      <p:ext uri="{BB962C8B-B14F-4D97-AF65-F5344CB8AC3E}">
        <p14:creationId xmlns:p14="http://schemas.microsoft.com/office/powerpoint/2010/main" val="3534867622"/>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400963"/>
            <a:ext cx="10008296" cy="295974"/>
          </a:xfrm>
        </p:spPr>
        <p:txBody>
          <a:bodyPr anchor="ctr">
            <a:normAutofit fontScale="90000"/>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9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345347" y="1995272"/>
            <a:ext cx="11501306" cy="4385081"/>
          </a:xfrm>
        </p:spPr>
        <p:txBody>
          <a:bodyPr anchor="ctr">
            <a:normAutofit fontScale="40000" lnSpcReduction="20000"/>
          </a:bodyPr>
          <a:lstStyle/>
          <a:p>
            <a:pPr algn="l" fontAlgn="base"/>
            <a:r>
              <a:rPr lang="it-IT" sz="7000" b="1" i="0" dirty="0">
                <a:solidFill>
                  <a:srgbClr val="333333"/>
                </a:solidFill>
                <a:effectLst/>
                <a:highlight>
                  <a:srgbClr val="FFFFFF"/>
                </a:highlight>
                <a:latin typeface="poppins" panose="00000500000000000000" pitchFamily="2" charset="0"/>
              </a:rPr>
              <a:t>Cosa succede se non ho il DURF?</a:t>
            </a:r>
          </a:p>
          <a:p>
            <a:pPr algn="just" fontAlgn="base"/>
            <a:r>
              <a:rPr lang="it-IT" sz="7000" b="0" i="0" dirty="0">
                <a:solidFill>
                  <a:srgbClr val="333333"/>
                </a:solidFill>
                <a:effectLst/>
                <a:highlight>
                  <a:srgbClr val="FFFFFF"/>
                </a:highlight>
                <a:latin typeface="poppins" panose="00000500000000000000" pitchFamily="2" charset="0"/>
              </a:rPr>
              <a:t>Non avere il DURF, o avere un </a:t>
            </a:r>
            <a:r>
              <a:rPr lang="it-IT" sz="7000" b="1" i="0" dirty="0">
                <a:solidFill>
                  <a:srgbClr val="333333"/>
                </a:solidFill>
                <a:effectLst/>
                <a:highlight>
                  <a:srgbClr val="FFFFFF"/>
                </a:highlight>
                <a:latin typeface="inherit"/>
              </a:rPr>
              <a:t>DURF NEGATIVO</a:t>
            </a:r>
            <a:r>
              <a:rPr lang="it-IT" sz="7000" b="0" i="0" dirty="0">
                <a:solidFill>
                  <a:srgbClr val="333333"/>
                </a:solidFill>
                <a:effectLst/>
                <a:highlight>
                  <a:srgbClr val="FFFFFF"/>
                </a:highlight>
                <a:latin typeface="poppins" panose="00000500000000000000" pitchFamily="2" charset="0"/>
              </a:rPr>
              <a:t>, comporta l’applicabilità di tutti gli obblighi e i controlli a carico del committente.</a:t>
            </a:r>
          </a:p>
          <a:p>
            <a:pPr algn="just" fontAlgn="base"/>
            <a:r>
              <a:rPr lang="it-IT" sz="7000" b="0" i="0" dirty="0">
                <a:solidFill>
                  <a:srgbClr val="333333"/>
                </a:solidFill>
                <a:effectLst/>
                <a:highlight>
                  <a:srgbClr val="FFFFFF"/>
                </a:highlight>
                <a:latin typeface="poppins" panose="00000500000000000000" pitchFamily="2" charset="0"/>
              </a:rPr>
              <a:t>Il committente deve </a:t>
            </a:r>
            <a:r>
              <a:rPr lang="it-IT" sz="7000" b="1" i="0" dirty="0">
                <a:solidFill>
                  <a:srgbClr val="333333"/>
                </a:solidFill>
                <a:effectLst/>
                <a:highlight>
                  <a:srgbClr val="FFFFFF"/>
                </a:highlight>
                <a:latin typeface="inherit"/>
              </a:rPr>
              <a:t>sospendere il pagamento dei corrispettivi maturati dall’impresa appaltatrice/affidataria fino a concorrenza del 20%</a:t>
            </a:r>
            <a:r>
              <a:rPr lang="it-IT" sz="7000" b="0" i="0" dirty="0">
                <a:solidFill>
                  <a:srgbClr val="333333"/>
                </a:solidFill>
                <a:effectLst/>
                <a:highlight>
                  <a:srgbClr val="FFFFFF"/>
                </a:highlight>
                <a:latin typeface="poppins" panose="00000500000000000000" pitchFamily="2" charset="0"/>
              </a:rPr>
              <a:t> del valore complessivo dell’opera/servizio (o per un importo pari all’ammontare delle ritenute non versate).</a:t>
            </a:r>
          </a:p>
          <a:p>
            <a:pPr algn="just" fontAlgn="base"/>
            <a:r>
              <a:rPr lang="it-IT" sz="7000" b="0" i="0" dirty="0">
                <a:solidFill>
                  <a:srgbClr val="333333"/>
                </a:solidFill>
                <a:effectLst/>
                <a:highlight>
                  <a:srgbClr val="FFFFFF"/>
                </a:highlight>
                <a:latin typeface="poppins" panose="00000500000000000000" pitchFamily="2" charset="0"/>
              </a:rPr>
              <a:t>Entro 90 giorni dall’avvenuto riscontro dell’inadempimento, il committente deve informare l’ufficio dell’Agenzia delle Entrate territorialmente competente nei suoi confronti.</a:t>
            </a:r>
            <a:endParaRPr lang="it-IT" sz="4800" dirty="0"/>
          </a:p>
        </p:txBody>
      </p:sp>
      <p:sp>
        <p:nvSpPr>
          <p:cNvPr id="3" name="Rettangolo 2">
            <a:extLst>
              <a:ext uri="{FF2B5EF4-FFF2-40B4-BE49-F238E27FC236}">
                <a16:creationId xmlns:a16="http://schemas.microsoft.com/office/drawing/2014/main" id="{62B3A04C-AAB0-2F18-8D2B-A228172EE1FC}"/>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E71F4969-5CBA-8182-B78B-FA6DEB247586}"/>
              </a:ext>
            </a:extLst>
          </p:cNvPr>
          <p:cNvSpPr>
            <a:spLocks noGrp="1"/>
          </p:cNvSpPr>
          <p:nvPr>
            <p:ph type="sldNum" sz="quarter" idx="12"/>
          </p:nvPr>
        </p:nvSpPr>
        <p:spPr/>
        <p:txBody>
          <a:bodyPr/>
          <a:lstStyle/>
          <a:p>
            <a:fld id="{DA676A96-430F-4052-8588-30E3E8EED3B8}" type="slidenum">
              <a:rPr lang="it-IT" smtClean="0"/>
              <a:t>23</a:t>
            </a:fld>
            <a:endParaRPr lang="it-IT"/>
          </a:p>
        </p:txBody>
      </p:sp>
    </p:spTree>
    <p:extLst>
      <p:ext uri="{BB962C8B-B14F-4D97-AF65-F5344CB8AC3E}">
        <p14:creationId xmlns:p14="http://schemas.microsoft.com/office/powerpoint/2010/main" val="2442056011"/>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76593" y="1259187"/>
            <a:ext cx="10008296" cy="295974"/>
          </a:xfrm>
        </p:spPr>
        <p:txBody>
          <a:bodyPr anchor="ctr">
            <a:normAutofit fontScale="90000"/>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93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a:extLst>
              <a:ext uri="{FF2B5EF4-FFF2-40B4-BE49-F238E27FC236}">
                <a16:creationId xmlns:a16="http://schemas.microsoft.com/office/drawing/2014/main" id="{62B3A04C-AAB0-2F18-8D2B-A228172EE1FC}"/>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E71F4969-5CBA-8182-B78B-FA6DEB247586}"/>
              </a:ext>
            </a:extLst>
          </p:cNvPr>
          <p:cNvSpPr>
            <a:spLocks noGrp="1"/>
          </p:cNvSpPr>
          <p:nvPr>
            <p:ph type="sldNum" sz="quarter" idx="12"/>
          </p:nvPr>
        </p:nvSpPr>
        <p:spPr/>
        <p:txBody>
          <a:bodyPr/>
          <a:lstStyle/>
          <a:p>
            <a:fld id="{DA676A96-430F-4052-8588-30E3E8EED3B8}" type="slidenum">
              <a:rPr lang="it-IT" smtClean="0"/>
              <a:t>24</a:t>
            </a:fld>
            <a:endParaRPr lang="it-IT"/>
          </a:p>
        </p:txBody>
      </p:sp>
      <p:sp>
        <p:nvSpPr>
          <p:cNvPr id="9" name="CasellaDiTesto 8">
            <a:extLst>
              <a:ext uri="{FF2B5EF4-FFF2-40B4-BE49-F238E27FC236}">
                <a16:creationId xmlns:a16="http://schemas.microsoft.com/office/drawing/2014/main" id="{E30B9E46-2C01-A82B-9336-312C2EB76E46}"/>
              </a:ext>
            </a:extLst>
          </p:cNvPr>
          <p:cNvSpPr txBox="1"/>
          <p:nvPr/>
        </p:nvSpPr>
        <p:spPr>
          <a:xfrm>
            <a:off x="310392" y="1722937"/>
            <a:ext cx="10363201" cy="4401205"/>
          </a:xfrm>
          <a:prstGeom prst="rect">
            <a:avLst/>
          </a:prstGeom>
          <a:noFill/>
        </p:spPr>
        <p:txBody>
          <a:bodyPr wrap="square">
            <a:spAutoFit/>
          </a:bodyPr>
          <a:lstStyle/>
          <a:p>
            <a:pPr algn="just"/>
            <a:r>
              <a:rPr lang="it-IT" sz="2800" dirty="0"/>
              <a:t>Tutti i requisiti possono formare oggetto di </a:t>
            </a:r>
            <a:r>
              <a:rPr lang="it-IT" sz="2800" b="1" dirty="0"/>
              <a:t>autocertificazione</a:t>
            </a:r>
            <a:r>
              <a:rPr lang="it-IT" sz="2800" dirty="0"/>
              <a:t> ai sensi del D.P.R. 28 dicembre 2000, n. 445 (comma 2 dell’articolo 27 del TU). Le modalità vengono specificate dal decreto attuativo del Ministro del Lavoro e delle Politiche Sociali 18 settembre 2024, n. 132. Più specificamente, in ordine ai requisiti relativi al certificato della CCIAA, del DURC e del DURF previsti dalle lettere a), c), e), </a:t>
            </a:r>
            <a:r>
              <a:rPr lang="it-IT" sz="2800" b="1" dirty="0"/>
              <a:t>il richiedente può attestarli ai sensi dell’articolo 46 del D.P.R. n. 445/2000, cioè procedendo alla dichiarazione sostitutiva di certificazione</a:t>
            </a:r>
            <a:r>
              <a:rPr lang="it-IT" sz="2800" dirty="0"/>
              <a:t>. </a:t>
            </a:r>
          </a:p>
        </p:txBody>
      </p:sp>
    </p:spTree>
    <p:extLst>
      <p:ext uri="{BB962C8B-B14F-4D97-AF65-F5344CB8AC3E}">
        <p14:creationId xmlns:p14="http://schemas.microsoft.com/office/powerpoint/2010/main" val="2235314504"/>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378075"/>
          </a:xfrm>
        </p:spPr>
        <p:txBody>
          <a:bodyPr anchor="ctr">
            <a:normAutofit fontScale="90000"/>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19450" y="1946246"/>
            <a:ext cx="11182524" cy="4219662"/>
          </a:xfrm>
        </p:spPr>
        <p:txBody>
          <a:bodyPr anchor="ctr">
            <a:normAutofit fontScale="32500" lnSpcReduction="20000"/>
          </a:bodyPr>
          <a:lstStyle/>
          <a:p>
            <a:pPr algn="l"/>
            <a:r>
              <a:rPr lang="it-IT" sz="6000" b="1" i="0" dirty="0">
                <a:solidFill>
                  <a:srgbClr val="1C2024"/>
                </a:solidFill>
                <a:effectLst/>
                <a:highlight>
                  <a:srgbClr val="FFFFFF"/>
                </a:highlight>
                <a:latin typeface="Titillium Web" panose="00000500000000000000" pitchFamily="2" charset="0"/>
              </a:rPr>
              <a:t>Normativa</a:t>
            </a:r>
            <a:r>
              <a:rPr lang="it-IT" sz="6000" b="0" i="0" dirty="0">
                <a:solidFill>
                  <a:srgbClr val="1C2024"/>
                </a:solidFill>
                <a:effectLst/>
                <a:highlight>
                  <a:srgbClr val="FFFFFF"/>
                </a:highlight>
                <a:latin typeface="Titillium Web" panose="00000500000000000000" pitchFamily="2" charset="0"/>
              </a:rPr>
              <a:t> </a:t>
            </a:r>
          </a:p>
          <a:p>
            <a:pPr algn="l"/>
            <a:r>
              <a:rPr lang="it-IT" sz="6000" b="0" i="0" dirty="0">
                <a:solidFill>
                  <a:srgbClr val="1C2024"/>
                </a:solidFill>
                <a:effectLst/>
                <a:highlight>
                  <a:srgbClr val="FFFFFF"/>
                </a:highlight>
                <a:latin typeface="Titillium Web" panose="00000500000000000000" pitchFamily="2" charset="0"/>
              </a:rPr>
              <a:t> </a:t>
            </a:r>
            <a:r>
              <a:rPr lang="it-IT" sz="6000" b="1" i="0" u="sng" dirty="0">
                <a:solidFill>
                  <a:srgbClr val="EB641F"/>
                </a:solidFill>
                <a:effectLst/>
                <a:highlight>
                  <a:srgbClr val="FFFFFF"/>
                </a:highlight>
                <a:latin typeface="Titillium Web" panose="00000500000000000000" pitchFamily="2" charset="0"/>
                <a:hlinkClick r:id="rId3"/>
              </a:rPr>
              <a:t>Articolo 17-bis del Dlgs n. 241/1997 - pdf</a:t>
            </a:r>
            <a:r>
              <a:rPr lang="it-IT" sz="6000" b="1" i="0" dirty="0">
                <a:solidFill>
                  <a:srgbClr val="1C2024"/>
                </a:solidFill>
                <a:effectLst/>
                <a:highlight>
                  <a:srgbClr val="FFFFFF"/>
                </a:highlight>
                <a:latin typeface="Titillium Web" panose="00000500000000000000" pitchFamily="2" charset="0"/>
              </a:rPr>
              <a:t>  </a:t>
            </a:r>
            <a:r>
              <a:rPr lang="it-IT" sz="6000" b="0" i="0" dirty="0">
                <a:solidFill>
                  <a:srgbClr val="1C2024"/>
                </a:solidFill>
                <a:effectLst/>
                <a:highlight>
                  <a:srgbClr val="FFFFFF"/>
                </a:highlight>
                <a:latin typeface="Titillium Web" panose="00000500000000000000" pitchFamily="2" charset="0"/>
              </a:rPr>
              <a:t>- Ritenute e compensazioni in appalti e subappalti ed estensione del regime del reverse </a:t>
            </a:r>
            <a:r>
              <a:rPr lang="it-IT" sz="6000" b="0" i="0" dirty="0" err="1">
                <a:solidFill>
                  <a:srgbClr val="1C2024"/>
                </a:solidFill>
                <a:effectLst/>
                <a:highlight>
                  <a:srgbClr val="FFFFFF"/>
                </a:highlight>
                <a:latin typeface="Titillium Web" panose="00000500000000000000" pitchFamily="2" charset="0"/>
              </a:rPr>
              <a:t>charge</a:t>
            </a:r>
            <a:r>
              <a:rPr lang="it-IT" sz="6000" b="0" i="0" dirty="0">
                <a:solidFill>
                  <a:srgbClr val="1C2024"/>
                </a:solidFill>
                <a:effectLst/>
                <a:highlight>
                  <a:srgbClr val="FFFFFF"/>
                </a:highlight>
                <a:latin typeface="Titillium Web" panose="00000500000000000000" pitchFamily="2" charset="0"/>
              </a:rPr>
              <a:t> per il contrasto dell'illecita somministrazione di manodopera</a:t>
            </a:r>
          </a:p>
          <a:p>
            <a:pPr algn="l"/>
            <a:r>
              <a:rPr lang="it-IT" sz="6000" b="0" i="0" dirty="0">
                <a:solidFill>
                  <a:srgbClr val="1C2024"/>
                </a:solidFill>
                <a:effectLst/>
                <a:highlight>
                  <a:srgbClr val="FFFFFF"/>
                </a:highlight>
                <a:latin typeface="Titillium Web" panose="00000500000000000000" pitchFamily="2" charset="0"/>
              </a:rPr>
              <a:t> </a:t>
            </a:r>
            <a:r>
              <a:rPr lang="it-IT" sz="6000" b="1" i="0" u="sng" dirty="0">
                <a:solidFill>
                  <a:srgbClr val="0066CC"/>
                </a:solidFill>
                <a:effectLst/>
                <a:highlight>
                  <a:srgbClr val="FFFFFF"/>
                </a:highlight>
                <a:latin typeface="Titillium Web" panose="00000500000000000000" pitchFamily="2" charset="0"/>
                <a:hlinkClick r:id="rId4"/>
              </a:rPr>
              <a:t>Provvedimento del 06 febbraio 2020 </a:t>
            </a:r>
            <a:r>
              <a:rPr lang="it-IT" sz="6000" b="0" i="0" dirty="0">
                <a:solidFill>
                  <a:srgbClr val="1C2024"/>
                </a:solidFill>
                <a:effectLst/>
                <a:highlight>
                  <a:srgbClr val="FFFFFF"/>
                </a:highlight>
                <a:latin typeface="Titillium Web" panose="00000500000000000000" pitchFamily="2" charset="0"/>
              </a:rPr>
              <a:t>- Approvazione dello schema di certificato di sussistenza dei requisiti previsti dall’articolo 17-bis, comma 5, del decreto legislativo 9 luglio 1997, n. 241 (pubblicato il 06/02/2020)</a:t>
            </a:r>
          </a:p>
          <a:p>
            <a:pPr algn="l"/>
            <a:r>
              <a:rPr lang="it-IT" sz="6000" b="1" i="0" dirty="0">
                <a:solidFill>
                  <a:srgbClr val="1C2024"/>
                </a:solidFill>
                <a:effectLst/>
                <a:highlight>
                  <a:srgbClr val="FFFFFF"/>
                </a:highlight>
                <a:latin typeface="Titillium Web" panose="00000500000000000000" pitchFamily="2" charset="0"/>
              </a:rPr>
              <a:t>Prassi</a:t>
            </a:r>
            <a:r>
              <a:rPr lang="it-IT" sz="6000" b="0" i="0" dirty="0">
                <a:solidFill>
                  <a:srgbClr val="1C2024"/>
                </a:solidFill>
                <a:effectLst/>
                <a:highlight>
                  <a:srgbClr val="FFFFFF"/>
                </a:highlight>
                <a:latin typeface="Titillium Web" panose="00000500000000000000" pitchFamily="2" charset="0"/>
              </a:rPr>
              <a:t> </a:t>
            </a:r>
          </a:p>
          <a:p>
            <a:pPr algn="l"/>
            <a:r>
              <a:rPr lang="it-IT" sz="6000" b="0" i="0" dirty="0">
                <a:solidFill>
                  <a:srgbClr val="1C2024"/>
                </a:solidFill>
                <a:effectLst/>
                <a:highlight>
                  <a:srgbClr val="FFFFFF"/>
                </a:highlight>
                <a:latin typeface="Titillium Web" panose="00000500000000000000" pitchFamily="2" charset="0"/>
              </a:rPr>
              <a:t> </a:t>
            </a:r>
            <a:r>
              <a:rPr lang="it-IT" sz="6000" b="1" i="0" u="sng" dirty="0">
                <a:solidFill>
                  <a:srgbClr val="0066CC"/>
                </a:solidFill>
                <a:effectLst/>
                <a:highlight>
                  <a:srgbClr val="FFFFFF"/>
                </a:highlight>
                <a:latin typeface="Titillium Web" panose="00000500000000000000" pitchFamily="2" charset="0"/>
                <a:hlinkClick r:id="rId5"/>
              </a:rPr>
              <a:t>Circolare n. 1 del 12/02/2020 - pdf</a:t>
            </a:r>
            <a:r>
              <a:rPr lang="it-IT" sz="6000" b="1" i="0" dirty="0">
                <a:solidFill>
                  <a:srgbClr val="1C2024"/>
                </a:solidFill>
                <a:effectLst/>
                <a:highlight>
                  <a:srgbClr val="FFFFFF"/>
                </a:highlight>
                <a:latin typeface="Titillium Web" panose="00000500000000000000" pitchFamily="2" charset="0"/>
              </a:rPr>
              <a:t> </a:t>
            </a:r>
            <a:r>
              <a:rPr lang="it-IT" sz="6000" b="0" i="0" dirty="0">
                <a:solidFill>
                  <a:srgbClr val="1C2024"/>
                </a:solidFill>
                <a:effectLst/>
                <a:highlight>
                  <a:srgbClr val="FFFFFF"/>
                </a:highlight>
                <a:latin typeface="Titillium Web" panose="00000500000000000000" pitchFamily="2" charset="0"/>
              </a:rPr>
              <a:t>- Articolo 4 del decreto-legge 26 ottobre 2019, n. 124, convertito, con modificazioni, dalla legge 19 dicembre 2019, n. 157 – primi chiarimenti</a:t>
            </a:r>
          </a:p>
          <a:p>
            <a:pPr algn="l"/>
            <a:r>
              <a:rPr lang="it-IT" sz="6200" b="1" u="sng" dirty="0">
                <a:solidFill>
                  <a:srgbClr val="92D050"/>
                </a:solidFill>
                <a:highlight>
                  <a:srgbClr val="FFFFFF"/>
                </a:highlight>
                <a:latin typeface="Titillium Web" panose="00000500000000000000" pitchFamily="2" charset="0"/>
              </a:rPr>
              <a:t>Risoluzione n. 53 del 22/09/2020 </a:t>
            </a:r>
            <a:r>
              <a:rPr lang="it-IT" sz="1800" b="0" i="0" u="none" strike="noStrike" baseline="0" dirty="0">
                <a:solidFill>
                  <a:srgbClr val="000000"/>
                </a:solidFill>
                <a:latin typeface="Times New Roman" panose="02020603050405020304" pitchFamily="18" charset="0"/>
              </a:rPr>
              <a:t> </a:t>
            </a:r>
            <a:r>
              <a:rPr lang="it-IT" sz="6200" u="none" strike="noStrike" baseline="0" dirty="0">
                <a:solidFill>
                  <a:srgbClr val="000000"/>
                </a:solidFill>
                <a:latin typeface="Times New Roman" panose="02020603050405020304" pitchFamily="18" charset="0"/>
              </a:rPr>
              <a:t>Determinazione della soglia del 10 per cento di cui all’articolo 17-bis, comma 5, lettera a), del decreto legislativo 9 luglio 1997, n. 241 – IVA – Split payment e reverse </a:t>
            </a:r>
            <a:r>
              <a:rPr lang="it-IT" sz="6200" u="none" strike="noStrike" baseline="0" dirty="0" err="1">
                <a:solidFill>
                  <a:srgbClr val="000000"/>
                </a:solidFill>
                <a:latin typeface="Times New Roman" panose="02020603050405020304" pitchFamily="18" charset="0"/>
              </a:rPr>
              <a:t>charge</a:t>
            </a:r>
            <a:r>
              <a:rPr lang="it-IT" sz="6200" u="none" strike="noStrike" baseline="0" dirty="0">
                <a:solidFill>
                  <a:srgbClr val="000000"/>
                </a:solidFill>
                <a:latin typeface="Times New Roman" panose="02020603050405020304" pitchFamily="18" charset="0"/>
              </a:rPr>
              <a:t> – Trasparenza fiscale e liquidazione Iva di gruppo </a:t>
            </a:r>
            <a:endParaRPr lang="it-IT" sz="6200" dirty="0">
              <a:solidFill>
                <a:srgbClr val="1C2024"/>
              </a:solidFill>
              <a:effectLst/>
              <a:highlight>
                <a:srgbClr val="FFFFFF"/>
              </a:highlight>
              <a:latin typeface="Titillium Web" panose="00000500000000000000" pitchFamily="2" charset="0"/>
            </a:endParaRPr>
          </a:p>
          <a:p>
            <a:pPr algn="ctr"/>
            <a:endParaRPr lang="it-IT" sz="6200" dirty="0"/>
          </a:p>
        </p:txBody>
      </p:sp>
      <p:sp>
        <p:nvSpPr>
          <p:cNvPr id="3" name="Rettangolo 2">
            <a:extLst>
              <a:ext uri="{FF2B5EF4-FFF2-40B4-BE49-F238E27FC236}">
                <a16:creationId xmlns:a16="http://schemas.microsoft.com/office/drawing/2014/main" id="{C4EC233F-6677-C2F0-BF52-941214A5A46C}"/>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9FFFAD80-EF13-40D7-3011-172AA0C00A5E}"/>
              </a:ext>
            </a:extLst>
          </p:cNvPr>
          <p:cNvSpPr>
            <a:spLocks noGrp="1"/>
          </p:cNvSpPr>
          <p:nvPr>
            <p:ph type="sldNum" sz="quarter" idx="12"/>
          </p:nvPr>
        </p:nvSpPr>
        <p:spPr/>
        <p:txBody>
          <a:bodyPr/>
          <a:lstStyle/>
          <a:p>
            <a:fld id="{DA676A96-430F-4052-8588-30E3E8EED3B8}" type="slidenum">
              <a:rPr lang="it-IT" smtClean="0"/>
              <a:t>25</a:t>
            </a:fld>
            <a:endParaRPr lang="it-IT"/>
          </a:p>
        </p:txBody>
      </p:sp>
    </p:spTree>
    <p:extLst>
      <p:ext uri="{BB962C8B-B14F-4D97-AF65-F5344CB8AC3E}">
        <p14:creationId xmlns:p14="http://schemas.microsoft.com/office/powerpoint/2010/main" val="2960940251"/>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91852" y="1793954"/>
            <a:ext cx="10008296" cy="613686"/>
          </a:xfrm>
        </p:spPr>
        <p:txBody>
          <a:bodyPr anchor="ctr">
            <a:normAutofit/>
          </a:bodyPr>
          <a:lstStyle/>
          <a:p>
            <a:pPr algn="ctr"/>
            <a:r>
              <a:rPr lang="it-IT" sz="32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6428" y="364555"/>
            <a:ext cx="6021261" cy="143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ottotitolo 6">
            <a:extLst>
              <a:ext uri="{FF2B5EF4-FFF2-40B4-BE49-F238E27FC236}">
                <a16:creationId xmlns:a16="http://schemas.microsoft.com/office/drawing/2014/main" id="{49AB51B1-B7EF-3FFA-8DFD-EAADDE43B3AE}"/>
              </a:ext>
            </a:extLst>
          </p:cNvPr>
          <p:cNvSpPr>
            <a:spLocks noGrp="1"/>
          </p:cNvSpPr>
          <p:nvPr>
            <p:ph type="subTitle" idx="1"/>
          </p:nvPr>
        </p:nvSpPr>
        <p:spPr>
          <a:xfrm>
            <a:off x="562062" y="2537489"/>
            <a:ext cx="10133901" cy="3304714"/>
          </a:xfrm>
        </p:spPr>
        <p:txBody>
          <a:bodyPr>
            <a:noAutofit/>
          </a:bodyPr>
          <a:lstStyle/>
          <a:p>
            <a:pPr algn="just"/>
            <a:r>
              <a:rPr lang="it-IT" sz="3200" b="0" i="0" dirty="0">
                <a:solidFill>
                  <a:schemeClr val="tx1"/>
                </a:solidFill>
                <a:effectLst/>
                <a:highlight>
                  <a:srgbClr val="FFFFFF"/>
                </a:highlight>
                <a:latin typeface="open sans" panose="020B0606030504020204" pitchFamily="34" charset="0"/>
              </a:rPr>
              <a:t>La </a:t>
            </a:r>
            <a:r>
              <a:rPr lang="it-IT" sz="3200" b="1" i="0" dirty="0">
                <a:solidFill>
                  <a:schemeClr val="tx1"/>
                </a:solidFill>
                <a:effectLst/>
                <a:highlight>
                  <a:srgbClr val="FFFFFF"/>
                </a:highlight>
                <a:latin typeface="open sans" panose="020B0606030504020204" pitchFamily="34" charset="0"/>
              </a:rPr>
              <a:t>patente della sicurezza sul lavoro</a:t>
            </a:r>
            <a:r>
              <a:rPr lang="it-IT" sz="3200" b="0" i="0" dirty="0">
                <a:solidFill>
                  <a:schemeClr val="tx1"/>
                </a:solidFill>
                <a:effectLst/>
                <a:highlight>
                  <a:srgbClr val="FFFFFF"/>
                </a:highlight>
                <a:latin typeface="open sans" panose="020B0606030504020204" pitchFamily="34" charset="0"/>
              </a:rPr>
              <a:t> sarà rilasciata dall’INL, l’Ispettorato Nazionale del Lavoro, alle imprese </a:t>
            </a:r>
            <a:r>
              <a:rPr lang="it-IT" sz="3200" b="1" i="0" dirty="0">
                <a:solidFill>
                  <a:schemeClr val="tx1"/>
                </a:solidFill>
                <a:effectLst/>
                <a:highlight>
                  <a:srgbClr val="FFFFFF"/>
                </a:highlight>
                <a:latin typeface="open sans" panose="020B0606030504020204" pitchFamily="34" charset="0"/>
              </a:rPr>
              <a:t>in regola con gli obblighi formativi</a:t>
            </a:r>
            <a:r>
              <a:rPr lang="it-IT" sz="3200" b="0" i="0" dirty="0">
                <a:solidFill>
                  <a:schemeClr val="tx1"/>
                </a:solidFill>
                <a:effectLst/>
                <a:highlight>
                  <a:srgbClr val="FFFFFF"/>
                </a:highlight>
                <a:latin typeface="open sans" panose="020B0606030504020204" pitchFamily="34" charset="0"/>
              </a:rPr>
              <a:t> e in possesso del Documento di Valutazione dei Rischi e del </a:t>
            </a:r>
            <a:r>
              <a:rPr lang="it-IT" sz="3200" b="1" i="0" u="none" strike="noStrike" dirty="0">
                <a:solidFill>
                  <a:schemeClr val="tx1"/>
                </a:solidFill>
                <a:effectLst/>
                <a:highlight>
                  <a:srgbClr val="FFFFFF"/>
                </a:highlight>
                <a:latin typeface="open sans" panose="020B0606030504020204" pitchFamily="34" charset="0"/>
                <a:hlinkClick r:id="rId3">
                  <a:extLst>
                    <a:ext uri="{A12FA001-AC4F-418D-AE19-62706E023703}">
                      <ahyp:hlinkClr xmlns:ahyp="http://schemas.microsoft.com/office/drawing/2018/hyperlinkcolor" val="tx"/>
                    </a:ext>
                  </a:extLst>
                </a:hlinkClick>
              </a:rPr>
              <a:t>Documento Unico di Regolarità contributiva e fiscale</a:t>
            </a:r>
            <a:r>
              <a:rPr lang="it-IT" sz="3200" b="0" i="0" dirty="0">
                <a:solidFill>
                  <a:schemeClr val="tx1"/>
                </a:solidFill>
                <a:effectLst/>
                <a:highlight>
                  <a:srgbClr val="FFFFFF"/>
                </a:highlight>
                <a:latin typeface="open sans" panose="020B0606030504020204" pitchFamily="34" charset="0"/>
              </a:rPr>
              <a:t>, </a:t>
            </a:r>
            <a:r>
              <a:rPr lang="it-IT" sz="3200" b="1" i="0" dirty="0">
                <a:solidFill>
                  <a:schemeClr val="accent1"/>
                </a:solidFill>
                <a:effectLst/>
                <a:highlight>
                  <a:srgbClr val="FFFFFF"/>
                </a:highlight>
                <a:latin typeface="open sans" panose="020B0606030504020204" pitchFamily="34" charset="0"/>
              </a:rPr>
              <a:t>DURC e DURF</a:t>
            </a:r>
            <a:r>
              <a:rPr lang="it-IT" sz="3200" b="0" i="0" dirty="0">
                <a:solidFill>
                  <a:schemeClr val="tx1"/>
                </a:solidFill>
                <a:effectLst/>
                <a:highlight>
                  <a:srgbClr val="FFFFFF"/>
                </a:highlight>
                <a:latin typeface="open sans" panose="020B0606030504020204" pitchFamily="34" charset="0"/>
              </a:rPr>
              <a:t>.</a:t>
            </a:r>
            <a:endParaRPr lang="it-IT" sz="3200" dirty="0">
              <a:solidFill>
                <a:schemeClr val="tx1"/>
              </a:solidFill>
            </a:endParaRPr>
          </a:p>
        </p:txBody>
      </p:sp>
      <p:sp>
        <p:nvSpPr>
          <p:cNvPr id="3" name="Rettangolo 2">
            <a:extLst>
              <a:ext uri="{FF2B5EF4-FFF2-40B4-BE49-F238E27FC236}">
                <a16:creationId xmlns:a16="http://schemas.microsoft.com/office/drawing/2014/main" id="{B9696FCD-0A6D-762D-FA5F-1916FF72DD3A}"/>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DC27C00F-CE8D-1641-2DE5-BFAF19D5519A}"/>
              </a:ext>
            </a:extLst>
          </p:cNvPr>
          <p:cNvSpPr>
            <a:spLocks noGrp="1"/>
          </p:cNvSpPr>
          <p:nvPr>
            <p:ph type="sldNum" sz="quarter" idx="12"/>
          </p:nvPr>
        </p:nvSpPr>
        <p:spPr/>
        <p:txBody>
          <a:bodyPr/>
          <a:lstStyle/>
          <a:p>
            <a:fld id="{DA676A96-430F-4052-8588-30E3E8EED3B8}" type="slidenum">
              <a:rPr lang="it-IT" smtClean="0"/>
              <a:t>3</a:t>
            </a:fld>
            <a:endParaRPr lang="it-IT"/>
          </a:p>
        </p:txBody>
      </p:sp>
    </p:spTree>
    <p:extLst>
      <p:ext uri="{BB962C8B-B14F-4D97-AF65-F5344CB8AC3E}">
        <p14:creationId xmlns:p14="http://schemas.microsoft.com/office/powerpoint/2010/main" val="2515151858"/>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4406" y="1380452"/>
            <a:ext cx="10008296" cy="716796"/>
          </a:xfrm>
        </p:spPr>
        <p:txBody>
          <a:bodyPr anchor="ctr">
            <a:normAutofit/>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2416" y="364555"/>
            <a:ext cx="6605274" cy="113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a:extLst>
              <a:ext uri="{FF2B5EF4-FFF2-40B4-BE49-F238E27FC236}">
                <a16:creationId xmlns:a16="http://schemas.microsoft.com/office/drawing/2014/main" id="{B9696FCD-0A6D-762D-FA5F-1916FF72DD3A}"/>
              </a:ext>
            </a:extLst>
          </p:cNvPr>
          <p:cNvSpPr/>
          <p:nvPr/>
        </p:nvSpPr>
        <p:spPr>
          <a:xfrm>
            <a:off x="1518404" y="6092985"/>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DC27C00F-CE8D-1641-2DE5-BFAF19D5519A}"/>
              </a:ext>
            </a:extLst>
          </p:cNvPr>
          <p:cNvSpPr>
            <a:spLocks noGrp="1"/>
          </p:cNvSpPr>
          <p:nvPr>
            <p:ph type="sldNum" sz="quarter" idx="12"/>
          </p:nvPr>
        </p:nvSpPr>
        <p:spPr/>
        <p:txBody>
          <a:bodyPr/>
          <a:lstStyle/>
          <a:p>
            <a:fld id="{DA676A96-430F-4052-8588-30E3E8EED3B8}" type="slidenum">
              <a:rPr lang="it-IT" smtClean="0"/>
              <a:t>4</a:t>
            </a:fld>
            <a:endParaRPr lang="it-IT"/>
          </a:p>
        </p:txBody>
      </p:sp>
      <p:sp>
        <p:nvSpPr>
          <p:cNvPr id="11" name="CasellaDiTesto 10">
            <a:extLst>
              <a:ext uri="{FF2B5EF4-FFF2-40B4-BE49-F238E27FC236}">
                <a16:creationId xmlns:a16="http://schemas.microsoft.com/office/drawing/2014/main" id="{EFD1A3C2-984E-154F-E797-97AD7B364652}"/>
              </a:ext>
            </a:extLst>
          </p:cNvPr>
          <p:cNvSpPr txBox="1"/>
          <p:nvPr/>
        </p:nvSpPr>
        <p:spPr>
          <a:xfrm>
            <a:off x="813730" y="1929317"/>
            <a:ext cx="8917497" cy="584775"/>
          </a:xfrm>
          <a:prstGeom prst="rect">
            <a:avLst/>
          </a:prstGeom>
          <a:noFill/>
        </p:spPr>
        <p:txBody>
          <a:bodyPr wrap="square">
            <a:spAutoFit/>
          </a:bodyPr>
          <a:lstStyle/>
          <a:p>
            <a:pPr algn="ctr"/>
            <a:r>
              <a:rPr lang="it-IT" sz="3200" b="1" i="0" dirty="0">
                <a:solidFill>
                  <a:srgbClr val="555555"/>
                </a:solidFill>
                <a:effectLst/>
                <a:highlight>
                  <a:srgbClr val="FFFFFF"/>
                </a:highlight>
                <a:latin typeface="open sans" panose="020B0606030504020204" pitchFamily="34" charset="0"/>
              </a:rPr>
              <a:t>L’obbligo si rivolge ai sostituti d’imposta:</a:t>
            </a:r>
            <a:endParaRPr lang="it-IT" sz="3200" b="1" dirty="0"/>
          </a:p>
        </p:txBody>
      </p:sp>
      <p:sp>
        <p:nvSpPr>
          <p:cNvPr id="13" name="CasellaDiTesto 12">
            <a:extLst>
              <a:ext uri="{FF2B5EF4-FFF2-40B4-BE49-F238E27FC236}">
                <a16:creationId xmlns:a16="http://schemas.microsoft.com/office/drawing/2014/main" id="{B33019BF-8AB1-0E0E-A3D6-947F76EA1471}"/>
              </a:ext>
            </a:extLst>
          </p:cNvPr>
          <p:cNvSpPr txBox="1"/>
          <p:nvPr/>
        </p:nvSpPr>
        <p:spPr>
          <a:xfrm>
            <a:off x="226501" y="2514092"/>
            <a:ext cx="11518085" cy="3970318"/>
          </a:xfrm>
          <a:prstGeom prst="rect">
            <a:avLst/>
          </a:prstGeom>
          <a:noFill/>
        </p:spPr>
        <p:txBody>
          <a:bodyPr wrap="square">
            <a:spAutoFit/>
          </a:bodyPr>
          <a:lstStyle/>
          <a:p>
            <a:pPr algn="just"/>
            <a:r>
              <a:rPr lang="it-IT" b="0" i="1" dirty="0">
                <a:solidFill>
                  <a:srgbClr val="555555"/>
                </a:solidFill>
                <a:effectLst/>
                <a:highlight>
                  <a:srgbClr val="FFFFFF"/>
                </a:highlight>
                <a:latin typeface="open sans" panose="020B0606030504020204" pitchFamily="34" charset="0"/>
              </a:rPr>
              <a:t>“</a:t>
            </a:r>
            <a:r>
              <a:rPr lang="it-IT" sz="2800" b="0" i="1" dirty="0">
                <a:solidFill>
                  <a:srgbClr val="555555"/>
                </a:solidFill>
                <a:effectLst/>
                <a:highlight>
                  <a:srgbClr val="FFFFFF"/>
                </a:highlight>
                <a:latin typeface="open sans" panose="020B0606030504020204" pitchFamily="34" charset="0"/>
              </a:rPr>
              <a:t>che affidano il compimento di una o più opere o di uno o più servizi di importo complessivo annuo superiore a euro 200.000 a un’impresa, tramite contratti di appalto, subappalto, affidamento a soggetti consorziati o rapporti negoziali comunque denominati caratterizzati da prevalente </a:t>
            </a:r>
            <a:r>
              <a:rPr lang="it-IT" sz="2800" b="1" i="1" dirty="0">
                <a:solidFill>
                  <a:srgbClr val="555555"/>
                </a:solidFill>
                <a:effectLst/>
                <a:highlight>
                  <a:srgbClr val="FFFFFF"/>
                </a:highlight>
                <a:latin typeface="open sans" panose="020B0606030504020204" pitchFamily="34" charset="0"/>
              </a:rPr>
              <a:t>utilizzo di manodopera presso le sedi di attività del committente con l’utilizzo di beni strumentali di proprietà </a:t>
            </a:r>
            <a:r>
              <a:rPr lang="it-IT" sz="2800" b="0" i="1" dirty="0">
                <a:solidFill>
                  <a:srgbClr val="555555"/>
                </a:solidFill>
                <a:effectLst/>
                <a:highlight>
                  <a:srgbClr val="FFFFFF"/>
                </a:highlight>
                <a:latin typeface="open sans" panose="020B0606030504020204" pitchFamily="34" charset="0"/>
              </a:rPr>
              <a:t>di quest’ultimo o ad esso riconducibili in qualunque forma, sono tenuti a richiedere all’impresa appaltatrice o affidataria e alle imprese subappaltatrici […]”</a:t>
            </a:r>
            <a:endParaRPr lang="it-IT" sz="2800" dirty="0"/>
          </a:p>
        </p:txBody>
      </p:sp>
    </p:spTree>
    <p:extLst>
      <p:ext uri="{BB962C8B-B14F-4D97-AF65-F5344CB8AC3E}">
        <p14:creationId xmlns:p14="http://schemas.microsoft.com/office/powerpoint/2010/main" val="1156878212"/>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4406" y="1380452"/>
            <a:ext cx="10008296" cy="716796"/>
          </a:xfrm>
        </p:spPr>
        <p:txBody>
          <a:bodyPr anchor="ctr">
            <a:normAutofit/>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2416" y="364555"/>
            <a:ext cx="6605274" cy="113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a:extLst>
              <a:ext uri="{FF2B5EF4-FFF2-40B4-BE49-F238E27FC236}">
                <a16:creationId xmlns:a16="http://schemas.microsoft.com/office/drawing/2014/main" id="{B9696FCD-0A6D-762D-FA5F-1916FF72DD3A}"/>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DC27C00F-CE8D-1641-2DE5-BFAF19D5519A}"/>
              </a:ext>
            </a:extLst>
          </p:cNvPr>
          <p:cNvSpPr>
            <a:spLocks noGrp="1"/>
          </p:cNvSpPr>
          <p:nvPr>
            <p:ph type="sldNum" sz="quarter" idx="12"/>
          </p:nvPr>
        </p:nvSpPr>
        <p:spPr/>
        <p:txBody>
          <a:bodyPr/>
          <a:lstStyle/>
          <a:p>
            <a:fld id="{DA676A96-430F-4052-8588-30E3E8EED3B8}" type="slidenum">
              <a:rPr lang="it-IT" smtClean="0"/>
              <a:t>5</a:t>
            </a:fld>
            <a:endParaRPr lang="it-IT"/>
          </a:p>
        </p:txBody>
      </p:sp>
      <p:sp>
        <p:nvSpPr>
          <p:cNvPr id="5" name="Sottotitolo 4">
            <a:extLst>
              <a:ext uri="{FF2B5EF4-FFF2-40B4-BE49-F238E27FC236}">
                <a16:creationId xmlns:a16="http://schemas.microsoft.com/office/drawing/2014/main" id="{6520024A-734E-3239-1C1C-FEADB64C9B4F}"/>
              </a:ext>
            </a:extLst>
          </p:cNvPr>
          <p:cNvSpPr>
            <a:spLocks noGrp="1"/>
          </p:cNvSpPr>
          <p:nvPr>
            <p:ph type="subTitle" idx="1"/>
          </p:nvPr>
        </p:nvSpPr>
        <p:spPr>
          <a:xfrm>
            <a:off x="647522" y="2224798"/>
            <a:ext cx="9555061" cy="1096899"/>
          </a:xfrm>
        </p:spPr>
        <p:txBody>
          <a:bodyPr>
            <a:noAutofit/>
          </a:bodyPr>
          <a:lstStyle/>
          <a:p>
            <a:pPr algn="just"/>
            <a:r>
              <a:rPr lang="it-IT" sz="3600" b="0" i="0" dirty="0">
                <a:solidFill>
                  <a:srgbClr val="555555"/>
                </a:solidFill>
                <a:effectLst/>
                <a:highlight>
                  <a:srgbClr val="FFFFFF"/>
                </a:highlight>
                <a:latin typeface="open sans" panose="020B0606030504020204" pitchFamily="34" charset="0"/>
              </a:rPr>
              <a:t>Non tutte le imprese dovranno quindi </a:t>
            </a:r>
            <a:r>
              <a:rPr lang="it-IT" sz="3600" b="1" i="0" dirty="0">
                <a:solidFill>
                  <a:srgbClr val="555555"/>
                </a:solidFill>
                <a:effectLst/>
                <a:highlight>
                  <a:srgbClr val="FFFFFF"/>
                </a:highlight>
                <a:latin typeface="open sans" panose="020B0606030504020204" pitchFamily="34" charset="0"/>
              </a:rPr>
              <a:t>possedere il DURF per ottenere la patente a crediti</a:t>
            </a:r>
            <a:r>
              <a:rPr lang="it-IT" sz="3600" b="0" i="0" dirty="0">
                <a:solidFill>
                  <a:srgbClr val="555555"/>
                </a:solidFill>
                <a:effectLst/>
                <a:highlight>
                  <a:srgbClr val="FFFFFF"/>
                </a:highlight>
                <a:latin typeface="open sans" panose="020B0606030504020204" pitchFamily="34" charset="0"/>
              </a:rPr>
              <a:t>, ma solo quelle che generalmente ricadono nella platea dei soggetti tenuti a provare il corretto adempimento degli obblighi tributari.</a:t>
            </a:r>
            <a:endParaRPr lang="it-IT" sz="3600" dirty="0"/>
          </a:p>
        </p:txBody>
      </p:sp>
    </p:spTree>
    <p:extLst>
      <p:ext uri="{BB962C8B-B14F-4D97-AF65-F5344CB8AC3E}">
        <p14:creationId xmlns:p14="http://schemas.microsoft.com/office/powerpoint/2010/main" val="1107173114"/>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4406" y="1380452"/>
            <a:ext cx="10008296" cy="716796"/>
          </a:xfrm>
        </p:spPr>
        <p:txBody>
          <a:bodyPr anchor="ctr">
            <a:normAutofit/>
          </a:bodyPr>
          <a:lstStyle/>
          <a:p>
            <a:pPr algn="ctr"/>
            <a:r>
              <a:rPr lang="it-IT" sz="28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2416" y="364555"/>
            <a:ext cx="6605274" cy="113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a:extLst>
              <a:ext uri="{FF2B5EF4-FFF2-40B4-BE49-F238E27FC236}">
                <a16:creationId xmlns:a16="http://schemas.microsoft.com/office/drawing/2014/main" id="{B9696FCD-0A6D-762D-FA5F-1916FF72DD3A}"/>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DC27C00F-CE8D-1641-2DE5-BFAF19D5519A}"/>
              </a:ext>
            </a:extLst>
          </p:cNvPr>
          <p:cNvSpPr>
            <a:spLocks noGrp="1"/>
          </p:cNvSpPr>
          <p:nvPr>
            <p:ph type="sldNum" sz="quarter" idx="12"/>
          </p:nvPr>
        </p:nvSpPr>
        <p:spPr/>
        <p:txBody>
          <a:bodyPr/>
          <a:lstStyle/>
          <a:p>
            <a:fld id="{DA676A96-430F-4052-8588-30E3E8EED3B8}" type="slidenum">
              <a:rPr lang="it-IT" smtClean="0"/>
              <a:t>6</a:t>
            </a:fld>
            <a:endParaRPr lang="it-IT"/>
          </a:p>
        </p:txBody>
      </p:sp>
      <p:sp>
        <p:nvSpPr>
          <p:cNvPr id="9" name="CasellaDiTesto 8">
            <a:extLst>
              <a:ext uri="{FF2B5EF4-FFF2-40B4-BE49-F238E27FC236}">
                <a16:creationId xmlns:a16="http://schemas.microsoft.com/office/drawing/2014/main" id="{C7FCD3DE-69C4-77E7-2ACA-3BEAD53E11F4}"/>
              </a:ext>
            </a:extLst>
          </p:cNvPr>
          <p:cNvSpPr txBox="1"/>
          <p:nvPr/>
        </p:nvSpPr>
        <p:spPr>
          <a:xfrm>
            <a:off x="419450" y="2692433"/>
            <a:ext cx="10737908" cy="3416320"/>
          </a:xfrm>
          <a:prstGeom prst="rect">
            <a:avLst/>
          </a:prstGeom>
          <a:noFill/>
        </p:spPr>
        <p:txBody>
          <a:bodyPr wrap="square">
            <a:spAutoFit/>
          </a:bodyPr>
          <a:lstStyle/>
          <a:p>
            <a:pPr algn="just"/>
            <a:r>
              <a:rPr lang="it-IT" sz="3600" dirty="0"/>
              <a:t>Orbene, a differenza del DURC, il </a:t>
            </a:r>
            <a:r>
              <a:rPr lang="it-IT" sz="3600" b="1" dirty="0"/>
              <a:t>DURF non riguarda la generalità delle imprese </a:t>
            </a:r>
            <a:r>
              <a:rPr lang="it-IT" sz="3600" dirty="0"/>
              <a:t>che ricadono nel campo di applicazione della patente. Non a caso il legislatore ha puntualizzato che occorre documentare il requisito solo “</a:t>
            </a:r>
            <a:r>
              <a:rPr lang="it-IT" sz="3600" i="1" dirty="0"/>
              <a:t>nei casi previsti dalla normativa vigente”</a:t>
            </a:r>
          </a:p>
        </p:txBody>
      </p:sp>
    </p:spTree>
    <p:extLst>
      <p:ext uri="{BB962C8B-B14F-4D97-AF65-F5344CB8AC3E}">
        <p14:creationId xmlns:p14="http://schemas.microsoft.com/office/powerpoint/2010/main" val="1042638131"/>
      </p:ext>
    </p:extLst>
  </p:cSld>
  <p:clrMapOvr>
    <a:masterClrMapping/>
  </p:clrMapOvr>
  <mc:AlternateContent xmlns:mc="http://schemas.openxmlformats.org/markup-compatibility/2006">
    <mc:Choice xmlns:p14="http://schemas.microsoft.com/office/powerpoint/2010/main" Requires="p14">
      <p:transition spd="slow" p14:dur="3400" advTm="9288">
        <p14:reveal/>
      </p:transition>
    </mc:Choice>
    <mc:Fallback>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568171"/>
            <a:ext cx="10008296" cy="869232"/>
          </a:xfrm>
        </p:spPr>
        <p:txBody>
          <a:bodyPr anchor="ctr">
            <a:normAutofit/>
          </a:bodyPr>
          <a:lstStyle/>
          <a:p>
            <a:pPr algn="ctr"/>
            <a:r>
              <a:rPr lang="it-IT" sz="36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113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461394" y="3020037"/>
            <a:ext cx="10922467" cy="2734161"/>
          </a:xfrm>
        </p:spPr>
        <p:txBody>
          <a:bodyPr>
            <a:normAutofit fontScale="85000" lnSpcReduction="20000"/>
          </a:bodyPr>
          <a:lstStyle/>
          <a:p>
            <a:pPr algn="ctr"/>
            <a:r>
              <a:rPr lang="it-IT" sz="2800" b="1" i="0" cap="all" dirty="0">
                <a:solidFill>
                  <a:srgbClr val="FFFFFF"/>
                </a:solidFill>
                <a:effectLst/>
                <a:highlight>
                  <a:srgbClr val="004080"/>
                </a:highlight>
                <a:latin typeface="Titillium Web" panose="00000500000000000000" pitchFamily="2" charset="0"/>
              </a:rPr>
              <a:t>CERTIFICATO DI SUSSISTENZA DEI REQUISITI PER IMPRESE APPALTATRICI (ART. 17-BIS DLGS 241/97)</a:t>
            </a:r>
          </a:p>
          <a:p>
            <a:pPr algn="ctr"/>
            <a:endParaRPr lang="it-IT" b="1" cap="all" dirty="0">
              <a:solidFill>
                <a:srgbClr val="FFFFFF"/>
              </a:solidFill>
              <a:highlight>
                <a:srgbClr val="004080"/>
              </a:highlight>
              <a:latin typeface="Titillium Web" panose="00000500000000000000" pitchFamily="2" charset="0"/>
            </a:endParaRPr>
          </a:p>
          <a:p>
            <a:pPr algn="just"/>
            <a:r>
              <a:rPr lang="it-IT" sz="2800" b="0" i="0" dirty="0">
                <a:solidFill>
                  <a:srgbClr val="1C2024"/>
                </a:solidFill>
                <a:effectLst/>
                <a:highlight>
                  <a:srgbClr val="FFFFFF"/>
                </a:highlight>
                <a:latin typeface="Titillium Web" panose="00000500000000000000" pitchFamily="2" charset="0"/>
              </a:rPr>
              <a:t>L’art. 4 del decreto legge del 26 ottobre 2019, n. 124 - convertito con modificazioni dalla Legge del 19 dicembre 2019 n. 157 - ha introdotto, nel corpo del decreto legislativo del 9 luglio 1997, n. 241, l’art. 17- bis che ha previsto una serie di adempimenti in tema di gare d’appalto a carico dei committenti, appaltatori e subappaltatori.</a:t>
            </a:r>
            <a:endParaRPr lang="it-IT" sz="2800" dirty="0"/>
          </a:p>
        </p:txBody>
      </p:sp>
      <p:sp>
        <p:nvSpPr>
          <p:cNvPr id="3" name="Rettangolo 2">
            <a:extLst>
              <a:ext uri="{FF2B5EF4-FFF2-40B4-BE49-F238E27FC236}">
                <a16:creationId xmlns:a16="http://schemas.microsoft.com/office/drawing/2014/main" id="{3A0E19BF-BB9F-14CA-AABA-F1157371D6A6}"/>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2817CAD2-8C03-C31A-2D82-3713C5ABC1CC}"/>
              </a:ext>
            </a:extLst>
          </p:cNvPr>
          <p:cNvSpPr>
            <a:spLocks noGrp="1"/>
          </p:cNvSpPr>
          <p:nvPr>
            <p:ph type="sldNum" sz="quarter" idx="12"/>
          </p:nvPr>
        </p:nvSpPr>
        <p:spPr/>
        <p:txBody>
          <a:bodyPr/>
          <a:lstStyle/>
          <a:p>
            <a:fld id="{DA676A96-430F-4052-8588-30E3E8EED3B8}" type="slidenum">
              <a:rPr lang="it-IT" smtClean="0"/>
              <a:t>7</a:t>
            </a:fld>
            <a:endParaRPr lang="it-IT"/>
          </a:p>
        </p:txBody>
      </p:sp>
    </p:spTree>
    <p:extLst>
      <p:ext uri="{BB962C8B-B14F-4D97-AF65-F5344CB8AC3E}">
        <p14:creationId xmlns:p14="http://schemas.microsoft.com/office/powerpoint/2010/main" val="872057435"/>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91367" y="985421"/>
            <a:ext cx="10008296" cy="369686"/>
          </a:xfrm>
        </p:spPr>
        <p:txBody>
          <a:bodyPr anchor="ctr">
            <a:normAutofit fontScale="90000"/>
          </a:bodyPr>
          <a:lstStyle/>
          <a:p>
            <a:pPr algn="ctr"/>
            <a:r>
              <a:rPr lang="it-IT" sz="2400" b="1" i="1" dirty="0">
                <a:solidFill>
                  <a:srgbClr val="002060"/>
                </a:solidFill>
              </a:rPr>
              <a:t>Direzione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627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ottotitolo 3">
            <a:extLst>
              <a:ext uri="{FF2B5EF4-FFF2-40B4-BE49-F238E27FC236}">
                <a16:creationId xmlns:a16="http://schemas.microsoft.com/office/drawing/2014/main" id="{833D4543-35A8-8B3F-7211-DB2DFDE6CEA1}"/>
              </a:ext>
            </a:extLst>
          </p:cNvPr>
          <p:cNvSpPr>
            <a:spLocks noGrp="1"/>
          </p:cNvSpPr>
          <p:nvPr>
            <p:ph type="subTitle" idx="1"/>
          </p:nvPr>
        </p:nvSpPr>
        <p:spPr/>
        <p:txBody>
          <a:bodyPr/>
          <a:lstStyle/>
          <a:p>
            <a:endParaRPr lang="it-IT"/>
          </a:p>
        </p:txBody>
      </p:sp>
      <p:pic>
        <p:nvPicPr>
          <p:cNvPr id="7" name="Immagine 6">
            <a:extLst>
              <a:ext uri="{FF2B5EF4-FFF2-40B4-BE49-F238E27FC236}">
                <a16:creationId xmlns:a16="http://schemas.microsoft.com/office/drawing/2014/main" id="{64EEE7D7-BCF1-F9DE-E2B1-9A54E9656435}"/>
              </a:ext>
            </a:extLst>
          </p:cNvPr>
          <p:cNvPicPr>
            <a:picLocks noChangeAspect="1"/>
          </p:cNvPicPr>
          <p:nvPr/>
        </p:nvPicPr>
        <p:blipFill>
          <a:blip r:embed="rId3"/>
          <a:stretch>
            <a:fillRect/>
          </a:stretch>
        </p:blipFill>
        <p:spPr>
          <a:xfrm>
            <a:off x="746620" y="1355107"/>
            <a:ext cx="10326848" cy="4609465"/>
          </a:xfrm>
          <a:prstGeom prst="rect">
            <a:avLst/>
          </a:prstGeom>
        </p:spPr>
      </p:pic>
      <p:sp>
        <p:nvSpPr>
          <p:cNvPr id="3" name="Rettangolo 2">
            <a:extLst>
              <a:ext uri="{FF2B5EF4-FFF2-40B4-BE49-F238E27FC236}">
                <a16:creationId xmlns:a16="http://schemas.microsoft.com/office/drawing/2014/main" id="{BFD69E32-B1B6-2761-FFB2-31868BAFC939}"/>
              </a:ext>
            </a:extLst>
          </p:cNvPr>
          <p:cNvSpPr/>
          <p:nvPr/>
        </p:nvSpPr>
        <p:spPr>
          <a:xfrm>
            <a:off x="1518406" y="5842203"/>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8" name="Segnaposto numero diapositiva 7">
            <a:extLst>
              <a:ext uri="{FF2B5EF4-FFF2-40B4-BE49-F238E27FC236}">
                <a16:creationId xmlns:a16="http://schemas.microsoft.com/office/drawing/2014/main" id="{6A4D43B9-EB0C-FD9B-BEA2-0D8684F1C66A}"/>
              </a:ext>
            </a:extLst>
          </p:cNvPr>
          <p:cNvSpPr>
            <a:spLocks noGrp="1"/>
          </p:cNvSpPr>
          <p:nvPr>
            <p:ph type="sldNum" sz="quarter" idx="12"/>
          </p:nvPr>
        </p:nvSpPr>
        <p:spPr/>
        <p:txBody>
          <a:bodyPr/>
          <a:lstStyle/>
          <a:p>
            <a:fld id="{DA676A96-430F-4052-8588-30E3E8EED3B8}" type="slidenum">
              <a:rPr lang="it-IT" smtClean="0"/>
              <a:t>8</a:t>
            </a:fld>
            <a:endParaRPr lang="it-IT"/>
          </a:p>
        </p:txBody>
      </p:sp>
    </p:spTree>
    <p:extLst>
      <p:ext uri="{BB962C8B-B14F-4D97-AF65-F5344CB8AC3E}">
        <p14:creationId xmlns:p14="http://schemas.microsoft.com/office/powerpoint/2010/main" val="3709100878"/>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9815" y="1306721"/>
            <a:ext cx="10008296" cy="220075"/>
          </a:xfrm>
        </p:spPr>
        <p:txBody>
          <a:bodyPr anchor="ctr">
            <a:normAutofit fontScale="90000"/>
          </a:bodyPr>
          <a:lstStyle/>
          <a:p>
            <a:pPr algn="ctr"/>
            <a:r>
              <a:rPr lang="it-IT" sz="2800" b="1" i="1" dirty="0">
                <a:solidFill>
                  <a:srgbClr val="002060"/>
                </a:solidFill>
              </a:rPr>
              <a:t>Direzione</a:t>
            </a:r>
            <a:r>
              <a:rPr lang="it-IT" sz="3600" b="1" i="1" dirty="0">
                <a:solidFill>
                  <a:srgbClr val="002060"/>
                </a:solidFill>
              </a:rPr>
              <a:t> Provinciale di Caserta</a:t>
            </a:r>
          </a:p>
        </p:txBody>
      </p:sp>
      <p:pic>
        <p:nvPicPr>
          <p:cNvPr id="1026" name="Picture 2" descr="definitiv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753" y="270280"/>
            <a:ext cx="6164950" cy="820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D868B2C6-A4E7-2E6B-FB56-16894D80B7C5}"/>
              </a:ext>
            </a:extLst>
          </p:cNvPr>
          <p:cNvSpPr>
            <a:spLocks noGrp="1"/>
          </p:cNvSpPr>
          <p:nvPr>
            <p:ph type="subTitle" idx="1"/>
          </p:nvPr>
        </p:nvSpPr>
        <p:spPr>
          <a:xfrm>
            <a:off x="369116" y="1742948"/>
            <a:ext cx="11182524" cy="4431349"/>
          </a:xfrm>
        </p:spPr>
        <p:txBody>
          <a:bodyPr>
            <a:normAutofit fontScale="92500" lnSpcReduction="20000"/>
          </a:bodyPr>
          <a:lstStyle/>
          <a:p>
            <a:pPr algn="l"/>
            <a:r>
              <a:rPr lang="it-IT" sz="2200" dirty="0">
                <a:solidFill>
                  <a:srgbClr val="1C2024"/>
                </a:solidFill>
                <a:highlight>
                  <a:srgbClr val="FFFFFF"/>
                </a:highlight>
                <a:latin typeface="Titillium Web" panose="00000500000000000000" pitchFamily="2" charset="0"/>
              </a:rPr>
              <a:t>I</a:t>
            </a:r>
            <a:r>
              <a:rPr lang="it-IT" sz="2200" b="0" i="0" dirty="0">
                <a:solidFill>
                  <a:srgbClr val="1C2024"/>
                </a:solidFill>
                <a:effectLst/>
                <a:highlight>
                  <a:srgbClr val="FFFFFF"/>
                </a:highlight>
                <a:latin typeface="Titillium Web" panose="00000500000000000000" pitchFamily="2" charset="0"/>
              </a:rPr>
              <a:t>n particolare, si fa riferimento agli appalti e subappalti relativi a una o più opere (o uno o più servizi) di importo complessivo annuo </a:t>
            </a:r>
            <a:r>
              <a:rPr lang="it-IT" sz="2200" b="1" i="0" dirty="0">
                <a:solidFill>
                  <a:srgbClr val="1C2024"/>
                </a:solidFill>
                <a:effectLst/>
                <a:highlight>
                  <a:srgbClr val="FFFFFF"/>
                </a:highlight>
                <a:latin typeface="Titillium Web" panose="00000500000000000000" pitchFamily="2" charset="0"/>
              </a:rPr>
              <a:t>superiore a 200.000 euro</a:t>
            </a:r>
            <a:r>
              <a:rPr lang="it-IT" sz="2200" b="0" i="0" dirty="0">
                <a:solidFill>
                  <a:srgbClr val="1C2024"/>
                </a:solidFill>
                <a:effectLst/>
                <a:highlight>
                  <a:srgbClr val="FFFFFF"/>
                </a:highlight>
                <a:latin typeface="Titillium Web" panose="00000500000000000000" pitchFamily="2" charset="0"/>
              </a:rPr>
              <a:t> e caratterizzati da </a:t>
            </a:r>
            <a:r>
              <a:rPr lang="it-IT" sz="2200" b="1" i="0" dirty="0">
                <a:solidFill>
                  <a:srgbClr val="1C2024"/>
                </a:solidFill>
                <a:effectLst/>
                <a:highlight>
                  <a:srgbClr val="FFFFFF"/>
                </a:highlight>
                <a:latin typeface="Titillium Web" panose="00000500000000000000" pitchFamily="2" charset="0"/>
              </a:rPr>
              <a:t>prevalente utilizzo di manodopera</a:t>
            </a:r>
            <a:r>
              <a:rPr lang="it-IT" sz="2200" b="0" i="0" dirty="0">
                <a:solidFill>
                  <a:srgbClr val="1C2024"/>
                </a:solidFill>
                <a:effectLst/>
                <a:highlight>
                  <a:srgbClr val="FFFFFF"/>
                </a:highlight>
                <a:latin typeface="Titillium Web" panose="00000500000000000000" pitchFamily="2" charset="0"/>
              </a:rPr>
              <a:t>.</a:t>
            </a:r>
          </a:p>
          <a:p>
            <a:pPr algn="l"/>
            <a:r>
              <a:rPr lang="it-IT" sz="2200" b="0" i="0" dirty="0">
                <a:solidFill>
                  <a:srgbClr val="1C2024"/>
                </a:solidFill>
                <a:effectLst/>
                <a:highlight>
                  <a:srgbClr val="FFFFFF"/>
                </a:highlight>
                <a:latin typeface="Titillium Web" panose="00000500000000000000" pitchFamily="2" charset="0"/>
              </a:rPr>
              <a:t>La norma prevede l’obbligo:</a:t>
            </a:r>
          </a:p>
          <a:p>
            <a:pPr algn="l">
              <a:buFont typeface="Arial" panose="020B0604020202020204" pitchFamily="34" charset="0"/>
              <a:buChar char="•"/>
            </a:pPr>
            <a:r>
              <a:rPr lang="it-IT" sz="2200" b="1" i="0" dirty="0">
                <a:solidFill>
                  <a:srgbClr val="1C2024"/>
                </a:solidFill>
                <a:effectLst/>
                <a:highlight>
                  <a:srgbClr val="FFFFFF"/>
                </a:highlight>
                <a:latin typeface="Titillium Web" panose="00000500000000000000" pitchFamily="2" charset="0"/>
              </a:rPr>
              <a:t>per il committente</a:t>
            </a:r>
            <a:r>
              <a:rPr lang="it-IT" sz="2200" b="0" i="0" dirty="0">
                <a:solidFill>
                  <a:srgbClr val="1C2024"/>
                </a:solidFill>
                <a:effectLst/>
                <a:highlight>
                  <a:srgbClr val="FFFFFF"/>
                </a:highlight>
                <a:latin typeface="Titillium Web" panose="00000500000000000000" pitchFamily="2" charset="0"/>
              </a:rPr>
              <a:t> di richiedere all’impresa appaltatrice o affidataria e alle imprese subappaltatrici copia delle deleghe di pagamento relative al versamento delle ritenute trattenute dall’impresa appaltatrice ai lavoratori direttamente impiegati nell’esecuzione dell’opera o del servizio</a:t>
            </a:r>
          </a:p>
          <a:p>
            <a:pPr algn="l">
              <a:buFont typeface="Arial" panose="020B0604020202020204" pitchFamily="34" charset="0"/>
              <a:buChar char="•"/>
            </a:pPr>
            <a:r>
              <a:rPr lang="it-IT" sz="2200" b="1" i="0" dirty="0">
                <a:solidFill>
                  <a:srgbClr val="1C2024"/>
                </a:solidFill>
                <a:effectLst/>
                <a:highlight>
                  <a:srgbClr val="FFFFFF"/>
                </a:highlight>
                <a:latin typeface="Titillium Web" panose="00000500000000000000" pitchFamily="2" charset="0"/>
              </a:rPr>
              <a:t>per l’impresa appaltatrice o affidataria e le imprese subappaltatrici</a:t>
            </a:r>
            <a:r>
              <a:rPr lang="it-IT" sz="2200" b="0" i="0" dirty="0">
                <a:solidFill>
                  <a:srgbClr val="1C2024"/>
                </a:solidFill>
                <a:effectLst/>
                <a:highlight>
                  <a:srgbClr val="FFFFFF"/>
                </a:highlight>
                <a:latin typeface="Titillium Web" panose="00000500000000000000" pitchFamily="2" charset="0"/>
              </a:rPr>
              <a:t> di trasmettere al committente (per le imprese subappaltatrici, anche all’impresa appaltatrice), entro i cinque giorni lavorativi successivi alla scadenza del versamento delle ritenute</a:t>
            </a:r>
          </a:p>
          <a:p>
            <a:pPr marL="742950" lvl="1" indent="-285750" algn="l">
              <a:buFont typeface="Arial" panose="020B0604020202020204" pitchFamily="34" charset="0"/>
              <a:buChar char="•"/>
            </a:pPr>
            <a:r>
              <a:rPr lang="it-IT" sz="2200" b="0" i="0" dirty="0">
                <a:solidFill>
                  <a:srgbClr val="1C2024"/>
                </a:solidFill>
                <a:effectLst/>
                <a:highlight>
                  <a:srgbClr val="FFFFFF"/>
                </a:highlight>
                <a:latin typeface="Titillium Web" panose="00000500000000000000" pitchFamily="2" charset="0"/>
              </a:rPr>
              <a:t>i modelli F24 relativi al versamento delle ritenute</a:t>
            </a:r>
          </a:p>
          <a:p>
            <a:pPr marL="742950" lvl="1" indent="-285750" algn="l">
              <a:buFont typeface="Arial" panose="020B0604020202020204" pitchFamily="34" charset="0"/>
              <a:buChar char="•"/>
            </a:pPr>
            <a:r>
              <a:rPr lang="it-IT" sz="2200" b="0" i="0" dirty="0">
                <a:solidFill>
                  <a:srgbClr val="1C2024"/>
                </a:solidFill>
                <a:effectLst/>
                <a:highlight>
                  <a:srgbClr val="FFFFFF"/>
                </a:highlight>
                <a:latin typeface="Titillium Web" panose="00000500000000000000" pitchFamily="2" charset="0"/>
              </a:rPr>
              <a:t>un elenco di tutti i lavoratori, identificati tramite codice fiscale, impiegati nel mese precedente direttamente nell’esecuzione di opere o servizi affidati dal committente, con il dettaglio delle ore di lavoro, dell’ammontare della retribuzione corrisposta e il dettaglio delle ritenute fiscali eseguite nel mese precedente nei confronti di ciascun lavoratore.</a:t>
            </a:r>
          </a:p>
          <a:p>
            <a:pPr algn="ctr"/>
            <a:endParaRPr lang="it-IT" dirty="0"/>
          </a:p>
        </p:txBody>
      </p:sp>
      <p:sp>
        <p:nvSpPr>
          <p:cNvPr id="3" name="Rettangolo 2">
            <a:extLst>
              <a:ext uri="{FF2B5EF4-FFF2-40B4-BE49-F238E27FC236}">
                <a16:creationId xmlns:a16="http://schemas.microsoft.com/office/drawing/2014/main" id="{AF7FE8C6-7C25-C6B9-BD25-EC12ABBB1089}"/>
              </a:ext>
            </a:extLst>
          </p:cNvPr>
          <p:cNvSpPr/>
          <p:nvPr/>
        </p:nvSpPr>
        <p:spPr>
          <a:xfrm>
            <a:off x="1535184" y="6041362"/>
            <a:ext cx="7508147" cy="984885"/>
          </a:xfrm>
          <a:prstGeom prst="rect">
            <a:avLst/>
          </a:prstGeom>
        </p:spPr>
        <p:txBody>
          <a:bodyPr wrap="square">
            <a:spAutoFit/>
          </a:bodyPr>
          <a:lstStyle/>
          <a:p>
            <a:endParaRPr lang="it-IT" sz="1600" b="0" i="0" u="none" strike="noStrike" baseline="0" dirty="0">
              <a:solidFill>
                <a:srgbClr val="002060"/>
              </a:solidFill>
              <a:latin typeface="Times New Roman" panose="02020603050405020304" pitchFamily="18" charset="0"/>
            </a:endParaRPr>
          </a:p>
          <a:p>
            <a:pPr algn="ctr">
              <a:lnSpc>
                <a:spcPct val="150000"/>
              </a:lnSpc>
            </a:pPr>
            <a:r>
              <a:rPr lang="it-IT" sz="1600" b="1" i="0" u="none" strike="noStrike" baseline="0" dirty="0">
                <a:solidFill>
                  <a:srgbClr val="002060"/>
                </a:solidFill>
                <a:latin typeface="+mj-lt"/>
              </a:rPr>
              <a:t> ODCEC di Napoli Nord - </a:t>
            </a:r>
            <a:r>
              <a:rPr lang="it-IT" sz="1600" b="1" dirty="0">
                <a:solidFill>
                  <a:srgbClr val="002060"/>
                </a:solidFill>
                <a:latin typeface="+mj-lt"/>
              </a:rPr>
              <a:t>Via  Armand Diaz, 89 - AVERSA</a:t>
            </a:r>
            <a:endParaRPr lang="it-IT" sz="1600" b="1" i="0" u="none" strike="noStrike" baseline="0" dirty="0">
              <a:solidFill>
                <a:srgbClr val="002060"/>
              </a:solidFill>
              <a:latin typeface="+mj-lt"/>
            </a:endParaRPr>
          </a:p>
          <a:p>
            <a:endParaRPr lang="it-IT" b="1" dirty="0">
              <a:solidFill>
                <a:srgbClr val="002060"/>
              </a:solidFill>
              <a:latin typeface="+mj-lt"/>
            </a:endParaRPr>
          </a:p>
        </p:txBody>
      </p:sp>
      <p:sp>
        <p:nvSpPr>
          <p:cNvPr id="6" name="Segnaposto numero diapositiva 5">
            <a:extLst>
              <a:ext uri="{FF2B5EF4-FFF2-40B4-BE49-F238E27FC236}">
                <a16:creationId xmlns:a16="http://schemas.microsoft.com/office/drawing/2014/main" id="{D27F2F32-8063-9246-5CF5-AE9AFE7A3125}"/>
              </a:ext>
            </a:extLst>
          </p:cNvPr>
          <p:cNvSpPr>
            <a:spLocks noGrp="1"/>
          </p:cNvSpPr>
          <p:nvPr>
            <p:ph type="sldNum" sz="quarter" idx="12"/>
          </p:nvPr>
        </p:nvSpPr>
        <p:spPr/>
        <p:txBody>
          <a:bodyPr/>
          <a:lstStyle/>
          <a:p>
            <a:fld id="{DA676A96-430F-4052-8588-30E3E8EED3B8}" type="slidenum">
              <a:rPr lang="it-IT" smtClean="0"/>
              <a:t>9</a:t>
            </a:fld>
            <a:endParaRPr lang="it-IT"/>
          </a:p>
        </p:txBody>
      </p:sp>
    </p:spTree>
    <p:extLst>
      <p:ext uri="{BB962C8B-B14F-4D97-AF65-F5344CB8AC3E}">
        <p14:creationId xmlns:p14="http://schemas.microsoft.com/office/powerpoint/2010/main" val="3405580333"/>
      </p:ext>
    </p:extLst>
  </p:cSld>
  <p:clrMapOvr>
    <a:masterClrMapping/>
  </p:clrMapOvr>
  <mc:AlternateContent xmlns:mc="http://schemas.openxmlformats.org/markup-compatibility/2006" xmlns:p14="http://schemas.microsoft.com/office/powerpoint/2010/main">
    <mc:Choice Requires="p14">
      <p:transition spd="slow" p14:dur="3400" advTm="9288">
        <p14:reveal/>
      </p:transition>
    </mc:Choice>
    <mc:Fallback xmlns="">
      <p:transition spd="slow" advTm="9288">
        <p:fade/>
      </p:transition>
    </mc:Fallback>
  </mc:AlternateContent>
  <p:extLst>
    <p:ext uri="{E180D4A7-C9FB-4DFB-919C-405C955672EB}">
      <p14:showEvtLst xmlns:p14="http://schemas.microsoft.com/office/powerpoint/2010/main">
        <p14:playEvt time="1" objId="6"/>
      </p14:showEvtLst>
    </p:ext>
  </p:extLst>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682</TotalTime>
  <Words>2334</Words>
  <Application>Microsoft Office PowerPoint</Application>
  <PresentationFormat>Widescreen</PresentationFormat>
  <Paragraphs>165</Paragraphs>
  <Slides>25</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25</vt:i4>
      </vt:variant>
    </vt:vector>
  </HeadingPairs>
  <TitlesOfParts>
    <vt:vector size="36" baseType="lpstr">
      <vt:lpstr>Arial</vt:lpstr>
      <vt:lpstr>Calibri</vt:lpstr>
      <vt:lpstr>Firava</vt:lpstr>
      <vt:lpstr>inherit</vt:lpstr>
      <vt:lpstr>Open Sans</vt:lpstr>
      <vt:lpstr>Poppins</vt:lpstr>
      <vt:lpstr>Times New Roman</vt:lpstr>
      <vt:lpstr>Titillium Web</vt:lpstr>
      <vt:lpstr>Trebuchet MS</vt:lpstr>
      <vt:lpstr>Wingdings 3</vt:lpstr>
      <vt:lpstr>Sfaccettatura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lpstr>Direzione Provinciale di Caserta</vt:lpstr>
    </vt:vector>
  </TitlesOfParts>
  <Company>Agenzia delle Entrate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Direzione Provinciale di Avellino</dc:title>
  <dc:creator>FLAGIELLO TOMMASO</dc:creator>
  <cp:lastModifiedBy>FLAGIELLO TOMMASO</cp:lastModifiedBy>
  <cp:revision>84</cp:revision>
  <dcterms:created xsi:type="dcterms:W3CDTF">2023-06-26T07:41:17Z</dcterms:created>
  <dcterms:modified xsi:type="dcterms:W3CDTF">2024-10-18T09:42:28Z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360337-1d70-46cc-865b-b527827efdaf_Enabled">
    <vt:lpwstr>true</vt:lpwstr>
  </property>
  <property fmtid="{D5CDD505-2E9C-101B-9397-08002B2CF9AE}" pid="3" name="MSIP_Label_39360337-1d70-46cc-865b-b527827efdaf_SetDate">
    <vt:lpwstr>2024-10-18T09:42:28Z</vt:lpwstr>
  </property>
  <property fmtid="{D5CDD505-2E9C-101B-9397-08002B2CF9AE}" pid="4" name="MSIP_Label_39360337-1d70-46cc-865b-b527827efdaf_Method">
    <vt:lpwstr>Standard</vt:lpwstr>
  </property>
  <property fmtid="{D5CDD505-2E9C-101B-9397-08002B2CF9AE}" pid="5" name="MSIP_Label_39360337-1d70-46cc-865b-b527827efdaf_Name">
    <vt:lpwstr>Uso interno - Non cifrato</vt:lpwstr>
  </property>
  <property fmtid="{D5CDD505-2E9C-101B-9397-08002B2CF9AE}" pid="6" name="MSIP_Label_39360337-1d70-46cc-865b-b527827efdaf_SiteId">
    <vt:lpwstr>dc5ab1ad-4533-49df-8e99-26421b43b959</vt:lpwstr>
  </property>
  <property fmtid="{D5CDD505-2E9C-101B-9397-08002B2CF9AE}" pid="7" name="MSIP_Label_39360337-1d70-46cc-865b-b527827efdaf_ActionId">
    <vt:lpwstr>753c419e-64ab-4000-b25b-c884b251616a</vt:lpwstr>
  </property>
  <property fmtid="{D5CDD505-2E9C-101B-9397-08002B2CF9AE}" pid="8" name="MSIP_Label_39360337-1d70-46cc-865b-b527827efdaf_ContentBits">
    <vt:lpwstr>1</vt:lpwstr>
  </property>
</Properties>
</file>