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32" r:id="rId1"/>
  </p:sldMasterIdLst>
  <p:sldIdLst>
    <p:sldId id="256" r:id="rId2"/>
    <p:sldId id="261" r:id="rId3"/>
    <p:sldId id="258" r:id="rId4"/>
    <p:sldId id="257" r:id="rId5"/>
    <p:sldId id="260" r:id="rId6"/>
    <p:sldId id="259"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85" r:id="rId20"/>
    <p:sldId id="286" r:id="rId21"/>
    <p:sldId id="287" r:id="rId22"/>
    <p:sldId id="274" r:id="rId23"/>
    <p:sldId id="275" r:id="rId24"/>
    <p:sldId id="276" r:id="rId25"/>
    <p:sldId id="277" r:id="rId26"/>
    <p:sldId id="278" r:id="rId27"/>
    <p:sldId id="279" r:id="rId28"/>
    <p:sldId id="280" r:id="rId29"/>
    <p:sldId id="281" r:id="rId30"/>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it-IT" smtClean="0"/>
              <a:t>Fare clic per modificare lo stile del titolo</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6445191C-9874-4061-AFB5-884AEC8ACF1C}" type="datetimeFigureOut">
              <a:rPr lang="it-IT" smtClean="0"/>
              <a:t>22/06/2024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72C6F54-8E76-4821-B750-F264C9B9471A}" type="slidenum">
              <a:rPr lang="it-IT" smtClean="0"/>
              <a:t>‹N›</a:t>
            </a:fld>
            <a:endParaRPr lang="it-IT"/>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8057933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Modifica gli stili del testo dello schema</a:t>
            </a:r>
          </a:p>
        </p:txBody>
      </p:sp>
      <p:sp>
        <p:nvSpPr>
          <p:cNvPr id="3" name="Date Placeholder 2"/>
          <p:cNvSpPr>
            <a:spLocks noGrp="1"/>
          </p:cNvSpPr>
          <p:nvPr>
            <p:ph type="dt" sz="half" idx="10"/>
          </p:nvPr>
        </p:nvSpPr>
        <p:spPr/>
        <p:txBody>
          <a:bodyPr/>
          <a:lstStyle/>
          <a:p>
            <a:fld id="{6445191C-9874-4061-AFB5-884AEC8ACF1C}" type="datetimeFigureOut">
              <a:rPr lang="it-IT" smtClean="0"/>
              <a:t>22/06/2024</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D72C6F54-8E76-4821-B750-F264C9B9471A}" type="slidenum">
              <a:rPr lang="it-IT" smtClean="0"/>
              <a:t>‹N›</a:t>
            </a:fld>
            <a:endParaRPr lang="it-IT"/>
          </a:p>
        </p:txBody>
      </p:sp>
    </p:spTree>
    <p:extLst>
      <p:ext uri="{BB962C8B-B14F-4D97-AF65-F5344CB8AC3E}">
        <p14:creationId xmlns:p14="http://schemas.microsoft.com/office/powerpoint/2010/main" val="35536931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6445191C-9874-4061-AFB5-884AEC8ACF1C}" type="datetimeFigureOut">
              <a:rPr lang="it-IT" smtClean="0"/>
              <a:t>22/06/2024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72C6F54-8E76-4821-B750-F264C9B9471A}" type="slidenum">
              <a:rPr lang="it-IT" smtClean="0"/>
              <a:t>‹N›</a:t>
            </a:fld>
            <a:endParaRPr lang="it-IT"/>
          </a:p>
        </p:txBody>
      </p:sp>
    </p:spTree>
    <p:extLst>
      <p:ext uri="{BB962C8B-B14F-4D97-AF65-F5344CB8AC3E}">
        <p14:creationId xmlns:p14="http://schemas.microsoft.com/office/powerpoint/2010/main" val="18248595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it-IT" smtClean="0"/>
              <a:t>Fare clic per modificare lo stile del titolo</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Modifica gli stili del testo dello schema</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6445191C-9874-4061-AFB5-884AEC8ACF1C}" type="datetimeFigureOut">
              <a:rPr lang="it-IT" smtClean="0"/>
              <a:t>22/06/2024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72C6F54-8E76-4821-B750-F264C9B9471A}" type="slidenum">
              <a:rPr lang="it-IT" smtClean="0"/>
              <a:t>‹N›</a:t>
            </a:fld>
            <a:endParaRPr lang="it-IT"/>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6046789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6445191C-9874-4061-AFB5-884AEC8ACF1C}" type="datetimeFigureOut">
              <a:rPr lang="it-IT" smtClean="0"/>
              <a:t>22/06/2024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72C6F54-8E76-4821-B750-F264C9B9471A}" type="slidenum">
              <a:rPr lang="it-IT" smtClean="0"/>
              <a:t>‹N›</a:t>
            </a:fld>
            <a:endParaRPr lang="it-IT"/>
          </a:p>
        </p:txBody>
      </p:sp>
    </p:spTree>
    <p:extLst>
      <p:ext uri="{BB962C8B-B14F-4D97-AF65-F5344CB8AC3E}">
        <p14:creationId xmlns:p14="http://schemas.microsoft.com/office/powerpoint/2010/main" val="10404160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it-IT" smtClean="0"/>
              <a:t>Fare clic per modificare lo stile del titolo</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it-IT" smtClean="0"/>
              <a:t>Modifica gli stili del testo dello schema</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6445191C-9874-4061-AFB5-884AEC8ACF1C}" type="datetimeFigureOut">
              <a:rPr lang="it-IT" smtClean="0"/>
              <a:t>22/06/2024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72C6F54-8E76-4821-B750-F264C9B9471A}" type="slidenum">
              <a:rPr lang="it-IT" smtClean="0"/>
              <a:t>‹N›</a:t>
            </a:fld>
            <a:endParaRPr lang="it-IT"/>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2479051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it-IT" smtClean="0"/>
              <a:t>Fare clic per modificare lo stile del titolo</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it-IT" smtClean="0"/>
              <a:t>Modifica gli stili del testo dello schema</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6445191C-9874-4061-AFB5-884AEC8ACF1C}" type="datetimeFigureOut">
              <a:rPr lang="it-IT" smtClean="0"/>
              <a:t>22/06/2024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72C6F54-8E76-4821-B750-F264C9B9471A}" type="slidenum">
              <a:rPr lang="it-IT" smtClean="0"/>
              <a:t>‹N›</a:t>
            </a:fld>
            <a:endParaRPr lang="it-IT"/>
          </a:p>
        </p:txBody>
      </p:sp>
    </p:spTree>
    <p:extLst>
      <p:ext uri="{BB962C8B-B14F-4D97-AF65-F5344CB8AC3E}">
        <p14:creationId xmlns:p14="http://schemas.microsoft.com/office/powerpoint/2010/main" val="39322795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p:txBody>
          <a:bodyPr vert="eaVert" ancho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6445191C-9874-4061-AFB5-884AEC8ACF1C}" type="datetimeFigureOut">
              <a:rPr lang="it-IT" smtClean="0"/>
              <a:t>22/06/2024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72C6F54-8E76-4821-B750-F264C9B9471A}" type="slidenum">
              <a:rPr lang="it-IT" smtClean="0"/>
              <a:t>‹N›</a:t>
            </a:fld>
            <a:endParaRPr lang="it-IT"/>
          </a:p>
        </p:txBody>
      </p:sp>
    </p:spTree>
    <p:extLst>
      <p:ext uri="{BB962C8B-B14F-4D97-AF65-F5344CB8AC3E}">
        <p14:creationId xmlns:p14="http://schemas.microsoft.com/office/powerpoint/2010/main" val="19269654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6445191C-9874-4061-AFB5-884AEC8ACF1C}" type="datetimeFigureOut">
              <a:rPr lang="it-IT" smtClean="0"/>
              <a:t>22/06/2024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72C6F54-8E76-4821-B750-F264C9B9471A}" type="slidenum">
              <a:rPr lang="it-IT" smtClean="0"/>
              <a:t>‹N›</a:t>
            </a:fld>
            <a:endParaRPr lang="it-IT"/>
          </a:p>
        </p:txBody>
      </p:sp>
    </p:spTree>
    <p:extLst>
      <p:ext uri="{BB962C8B-B14F-4D97-AF65-F5344CB8AC3E}">
        <p14:creationId xmlns:p14="http://schemas.microsoft.com/office/powerpoint/2010/main" val="17515786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idx="1"/>
          </p:nvPr>
        </p:nvSpPr>
        <p:spPr/>
        <p:txBody>
          <a:bodyPr anchor="ct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6445191C-9874-4061-AFB5-884AEC8ACF1C}" type="datetimeFigureOut">
              <a:rPr lang="it-IT" smtClean="0"/>
              <a:t>22/06/2024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72C6F54-8E76-4821-B750-F264C9B9471A}" type="slidenum">
              <a:rPr lang="it-IT" smtClean="0"/>
              <a:t>‹N›</a:t>
            </a:fld>
            <a:endParaRPr lang="it-IT"/>
          </a:p>
        </p:txBody>
      </p:sp>
    </p:spTree>
    <p:extLst>
      <p:ext uri="{BB962C8B-B14F-4D97-AF65-F5344CB8AC3E}">
        <p14:creationId xmlns:p14="http://schemas.microsoft.com/office/powerpoint/2010/main" val="23972890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6445191C-9874-4061-AFB5-884AEC8ACF1C}" type="datetimeFigureOut">
              <a:rPr lang="it-IT" smtClean="0"/>
              <a:t>22/06/2024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72C6F54-8E76-4821-B750-F264C9B9471A}" type="slidenum">
              <a:rPr lang="it-IT" smtClean="0"/>
              <a:t>‹N›</a:t>
            </a:fld>
            <a:endParaRPr lang="it-IT"/>
          </a:p>
        </p:txBody>
      </p:sp>
    </p:spTree>
    <p:extLst>
      <p:ext uri="{BB962C8B-B14F-4D97-AF65-F5344CB8AC3E}">
        <p14:creationId xmlns:p14="http://schemas.microsoft.com/office/powerpoint/2010/main" val="41695379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6445191C-9874-4061-AFB5-884AEC8ACF1C}" type="datetimeFigureOut">
              <a:rPr lang="it-IT" smtClean="0"/>
              <a:t>22/06/2024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D72C6F54-8E76-4821-B750-F264C9B9471A}" type="slidenum">
              <a:rPr lang="it-IT" smtClean="0"/>
              <a:t>‹N›</a:t>
            </a:fld>
            <a:endParaRPr lang="it-IT"/>
          </a:p>
        </p:txBody>
      </p:sp>
    </p:spTree>
    <p:extLst>
      <p:ext uri="{BB962C8B-B14F-4D97-AF65-F5344CB8AC3E}">
        <p14:creationId xmlns:p14="http://schemas.microsoft.com/office/powerpoint/2010/main" val="1745909470"/>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6445191C-9874-4061-AFB5-884AEC8ACF1C}" type="datetimeFigureOut">
              <a:rPr lang="it-IT" smtClean="0"/>
              <a:t>22/06/2024</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D72C6F54-8E76-4821-B750-F264C9B9471A}" type="slidenum">
              <a:rPr lang="it-IT" smtClean="0"/>
              <a:t>‹N›</a:t>
            </a:fld>
            <a:endParaRPr lang="it-IT"/>
          </a:p>
        </p:txBody>
      </p:sp>
    </p:spTree>
    <p:extLst>
      <p:ext uri="{BB962C8B-B14F-4D97-AF65-F5344CB8AC3E}">
        <p14:creationId xmlns:p14="http://schemas.microsoft.com/office/powerpoint/2010/main" val="3244333419"/>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fld id="{6445191C-9874-4061-AFB5-884AEC8ACF1C}" type="datetimeFigureOut">
              <a:rPr lang="it-IT" smtClean="0"/>
              <a:t>22/06/2024</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D72C6F54-8E76-4821-B750-F264C9B9471A}" type="slidenum">
              <a:rPr lang="it-IT" smtClean="0"/>
              <a:t>‹N›</a:t>
            </a:fld>
            <a:endParaRPr lang="it-IT"/>
          </a:p>
        </p:txBody>
      </p:sp>
    </p:spTree>
    <p:extLst>
      <p:ext uri="{BB962C8B-B14F-4D97-AF65-F5344CB8AC3E}">
        <p14:creationId xmlns:p14="http://schemas.microsoft.com/office/powerpoint/2010/main" val="24787913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45191C-9874-4061-AFB5-884AEC8ACF1C}" type="datetimeFigureOut">
              <a:rPr lang="it-IT" smtClean="0"/>
              <a:t>22/06/2024</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D72C6F54-8E76-4821-B750-F264C9B9471A}" type="slidenum">
              <a:rPr lang="it-IT" smtClean="0"/>
              <a:t>‹N›</a:t>
            </a:fld>
            <a:endParaRPr lang="it-IT"/>
          </a:p>
        </p:txBody>
      </p:sp>
    </p:spTree>
    <p:extLst>
      <p:ext uri="{BB962C8B-B14F-4D97-AF65-F5344CB8AC3E}">
        <p14:creationId xmlns:p14="http://schemas.microsoft.com/office/powerpoint/2010/main" val="1623025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it-IT" smtClean="0"/>
              <a:t>Fare clic per modificare lo stile del titolo</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Modifica gli stili del testo dello schema</a:t>
            </a:r>
          </a:p>
        </p:txBody>
      </p:sp>
      <p:sp>
        <p:nvSpPr>
          <p:cNvPr id="5" name="Date Placeholder 4"/>
          <p:cNvSpPr>
            <a:spLocks noGrp="1"/>
          </p:cNvSpPr>
          <p:nvPr>
            <p:ph type="dt" sz="half" idx="10"/>
          </p:nvPr>
        </p:nvSpPr>
        <p:spPr/>
        <p:txBody>
          <a:bodyPr/>
          <a:lstStyle/>
          <a:p>
            <a:fld id="{6445191C-9874-4061-AFB5-884AEC8ACF1C}" type="datetimeFigureOut">
              <a:rPr lang="it-IT" smtClean="0"/>
              <a:t>22/06/2024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D72C6F54-8E76-4821-B750-F264C9B9471A}" type="slidenum">
              <a:rPr lang="it-IT" smtClean="0"/>
              <a:t>‹N›</a:t>
            </a:fld>
            <a:endParaRPr lang="it-IT"/>
          </a:p>
        </p:txBody>
      </p:sp>
    </p:spTree>
    <p:extLst>
      <p:ext uri="{BB962C8B-B14F-4D97-AF65-F5344CB8AC3E}">
        <p14:creationId xmlns:p14="http://schemas.microsoft.com/office/powerpoint/2010/main" val="676542990"/>
      </p:ext>
    </p:extLst>
  </p:cSld>
  <p:clrMapOvr>
    <a:masterClrMapping/>
  </p:clrMapOvr>
  <p:extLst mod="1">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it-IT" smtClean="0"/>
              <a:t>Fare clic per modificare lo stile del titolo</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Modifica gli stili del testo dello schema</a:t>
            </a:r>
          </a:p>
        </p:txBody>
      </p:sp>
      <p:sp>
        <p:nvSpPr>
          <p:cNvPr id="5" name="Date Placeholder 4"/>
          <p:cNvSpPr>
            <a:spLocks noGrp="1"/>
          </p:cNvSpPr>
          <p:nvPr>
            <p:ph type="dt" sz="half" idx="10"/>
          </p:nvPr>
        </p:nvSpPr>
        <p:spPr/>
        <p:txBody>
          <a:bodyPr/>
          <a:lstStyle/>
          <a:p>
            <a:fld id="{6445191C-9874-4061-AFB5-884AEC8ACF1C}" type="datetimeFigureOut">
              <a:rPr lang="it-IT" smtClean="0"/>
              <a:t>22/06/2024</a:t>
            </a:fld>
            <a:endParaRPr lang="it-IT"/>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D72C6F54-8E76-4821-B750-F264C9B9471A}" type="slidenum">
              <a:rPr lang="it-IT" smtClean="0"/>
              <a:t>‹N›</a:t>
            </a:fld>
            <a:endParaRPr lang="it-IT"/>
          </a:p>
        </p:txBody>
      </p:sp>
    </p:spTree>
    <p:extLst>
      <p:ext uri="{BB962C8B-B14F-4D97-AF65-F5344CB8AC3E}">
        <p14:creationId xmlns:p14="http://schemas.microsoft.com/office/powerpoint/2010/main" val="8196260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2">
                <a:lumMod val="60000"/>
                <a:lumOff val="40000"/>
              </a:schemeClr>
            </a:gs>
            <a:gs pos="100000">
              <a:schemeClr val="bg2">
                <a:shade val="96000"/>
                <a:satMod val="120000"/>
                <a:lumMod val="90000"/>
              </a:schemeClr>
            </a:gs>
          </a:gsLst>
          <a:path path="circle">
            <a:fillToRect b="100000"/>
          </a:path>
          <a:tileRect/>
        </a:gradFill>
        <a:effectLst/>
      </p:bgPr>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6445191C-9874-4061-AFB5-884AEC8ACF1C}" type="datetimeFigureOut">
              <a:rPr lang="it-IT" smtClean="0"/>
              <a:t>22/06/2024</a:t>
            </a:fld>
            <a:endParaRPr lang="it-IT"/>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it-IT"/>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72C6F54-8E76-4821-B750-F264C9B9471A}" type="slidenum">
              <a:rPr lang="it-IT" smtClean="0"/>
              <a:t>‹N›</a:t>
            </a:fld>
            <a:endParaRPr lang="it-IT"/>
          </a:p>
        </p:txBody>
      </p:sp>
    </p:spTree>
    <p:extLst>
      <p:ext uri="{BB962C8B-B14F-4D97-AF65-F5344CB8AC3E}">
        <p14:creationId xmlns:p14="http://schemas.microsoft.com/office/powerpoint/2010/main" val="832645380"/>
      </p:ext>
    </p:extLst>
  </p:cSld>
  <p:clrMap bg1="dk1" tx1="lt1" bg2="dk2" tx2="lt2" accent1="accent1" accent2="accent2" accent3="accent3" accent4="accent4" accent5="accent5" accent6="accent6" hlink="hlink" folHlink="folHlink"/>
  <p:sldLayoutIdLst>
    <p:sldLayoutId id="2147484333" r:id="rId1"/>
    <p:sldLayoutId id="2147484334" r:id="rId2"/>
    <p:sldLayoutId id="2147484335" r:id="rId3"/>
    <p:sldLayoutId id="2147484336" r:id="rId4"/>
    <p:sldLayoutId id="2147484337" r:id="rId5"/>
    <p:sldLayoutId id="2147484338" r:id="rId6"/>
    <p:sldLayoutId id="2147484339" r:id="rId7"/>
    <p:sldLayoutId id="2147484340" r:id="rId8"/>
    <p:sldLayoutId id="2147484341" r:id="rId9"/>
    <p:sldLayoutId id="2147484342" r:id="rId10"/>
    <p:sldLayoutId id="2147484343" r:id="rId11"/>
    <p:sldLayoutId id="2147484344" r:id="rId12"/>
    <p:sldLayoutId id="2147484345" r:id="rId13"/>
    <p:sldLayoutId id="2147484346" r:id="rId14"/>
    <p:sldLayoutId id="2147484347" r:id="rId15"/>
    <p:sldLayoutId id="2147484348" r:id="rId16"/>
    <p:sldLayoutId id="214748434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92525" y="1974580"/>
            <a:ext cx="10321839" cy="1645921"/>
          </a:xfrm>
        </p:spPr>
        <p:txBody>
          <a:bodyPr>
            <a:noAutofit/>
          </a:bodyPr>
          <a:lstStyle/>
          <a:p>
            <a:pPr algn="ctr"/>
            <a:r>
              <a:rPr lang="it-IT" sz="4000" b="1" dirty="0" smtClean="0"/>
              <a:t>	 </a:t>
            </a:r>
            <a:br>
              <a:rPr lang="it-IT" sz="4000" b="1" dirty="0" smtClean="0"/>
            </a:br>
            <a:r>
              <a:rPr lang="it-IT" sz="4000" b="1" dirty="0"/>
              <a:t/>
            </a:r>
            <a:br>
              <a:rPr lang="it-IT" sz="4000" b="1" dirty="0"/>
            </a:br>
            <a:r>
              <a:rPr lang="it-IT" sz="4000" b="1" dirty="0" smtClean="0"/>
              <a:t/>
            </a:r>
            <a:br>
              <a:rPr lang="it-IT" sz="4000" b="1" dirty="0" smtClean="0"/>
            </a:br>
            <a:r>
              <a:rPr lang="it-IT" sz="4000" b="1" dirty="0"/>
              <a:t/>
            </a:r>
            <a:br>
              <a:rPr lang="it-IT" sz="4000" b="1" dirty="0"/>
            </a:br>
            <a:r>
              <a:rPr lang="it-IT" sz="4000" b="1" dirty="0" smtClean="0"/>
              <a:t>		Ordine dei dottori commercialisti   e degli esperti contabili di Napoli nord</a:t>
            </a:r>
            <a:br>
              <a:rPr lang="it-IT" sz="4000" b="1" dirty="0" smtClean="0"/>
            </a:br>
            <a:r>
              <a:rPr lang="it-IT" b="1" dirty="0" smtClean="0"/>
              <a:t/>
            </a:r>
            <a:br>
              <a:rPr lang="it-IT" b="1" dirty="0" smtClean="0"/>
            </a:br>
            <a:endParaRPr lang="it-IT" b="1" dirty="0"/>
          </a:p>
        </p:txBody>
      </p:sp>
      <p:sp>
        <p:nvSpPr>
          <p:cNvPr id="3" name="Sottotitolo 2"/>
          <p:cNvSpPr>
            <a:spLocks noGrp="1"/>
          </p:cNvSpPr>
          <p:nvPr>
            <p:ph type="subTitle" idx="1"/>
          </p:nvPr>
        </p:nvSpPr>
        <p:spPr>
          <a:xfrm>
            <a:off x="301826" y="5295207"/>
            <a:ext cx="11890174" cy="1077884"/>
          </a:xfrm>
        </p:spPr>
        <p:txBody>
          <a:bodyPr>
            <a:normAutofit fontScale="92500" lnSpcReduction="20000"/>
          </a:bodyPr>
          <a:lstStyle/>
          <a:p>
            <a:pPr algn="r"/>
            <a:r>
              <a:rPr lang="it-IT" dirty="0" smtClean="0">
                <a:solidFill>
                  <a:schemeClr val="bg1"/>
                </a:solidFill>
              </a:rPr>
              <a:t>Dott. Vincenzo Maisto</a:t>
            </a:r>
          </a:p>
          <a:p>
            <a:pPr algn="r"/>
            <a:r>
              <a:rPr lang="it-IT" dirty="0" smtClean="0">
                <a:solidFill>
                  <a:schemeClr val="bg1"/>
                </a:solidFill>
              </a:rPr>
              <a:t>RSF-Comune di Villa di Briano</a:t>
            </a:r>
          </a:p>
          <a:p>
            <a:pPr algn="r"/>
            <a:r>
              <a:rPr lang="it-IT" dirty="0" smtClean="0">
                <a:solidFill>
                  <a:schemeClr val="bg1"/>
                </a:solidFill>
              </a:rPr>
              <a:t>Lunedì 24/06/2024</a:t>
            </a:r>
            <a:endParaRPr lang="it-IT" dirty="0">
              <a:solidFill>
                <a:schemeClr val="bg1"/>
              </a:solidFill>
            </a:endParaRPr>
          </a:p>
        </p:txBody>
      </p:sp>
      <p:sp>
        <p:nvSpPr>
          <p:cNvPr id="5" name="CasellaDiTesto 4"/>
          <p:cNvSpPr txBox="1"/>
          <p:nvPr/>
        </p:nvSpPr>
        <p:spPr>
          <a:xfrm>
            <a:off x="906088" y="2543695"/>
            <a:ext cx="10457411" cy="2890215"/>
          </a:xfrm>
          <a:prstGeom prst="rect">
            <a:avLst/>
          </a:prstGeom>
          <a:noFill/>
        </p:spPr>
        <p:txBody>
          <a:bodyPr wrap="square" rtlCol="0">
            <a:spAutoFit/>
          </a:bodyPr>
          <a:lstStyle/>
          <a:p>
            <a:pPr algn="ctr">
              <a:lnSpc>
                <a:spcPct val="200000"/>
              </a:lnSpc>
            </a:pPr>
            <a:r>
              <a:rPr lang="it-IT" sz="3200" b="1" cap="all" dirty="0" smtClean="0">
                <a:ln w="3175" cmpd="sng">
                  <a:noFill/>
                </a:ln>
                <a:latin typeface="+mj-lt"/>
                <a:ea typeface="+mj-ea"/>
                <a:cs typeface="+mj-cs"/>
              </a:rPr>
              <a:t>La salvaguardia </a:t>
            </a:r>
            <a:r>
              <a:rPr lang="it-IT" sz="3200" b="1" cap="all" dirty="0">
                <a:ln w="3175" cmpd="sng">
                  <a:noFill/>
                </a:ln>
                <a:latin typeface="+mj-lt"/>
                <a:ea typeface="+mj-ea"/>
                <a:cs typeface="+mj-cs"/>
              </a:rPr>
              <a:t>degli equilibri di bilancio </a:t>
            </a:r>
            <a:br>
              <a:rPr lang="it-IT" sz="3200" b="1" cap="all" dirty="0">
                <a:ln w="3175" cmpd="sng">
                  <a:noFill/>
                </a:ln>
                <a:latin typeface="+mj-lt"/>
                <a:ea typeface="+mj-ea"/>
                <a:cs typeface="+mj-cs"/>
              </a:rPr>
            </a:br>
            <a:r>
              <a:rPr lang="it-IT" sz="3200" b="1" cap="all" dirty="0">
                <a:ln w="3175" cmpd="sng">
                  <a:noFill/>
                </a:ln>
                <a:latin typeface="+mj-lt"/>
                <a:ea typeface="+mj-ea"/>
                <a:cs typeface="+mj-cs"/>
              </a:rPr>
              <a:t>dalla programmazione alle verifiche</a:t>
            </a:r>
            <a:br>
              <a:rPr lang="it-IT" sz="3200" b="1" cap="all" dirty="0">
                <a:ln w="3175" cmpd="sng">
                  <a:noFill/>
                </a:ln>
                <a:latin typeface="+mj-lt"/>
                <a:ea typeface="+mj-ea"/>
                <a:cs typeface="+mj-cs"/>
              </a:rPr>
            </a:br>
            <a:endParaRPr lang="it-IT" sz="3200" b="1" cap="all" dirty="0">
              <a:ln w="3175" cmpd="sng">
                <a:noFill/>
              </a:ln>
              <a:latin typeface="+mj-lt"/>
              <a:ea typeface="+mj-ea"/>
              <a:cs typeface="+mj-cs"/>
            </a:endParaRPr>
          </a:p>
        </p:txBody>
      </p:sp>
      <p:pic>
        <p:nvPicPr>
          <p:cNvPr id="6" name="Immagine 5"/>
          <p:cNvPicPr>
            <a:picLocks noChangeAspect="1"/>
          </p:cNvPicPr>
          <p:nvPr/>
        </p:nvPicPr>
        <p:blipFill rotWithShape="1">
          <a:blip r:embed="rId2"/>
          <a:srcRect l="5682" t="10688" r="70090" b="52970"/>
          <a:stretch/>
        </p:blipFill>
        <p:spPr>
          <a:xfrm>
            <a:off x="202136" y="203406"/>
            <a:ext cx="1663986" cy="1663986"/>
          </a:xfrm>
          <a:prstGeom prst="rect">
            <a:avLst/>
          </a:prstGeom>
          <a:effectLst>
            <a:softEdge rad="317500"/>
          </a:effectLst>
        </p:spPr>
      </p:pic>
    </p:spTree>
    <p:extLst>
      <p:ext uri="{BB962C8B-B14F-4D97-AF65-F5344CB8AC3E}">
        <p14:creationId xmlns:p14="http://schemas.microsoft.com/office/powerpoint/2010/main" val="28564529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84212" y="685800"/>
            <a:ext cx="10596498" cy="5360437"/>
          </a:xfrm>
        </p:spPr>
        <p:txBody>
          <a:bodyPr>
            <a:normAutofit/>
          </a:bodyPr>
          <a:lstStyle/>
          <a:p>
            <a:pPr marL="0" indent="0" algn="ctr">
              <a:buNone/>
            </a:pPr>
            <a:r>
              <a:rPr lang="it-IT" b="1" dirty="0" smtClean="0"/>
              <a:t>Impossibilità </a:t>
            </a:r>
            <a:r>
              <a:rPr lang="it-IT" b="1" dirty="0"/>
              <a:t>del ripristino degli equilibri secondo gli strumenti ordinari</a:t>
            </a:r>
          </a:p>
          <a:p>
            <a:pPr marL="0" indent="0" algn="just">
              <a:buNone/>
            </a:pPr>
            <a:r>
              <a:rPr lang="it-IT" dirty="0"/>
              <a:t>Il responsabile del servizio finanziario deve segnalare tale </a:t>
            </a:r>
            <a:r>
              <a:rPr lang="it-IT" dirty="0" smtClean="0"/>
              <a:t>circostanza </a:t>
            </a:r>
            <a:r>
              <a:rPr lang="it-IT" dirty="0"/>
              <a:t>alla Giunta e al Consiglio e proporre, alternativamente, il ricorso ai seguenti strumenti di </a:t>
            </a:r>
            <a:r>
              <a:rPr lang="it-IT" dirty="0" err="1"/>
              <a:t>recovery</a:t>
            </a:r>
            <a:r>
              <a:rPr lang="it-IT" dirty="0"/>
              <a:t>:</a:t>
            </a:r>
          </a:p>
          <a:p>
            <a:pPr algn="just"/>
            <a:r>
              <a:rPr lang="it-IT" dirty="0"/>
              <a:t>a)	Piano di riequilibrio finanziario pluriennale ex artt. 243-bis e ss. del TUEL, «se sussistano squilibri strutturali del bilancio in grado di provocare il dissesto finanziario, nel caso in cui le misure di cui agli articoli 193 e 194 non siano sufficienti a superare le condizioni di squilibrio rilevate»</a:t>
            </a:r>
          </a:p>
          <a:p>
            <a:pPr algn="just"/>
            <a:r>
              <a:rPr lang="it-IT" dirty="0"/>
              <a:t>b)	Dissesto finanziario ex artt. 244 e ss. del TUEL «se l'ente non può garantire l'assolvimento delle funzioni e  dei  servizi  indispensabili ovvero esistono nei confronti dell'ente locale crediti liquidi ed esigibili di terzi  cui  non  si  possa  fare  validamente  fronte  con  le  modalità  di cui all'articolo 193,  nonché  con  le  modalità  di cui  all'articolo  194  per le fattispecie ivi </a:t>
            </a:r>
            <a:r>
              <a:rPr lang="it-IT" dirty="0"/>
              <a:t>previste »</a:t>
            </a:r>
            <a:endParaRPr lang="it-IT" dirty="0"/>
          </a:p>
          <a:p>
            <a:pPr algn="just"/>
            <a:endParaRPr lang="it-IT" dirty="0"/>
          </a:p>
        </p:txBody>
      </p:sp>
    </p:spTree>
    <p:extLst>
      <p:ext uri="{BB962C8B-B14F-4D97-AF65-F5344CB8AC3E}">
        <p14:creationId xmlns:p14="http://schemas.microsoft.com/office/powerpoint/2010/main" val="34130304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84211" y="685800"/>
            <a:ext cx="11426923" cy="5491065"/>
          </a:xfrm>
        </p:spPr>
        <p:txBody>
          <a:bodyPr/>
          <a:lstStyle/>
          <a:p>
            <a:pPr marL="0" indent="0" algn="ctr">
              <a:buNone/>
            </a:pPr>
            <a:r>
              <a:rPr lang="it-IT" b="1" u="heavy" dirty="0"/>
              <a:t>COSTANTE MONITORAGGIO DELL’EQUILIBRIO IN OGNI </a:t>
            </a:r>
            <a:r>
              <a:rPr lang="it-IT" b="1" u="heavy" dirty="0" smtClean="0"/>
              <a:t>FASE</a:t>
            </a:r>
            <a:endParaRPr lang="it-IT" dirty="0"/>
          </a:p>
          <a:p>
            <a:endParaRPr lang="it-IT" dirty="0"/>
          </a:p>
          <a:p>
            <a:pPr marL="0" indent="0" algn="ctr">
              <a:buNone/>
            </a:pPr>
            <a:r>
              <a:rPr lang="it-IT" dirty="0" smtClean="0"/>
              <a:t>PARERE </a:t>
            </a:r>
            <a:r>
              <a:rPr lang="it-IT" dirty="0"/>
              <a:t>DI REGOLARITA’ </a:t>
            </a:r>
            <a:r>
              <a:rPr lang="it-IT" dirty="0" smtClean="0"/>
              <a:t>CONTABILE</a:t>
            </a:r>
            <a:endParaRPr lang="it-IT" dirty="0"/>
          </a:p>
          <a:p>
            <a:pPr marL="0" indent="0" algn="ctr">
              <a:buNone/>
            </a:pPr>
            <a:r>
              <a:rPr lang="it-IT" dirty="0"/>
              <a:t>O</a:t>
            </a:r>
          </a:p>
          <a:p>
            <a:pPr marL="0" indent="0" algn="ctr">
              <a:buNone/>
            </a:pPr>
            <a:r>
              <a:rPr lang="it-IT" dirty="0"/>
              <a:t>VISTO DI COPERTURA FINANZIARIA</a:t>
            </a:r>
          </a:p>
          <a:p>
            <a:endParaRPr lang="it-IT" dirty="0"/>
          </a:p>
        </p:txBody>
      </p:sp>
    </p:spTree>
    <p:extLst>
      <p:ext uri="{BB962C8B-B14F-4D97-AF65-F5344CB8AC3E}">
        <p14:creationId xmlns:p14="http://schemas.microsoft.com/office/powerpoint/2010/main" val="38913592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84212" y="251234"/>
            <a:ext cx="11230980" cy="1507067"/>
          </a:xfrm>
        </p:spPr>
        <p:txBody>
          <a:bodyPr>
            <a:normAutofit/>
          </a:bodyPr>
          <a:lstStyle/>
          <a:p>
            <a:r>
              <a:rPr lang="it-IT" sz="2000" dirty="0" smtClean="0"/>
              <a:t>Il pareggio di bilancio in sede di bilancio e di variazioni di bilancio</a:t>
            </a:r>
            <a:endParaRPr lang="it-IT" sz="2000" dirty="0"/>
          </a:p>
        </p:txBody>
      </p:sp>
      <p:sp>
        <p:nvSpPr>
          <p:cNvPr id="3" name="Segnaposto contenuto 2"/>
          <p:cNvSpPr>
            <a:spLocks noGrp="1"/>
          </p:cNvSpPr>
          <p:nvPr>
            <p:ph idx="1"/>
          </p:nvPr>
        </p:nvSpPr>
        <p:spPr>
          <a:xfrm>
            <a:off x="684212" y="1511560"/>
            <a:ext cx="11081690" cy="4151778"/>
          </a:xfrm>
        </p:spPr>
        <p:txBody>
          <a:bodyPr>
            <a:normAutofit/>
          </a:bodyPr>
          <a:lstStyle/>
          <a:p>
            <a:pPr marL="0" indent="0" algn="just">
              <a:buNone/>
            </a:pPr>
            <a:r>
              <a:rPr lang="it-IT" dirty="0" smtClean="0"/>
              <a:t>L’art. </a:t>
            </a:r>
            <a:r>
              <a:rPr lang="it-IT" dirty="0"/>
              <a:t>162, comma 6, del TUEL dispone che il bilancio di previsione debba essere deliberato in pareggio finanziario complessivo per la competenza, comprendendo sia l’eventuale applicazione dell’avanzo di amministrazione, sia l’eventuale recupero del disavanzo di amministrazione.</a:t>
            </a:r>
          </a:p>
          <a:p>
            <a:pPr marL="0" indent="0" algn="just">
              <a:buNone/>
            </a:pPr>
            <a:r>
              <a:rPr lang="it-IT" b="1" dirty="0"/>
              <a:t>Ovvero: </a:t>
            </a:r>
            <a:r>
              <a:rPr lang="it-IT" dirty="0"/>
              <a:t>il totale degli stanziamenti di competenza per l’entrata deve pareggiare il totale degli stanziamenti di competenza della spesa</a:t>
            </a:r>
            <a:r>
              <a:rPr lang="it-IT" dirty="0" smtClean="0"/>
              <a:t>.</a:t>
            </a:r>
          </a:p>
          <a:p>
            <a:pPr marL="0" indent="0" algn="just">
              <a:buNone/>
            </a:pPr>
            <a:r>
              <a:rPr lang="it-IT" dirty="0" smtClean="0"/>
              <a:t>L’art</a:t>
            </a:r>
            <a:r>
              <a:rPr lang="it-IT" dirty="0"/>
              <a:t>. 193, comma 1, del TUEL, dispone che il pareggio di bilancio, debba essere rispettato anche nelle variazioni di bilancio.</a:t>
            </a:r>
          </a:p>
          <a:p>
            <a:pPr marL="0" indent="0" algn="just">
              <a:buNone/>
            </a:pPr>
            <a:endParaRPr lang="it-IT" dirty="0"/>
          </a:p>
          <a:p>
            <a:pPr marL="0" indent="0" algn="ctr">
              <a:buNone/>
            </a:pPr>
            <a:r>
              <a:rPr lang="it-IT" b="1" dirty="0"/>
              <a:t>Attenzione alle attestazioni e alle verifiche</a:t>
            </a:r>
            <a:endParaRPr lang="it-IT" dirty="0"/>
          </a:p>
        </p:txBody>
      </p:sp>
    </p:spTree>
    <p:extLst>
      <p:ext uri="{BB962C8B-B14F-4D97-AF65-F5344CB8AC3E}">
        <p14:creationId xmlns:p14="http://schemas.microsoft.com/office/powerpoint/2010/main" val="27548783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84212" y="335902"/>
            <a:ext cx="10531184" cy="5887616"/>
          </a:xfrm>
        </p:spPr>
        <p:txBody>
          <a:bodyPr>
            <a:noAutofit/>
          </a:bodyPr>
          <a:lstStyle/>
          <a:p>
            <a:pPr marL="0" indent="0">
              <a:buNone/>
            </a:pPr>
            <a:r>
              <a:rPr lang="it-IT" dirty="0"/>
              <a:t>Equilibrio finanziario di parte corrente</a:t>
            </a:r>
          </a:p>
          <a:p>
            <a:endParaRPr lang="it-IT" dirty="0"/>
          </a:p>
          <a:p>
            <a:pPr marL="0" indent="0">
              <a:buNone/>
            </a:pPr>
            <a:r>
              <a:rPr lang="it-IT" dirty="0" smtClean="0"/>
              <a:t>Entrate </a:t>
            </a:r>
            <a:r>
              <a:rPr lang="it-IT" dirty="0"/>
              <a:t>correnti + avanzo di amm.ne applicato alla parte corrente finanziano spesa corrente e rimborso rate mutui.</a:t>
            </a:r>
          </a:p>
          <a:p>
            <a:pPr marL="0" indent="0">
              <a:buNone/>
            </a:pPr>
            <a:r>
              <a:rPr lang="it-IT" dirty="0" smtClean="0"/>
              <a:t>Eccezione</a:t>
            </a:r>
            <a:r>
              <a:rPr lang="it-IT" dirty="0"/>
              <a:t>:</a:t>
            </a:r>
          </a:p>
          <a:p>
            <a:r>
              <a:rPr lang="it-IT" dirty="0"/>
              <a:t>	Entrate non aventi carattere ricorrente</a:t>
            </a:r>
          </a:p>
          <a:p>
            <a:r>
              <a:rPr lang="it-IT" dirty="0"/>
              <a:t>	Permessi di costruire</a:t>
            </a:r>
          </a:p>
          <a:p>
            <a:pPr marL="0" indent="0">
              <a:buNone/>
            </a:pPr>
            <a:r>
              <a:rPr lang="it-IT" dirty="0" smtClean="0"/>
              <a:t>Attenzione</a:t>
            </a:r>
            <a:r>
              <a:rPr lang="it-IT" dirty="0"/>
              <a:t>	al	controllo	sugli	organismi	esterni	(art.	147 </a:t>
            </a:r>
            <a:r>
              <a:rPr lang="it-IT" dirty="0" err="1"/>
              <a:t>quinques</a:t>
            </a:r>
            <a:r>
              <a:rPr lang="it-IT" dirty="0"/>
              <a:t> del </a:t>
            </a:r>
            <a:r>
              <a:rPr lang="it-IT" dirty="0" smtClean="0"/>
              <a:t>TUEL)</a:t>
            </a:r>
            <a:endParaRPr lang="it-IT" dirty="0"/>
          </a:p>
          <a:p>
            <a:pPr marL="0" indent="0" algn="ctr">
              <a:buNone/>
            </a:pPr>
            <a:r>
              <a:rPr lang="it-IT" b="1" dirty="0" smtClean="0"/>
              <a:t>Ulteriori Equilibri</a:t>
            </a:r>
          </a:p>
          <a:p>
            <a:pPr marL="0" indent="0" algn="ctr">
              <a:buNone/>
            </a:pPr>
            <a:endParaRPr lang="it-IT" dirty="0"/>
          </a:p>
          <a:p>
            <a:pPr lvl="1"/>
            <a:r>
              <a:rPr lang="it-IT" sz="2000" dirty="0"/>
              <a:t>Equilibrio finanziario di parte capitale</a:t>
            </a:r>
          </a:p>
          <a:p>
            <a:pPr lvl="1"/>
            <a:r>
              <a:rPr lang="it-IT" sz="2000" dirty="0"/>
              <a:t>I servizi conto terzi e le partite di giro</a:t>
            </a:r>
          </a:p>
          <a:p>
            <a:pPr lvl="1"/>
            <a:r>
              <a:rPr lang="it-IT" sz="2000" dirty="0"/>
              <a:t>Equilibrio del FPV</a:t>
            </a:r>
          </a:p>
          <a:p>
            <a:pPr lvl="1"/>
            <a:r>
              <a:rPr lang="it-IT" sz="2000" dirty="0"/>
              <a:t>Equilibrio nella gestione dei residui</a:t>
            </a:r>
          </a:p>
          <a:p>
            <a:endParaRPr lang="it-IT" dirty="0"/>
          </a:p>
        </p:txBody>
      </p:sp>
    </p:spTree>
    <p:extLst>
      <p:ext uri="{BB962C8B-B14F-4D97-AF65-F5344CB8AC3E}">
        <p14:creationId xmlns:p14="http://schemas.microsoft.com/office/powerpoint/2010/main" val="25674988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84212" y="241904"/>
            <a:ext cx="10671143" cy="1507067"/>
          </a:xfrm>
        </p:spPr>
        <p:txBody>
          <a:bodyPr>
            <a:normAutofit/>
          </a:bodyPr>
          <a:lstStyle/>
          <a:p>
            <a:pPr algn="ctr"/>
            <a:r>
              <a:rPr lang="it-IT" dirty="0" smtClean="0"/>
              <a:t>Equilibri nell’applicazione dell’avanzo</a:t>
            </a:r>
            <a:br>
              <a:rPr lang="it-IT" dirty="0" smtClean="0"/>
            </a:br>
            <a:endParaRPr lang="it-IT" dirty="0"/>
          </a:p>
        </p:txBody>
      </p:sp>
      <p:sp>
        <p:nvSpPr>
          <p:cNvPr id="3" name="Segnaposto contenuto 2"/>
          <p:cNvSpPr>
            <a:spLocks noGrp="1"/>
          </p:cNvSpPr>
          <p:nvPr>
            <p:ph idx="1"/>
          </p:nvPr>
        </p:nvSpPr>
        <p:spPr>
          <a:xfrm>
            <a:off x="684211" y="1427584"/>
            <a:ext cx="10269927" cy="4898571"/>
          </a:xfrm>
        </p:spPr>
        <p:txBody>
          <a:bodyPr>
            <a:normAutofit/>
          </a:bodyPr>
          <a:lstStyle/>
          <a:p>
            <a:pPr marL="0" indent="0" algn="just">
              <a:buNone/>
            </a:pPr>
            <a:r>
              <a:rPr lang="it-IT" dirty="0"/>
              <a:t>Una fonte </a:t>
            </a:r>
            <a:r>
              <a:rPr lang="it-IT" dirty="0" smtClean="0"/>
              <a:t>importante </a:t>
            </a:r>
            <a:r>
              <a:rPr lang="it-IT" dirty="0"/>
              <a:t>per finanziare le spese dell’ente locale  è senza dubbio rappresentata dall’avanzo di amministrazione. L’avanzo di amministrazione è il risultato contabile positivo accertato, ai sensi dell’art. 186  del  TUEL,  in  sede  di approvazione consiliare del rendiconto dell’ultimo esercizio chiuso.</a:t>
            </a:r>
          </a:p>
          <a:p>
            <a:pPr marL="0" indent="0" algn="just">
              <a:buNone/>
            </a:pPr>
            <a:r>
              <a:rPr lang="it-IT" dirty="0"/>
              <a:t> </a:t>
            </a:r>
          </a:p>
          <a:p>
            <a:pPr marL="0" indent="0" algn="just">
              <a:buNone/>
            </a:pPr>
            <a:r>
              <a:rPr lang="it-IT" dirty="0" smtClean="0"/>
              <a:t>FONDO </a:t>
            </a:r>
            <a:r>
              <a:rPr lang="it-IT" dirty="0"/>
              <a:t>DI CASSA AL 31/12/T</a:t>
            </a:r>
          </a:p>
          <a:p>
            <a:pPr marL="0" indent="0" algn="just">
              <a:buNone/>
            </a:pPr>
            <a:r>
              <a:rPr lang="it-IT" dirty="0" smtClean="0"/>
              <a:t>+ RESIDUI </a:t>
            </a:r>
            <a:r>
              <a:rPr lang="it-IT" dirty="0"/>
              <a:t>ATTIVI AL 31/12/T</a:t>
            </a:r>
          </a:p>
          <a:p>
            <a:pPr marL="0" lvl="0" indent="0" algn="just">
              <a:buNone/>
            </a:pPr>
            <a:r>
              <a:rPr lang="it-IT" dirty="0" smtClean="0"/>
              <a:t>- RESIDUI </a:t>
            </a:r>
            <a:r>
              <a:rPr lang="it-IT" dirty="0"/>
              <a:t>PASSIVI AL </a:t>
            </a:r>
            <a:r>
              <a:rPr lang="it-IT" dirty="0" smtClean="0"/>
              <a:t>31/12/T</a:t>
            </a:r>
          </a:p>
          <a:p>
            <a:pPr marL="0" lvl="0" indent="0" algn="just">
              <a:buNone/>
            </a:pPr>
            <a:r>
              <a:rPr lang="it-IT" dirty="0" smtClean="0"/>
              <a:t>- U.FPV AL 31/12/T</a:t>
            </a:r>
          </a:p>
          <a:p>
            <a:pPr marL="0" indent="0" algn="just">
              <a:buNone/>
            </a:pPr>
            <a:r>
              <a:rPr lang="it-IT" dirty="0" smtClean="0"/>
              <a:t>= AVANZO </a:t>
            </a:r>
            <a:r>
              <a:rPr lang="it-IT" dirty="0"/>
              <a:t>DI AMMINISTRAZIONE AL 31/12/T</a:t>
            </a:r>
          </a:p>
          <a:p>
            <a:pPr algn="just"/>
            <a:endParaRPr lang="it-IT" dirty="0"/>
          </a:p>
        </p:txBody>
      </p:sp>
    </p:spTree>
    <p:extLst>
      <p:ext uri="{BB962C8B-B14F-4D97-AF65-F5344CB8AC3E}">
        <p14:creationId xmlns:p14="http://schemas.microsoft.com/office/powerpoint/2010/main" val="296126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46889" y="802433"/>
            <a:ext cx="11063029" cy="5533053"/>
          </a:xfrm>
        </p:spPr>
        <p:txBody>
          <a:bodyPr/>
          <a:lstStyle/>
          <a:p>
            <a:pPr marL="0" indent="0" algn="just">
              <a:buNone/>
            </a:pPr>
            <a:r>
              <a:rPr lang="it-IT" dirty="0"/>
              <a:t>L’Ente Locale, in particolare il responsabile del servizio finanziario, in ogni fase che attiene al ciclo di bilancio, deve verificare in  ogni momento il rispetto degli equilibri.</a:t>
            </a:r>
          </a:p>
          <a:p>
            <a:pPr marL="0" indent="0" algn="just">
              <a:buNone/>
            </a:pPr>
            <a:r>
              <a:rPr lang="it-IT" dirty="0"/>
              <a:t>L’Equilibrio di bilancio, quindi, non deve essere visto solo ed esclusivamente al fine della delibera sulla salvaguardia degli equilibri di bilancio, ma deve diventare una costante.</a:t>
            </a:r>
          </a:p>
          <a:p>
            <a:pPr marL="0" indent="0" algn="just">
              <a:buNone/>
            </a:pPr>
            <a:r>
              <a:rPr lang="it-IT" dirty="0"/>
              <a:t>Come?</a:t>
            </a:r>
          </a:p>
          <a:p>
            <a:pPr lvl="0" algn="just"/>
            <a:r>
              <a:rPr lang="it-IT" dirty="0"/>
              <a:t>Regolamento sui controlli interni</a:t>
            </a:r>
          </a:p>
          <a:p>
            <a:pPr algn="just"/>
            <a:r>
              <a:rPr lang="it-IT" dirty="0"/>
              <a:t>Regolamento di contabilità</a:t>
            </a:r>
          </a:p>
        </p:txBody>
      </p:sp>
    </p:spTree>
    <p:extLst>
      <p:ext uri="{BB962C8B-B14F-4D97-AF65-F5344CB8AC3E}">
        <p14:creationId xmlns:p14="http://schemas.microsoft.com/office/powerpoint/2010/main" val="35364816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84212" y="185920"/>
            <a:ext cx="8534400" cy="1507067"/>
          </a:xfrm>
        </p:spPr>
        <p:txBody>
          <a:bodyPr/>
          <a:lstStyle/>
          <a:p>
            <a:r>
              <a:rPr lang="it-IT" dirty="0" smtClean="0"/>
              <a:t>L’</a:t>
            </a:r>
            <a:r>
              <a:rPr lang="it-IT" dirty="0" err="1" smtClean="0"/>
              <a:t>equilirbio</a:t>
            </a:r>
            <a:r>
              <a:rPr lang="it-IT" dirty="0" smtClean="0"/>
              <a:t> di competenza</a:t>
            </a:r>
            <a:endParaRPr lang="it-IT" dirty="0"/>
          </a:p>
        </p:txBody>
      </p:sp>
      <p:sp>
        <p:nvSpPr>
          <p:cNvPr id="3" name="Segnaposto contenuto 2"/>
          <p:cNvSpPr>
            <a:spLocks noGrp="1"/>
          </p:cNvSpPr>
          <p:nvPr>
            <p:ph idx="1"/>
          </p:nvPr>
        </p:nvSpPr>
        <p:spPr>
          <a:xfrm>
            <a:off x="684211" y="1436914"/>
            <a:ext cx="11156335" cy="4179769"/>
          </a:xfrm>
        </p:spPr>
        <p:txBody>
          <a:bodyPr>
            <a:normAutofit lnSpcReduction="10000"/>
          </a:bodyPr>
          <a:lstStyle/>
          <a:p>
            <a:pPr marL="0" indent="0" algn="just">
              <a:buNone/>
            </a:pPr>
            <a:r>
              <a:rPr lang="it-IT" dirty="0"/>
              <a:t>Il D. </a:t>
            </a:r>
            <a:r>
              <a:rPr lang="it-IT" dirty="0" err="1"/>
              <a:t>Lgs</a:t>
            </a:r>
            <a:r>
              <a:rPr lang="it-IT" dirty="0"/>
              <a:t>. 118/2011 riporta i prospetti ufficiali per la dimostrazione degli equilibri di bilancio:</a:t>
            </a:r>
          </a:p>
          <a:p>
            <a:pPr algn="just"/>
            <a:endParaRPr lang="it-IT" dirty="0"/>
          </a:p>
          <a:p>
            <a:pPr algn="just"/>
            <a:r>
              <a:rPr lang="it-IT" dirty="0"/>
              <a:t>Allegato 9 per il bilancio di previsione Allegato 10 per il rendiconto della gestione.</a:t>
            </a:r>
          </a:p>
          <a:p>
            <a:pPr marL="0" indent="0" algn="just">
              <a:buNone/>
            </a:pPr>
            <a:endParaRPr lang="it-IT" dirty="0"/>
          </a:p>
          <a:p>
            <a:pPr marL="0" indent="0" algn="just">
              <a:buNone/>
            </a:pPr>
            <a:r>
              <a:rPr lang="it-IT" dirty="0"/>
              <a:t>Entrambi i prospetti documentano, per le annualità considerate, un Equilibrio finale generato dalla gestione di competenza.</a:t>
            </a:r>
          </a:p>
          <a:p>
            <a:pPr marL="0" indent="0" algn="just">
              <a:buNone/>
            </a:pPr>
            <a:r>
              <a:rPr lang="it-IT" dirty="0"/>
              <a:t>Ove sono dimostrati:</a:t>
            </a:r>
          </a:p>
          <a:p>
            <a:pPr lvl="0" algn="just"/>
            <a:r>
              <a:rPr lang="it-IT" dirty="0"/>
              <a:t>L’equilibrio di parte corrente;</a:t>
            </a:r>
          </a:p>
          <a:p>
            <a:pPr lvl="0" algn="just"/>
            <a:r>
              <a:rPr lang="it-IT" dirty="0"/>
              <a:t>L’equilibrio di parte capitale;</a:t>
            </a:r>
          </a:p>
          <a:p>
            <a:pPr algn="just"/>
            <a:r>
              <a:rPr lang="it-IT" dirty="0"/>
              <a:t>L’equilibrio finale.</a:t>
            </a:r>
          </a:p>
        </p:txBody>
      </p:sp>
    </p:spTree>
    <p:extLst>
      <p:ext uri="{BB962C8B-B14F-4D97-AF65-F5344CB8AC3E}">
        <p14:creationId xmlns:p14="http://schemas.microsoft.com/office/powerpoint/2010/main" val="5472642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84212" y="685800"/>
            <a:ext cx="10708466" cy="3615267"/>
          </a:xfrm>
        </p:spPr>
        <p:txBody>
          <a:bodyPr>
            <a:normAutofit/>
          </a:bodyPr>
          <a:lstStyle/>
          <a:p>
            <a:pPr algn="just"/>
            <a:endParaRPr lang="it-IT" dirty="0"/>
          </a:p>
          <a:p>
            <a:pPr marL="0" indent="0" algn="just">
              <a:buNone/>
            </a:pPr>
            <a:r>
              <a:rPr lang="it-IT" dirty="0"/>
              <a:t>La formulazione del prospetto degli equilibri, quindi, consente una analisi sul rispetto del principio n. 15 di cui all’allegato 1 al d. </a:t>
            </a:r>
            <a:r>
              <a:rPr lang="it-IT" dirty="0" err="1"/>
              <a:t>lgs</a:t>
            </a:r>
            <a:r>
              <a:rPr lang="it-IT" dirty="0"/>
              <a:t>. 118/2011 sia in fase di previsione ma anche e </a:t>
            </a:r>
            <a:r>
              <a:rPr lang="it-IT" b="1" dirty="0"/>
              <a:t>soprattutto in fase di rendicontazione, per la gestione di competenza</a:t>
            </a:r>
            <a:r>
              <a:rPr lang="it-IT" b="1" dirty="0" smtClean="0"/>
              <a:t>.</a:t>
            </a:r>
            <a:r>
              <a:rPr lang="it-IT" b="1" dirty="0"/>
              <a:t> </a:t>
            </a:r>
            <a:endParaRPr lang="it-IT" dirty="0"/>
          </a:p>
          <a:p>
            <a:pPr marL="0" indent="0" algn="just">
              <a:buNone/>
            </a:pPr>
            <a:endParaRPr lang="it-IT" dirty="0"/>
          </a:p>
          <a:p>
            <a:pPr marL="0" indent="0" algn="just">
              <a:buNone/>
            </a:pPr>
            <a:endParaRPr lang="it-IT" dirty="0"/>
          </a:p>
          <a:p>
            <a:pPr marL="0" indent="0" algn="just">
              <a:buNone/>
            </a:pPr>
            <a:r>
              <a:rPr lang="it-IT" dirty="0" smtClean="0"/>
              <a:t>Ma </a:t>
            </a:r>
            <a:r>
              <a:rPr lang="it-IT" dirty="0"/>
              <a:t>tale prospetto è sufficiente a documentare l’equilibrio complessivo? La risposta è negativa bisogna considerare tutte le componenti del sistema bilancio</a:t>
            </a:r>
          </a:p>
        </p:txBody>
      </p:sp>
    </p:spTree>
    <p:extLst>
      <p:ext uri="{BB962C8B-B14F-4D97-AF65-F5344CB8AC3E}">
        <p14:creationId xmlns:p14="http://schemas.microsoft.com/office/powerpoint/2010/main" val="2379628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84212" y="297887"/>
            <a:ext cx="11137674" cy="1507067"/>
          </a:xfrm>
        </p:spPr>
        <p:txBody>
          <a:bodyPr/>
          <a:lstStyle/>
          <a:p>
            <a:r>
              <a:rPr lang="it-IT" dirty="0"/>
              <a:t>La salvaguardia degli Equilibri di bilancio</a:t>
            </a:r>
          </a:p>
        </p:txBody>
      </p:sp>
      <p:sp>
        <p:nvSpPr>
          <p:cNvPr id="3" name="Segnaposto contenuto 2"/>
          <p:cNvSpPr>
            <a:spLocks noGrp="1"/>
          </p:cNvSpPr>
          <p:nvPr>
            <p:ph idx="1"/>
          </p:nvPr>
        </p:nvSpPr>
        <p:spPr>
          <a:xfrm>
            <a:off x="684211" y="1464907"/>
            <a:ext cx="10969723" cy="4861248"/>
          </a:xfrm>
        </p:spPr>
        <p:txBody>
          <a:bodyPr>
            <a:normAutofit/>
          </a:bodyPr>
          <a:lstStyle/>
          <a:p>
            <a:pPr marL="0" indent="0" algn="just">
              <a:buNone/>
            </a:pPr>
            <a:r>
              <a:rPr lang="it-IT" dirty="0"/>
              <a:t>L’art. 193 del TUEL (e lo ripetiamo) prevede che tutti gli equilibri debbano essere mantenuti sia in sede di previsione, che in sede di gestione, nonché in sede di rendicontazione.</a:t>
            </a:r>
            <a:endParaRPr lang="it-IT" sz="1200" dirty="0"/>
          </a:p>
          <a:p>
            <a:pPr marL="0" indent="0" algn="just">
              <a:buNone/>
            </a:pPr>
            <a:r>
              <a:rPr lang="it-IT" dirty="0"/>
              <a:t>Tuttavia, le norme e i principi contabili richiedono dei formali momenti di verifica della permanenza degli equilibri.</a:t>
            </a:r>
            <a:endParaRPr lang="it-IT" sz="1200" dirty="0"/>
          </a:p>
          <a:p>
            <a:pPr marL="0" indent="0" algn="just">
              <a:buNone/>
            </a:pPr>
            <a:r>
              <a:rPr lang="it-IT" dirty="0"/>
              <a:t>In generale, i momenti indicati dal legislatore per le formali verifiche sono:</a:t>
            </a:r>
            <a:endParaRPr lang="it-IT" sz="1200" dirty="0"/>
          </a:p>
          <a:p>
            <a:pPr marL="0" indent="0" algn="just">
              <a:buNone/>
            </a:pPr>
            <a:r>
              <a:rPr lang="it-IT" dirty="0"/>
              <a:t> </a:t>
            </a:r>
            <a:endParaRPr lang="it-IT" sz="2400" dirty="0"/>
          </a:p>
          <a:p>
            <a:pPr lvl="1" algn="just"/>
            <a:r>
              <a:rPr lang="it-IT" dirty="0"/>
              <a:t>La delibera formale sulla salvaguardia degli equilibri il 31 </a:t>
            </a:r>
            <a:r>
              <a:rPr lang="it-IT" dirty="0" smtClean="0"/>
              <a:t>luglio;</a:t>
            </a:r>
            <a:endParaRPr lang="it-IT" sz="1200" dirty="0"/>
          </a:p>
          <a:p>
            <a:pPr lvl="1" algn="just"/>
            <a:r>
              <a:rPr lang="it-IT" dirty="0" smtClean="0"/>
              <a:t>L’assestamento </a:t>
            </a:r>
            <a:r>
              <a:rPr lang="it-IT" dirty="0"/>
              <a:t>generale di bilancio entro il 31 luglio (art. 175 comma 8 del </a:t>
            </a:r>
            <a:r>
              <a:rPr lang="it-IT" dirty="0" smtClean="0"/>
              <a:t>TUEL)</a:t>
            </a:r>
          </a:p>
          <a:p>
            <a:pPr lvl="1" algn="just"/>
            <a:r>
              <a:rPr lang="it-IT" dirty="0"/>
              <a:t>I</a:t>
            </a:r>
            <a:r>
              <a:rPr lang="it-IT" dirty="0" smtClean="0"/>
              <a:t>l </a:t>
            </a:r>
            <a:r>
              <a:rPr lang="it-IT" dirty="0"/>
              <a:t>riaccertamento ordinario dei residui prima del loro inserimento nel rendiconto (art. 228 comma 3 del TUEL e art. 3 comma 4 del D. </a:t>
            </a:r>
            <a:r>
              <a:rPr lang="it-IT" dirty="0" err="1"/>
              <a:t>Lgs</a:t>
            </a:r>
            <a:r>
              <a:rPr lang="it-IT" dirty="0"/>
              <a:t>. 118/2011)</a:t>
            </a:r>
          </a:p>
        </p:txBody>
      </p:sp>
    </p:spTree>
    <p:extLst>
      <p:ext uri="{BB962C8B-B14F-4D97-AF65-F5344CB8AC3E}">
        <p14:creationId xmlns:p14="http://schemas.microsoft.com/office/powerpoint/2010/main" val="314685509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33005" y="216131"/>
            <a:ext cx="11539592" cy="6641869"/>
          </a:xfrm>
        </p:spPr>
        <p:txBody>
          <a:bodyPr>
            <a:normAutofit fontScale="85000" lnSpcReduction="20000"/>
          </a:bodyPr>
          <a:lstStyle/>
          <a:p>
            <a:pPr marL="0" indent="0" algn="just">
              <a:buNone/>
            </a:pPr>
            <a:r>
              <a:rPr lang="it-IT" sz="2900" b="1" dirty="0"/>
              <a:t>Articolo 194 Riconoscimento di legittimità di debiti fuori bilancio </a:t>
            </a:r>
            <a:endParaRPr lang="it-IT" sz="2900" b="1" dirty="0" smtClean="0"/>
          </a:p>
          <a:p>
            <a:pPr marL="0" indent="0" algn="just">
              <a:buNone/>
            </a:pPr>
            <a:r>
              <a:rPr lang="it-IT" dirty="0" smtClean="0"/>
              <a:t>1</a:t>
            </a:r>
            <a:r>
              <a:rPr lang="it-IT" dirty="0"/>
              <a:t>. Con deliberazione consiliare di cui all'articolo 193, comma 2, o con diversa periodicità stabilita dai regolamenti di contabilità, gli enti locali riconoscono la legittimità dei debiti fuori bilancio derivanti da: </a:t>
            </a:r>
          </a:p>
          <a:p>
            <a:pPr marL="0" indent="0" algn="just">
              <a:buNone/>
            </a:pPr>
            <a:r>
              <a:rPr lang="it-IT" dirty="0"/>
              <a:t>a) sentenze esecutive; </a:t>
            </a:r>
          </a:p>
          <a:p>
            <a:pPr marL="0" indent="0" algn="just">
              <a:buNone/>
            </a:pPr>
            <a:r>
              <a:rPr lang="it-IT" dirty="0"/>
              <a:t>b) copertura di disavanzi di consorzi, di aziende speciali e di istituzioni, nei limiti degli obblighi derivanti da statuto, convenzione o atti costitutivi, purché sia stato rispettato l'obbligo di pareggio del bilancio di cui all'articolo 114 ed il disavanzo derivi da fatti di gestione; </a:t>
            </a:r>
          </a:p>
          <a:p>
            <a:pPr marL="0" indent="0" algn="just">
              <a:buNone/>
            </a:pPr>
            <a:r>
              <a:rPr lang="it-IT" dirty="0"/>
              <a:t>c) ricapitalizzazione, nei limiti e nelle forme previste dal codice civile o da norme speciali, di società di capitali costituite per l'esercizio di servizi pubblici locali; </a:t>
            </a:r>
          </a:p>
          <a:p>
            <a:pPr marL="0" indent="0" algn="just">
              <a:buNone/>
            </a:pPr>
            <a:r>
              <a:rPr lang="it-IT" dirty="0"/>
              <a:t>d) procedure espropriative o di occupazione d'urgenza per opere di pubblica utilità; </a:t>
            </a:r>
          </a:p>
          <a:p>
            <a:pPr marL="0" indent="0" algn="just">
              <a:buNone/>
            </a:pPr>
            <a:r>
              <a:rPr lang="it-IT" dirty="0"/>
              <a:t>e) acquisizione di beni e servizi, in violazione degli obblighi di cui ai commi 1, 2 e 3 dell'articolo 191, nei limiti degli accertati e dimostrati utilità ed arricchimento per l'ente, nell'ambito dell'espletamento di pubbliche funzioni e servizi di competenza. </a:t>
            </a:r>
          </a:p>
          <a:p>
            <a:pPr marL="0" indent="0" algn="just">
              <a:buNone/>
            </a:pPr>
            <a:endParaRPr lang="it-IT" dirty="0" smtClean="0"/>
          </a:p>
          <a:p>
            <a:pPr marL="0" indent="0" algn="just">
              <a:buNone/>
            </a:pPr>
            <a:r>
              <a:rPr lang="it-IT" dirty="0" smtClean="0"/>
              <a:t>2</a:t>
            </a:r>
            <a:r>
              <a:rPr lang="it-IT" dirty="0"/>
              <a:t>. Per il pagamento l'ente può provvedere anche mediante un piano di rateizzazione, della durata di tre anni finanziari compreso quello in corso, convenuto con i creditori. </a:t>
            </a:r>
          </a:p>
          <a:p>
            <a:pPr marL="0" indent="0" algn="just">
              <a:buNone/>
            </a:pPr>
            <a:endParaRPr lang="it-IT" dirty="0" smtClean="0"/>
          </a:p>
          <a:p>
            <a:pPr marL="0" indent="0" algn="just">
              <a:buNone/>
            </a:pPr>
            <a:r>
              <a:rPr lang="it-IT" dirty="0" smtClean="0"/>
              <a:t>3</a:t>
            </a:r>
            <a:r>
              <a:rPr lang="it-IT" dirty="0"/>
              <a:t>. Per il finanziamento delle spese suddette, ove non possa </a:t>
            </a:r>
            <a:r>
              <a:rPr lang="it-IT" dirty="0" err="1"/>
              <a:t>documentalmente</a:t>
            </a:r>
            <a:r>
              <a:rPr lang="it-IT" dirty="0"/>
              <a:t> provvedersi a norma dell'articolo 193, comma 3, l'ente locale può far ricorso a mutui ai sensi degli articoli 202 e seguenti, nonché, in presenza di piani di rateizzazioni con durata diversa da quelli indicati al comma 2, può garantire la copertura finanziaria delle quote annuali previste negli accordi con i creditori in ciascuna annualità dei corrispondenti bilanci, in termini di competenza e di cassa. Nella relativa deliberazione consiliare viene dettagliatamente motivata l'impossibilità di utilizzare altre risorse. </a:t>
            </a:r>
          </a:p>
        </p:txBody>
      </p:sp>
    </p:spTree>
    <p:extLst>
      <p:ext uri="{BB962C8B-B14F-4D97-AF65-F5344CB8AC3E}">
        <p14:creationId xmlns:p14="http://schemas.microsoft.com/office/powerpoint/2010/main" val="11326350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34921" y="1236307"/>
            <a:ext cx="11230981" cy="3615267"/>
          </a:xfrm>
        </p:spPr>
        <p:txBody>
          <a:bodyPr>
            <a:normAutofit/>
          </a:bodyPr>
          <a:lstStyle/>
          <a:p>
            <a:pPr marL="0" indent="0" algn="just">
              <a:buNone/>
            </a:pPr>
            <a:r>
              <a:rPr lang="it-IT" dirty="0"/>
              <a:t>La gestione del bilancio dell’Ente Locale, ma più in generale </a:t>
            </a:r>
            <a:r>
              <a:rPr lang="it-IT" dirty="0" smtClean="0"/>
              <a:t>della programmazione, comporta la necessità della continua verifica di tutti </a:t>
            </a:r>
            <a:r>
              <a:rPr lang="it-IT" dirty="0"/>
              <a:t>gli equilibri, alcuni anche collegati tra loro, che </a:t>
            </a:r>
            <a:r>
              <a:rPr lang="it-IT" dirty="0" smtClean="0"/>
              <a:t>garantiscono il </a:t>
            </a:r>
            <a:r>
              <a:rPr lang="it-IT" dirty="0"/>
              <a:t>corretto e sano governo dell’amministrazione.</a:t>
            </a:r>
          </a:p>
          <a:p>
            <a:pPr marL="0" indent="0" algn="just">
              <a:buNone/>
            </a:pPr>
            <a:endParaRPr lang="it-IT" dirty="0" smtClean="0"/>
          </a:p>
          <a:p>
            <a:pPr marL="0" indent="0" algn="just">
              <a:buNone/>
            </a:pPr>
            <a:endParaRPr lang="it-IT" dirty="0"/>
          </a:p>
          <a:p>
            <a:pPr marL="0" indent="0" algn="just">
              <a:buNone/>
            </a:pPr>
            <a:r>
              <a:rPr lang="it-IT" dirty="0" smtClean="0"/>
              <a:t>Chi </a:t>
            </a:r>
            <a:r>
              <a:rPr lang="it-IT" dirty="0"/>
              <a:t>pensa che l’equilibrio sia uno solo non tiene in </a:t>
            </a:r>
            <a:r>
              <a:rPr lang="it-IT" dirty="0" smtClean="0"/>
              <a:t>considerazione tutti </a:t>
            </a:r>
            <a:r>
              <a:rPr lang="it-IT" dirty="0"/>
              <a:t>gli aspetti della vita economico-finanziaria dell’ente e </a:t>
            </a:r>
            <a:r>
              <a:rPr lang="it-IT" dirty="0" smtClean="0"/>
              <a:t>la complessità </a:t>
            </a:r>
            <a:r>
              <a:rPr lang="it-IT" dirty="0"/>
              <a:t>sistemica che deve essere costantemente monitorata.</a:t>
            </a:r>
          </a:p>
        </p:txBody>
      </p:sp>
    </p:spTree>
    <p:extLst>
      <p:ext uri="{BB962C8B-B14F-4D97-AF65-F5344CB8AC3E}">
        <p14:creationId xmlns:p14="http://schemas.microsoft.com/office/powerpoint/2010/main" val="130242536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84212" y="181340"/>
            <a:ext cx="8534400" cy="1507067"/>
          </a:xfrm>
        </p:spPr>
        <p:txBody>
          <a:bodyPr/>
          <a:lstStyle/>
          <a:p>
            <a:r>
              <a:rPr lang="it-IT" dirty="0" smtClean="0"/>
              <a:t>Assestamento generale</a:t>
            </a:r>
            <a:endParaRPr lang="it-IT" dirty="0"/>
          </a:p>
        </p:txBody>
      </p:sp>
      <p:sp>
        <p:nvSpPr>
          <p:cNvPr id="3" name="Segnaposto contenuto 2"/>
          <p:cNvSpPr>
            <a:spLocks noGrp="1"/>
          </p:cNvSpPr>
          <p:nvPr>
            <p:ph idx="1"/>
          </p:nvPr>
        </p:nvSpPr>
        <p:spPr>
          <a:xfrm>
            <a:off x="684212" y="1758142"/>
            <a:ext cx="11202988" cy="3615267"/>
          </a:xfrm>
        </p:spPr>
        <p:txBody>
          <a:bodyPr/>
          <a:lstStyle/>
          <a:p>
            <a:pPr marL="0" indent="0" algn="just">
              <a:buNone/>
            </a:pPr>
            <a:r>
              <a:rPr lang="it-IT" dirty="0" smtClean="0"/>
              <a:t>Art </a:t>
            </a:r>
            <a:r>
              <a:rPr lang="it-IT" dirty="0"/>
              <a:t>175 comma 8 del D. </a:t>
            </a:r>
            <a:r>
              <a:rPr lang="it-IT" dirty="0" err="1"/>
              <a:t>Lgs</a:t>
            </a:r>
            <a:r>
              <a:rPr lang="it-IT" dirty="0"/>
              <a:t>. 267/2000</a:t>
            </a:r>
          </a:p>
          <a:p>
            <a:pPr marL="0" indent="0" algn="just">
              <a:buNone/>
            </a:pPr>
            <a:r>
              <a:rPr lang="it-IT" dirty="0"/>
              <a:t>Mediante la variazione di assestamento generale, deliberata dall’organo consiliare dell’ente entro il 31 luglio di ciascun anno, si attua la verifica generale di tutte le voci di entrata e di uscita, compreso il fondo di riserva ed il fondo di cassa, al fine di assicurare il </a:t>
            </a:r>
            <a:r>
              <a:rPr lang="it-IT" b="1" dirty="0"/>
              <a:t>mantenimento del pareggio di bilancio</a:t>
            </a:r>
            <a:endParaRPr lang="it-IT" dirty="0"/>
          </a:p>
        </p:txBody>
      </p:sp>
    </p:spTree>
    <p:extLst>
      <p:ext uri="{BB962C8B-B14F-4D97-AF65-F5344CB8AC3E}">
        <p14:creationId xmlns:p14="http://schemas.microsoft.com/office/powerpoint/2010/main" val="37375136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25282" y="538786"/>
            <a:ext cx="12158952" cy="1507067"/>
          </a:xfrm>
        </p:spPr>
        <p:txBody>
          <a:bodyPr>
            <a:noAutofit/>
          </a:bodyPr>
          <a:lstStyle/>
          <a:p>
            <a:r>
              <a:rPr lang="it-IT" sz="3200" dirty="0" smtClean="0"/>
              <a:t>Verifica gestione società-aziende partecipate</a:t>
            </a:r>
            <a:br>
              <a:rPr lang="it-IT" sz="3200" dirty="0" smtClean="0"/>
            </a:br>
            <a:endParaRPr lang="it-IT" sz="3200" dirty="0"/>
          </a:p>
        </p:txBody>
      </p:sp>
      <p:sp>
        <p:nvSpPr>
          <p:cNvPr id="3" name="Segnaposto contenuto 2"/>
          <p:cNvSpPr>
            <a:spLocks noGrp="1"/>
          </p:cNvSpPr>
          <p:nvPr>
            <p:ph idx="1"/>
          </p:nvPr>
        </p:nvSpPr>
        <p:spPr>
          <a:xfrm>
            <a:off x="925281" y="1490133"/>
            <a:ext cx="10572451" cy="3615267"/>
          </a:xfrm>
        </p:spPr>
        <p:txBody>
          <a:bodyPr/>
          <a:lstStyle/>
          <a:p>
            <a:pPr marL="0" indent="0" algn="just">
              <a:buNone/>
            </a:pPr>
            <a:r>
              <a:rPr lang="it-IT" dirty="0" smtClean="0"/>
              <a:t>Il RSF effettuata</a:t>
            </a:r>
            <a:r>
              <a:rPr lang="it-IT" dirty="0"/>
              <a:t> </a:t>
            </a:r>
            <a:r>
              <a:rPr lang="it-IT" dirty="0" smtClean="0"/>
              <a:t>una verifica circa eventuali squilibri </a:t>
            </a:r>
            <a:r>
              <a:rPr lang="it-IT" dirty="0"/>
              <a:t>economico-finanziari nella gestione delle società-aziende partecipate che possano produrre effetti negativi e inattesi sul bilancio </a:t>
            </a:r>
            <a:r>
              <a:rPr lang="it-IT" dirty="0" smtClean="0"/>
              <a:t>dell’Amministrazione </a:t>
            </a:r>
            <a:r>
              <a:rPr lang="it-IT" dirty="0"/>
              <a:t>Comunale</a:t>
            </a:r>
          </a:p>
        </p:txBody>
      </p:sp>
    </p:spTree>
    <p:extLst>
      <p:ext uri="{BB962C8B-B14F-4D97-AF65-F5344CB8AC3E}">
        <p14:creationId xmlns:p14="http://schemas.microsoft.com/office/powerpoint/2010/main" val="31730789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84211" y="685800"/>
            <a:ext cx="10885747" cy="4166118"/>
          </a:xfrm>
        </p:spPr>
        <p:txBody>
          <a:bodyPr/>
          <a:lstStyle/>
          <a:p>
            <a:pPr marL="0" indent="0" algn="just">
              <a:lnSpc>
                <a:spcPct val="200000"/>
              </a:lnSpc>
              <a:buNone/>
            </a:pPr>
            <a:r>
              <a:rPr lang="it-IT" dirty="0"/>
              <a:t>La prassi e la Giurisprudenza, invece, vanno oltre le disposizioni normative. Posto l’importanza del </a:t>
            </a:r>
            <a:r>
              <a:rPr lang="it-IT" i="1" dirty="0"/>
              <a:t>costante monitoraggio degli </a:t>
            </a:r>
            <a:r>
              <a:rPr lang="it-IT" dirty="0"/>
              <a:t>equilibri, </a:t>
            </a:r>
            <a:r>
              <a:rPr lang="it-IT" b="1" dirty="0"/>
              <a:t>esistono comunque altri momenti, oltre a quelli disposti dalle norme ordinamentali, </a:t>
            </a:r>
            <a:r>
              <a:rPr lang="it-IT" dirty="0"/>
              <a:t>indicati soprattutto </a:t>
            </a:r>
            <a:r>
              <a:rPr lang="it-IT" b="1" dirty="0"/>
              <a:t>nei principi </a:t>
            </a:r>
            <a:r>
              <a:rPr lang="it-IT" b="1" dirty="0" smtClean="0"/>
              <a:t>contabili</a:t>
            </a:r>
            <a:endParaRPr lang="it-IT" dirty="0"/>
          </a:p>
        </p:txBody>
      </p:sp>
    </p:spTree>
    <p:extLst>
      <p:ext uri="{BB962C8B-B14F-4D97-AF65-F5344CB8AC3E}">
        <p14:creationId xmlns:p14="http://schemas.microsoft.com/office/powerpoint/2010/main" val="341576314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32284" y="363893"/>
            <a:ext cx="10456539" cy="5290457"/>
          </a:xfrm>
        </p:spPr>
        <p:txBody>
          <a:bodyPr>
            <a:normAutofit/>
          </a:bodyPr>
          <a:lstStyle/>
          <a:p>
            <a:pPr marL="0" indent="0">
              <a:lnSpc>
                <a:spcPct val="150000"/>
              </a:lnSpc>
              <a:buNone/>
            </a:pPr>
            <a:r>
              <a:rPr lang="it-IT" sz="1800" dirty="0" smtClean="0"/>
              <a:t>Il </a:t>
            </a:r>
            <a:r>
              <a:rPr lang="it-IT" sz="1800" dirty="0"/>
              <a:t>parere di regolarità </a:t>
            </a:r>
            <a:r>
              <a:rPr lang="it-IT" sz="1800" dirty="0" smtClean="0"/>
              <a:t>contabile</a:t>
            </a:r>
          </a:p>
          <a:p>
            <a:pPr marL="0" indent="0">
              <a:lnSpc>
                <a:spcPct val="150000"/>
              </a:lnSpc>
              <a:buNone/>
            </a:pPr>
            <a:endParaRPr lang="it-IT" sz="1800" dirty="0"/>
          </a:p>
          <a:p>
            <a:pPr marL="0" indent="0">
              <a:lnSpc>
                <a:spcPct val="150000"/>
              </a:lnSpc>
              <a:buNone/>
            </a:pPr>
            <a:endParaRPr lang="it-IT" sz="1800" dirty="0"/>
          </a:p>
          <a:p>
            <a:pPr lvl="2">
              <a:lnSpc>
                <a:spcPct val="150000"/>
              </a:lnSpc>
            </a:pPr>
            <a:r>
              <a:rPr lang="it-IT" sz="1800" dirty="0" smtClean="0"/>
              <a:t>Le</a:t>
            </a:r>
            <a:r>
              <a:rPr lang="it-IT" sz="1800" dirty="0"/>
              <a:t>	verifiche	degli	equilibri	per	il	finanziamento	degli investimenti;</a:t>
            </a:r>
          </a:p>
          <a:p>
            <a:pPr lvl="2">
              <a:lnSpc>
                <a:spcPct val="150000"/>
              </a:lnSpc>
            </a:pPr>
            <a:r>
              <a:rPr lang="it-IT" sz="1800" dirty="0"/>
              <a:t>La verifica dell’equilibrio di parte corrente</a:t>
            </a:r>
          </a:p>
          <a:p>
            <a:pPr lvl="2">
              <a:lnSpc>
                <a:spcPct val="150000"/>
              </a:lnSpc>
            </a:pPr>
            <a:r>
              <a:rPr lang="it-IT" sz="1800" dirty="0"/>
              <a:t>Le verifiche sulla congruità del FCDE</a:t>
            </a:r>
          </a:p>
          <a:p>
            <a:pPr lvl="2">
              <a:lnSpc>
                <a:spcPct val="150000"/>
              </a:lnSpc>
            </a:pPr>
            <a:r>
              <a:rPr lang="it-IT" sz="1800" dirty="0"/>
              <a:t>Le verifiche di congruità degli altri accantonamenti</a:t>
            </a:r>
          </a:p>
          <a:p>
            <a:pPr marL="0" indent="0">
              <a:lnSpc>
                <a:spcPct val="150000"/>
              </a:lnSpc>
              <a:buNone/>
            </a:pPr>
            <a:endParaRPr lang="it-IT" sz="1800" dirty="0" smtClean="0"/>
          </a:p>
        </p:txBody>
      </p:sp>
    </p:spTree>
    <p:extLst>
      <p:ext uri="{BB962C8B-B14F-4D97-AF65-F5344CB8AC3E}">
        <p14:creationId xmlns:p14="http://schemas.microsoft.com/office/powerpoint/2010/main" val="406772365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84212" y="494522"/>
            <a:ext cx="10708466" cy="5467739"/>
          </a:xfrm>
        </p:spPr>
        <p:txBody>
          <a:bodyPr>
            <a:normAutofit fontScale="92500" lnSpcReduction="20000"/>
          </a:bodyPr>
          <a:lstStyle/>
          <a:p>
            <a:pPr algn="just"/>
            <a:endParaRPr lang="it-IT" dirty="0"/>
          </a:p>
          <a:p>
            <a:pPr algn="just"/>
            <a:r>
              <a:rPr lang="it-IT" dirty="0"/>
              <a:t>Le verifiche degli equilibri per il finanziamento degli investimenti</a:t>
            </a:r>
          </a:p>
          <a:p>
            <a:pPr algn="just"/>
            <a:endParaRPr lang="it-IT" dirty="0"/>
          </a:p>
          <a:p>
            <a:pPr algn="just"/>
            <a:r>
              <a:rPr lang="it-IT" dirty="0"/>
              <a:t>Come richiesto dal principio generale n. 16 e dal paragrafo 5.3.10 dell’allegato 4/2 al d. </a:t>
            </a:r>
            <a:r>
              <a:rPr lang="it-IT" dirty="0" err="1"/>
              <a:t>lgs</a:t>
            </a:r>
            <a:r>
              <a:rPr lang="it-IT" dirty="0"/>
              <a:t>. 118/2011, almeno in sede di salvaguardia e assestamento , devono essere deliberate:</a:t>
            </a:r>
          </a:p>
          <a:p>
            <a:pPr algn="just"/>
            <a:r>
              <a:rPr lang="it-IT" dirty="0"/>
              <a:t>	La verifica del saldo positivo di parte corrente (margine corrente positivo)</a:t>
            </a:r>
          </a:p>
          <a:p>
            <a:pPr marL="0" indent="0" algn="just">
              <a:buNone/>
            </a:pPr>
            <a:endParaRPr lang="it-IT" dirty="0"/>
          </a:p>
          <a:p>
            <a:pPr algn="just"/>
            <a:r>
              <a:rPr lang="it-IT" dirty="0"/>
              <a:t>	La verifica degli accertamenti delle entrate</a:t>
            </a:r>
          </a:p>
          <a:p>
            <a:pPr algn="just"/>
            <a:endParaRPr lang="it-IT" dirty="0"/>
          </a:p>
          <a:p>
            <a:pPr algn="just"/>
            <a:r>
              <a:rPr lang="it-IT" dirty="0"/>
              <a:t>	</a:t>
            </a:r>
            <a:r>
              <a:rPr lang="it-IT" dirty="0" smtClean="0"/>
              <a:t>La </a:t>
            </a:r>
            <a:r>
              <a:rPr lang="it-IT" dirty="0"/>
              <a:t>verifica della coerenza della riduzione degli impegni di spesa, programmata e che può essere destinata al finanziamento degli </a:t>
            </a:r>
            <a:r>
              <a:rPr lang="it-IT" dirty="0" smtClean="0"/>
              <a:t>investimenti</a:t>
            </a:r>
          </a:p>
          <a:p>
            <a:pPr marL="0" indent="0" algn="just">
              <a:buNone/>
            </a:pPr>
            <a:endParaRPr lang="it-IT" dirty="0"/>
          </a:p>
          <a:p>
            <a:pPr algn="just"/>
            <a:r>
              <a:rPr lang="it-IT" dirty="0"/>
              <a:t>	La	verifica	del	rispetto	degli	equilibri	di	competenza	per	ciascuna annualità;</a:t>
            </a:r>
          </a:p>
          <a:p>
            <a:pPr marL="0" indent="0" algn="just">
              <a:buNone/>
            </a:pPr>
            <a:endParaRPr lang="it-IT" dirty="0" smtClean="0"/>
          </a:p>
          <a:p>
            <a:pPr marL="0" indent="0" algn="just">
              <a:buNone/>
            </a:pPr>
            <a:r>
              <a:rPr lang="it-IT" dirty="0" smtClean="0"/>
              <a:t>Attenzione</a:t>
            </a:r>
            <a:r>
              <a:rPr lang="it-IT" dirty="0"/>
              <a:t>:	la	</a:t>
            </a:r>
            <a:r>
              <a:rPr lang="it-IT" dirty="0" smtClean="0"/>
              <a:t>verifica	delle	possibili	variazioni	al	cronoprogramma	di spesa.</a:t>
            </a:r>
            <a:endParaRPr lang="it-IT" dirty="0"/>
          </a:p>
        </p:txBody>
      </p:sp>
    </p:spTree>
    <p:extLst>
      <p:ext uri="{BB962C8B-B14F-4D97-AF65-F5344CB8AC3E}">
        <p14:creationId xmlns:p14="http://schemas.microsoft.com/office/powerpoint/2010/main" val="196563759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84211" y="685800"/>
            <a:ext cx="11333617" cy="5308599"/>
          </a:xfrm>
        </p:spPr>
        <p:txBody>
          <a:bodyPr>
            <a:normAutofit/>
          </a:bodyPr>
          <a:lstStyle/>
          <a:p>
            <a:pPr marL="0" indent="0" algn="just">
              <a:buNone/>
            </a:pPr>
            <a:r>
              <a:rPr lang="it-IT" dirty="0"/>
              <a:t>Le verifiche dell’equilibrio di parte corrente</a:t>
            </a:r>
          </a:p>
          <a:p>
            <a:pPr algn="just"/>
            <a:endParaRPr lang="it-IT" dirty="0"/>
          </a:p>
          <a:p>
            <a:pPr algn="just"/>
            <a:endParaRPr lang="it-IT" dirty="0"/>
          </a:p>
          <a:p>
            <a:pPr marL="0" indent="0" algn="just">
              <a:buNone/>
            </a:pPr>
            <a:r>
              <a:rPr lang="it-IT" dirty="0"/>
              <a:t>Lo stato di accertamento delle entrate e di impegno delle spese possono determinare, in qualsiasi momento, rigidità strutturali.</a:t>
            </a:r>
          </a:p>
          <a:p>
            <a:pPr marL="0" indent="0" algn="just">
              <a:buNone/>
            </a:pPr>
            <a:r>
              <a:rPr lang="it-IT" dirty="0"/>
              <a:t>Il responsabile del servizio finanziario (art. 153 del TUEL) è chiamato a una costante verifica, soprattutto in ragione degli impegni di spesa  che  gli vengono sottoposti e sui quali deve attestare la copertura finanziaria.</a:t>
            </a:r>
          </a:p>
          <a:p>
            <a:pPr algn="just"/>
            <a:endParaRPr lang="it-IT" dirty="0"/>
          </a:p>
          <a:p>
            <a:pPr algn="just"/>
            <a:endParaRPr lang="it-IT" dirty="0"/>
          </a:p>
          <a:p>
            <a:pPr marL="0" indent="0" algn="just">
              <a:buNone/>
            </a:pPr>
            <a:r>
              <a:rPr lang="it-IT" dirty="0"/>
              <a:t>Ma cosa significa attestazione di copertura finanziaria e/o parere di regolarità contabile?</a:t>
            </a:r>
          </a:p>
          <a:p>
            <a:pPr algn="just"/>
            <a:endParaRPr lang="it-IT" dirty="0"/>
          </a:p>
        </p:txBody>
      </p:sp>
    </p:spTree>
    <p:extLst>
      <p:ext uri="{BB962C8B-B14F-4D97-AF65-F5344CB8AC3E}">
        <p14:creationId xmlns:p14="http://schemas.microsoft.com/office/powerpoint/2010/main" val="181302235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84212" y="685800"/>
            <a:ext cx="10801772" cy="5033865"/>
          </a:xfrm>
        </p:spPr>
        <p:txBody>
          <a:bodyPr>
            <a:normAutofit/>
          </a:bodyPr>
          <a:lstStyle/>
          <a:p>
            <a:pPr algn="just"/>
            <a:r>
              <a:rPr lang="it-IT" dirty="0"/>
              <a:t>Le verifiche del fondo crediti di dubbia esigibilità</a:t>
            </a:r>
            <a:endParaRPr lang="it-IT" sz="1200" dirty="0"/>
          </a:p>
          <a:p>
            <a:pPr algn="just"/>
            <a:endParaRPr lang="it-IT" sz="1950" dirty="0"/>
          </a:p>
          <a:p>
            <a:pPr marL="0" indent="0" algn="just">
              <a:buNone/>
            </a:pPr>
            <a:r>
              <a:rPr lang="it-IT" dirty="0" smtClean="0"/>
              <a:t>La </a:t>
            </a:r>
            <a:r>
              <a:rPr lang="it-IT" dirty="0"/>
              <a:t>disciplina del fondo crediti di dubbia esigibilità è contenuta nell’art. 167del TUEL e nei principi contabili.</a:t>
            </a:r>
            <a:endParaRPr lang="it-IT" sz="1200" dirty="0"/>
          </a:p>
          <a:p>
            <a:pPr algn="just"/>
            <a:r>
              <a:rPr lang="it-IT" dirty="0"/>
              <a:t>Cosa è il FCDE e perché è stato introdotto?</a:t>
            </a:r>
            <a:endParaRPr lang="it-IT" sz="1200" dirty="0"/>
          </a:p>
          <a:p>
            <a:pPr marL="0" indent="0" algn="just">
              <a:buNone/>
            </a:pPr>
            <a:endParaRPr lang="it-IT" sz="2800" dirty="0"/>
          </a:p>
          <a:p>
            <a:pPr marL="0" indent="0" algn="just">
              <a:buNone/>
            </a:pPr>
            <a:r>
              <a:rPr lang="it-IT" dirty="0"/>
              <a:t>La natura di detto fondo, quindi, obbliga l’Ente a una sua costante verifica di </a:t>
            </a:r>
            <a:r>
              <a:rPr lang="it-IT" dirty="0" smtClean="0"/>
              <a:t>congruità: </a:t>
            </a:r>
          </a:p>
          <a:p>
            <a:pPr algn="just">
              <a:buFontTx/>
              <a:buChar char="-"/>
            </a:pPr>
            <a:r>
              <a:rPr lang="it-IT" dirty="0" smtClean="0"/>
              <a:t>Per </a:t>
            </a:r>
            <a:r>
              <a:rPr lang="it-IT" dirty="0"/>
              <a:t>evitare situazioni di </a:t>
            </a:r>
            <a:r>
              <a:rPr lang="it-IT" dirty="0" smtClean="0"/>
              <a:t>criticità</a:t>
            </a:r>
            <a:r>
              <a:rPr lang="it-IT" sz="1050" dirty="0" smtClean="0"/>
              <a:t>;</a:t>
            </a:r>
          </a:p>
          <a:p>
            <a:pPr algn="just">
              <a:buFontTx/>
              <a:buChar char="-"/>
            </a:pPr>
            <a:r>
              <a:rPr lang="it-IT" dirty="0" smtClean="0"/>
              <a:t>Per</a:t>
            </a:r>
            <a:r>
              <a:rPr lang="it-IT" dirty="0"/>
              <a:t>	consentire	di	liberare	risorse	sugli	equilibri	(soprattutto)	di	parte corrente</a:t>
            </a:r>
          </a:p>
        </p:txBody>
      </p:sp>
    </p:spTree>
    <p:extLst>
      <p:ext uri="{BB962C8B-B14F-4D97-AF65-F5344CB8AC3E}">
        <p14:creationId xmlns:p14="http://schemas.microsoft.com/office/powerpoint/2010/main" val="277340613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84211" y="685800"/>
            <a:ext cx="10605829" cy="5295122"/>
          </a:xfrm>
        </p:spPr>
        <p:txBody>
          <a:bodyPr>
            <a:normAutofit/>
          </a:bodyPr>
          <a:lstStyle/>
          <a:p>
            <a:pPr algn="just"/>
            <a:r>
              <a:rPr lang="it-IT" dirty="0" smtClean="0"/>
              <a:t>Andamenti </a:t>
            </a:r>
            <a:r>
              <a:rPr lang="it-IT" dirty="0"/>
              <a:t>di cassa e, di conseguenza, la gestione dei residui</a:t>
            </a:r>
          </a:p>
          <a:p>
            <a:pPr marL="0" indent="0" algn="just">
              <a:buNone/>
            </a:pPr>
            <a:endParaRPr lang="it-IT" dirty="0"/>
          </a:p>
          <a:p>
            <a:pPr algn="just"/>
            <a:r>
              <a:rPr lang="it-IT" dirty="0"/>
              <a:t>A proposito di Fondo di garanzia debiti </a:t>
            </a:r>
            <a:r>
              <a:rPr lang="it-IT" dirty="0" smtClean="0"/>
              <a:t>commerciali</a:t>
            </a:r>
          </a:p>
          <a:p>
            <a:pPr marL="0" indent="0" algn="just">
              <a:buNone/>
            </a:pPr>
            <a:endParaRPr lang="it-IT" dirty="0"/>
          </a:p>
          <a:p>
            <a:pPr algn="just"/>
            <a:r>
              <a:rPr lang="it-IT" u="heavy" dirty="0"/>
              <a:t>Principio del buon padre di famiglia:</a:t>
            </a:r>
            <a:r>
              <a:rPr lang="it-IT" dirty="0"/>
              <a:t> come ci comportiamo a casa nostra?</a:t>
            </a:r>
          </a:p>
          <a:p>
            <a:pPr marL="0" indent="0" algn="just">
              <a:buNone/>
            </a:pPr>
            <a:endParaRPr lang="it-IT" dirty="0"/>
          </a:p>
          <a:p>
            <a:pPr algn="just"/>
            <a:r>
              <a:rPr lang="it-IT" dirty="0"/>
              <a:t> </a:t>
            </a:r>
            <a:r>
              <a:rPr lang="it-IT" dirty="0" smtClean="0"/>
              <a:t>Una </a:t>
            </a:r>
            <a:r>
              <a:rPr lang="it-IT" dirty="0"/>
              <a:t>corretta programmazione dei flussi di  cassa  consente  all’ente  locale  di non dover affrontare tensioni e rallentamenti nei pagamenti, ovvero di non dover appesantire il proprio bilancio con il pagamento di oneri finanziari conseguenti all’accensione di anticipazioni di tesoreria</a:t>
            </a:r>
          </a:p>
        </p:txBody>
      </p:sp>
    </p:spTree>
    <p:extLst>
      <p:ext uri="{BB962C8B-B14F-4D97-AF65-F5344CB8AC3E}">
        <p14:creationId xmlns:p14="http://schemas.microsoft.com/office/powerpoint/2010/main" val="66705415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84212" y="307571"/>
            <a:ext cx="10801772" cy="5906617"/>
          </a:xfrm>
        </p:spPr>
        <p:txBody>
          <a:bodyPr>
            <a:normAutofit/>
          </a:bodyPr>
          <a:lstStyle/>
          <a:p>
            <a:pPr algn="just"/>
            <a:r>
              <a:rPr lang="it-IT" dirty="0"/>
              <a:t>La prassi aziendalistica, a cui rivolge lo sguardo la finanza locale, insegna come </a:t>
            </a:r>
            <a:r>
              <a:rPr lang="it-IT" b="1" dirty="0"/>
              <a:t>una attenta programmazione dei flussi di cassa </a:t>
            </a:r>
            <a:r>
              <a:rPr lang="it-IT" dirty="0"/>
              <a:t>possa garantire stabilità finanziaria ed economica (è il principio acquisito nel mondo della Pubblica Amministrazione sulle modalità di redazione dei Piani finanziari).</a:t>
            </a:r>
          </a:p>
          <a:p>
            <a:pPr lvl="0" algn="just"/>
            <a:r>
              <a:rPr lang="it-IT" dirty="0" smtClean="0"/>
              <a:t>Piano </a:t>
            </a:r>
            <a:r>
              <a:rPr lang="it-IT" dirty="0"/>
              <a:t>di smaltimento dei residui: per la prima volta la Corte dei Conti ne ha parlato nella delibere relative alle procedure di cui all’art. 243-bis del TUEL;</a:t>
            </a:r>
          </a:p>
          <a:p>
            <a:pPr lvl="0" algn="just"/>
            <a:r>
              <a:rPr lang="it-IT" dirty="0"/>
              <a:t>Piano di gestione dei flussi di cassa.</a:t>
            </a:r>
          </a:p>
          <a:p>
            <a:pPr algn="just"/>
            <a:endParaRPr lang="it-IT" dirty="0"/>
          </a:p>
        </p:txBody>
      </p:sp>
    </p:spTree>
    <p:extLst>
      <p:ext uri="{BB962C8B-B14F-4D97-AF65-F5344CB8AC3E}">
        <p14:creationId xmlns:p14="http://schemas.microsoft.com/office/powerpoint/2010/main" val="149833152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84212" y="-140652"/>
            <a:ext cx="8534400" cy="1507067"/>
          </a:xfrm>
        </p:spPr>
        <p:txBody>
          <a:bodyPr/>
          <a:lstStyle/>
          <a:p>
            <a:r>
              <a:rPr lang="it-IT" smtClean="0"/>
              <a:t>In conclusione</a:t>
            </a:r>
            <a:endParaRPr lang="it-IT"/>
          </a:p>
        </p:txBody>
      </p:sp>
      <p:sp>
        <p:nvSpPr>
          <p:cNvPr id="3" name="Segnaposto contenuto 2"/>
          <p:cNvSpPr>
            <a:spLocks noGrp="1"/>
          </p:cNvSpPr>
          <p:nvPr>
            <p:ph idx="1"/>
          </p:nvPr>
        </p:nvSpPr>
        <p:spPr>
          <a:xfrm>
            <a:off x="618898" y="942392"/>
            <a:ext cx="10531184" cy="5187819"/>
          </a:xfrm>
        </p:spPr>
        <p:txBody>
          <a:bodyPr>
            <a:normAutofit/>
          </a:bodyPr>
          <a:lstStyle/>
          <a:p>
            <a:r>
              <a:rPr lang="it-IT" dirty="0"/>
              <a:t>Abbiamo ampiamente </a:t>
            </a:r>
            <a:r>
              <a:rPr lang="it-IT" i="1" dirty="0"/>
              <a:t>dibattuto </a:t>
            </a:r>
            <a:r>
              <a:rPr lang="it-IT" dirty="0"/>
              <a:t>sulla importanza della verifica degli equilibri e,  quindi,  sarebbe  opportuno  </a:t>
            </a:r>
            <a:r>
              <a:rPr lang="it-IT" i="1" dirty="0"/>
              <a:t>regolamentare  all’interno  degli enti le modalità ulteriori di verifica, rispetto a quelle normativamente previste.</a:t>
            </a:r>
            <a:endParaRPr lang="it-IT" sz="1200" dirty="0"/>
          </a:p>
          <a:p>
            <a:pPr marL="0" indent="0">
              <a:buNone/>
            </a:pPr>
            <a:endParaRPr lang="it-IT" sz="1800" dirty="0"/>
          </a:p>
          <a:p>
            <a:pPr marL="0" indent="0">
              <a:buNone/>
            </a:pPr>
            <a:endParaRPr lang="it-IT" sz="1800" dirty="0"/>
          </a:p>
          <a:p>
            <a:pPr lvl="1"/>
            <a:r>
              <a:rPr lang="it-IT" dirty="0"/>
              <a:t>Disciplina regolamentare</a:t>
            </a:r>
            <a:endParaRPr lang="it-IT" sz="1050" dirty="0"/>
          </a:p>
          <a:p>
            <a:pPr marL="0" indent="0">
              <a:buNone/>
            </a:pPr>
            <a:endParaRPr lang="it-IT" sz="2400" dirty="0"/>
          </a:p>
          <a:p>
            <a:pPr lvl="1"/>
            <a:r>
              <a:rPr lang="it-IT" dirty="0"/>
              <a:t>Best </a:t>
            </a:r>
            <a:r>
              <a:rPr lang="it-IT" dirty="0" err="1"/>
              <a:t>practice</a:t>
            </a:r>
            <a:r>
              <a:rPr lang="it-IT" dirty="0"/>
              <a:t> interne (note organizzative)</a:t>
            </a:r>
            <a:endParaRPr lang="it-IT" sz="1050" dirty="0"/>
          </a:p>
          <a:p>
            <a:pPr marL="0" indent="0">
              <a:buNone/>
            </a:pPr>
            <a:endParaRPr lang="it-IT" sz="2400" dirty="0"/>
          </a:p>
          <a:p>
            <a:pPr lvl="1"/>
            <a:r>
              <a:rPr lang="it-IT" i="1" dirty="0"/>
              <a:t>Piano </a:t>
            </a:r>
            <a:r>
              <a:rPr lang="it-IT" i="1"/>
              <a:t>delle </a:t>
            </a:r>
            <a:r>
              <a:rPr lang="it-IT" i="1" smtClean="0"/>
              <a:t>Performance</a:t>
            </a:r>
            <a:endParaRPr lang="it-IT" sz="1050" dirty="0"/>
          </a:p>
          <a:p>
            <a:pPr marL="0" indent="0">
              <a:buNone/>
            </a:pPr>
            <a:endParaRPr lang="it-IT" sz="2400" dirty="0"/>
          </a:p>
          <a:p>
            <a:pPr lvl="1"/>
            <a:r>
              <a:rPr lang="it-IT" dirty="0"/>
              <a:t>Obiettivi strategici e operativi</a:t>
            </a:r>
            <a:endParaRPr lang="it-IT" sz="1050" dirty="0"/>
          </a:p>
        </p:txBody>
      </p:sp>
    </p:spTree>
    <p:extLst>
      <p:ext uri="{BB962C8B-B14F-4D97-AF65-F5344CB8AC3E}">
        <p14:creationId xmlns:p14="http://schemas.microsoft.com/office/powerpoint/2010/main" val="31225850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84212" y="353870"/>
            <a:ext cx="11109682" cy="1507067"/>
          </a:xfrm>
        </p:spPr>
        <p:txBody>
          <a:bodyPr>
            <a:normAutofit/>
          </a:bodyPr>
          <a:lstStyle/>
          <a:p>
            <a:r>
              <a:rPr lang="it-IT" sz="2800" b="1" dirty="0" smtClean="0"/>
              <a:t>IL CICLO DELL’AZIONE AMMINISTRATIVA Può ESSERE DIVISA IN TRE FASI</a:t>
            </a:r>
            <a:br>
              <a:rPr lang="it-IT" sz="2800" b="1" dirty="0" smtClean="0"/>
            </a:br>
            <a:endParaRPr lang="it-IT" sz="2800" b="1" dirty="0"/>
          </a:p>
        </p:txBody>
      </p:sp>
      <p:sp>
        <p:nvSpPr>
          <p:cNvPr id="3" name="Segnaposto contenuto 2"/>
          <p:cNvSpPr>
            <a:spLocks noGrp="1"/>
          </p:cNvSpPr>
          <p:nvPr>
            <p:ph idx="1"/>
          </p:nvPr>
        </p:nvSpPr>
        <p:spPr>
          <a:xfrm>
            <a:off x="786848" y="1618862"/>
            <a:ext cx="10829763" cy="3615267"/>
          </a:xfrm>
        </p:spPr>
        <p:txBody>
          <a:bodyPr>
            <a:normAutofit/>
          </a:bodyPr>
          <a:lstStyle/>
          <a:p>
            <a:r>
              <a:rPr lang="it-IT" sz="4400" dirty="0" smtClean="0"/>
              <a:t>PROGRAMMAZIONE</a:t>
            </a:r>
          </a:p>
          <a:p>
            <a:r>
              <a:rPr lang="it-IT" sz="4400" dirty="0" smtClean="0"/>
              <a:t>GESTIONE</a:t>
            </a:r>
          </a:p>
          <a:p>
            <a:r>
              <a:rPr lang="it-IT" sz="4400" dirty="0" smtClean="0"/>
              <a:t>RENDICONTAZIONE</a:t>
            </a:r>
            <a:endParaRPr lang="it-IT" sz="4400" dirty="0"/>
          </a:p>
        </p:txBody>
      </p:sp>
    </p:spTree>
    <p:extLst>
      <p:ext uri="{BB962C8B-B14F-4D97-AF65-F5344CB8AC3E}">
        <p14:creationId xmlns:p14="http://schemas.microsoft.com/office/powerpoint/2010/main" val="16357290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9608" y="65141"/>
            <a:ext cx="9728751" cy="1507067"/>
          </a:xfrm>
        </p:spPr>
        <p:txBody>
          <a:bodyPr/>
          <a:lstStyle/>
          <a:p>
            <a:r>
              <a:rPr lang="it-IT" dirty="0" smtClean="0"/>
              <a:t>Il sistema di  bilancio</a:t>
            </a:r>
            <a:endParaRPr lang="it-IT" dirty="0"/>
          </a:p>
        </p:txBody>
      </p:sp>
      <p:sp>
        <p:nvSpPr>
          <p:cNvPr id="3" name="Segnaposto contenuto 2"/>
          <p:cNvSpPr>
            <a:spLocks noGrp="1"/>
          </p:cNvSpPr>
          <p:nvPr>
            <p:ph idx="1"/>
          </p:nvPr>
        </p:nvSpPr>
        <p:spPr>
          <a:xfrm>
            <a:off x="469607" y="1572208"/>
            <a:ext cx="11184327" cy="4641980"/>
          </a:xfrm>
        </p:spPr>
        <p:txBody>
          <a:bodyPr>
            <a:normAutofit lnSpcReduction="10000"/>
          </a:bodyPr>
          <a:lstStyle/>
          <a:p>
            <a:pPr marL="0" indent="0" algn="just">
              <a:buNone/>
            </a:pPr>
            <a:r>
              <a:rPr lang="it-IT" dirty="0" smtClean="0"/>
              <a:t>Ai </a:t>
            </a:r>
            <a:r>
              <a:rPr lang="it-IT" dirty="0"/>
              <a:t>sensi del TUEL (d. </a:t>
            </a:r>
            <a:r>
              <a:rPr lang="it-IT" dirty="0" err="1"/>
              <a:t>lgs</a:t>
            </a:r>
            <a:r>
              <a:rPr lang="it-IT" dirty="0"/>
              <a:t>. 267/2000), del nuovo ordinamento contabile (d. </a:t>
            </a:r>
            <a:r>
              <a:rPr lang="it-IT" dirty="0" err="1"/>
              <a:t>lgs</a:t>
            </a:r>
            <a:r>
              <a:rPr lang="it-IT" dirty="0" smtClean="0"/>
              <a:t>. 118/2011</a:t>
            </a:r>
            <a:r>
              <a:rPr lang="it-IT" dirty="0"/>
              <a:t>), dei principi contabili, generali e applicati, allegati allo stesso d. </a:t>
            </a:r>
            <a:r>
              <a:rPr lang="it-IT" dirty="0" err="1"/>
              <a:t>Lgs</a:t>
            </a:r>
            <a:r>
              <a:rPr lang="it-IT" dirty="0" smtClean="0"/>
              <a:t>. 118/2011</a:t>
            </a:r>
            <a:r>
              <a:rPr lang="it-IT" dirty="0"/>
              <a:t>, nonché ai principi contabili dell’Osservatorio per la finanza e </a:t>
            </a:r>
            <a:r>
              <a:rPr lang="it-IT" dirty="0" smtClean="0"/>
              <a:t>la  contabilità </a:t>
            </a:r>
            <a:r>
              <a:rPr lang="it-IT" dirty="0"/>
              <a:t>degli enti locali presso il Ministero dell’Interno, la dottrina pone alla </a:t>
            </a:r>
            <a:r>
              <a:rPr lang="it-IT" dirty="0" smtClean="0"/>
              <a:t>base della </a:t>
            </a:r>
            <a:r>
              <a:rPr lang="it-IT" dirty="0"/>
              <a:t>propria analisi il sistema di bilancio, ovvero un insieme di documenti, attività</a:t>
            </a:r>
            <a:r>
              <a:rPr lang="it-IT" dirty="0" smtClean="0"/>
              <a:t>, gestioni </a:t>
            </a:r>
            <a:r>
              <a:rPr lang="it-IT" dirty="0"/>
              <a:t>e operazioni caratterizzati da interazioni complesse.</a:t>
            </a:r>
          </a:p>
          <a:p>
            <a:pPr marL="0" indent="0" algn="just">
              <a:buNone/>
            </a:pPr>
            <a:r>
              <a:rPr lang="it-IT" dirty="0"/>
              <a:t>Ogni documento, attività gestione e operazione è direttamente in grado </a:t>
            </a:r>
            <a:r>
              <a:rPr lang="it-IT" dirty="0" smtClean="0"/>
              <a:t>di coinvolgere </a:t>
            </a:r>
            <a:r>
              <a:rPr lang="it-IT" dirty="0"/>
              <a:t>e influenzare le altre componenti facenti parte del sistema</a:t>
            </a:r>
            <a:r>
              <a:rPr lang="it-IT" dirty="0" smtClean="0"/>
              <a:t>. </a:t>
            </a:r>
          </a:p>
          <a:p>
            <a:pPr algn="just"/>
            <a:endParaRPr lang="it-IT" dirty="0"/>
          </a:p>
          <a:p>
            <a:pPr marL="0" indent="0" algn="just">
              <a:buNone/>
            </a:pPr>
            <a:r>
              <a:rPr lang="it-IT" dirty="0"/>
              <a:t>Come recita l’art. 9 del d. </a:t>
            </a:r>
            <a:r>
              <a:rPr lang="it-IT" dirty="0" err="1"/>
              <a:t>lgs</a:t>
            </a:r>
            <a:r>
              <a:rPr lang="it-IT" dirty="0"/>
              <a:t>. 118/2011, il sistema di bilancio costituisce lo </a:t>
            </a:r>
            <a:r>
              <a:rPr lang="it-IT" dirty="0" smtClean="0"/>
              <a:t>strumento essenziale </a:t>
            </a:r>
            <a:r>
              <a:rPr lang="it-IT" dirty="0"/>
              <a:t>per il processo di </a:t>
            </a:r>
            <a:r>
              <a:rPr lang="it-IT" i="1" u="sng" dirty="0"/>
              <a:t>programmazione, previsione, gestione e rendicontazione</a:t>
            </a:r>
            <a:r>
              <a:rPr lang="it-IT" dirty="0" smtClean="0"/>
              <a:t>: </a:t>
            </a:r>
            <a:endParaRPr lang="it-IT" dirty="0"/>
          </a:p>
          <a:p>
            <a:pPr marL="0" indent="0" algn="just">
              <a:buNone/>
            </a:pPr>
            <a:r>
              <a:rPr lang="it-IT" dirty="0"/>
              <a:t>le sue finalità sono quelle di fornire informazioni in merito ai programmai futuri, </a:t>
            </a:r>
            <a:r>
              <a:rPr lang="it-IT" dirty="0" smtClean="0"/>
              <a:t>a quelli </a:t>
            </a:r>
            <a:r>
              <a:rPr lang="it-IT" dirty="0"/>
              <a:t>in corso di realizzazione e all’andamento dell’ente, a favore dei </a:t>
            </a:r>
            <a:r>
              <a:rPr lang="it-IT" dirty="0" smtClean="0"/>
              <a:t>soggetti interessati </a:t>
            </a:r>
            <a:r>
              <a:rPr lang="it-IT" dirty="0"/>
              <a:t>al processo di decisione politica, sociale ed </a:t>
            </a:r>
            <a:r>
              <a:rPr lang="it-IT" dirty="0" smtClean="0"/>
              <a:t>economico-finanziaria (</a:t>
            </a:r>
            <a:r>
              <a:rPr lang="it-IT" dirty="0" err="1"/>
              <a:t>stakeholders</a:t>
            </a:r>
            <a:r>
              <a:rPr lang="it-IT" dirty="0"/>
              <a:t>).</a:t>
            </a:r>
          </a:p>
        </p:txBody>
      </p:sp>
    </p:spTree>
    <p:extLst>
      <p:ext uri="{BB962C8B-B14F-4D97-AF65-F5344CB8AC3E}">
        <p14:creationId xmlns:p14="http://schemas.microsoft.com/office/powerpoint/2010/main" val="34143756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84211" y="685799"/>
            <a:ext cx="10876417" cy="5603033"/>
          </a:xfrm>
        </p:spPr>
        <p:txBody>
          <a:bodyPr>
            <a:normAutofit fontScale="92500" lnSpcReduction="10000"/>
          </a:bodyPr>
          <a:lstStyle/>
          <a:p>
            <a:pPr marL="0" indent="0" algn="just">
              <a:buNone/>
            </a:pPr>
            <a:r>
              <a:rPr lang="it-IT" dirty="0"/>
              <a:t>In senso ampio (vediamo il collegamento all’ordinamento), il sistema di bilancio </a:t>
            </a:r>
            <a:r>
              <a:rPr lang="it-IT" dirty="0" smtClean="0"/>
              <a:t>è composto </a:t>
            </a:r>
            <a:r>
              <a:rPr lang="it-IT" dirty="0"/>
              <a:t>da:</a:t>
            </a:r>
          </a:p>
          <a:p>
            <a:pPr algn="just"/>
            <a:r>
              <a:rPr lang="it-IT" dirty="0" smtClean="0"/>
              <a:t>Le </a:t>
            </a:r>
            <a:r>
              <a:rPr lang="it-IT" dirty="0"/>
              <a:t>linee programmatiche (art. 46, comma 3, del D. </a:t>
            </a:r>
            <a:r>
              <a:rPr lang="it-IT" dirty="0" err="1"/>
              <a:t>Lgs</a:t>
            </a:r>
            <a:r>
              <a:rPr lang="it-IT" dirty="0"/>
              <a:t>. 267/2000);</a:t>
            </a:r>
          </a:p>
          <a:p>
            <a:pPr algn="just"/>
            <a:r>
              <a:rPr lang="it-IT" dirty="0" smtClean="0"/>
              <a:t>La </a:t>
            </a:r>
            <a:r>
              <a:rPr lang="it-IT" dirty="0"/>
              <a:t>relazione di inizio mandato (art. 4-bis d.lgs. 149/2011);</a:t>
            </a:r>
          </a:p>
          <a:p>
            <a:pPr algn="just"/>
            <a:r>
              <a:rPr lang="it-IT" dirty="0" smtClean="0"/>
              <a:t>Il </a:t>
            </a:r>
            <a:r>
              <a:rPr lang="it-IT" dirty="0"/>
              <a:t>DUP (art. 170 del TUEL), che contiene tra l’altro tutti gli altri strumenti </a:t>
            </a:r>
            <a:r>
              <a:rPr lang="it-IT" dirty="0" smtClean="0"/>
              <a:t>di programmazione</a:t>
            </a:r>
            <a:r>
              <a:rPr lang="it-IT" dirty="0"/>
              <a:t>;</a:t>
            </a:r>
          </a:p>
          <a:p>
            <a:pPr algn="just"/>
            <a:r>
              <a:rPr lang="it-IT" dirty="0" smtClean="0"/>
              <a:t> </a:t>
            </a:r>
            <a:r>
              <a:rPr lang="it-IT" dirty="0"/>
              <a:t>La nota di aggiornamento al DUP (art. 170 del TUEL)</a:t>
            </a:r>
          </a:p>
          <a:p>
            <a:pPr algn="just"/>
            <a:r>
              <a:rPr lang="it-IT" dirty="0" smtClean="0"/>
              <a:t>Il </a:t>
            </a:r>
            <a:r>
              <a:rPr lang="it-IT" dirty="0"/>
              <a:t>bilancio di previsione finanziario (art. 162 del TUEL e art. 10 del d. </a:t>
            </a:r>
            <a:r>
              <a:rPr lang="it-IT" dirty="0" err="1"/>
              <a:t>lgs</a:t>
            </a:r>
            <a:r>
              <a:rPr lang="it-IT" dirty="0"/>
              <a:t>. 118/2011) [</a:t>
            </a:r>
            <a:r>
              <a:rPr lang="it-IT" dirty="0" smtClean="0"/>
              <a:t>da ricordare </a:t>
            </a:r>
            <a:r>
              <a:rPr lang="it-IT" dirty="0"/>
              <a:t>gli </a:t>
            </a:r>
            <a:r>
              <a:rPr lang="it-IT" dirty="0" smtClean="0"/>
              <a:t>atti </a:t>
            </a:r>
            <a:r>
              <a:rPr lang="it-IT" dirty="0"/>
              <a:t>propedeutici]</a:t>
            </a:r>
          </a:p>
          <a:p>
            <a:pPr algn="just"/>
            <a:r>
              <a:rPr lang="it-IT" dirty="0" smtClean="0"/>
              <a:t> </a:t>
            </a:r>
            <a:r>
              <a:rPr lang="it-IT" dirty="0"/>
              <a:t>Il piano degli indicatori di bilancio, sia per la previsione che per la rendicontazione (art</a:t>
            </a:r>
            <a:r>
              <a:rPr lang="it-IT" dirty="0" smtClean="0"/>
              <a:t>. </a:t>
            </a:r>
            <a:r>
              <a:rPr lang="de-DE" dirty="0" smtClean="0"/>
              <a:t>18-bis </a:t>
            </a:r>
            <a:r>
              <a:rPr lang="de-DE" dirty="0"/>
              <a:t>del d. </a:t>
            </a:r>
            <a:r>
              <a:rPr lang="de-DE" dirty="0" err="1"/>
              <a:t>lgs</a:t>
            </a:r>
            <a:r>
              <a:rPr lang="de-DE" dirty="0"/>
              <a:t>. 118/2011)</a:t>
            </a:r>
          </a:p>
          <a:p>
            <a:pPr algn="just"/>
            <a:r>
              <a:rPr lang="it-IT" dirty="0" smtClean="0"/>
              <a:t>Il </a:t>
            </a:r>
            <a:r>
              <a:rPr lang="it-IT" dirty="0"/>
              <a:t>PEG (art. 169 del TUEL)</a:t>
            </a:r>
          </a:p>
          <a:p>
            <a:pPr algn="just"/>
            <a:r>
              <a:rPr lang="it-IT" dirty="0" smtClean="0"/>
              <a:t>Le </a:t>
            </a:r>
            <a:r>
              <a:rPr lang="it-IT" dirty="0"/>
              <a:t>variazioni di bilancio (art. 175 e </a:t>
            </a:r>
            <a:r>
              <a:rPr lang="it-IT" dirty="0" err="1"/>
              <a:t>ss</a:t>
            </a:r>
            <a:r>
              <a:rPr lang="it-IT" dirty="0"/>
              <a:t> del TUEL)</a:t>
            </a:r>
          </a:p>
          <a:p>
            <a:pPr algn="just"/>
            <a:r>
              <a:rPr lang="it-IT" dirty="0" smtClean="0"/>
              <a:t>Il </a:t>
            </a:r>
            <a:r>
              <a:rPr lang="it-IT" dirty="0"/>
              <a:t>bilancio consolidato (art. 151. comma 8 del TUEL)</a:t>
            </a:r>
          </a:p>
          <a:p>
            <a:pPr algn="just"/>
            <a:r>
              <a:rPr lang="it-IT" dirty="0" smtClean="0"/>
              <a:t>Il </a:t>
            </a:r>
            <a:r>
              <a:rPr lang="it-IT" dirty="0"/>
              <a:t>Rendiconto (art. 227 del TUEL</a:t>
            </a:r>
            <a:r>
              <a:rPr lang="it-IT" dirty="0" smtClean="0"/>
              <a:t>)</a:t>
            </a:r>
            <a:endParaRPr lang="it-IT" dirty="0"/>
          </a:p>
        </p:txBody>
      </p:sp>
    </p:spTree>
    <p:extLst>
      <p:ext uri="{BB962C8B-B14F-4D97-AF65-F5344CB8AC3E}">
        <p14:creationId xmlns:p14="http://schemas.microsoft.com/office/powerpoint/2010/main" val="7792346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84211" y="685800"/>
            <a:ext cx="10969723" cy="4949890"/>
          </a:xfrm>
        </p:spPr>
        <p:txBody>
          <a:bodyPr>
            <a:normAutofit fontScale="77500" lnSpcReduction="20000"/>
          </a:bodyPr>
          <a:lstStyle/>
          <a:p>
            <a:pPr>
              <a:lnSpc>
                <a:spcPct val="160000"/>
              </a:lnSpc>
            </a:pPr>
            <a:r>
              <a:rPr lang="it-IT" b="1" i="1" u="sng" dirty="0" smtClean="0"/>
              <a:t>E gli equilibri?</a:t>
            </a:r>
            <a:endParaRPr lang="it-IT" b="1" i="1" u="sng" dirty="0"/>
          </a:p>
          <a:p>
            <a:pPr marL="0" indent="0">
              <a:lnSpc>
                <a:spcPct val="160000"/>
              </a:lnSpc>
              <a:buNone/>
            </a:pPr>
            <a:r>
              <a:rPr lang="it-IT" dirty="0"/>
              <a:t>Art. 162 del D.Lgs.267/2000: </a:t>
            </a:r>
            <a:r>
              <a:rPr lang="it-IT" i="1" dirty="0"/>
              <a:t>Principi di Redazione del Bilancio</a:t>
            </a:r>
            <a:endParaRPr lang="it-IT" dirty="0"/>
          </a:p>
          <a:p>
            <a:pPr marL="0" indent="0" algn="just">
              <a:lnSpc>
                <a:spcPct val="160000"/>
              </a:lnSpc>
              <a:buNone/>
            </a:pPr>
            <a:r>
              <a:rPr lang="it-IT" dirty="0"/>
              <a:t>Il comma 6 dell’articolo citato così recita: </a:t>
            </a:r>
            <a:r>
              <a:rPr lang="it-IT" i="1" dirty="0"/>
              <a:t>«Il bilancio di previsione è deliberato in pareggio finanziario complessivo per la competenza, comprensivo dell’utilizzo </a:t>
            </a:r>
            <a:r>
              <a:rPr lang="it-IT" i="1" dirty="0" smtClean="0"/>
              <a:t>dell’</a:t>
            </a:r>
            <a:r>
              <a:rPr lang="it-IT" i="1" dirty="0"/>
              <a:t>a</a:t>
            </a:r>
            <a:r>
              <a:rPr lang="it-IT" i="1" dirty="0" smtClean="0"/>
              <a:t>vanzo di </a:t>
            </a:r>
            <a:r>
              <a:rPr lang="it-IT" i="1" dirty="0"/>
              <a:t>amministrazione e del recupero del disavanzo di amministrazione e garantendo un fondo di cassa finale non negativo. Inoltre, le previsioni di competenza relative alle spese correnti sommate alle previsione di competenza relative ai trasferimenti in c/c </a:t>
            </a:r>
            <a:r>
              <a:rPr lang="it-IT" i="1" dirty="0" smtClean="0"/>
              <a:t>capitale, </a:t>
            </a:r>
            <a:r>
              <a:rPr lang="it-IT" i="1" dirty="0"/>
              <a:t>al saldo negativo delle partite finanziarie e alle quote di capitale delle rate di ammortamento dei mutui e degli altri prestiti, con l’esclusione dei rimborsi anticipati, non possono essere complessivamente superiori alle previsioni di competenza dei primi tre titoli dell’entrata, ai contributi destinati al rimborso dei prestiti e all’utilizzo dell’avanzo di competenza di parte corrente e non </a:t>
            </a:r>
            <a:r>
              <a:rPr lang="it-IT" i="1" dirty="0" smtClean="0"/>
              <a:t>possono avere altra </a:t>
            </a:r>
            <a:r>
              <a:rPr lang="it-IT" i="1" dirty="0"/>
              <a:t>forma di finanziamento, salvo le eccezioni tassativamente indicate nel principio applicato della contabilità finanziaria necessarie a garantire elementi di flessibilità degli equilibri di bilancio ai fini del rispetto del principio di integrità»</a:t>
            </a:r>
            <a:endParaRPr lang="it-IT" dirty="0"/>
          </a:p>
        </p:txBody>
      </p:sp>
    </p:spTree>
    <p:extLst>
      <p:ext uri="{BB962C8B-B14F-4D97-AF65-F5344CB8AC3E}">
        <p14:creationId xmlns:p14="http://schemas.microsoft.com/office/powerpoint/2010/main" val="24668607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84211" y="685800"/>
            <a:ext cx="11156335" cy="5033865"/>
          </a:xfrm>
        </p:spPr>
        <p:txBody>
          <a:bodyPr>
            <a:normAutofit/>
          </a:bodyPr>
          <a:lstStyle/>
          <a:p>
            <a:pPr marL="0" indent="0" algn="just">
              <a:lnSpc>
                <a:spcPct val="150000"/>
              </a:lnSpc>
              <a:buNone/>
            </a:pPr>
            <a:r>
              <a:rPr lang="it-IT" dirty="0"/>
              <a:t>Art. 153 del TUEL, comma 4:</a:t>
            </a:r>
          </a:p>
          <a:p>
            <a:pPr marL="0" indent="0" algn="just">
              <a:lnSpc>
                <a:spcPct val="150000"/>
              </a:lnSpc>
              <a:buNone/>
            </a:pPr>
            <a:r>
              <a:rPr lang="it-IT" dirty="0"/>
              <a:t>Il responsabile del servizio finanziario, di ragioneria </a:t>
            </a:r>
            <a:r>
              <a:rPr lang="it-IT" dirty="0" smtClean="0"/>
              <a:t>o qualificazione </a:t>
            </a:r>
            <a:r>
              <a:rPr lang="it-IT" dirty="0"/>
              <a:t>corrispondente, è preposto alla verifica di </a:t>
            </a:r>
            <a:r>
              <a:rPr lang="it-IT" dirty="0" smtClean="0"/>
              <a:t>veridicità delle </a:t>
            </a:r>
            <a:r>
              <a:rPr lang="it-IT" dirty="0"/>
              <a:t>previsioni di entrata e di compatibilità delle previsioni di spesa</a:t>
            </a:r>
            <a:r>
              <a:rPr lang="it-IT" dirty="0" smtClean="0"/>
              <a:t>, avanzate </a:t>
            </a:r>
            <a:r>
              <a:rPr lang="it-IT" dirty="0"/>
              <a:t>dai vari servizi, da iscriversi nel bilancio di previsione </a:t>
            </a:r>
            <a:r>
              <a:rPr lang="it-IT" dirty="0" smtClean="0"/>
              <a:t>ed alla </a:t>
            </a:r>
            <a:r>
              <a:rPr lang="it-IT" dirty="0"/>
              <a:t>verifica periodica dello stato di accertamento delle entrate e </a:t>
            </a:r>
            <a:r>
              <a:rPr lang="it-IT" dirty="0" smtClean="0"/>
              <a:t>di impegno </a:t>
            </a:r>
            <a:r>
              <a:rPr lang="it-IT" dirty="0"/>
              <a:t>delle spese, alla regolare tenuta della contabilità </a:t>
            </a:r>
            <a:r>
              <a:rPr lang="it-IT" dirty="0" smtClean="0"/>
              <a:t>economico-patrimoniale e </a:t>
            </a:r>
            <a:r>
              <a:rPr lang="it-IT" dirty="0"/>
              <a:t>più in generale alla salvaguardia degli </a:t>
            </a:r>
            <a:r>
              <a:rPr lang="it-IT" dirty="0" smtClean="0"/>
              <a:t>equilibri finanziari </a:t>
            </a:r>
            <a:r>
              <a:rPr lang="it-IT" dirty="0"/>
              <a:t>e complessivi della gestione e dei vincoli di </a:t>
            </a:r>
            <a:r>
              <a:rPr lang="it-IT" dirty="0" smtClean="0"/>
              <a:t>finanza pubblica</a:t>
            </a:r>
            <a:r>
              <a:rPr lang="it-IT" dirty="0"/>
              <a:t>.</a:t>
            </a:r>
          </a:p>
        </p:txBody>
      </p:sp>
    </p:spTree>
    <p:extLst>
      <p:ext uri="{BB962C8B-B14F-4D97-AF65-F5344CB8AC3E}">
        <p14:creationId xmlns:p14="http://schemas.microsoft.com/office/powerpoint/2010/main" val="29987214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84211" y="685800"/>
            <a:ext cx="10615159" cy="5379098"/>
          </a:xfrm>
        </p:spPr>
        <p:txBody>
          <a:bodyPr>
            <a:normAutofit fontScale="92500" lnSpcReduction="20000"/>
          </a:bodyPr>
          <a:lstStyle/>
          <a:p>
            <a:pPr marL="0" indent="0" algn="just">
              <a:buNone/>
            </a:pPr>
            <a:r>
              <a:rPr lang="it-IT" dirty="0"/>
              <a:t>Il responsabile dell’ufficio finanziario </a:t>
            </a:r>
            <a:r>
              <a:rPr lang="it-IT" dirty="0" smtClean="0"/>
              <a:t>predispone la </a:t>
            </a:r>
            <a:r>
              <a:rPr lang="it-IT" dirty="0"/>
              <a:t>delibera che dà atto del permanere degli equilibri</a:t>
            </a:r>
          </a:p>
          <a:p>
            <a:pPr marL="0" indent="0" algn="just">
              <a:buNone/>
            </a:pPr>
            <a:r>
              <a:rPr lang="it-IT" dirty="0"/>
              <a:t> </a:t>
            </a:r>
          </a:p>
          <a:p>
            <a:pPr marL="0" indent="0" algn="just">
              <a:buNone/>
            </a:pPr>
            <a:r>
              <a:rPr lang="it-IT" b="1" u="heavy" dirty="0"/>
              <a:t>Art. 193 del TUEL</a:t>
            </a:r>
            <a:endParaRPr lang="it-IT" dirty="0"/>
          </a:p>
          <a:p>
            <a:pPr lvl="0" algn="just"/>
            <a:r>
              <a:rPr lang="it-IT" dirty="0"/>
              <a:t>Con periodicità stabilita dal regolamento di contabilità dell'ente locale, e comunque almeno una volta entro il 31 luglio di ciascun anno,  l'organo consiliare provvede con delibera a dare atto del permanere degli equilibri generali di bilancio o, in caso di accertamento negativo, ad adottare, contestualmente:</a:t>
            </a:r>
          </a:p>
          <a:p>
            <a:pPr lvl="0" algn="just"/>
            <a:r>
              <a:rPr lang="it-IT" dirty="0"/>
              <a:t>le misure necessarie a ripristinare il pareggio qualora i dati della gestione finanziaria facciano prevedere un disavanzo, di gestione o di amministrazione, per squilibrio della gestione di competenza, di cassa ovvero della gestione dei residui;</a:t>
            </a:r>
          </a:p>
          <a:p>
            <a:pPr lvl="0" algn="just"/>
            <a:r>
              <a:rPr lang="it-IT" dirty="0"/>
              <a:t>i provvedimenti per il ripiano degli eventuali debiti di cui all'articolo 194;</a:t>
            </a:r>
          </a:p>
          <a:p>
            <a:pPr lvl="0" algn="just"/>
            <a:r>
              <a:rPr lang="it-IT" dirty="0"/>
              <a:t>le iniziative necessarie ad adeguare il fondo crediti di dubbia esigibilità accantonato nel risultato di amministrazione in caso di gravi squilibri riguardanti la gestione dei residui.</a:t>
            </a:r>
          </a:p>
          <a:p>
            <a:pPr marL="0" indent="0" algn="just">
              <a:buNone/>
            </a:pPr>
            <a:endParaRPr lang="it-IT" dirty="0"/>
          </a:p>
          <a:p>
            <a:pPr algn="just"/>
            <a:r>
              <a:rPr lang="it-IT" dirty="0"/>
              <a:t>La deliberazione è allegata al rendiconto dell'esercizio </a:t>
            </a:r>
            <a:r>
              <a:rPr lang="it-IT" dirty="0" smtClean="0"/>
              <a:t>relativo all’anno di riferimento.</a:t>
            </a:r>
            <a:endParaRPr lang="it-IT" dirty="0"/>
          </a:p>
        </p:txBody>
      </p:sp>
    </p:spTree>
    <p:extLst>
      <p:ext uri="{BB962C8B-B14F-4D97-AF65-F5344CB8AC3E}">
        <p14:creationId xmlns:p14="http://schemas.microsoft.com/office/powerpoint/2010/main" val="34197070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84212" y="685800"/>
            <a:ext cx="11202988" cy="5164494"/>
          </a:xfrm>
        </p:spPr>
        <p:txBody>
          <a:bodyPr>
            <a:normAutofit/>
          </a:bodyPr>
          <a:lstStyle/>
          <a:p>
            <a:pPr lvl="0" algn="just"/>
            <a:r>
              <a:rPr lang="it-IT" dirty="0"/>
              <a:t>Ai fini del comma 2, fermo restando quanto stabilito dall'articolo 194, comma 2, possono essere utilizzate per l'anno in corso e  per  i  due successivi le possibili economie di spesa e tutte le entrate, ad eccezione di quelle provenienti dall'assunzione di prestiti e di quelle con  specifico vincolo di destinazione, nonché i proventi derivanti da alienazione di beni patrimoniali disponibili e da altre entrate in c/capitale con riferimento a squilibri di parte capitale. Ove non possa provvedersi con le modalità sopra indicate è possibile impiegare la quota libera del risultato di amministrazione. Per il ripristino degli equilibri di bilancio e in deroga all'articolo 1, comma 169, della legge 27 dicembre 2006, n. 296, l'ente può modificare le tariffe e le aliquote relative ai tributi di propria competenza entro la data di cui al comma 2.</a:t>
            </a:r>
          </a:p>
          <a:p>
            <a:pPr marL="0" indent="0" algn="just">
              <a:buNone/>
            </a:pPr>
            <a:endParaRPr lang="it-IT" dirty="0"/>
          </a:p>
          <a:p>
            <a:pPr lvl="0" algn="just"/>
            <a:r>
              <a:rPr lang="it-IT" dirty="0"/>
              <a:t>La mancata adozione, da parte dell'ente, dei provvedimenti di riequilibrio previsti dal presente articolo è equiparata ad ogni effetto alla mancata approvazione del bilancio di previsione di  cui  all'articolo  141,  con applicazione della procedura prevista dal comma 2 del medesimo articolo.</a:t>
            </a:r>
          </a:p>
          <a:p>
            <a:pPr algn="just"/>
            <a:endParaRPr lang="it-IT" dirty="0"/>
          </a:p>
        </p:txBody>
      </p:sp>
    </p:spTree>
    <p:extLst>
      <p:ext uri="{BB962C8B-B14F-4D97-AF65-F5344CB8AC3E}">
        <p14:creationId xmlns:p14="http://schemas.microsoft.com/office/powerpoint/2010/main" val="1532463149"/>
      </p:ext>
    </p:extLst>
  </p:cSld>
  <p:clrMapOvr>
    <a:masterClrMapping/>
  </p:clrMapOvr>
  <p:timing>
    <p:tnLst>
      <p:par>
        <p:cTn id="1" dur="indefinite" restart="never" nodeType="tmRoot"/>
      </p:par>
    </p:tnLst>
  </p:timing>
</p:sld>
</file>

<file path=ppt/theme/theme1.xml><?xml version="1.0" encoding="utf-8"?>
<a:theme xmlns:a="http://schemas.openxmlformats.org/drawingml/2006/main" name="Sezione">
  <a:themeElements>
    <a:clrScheme name="Sezion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ezion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ezion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237</TotalTime>
  <Words>2257</Words>
  <Application>Microsoft Office PowerPoint</Application>
  <PresentationFormat>Widescreen</PresentationFormat>
  <Paragraphs>185</Paragraphs>
  <Slides>29</Slides>
  <Notes>0</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29</vt:i4>
      </vt:variant>
    </vt:vector>
  </HeadingPairs>
  <TitlesOfParts>
    <vt:vector size="32" baseType="lpstr">
      <vt:lpstr>Century Gothic</vt:lpstr>
      <vt:lpstr>Wingdings 3</vt:lpstr>
      <vt:lpstr>Sezione</vt:lpstr>
      <vt:lpstr>        Ordine dei dottori commercialisti   e degli esperti contabili di Napoli nord  </vt:lpstr>
      <vt:lpstr>Presentazione standard di PowerPoint</vt:lpstr>
      <vt:lpstr>IL CICLO DELL’AZIONE AMMINISTRATIVA Può ESSERE DIVISA IN TRE FASI </vt:lpstr>
      <vt:lpstr>Il sistema di  bilancio</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Il pareggio di bilancio in sede di bilancio e di variazioni di bilancio</vt:lpstr>
      <vt:lpstr>Presentazione standard di PowerPoint</vt:lpstr>
      <vt:lpstr>Equilibri nell’applicazione dell’avanzo </vt:lpstr>
      <vt:lpstr>Presentazione standard di PowerPoint</vt:lpstr>
      <vt:lpstr>L’equilirbio di competenza</vt:lpstr>
      <vt:lpstr>Presentazione standard di PowerPoint</vt:lpstr>
      <vt:lpstr>La salvaguardia degli Equilibri di bilancio</vt:lpstr>
      <vt:lpstr>Presentazione standard di PowerPoint</vt:lpstr>
      <vt:lpstr>Assestamento generale</vt:lpstr>
      <vt:lpstr>Verifica gestione società-aziende partecipate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In conclusione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PC1</dc:creator>
  <cp:lastModifiedBy>PC1</cp:lastModifiedBy>
  <cp:revision>27</cp:revision>
  <dcterms:created xsi:type="dcterms:W3CDTF">2024-06-21T08:28:31Z</dcterms:created>
  <dcterms:modified xsi:type="dcterms:W3CDTF">2024-06-22T11:33:43Z</dcterms:modified>
</cp:coreProperties>
</file>