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sldIdLst>
    <p:sldId id="355" r:id="rId2"/>
    <p:sldId id="35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38" r:id="rId44"/>
    <p:sldId id="339" r:id="rId45"/>
    <p:sldId id="340" r:id="rId46"/>
    <p:sldId id="341" r:id="rId47"/>
    <p:sldId id="345" r:id="rId48"/>
    <p:sldId id="346" r:id="rId49"/>
    <p:sldId id="347" r:id="rId50"/>
    <p:sldId id="348" r:id="rId51"/>
    <p:sldId id="349" r:id="rId52"/>
    <p:sldId id="350" r:id="rId53"/>
    <p:sldId id="351" r:id="rId54"/>
    <p:sldId id="356" r:id="rId55"/>
    <p:sldId id="357" r:id="rId56"/>
    <p:sldId id="358" r:id="rId57"/>
    <p:sldId id="8139" r:id="rId58"/>
    <p:sldId id="8125" r:id="rId59"/>
    <p:sldId id="8126" r:id="rId60"/>
    <p:sldId id="8127" r:id="rId61"/>
    <p:sldId id="8128" r:id="rId62"/>
    <p:sldId id="8130" r:id="rId63"/>
    <p:sldId id="8140" r:id="rId64"/>
    <p:sldId id="8132" r:id="rId65"/>
    <p:sldId id="8141" r:id="rId66"/>
    <p:sldId id="8142" r:id="rId67"/>
    <p:sldId id="8134" r:id="rId68"/>
    <p:sldId id="8135" r:id="rId69"/>
    <p:sldId id="8137" r:id="rId70"/>
    <p:sldId id="8144" r:id="rId71"/>
    <p:sldId id="8138" r:id="rId72"/>
    <p:sldId id="8143" r:id="rId73"/>
  </p:sldIdLst>
  <p:sldSz cx="9144000" cy="5143500" type="screen16x9"/>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756"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2"/>
            <a:ext cx="2945659" cy="496332"/>
          </a:xfrm>
          <a:prstGeom prst="rect">
            <a:avLst/>
          </a:prstGeom>
        </p:spPr>
        <p:txBody>
          <a:bodyPr vert="horz" lIns="107031" tIns="53515" rIns="107031" bIns="53515" rtlCol="0"/>
          <a:lstStyle>
            <a:lvl1pPr algn="l">
              <a:defRPr sz="1400"/>
            </a:lvl1pPr>
          </a:lstStyle>
          <a:p>
            <a:endParaRPr lang="it-IT"/>
          </a:p>
        </p:txBody>
      </p:sp>
      <p:sp>
        <p:nvSpPr>
          <p:cNvPr id="3" name="Segnaposto data 2"/>
          <p:cNvSpPr>
            <a:spLocks noGrp="1"/>
          </p:cNvSpPr>
          <p:nvPr>
            <p:ph type="dt" idx="1"/>
          </p:nvPr>
        </p:nvSpPr>
        <p:spPr>
          <a:xfrm>
            <a:off x="3850836" y="2"/>
            <a:ext cx="2945659" cy="496332"/>
          </a:xfrm>
          <a:prstGeom prst="rect">
            <a:avLst/>
          </a:prstGeom>
        </p:spPr>
        <p:txBody>
          <a:bodyPr vert="horz" lIns="107031" tIns="53515" rIns="107031" bIns="53515" rtlCol="0"/>
          <a:lstStyle>
            <a:lvl1pPr algn="r">
              <a:defRPr sz="1400"/>
            </a:lvl1pPr>
          </a:lstStyle>
          <a:p>
            <a:fld id="{E381E632-B9CC-42A0-AC5D-C78C8E6CF038}" type="datetimeFigureOut">
              <a:rPr lang="it-IT" smtClean="0"/>
              <a:t>15/06/2023</a:t>
            </a:fld>
            <a:endParaRPr lang="it-IT"/>
          </a:p>
        </p:txBody>
      </p:sp>
      <p:sp>
        <p:nvSpPr>
          <p:cNvPr id="4" name="Segnaposto immagine diapositiva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107031" tIns="53515" rIns="107031" bIns="53515" rtlCol="0" anchor="ctr"/>
          <a:lstStyle/>
          <a:p>
            <a:endParaRPr lang="it-IT"/>
          </a:p>
        </p:txBody>
      </p:sp>
      <p:sp>
        <p:nvSpPr>
          <p:cNvPr id="5" name="Segnaposto note 4"/>
          <p:cNvSpPr>
            <a:spLocks noGrp="1"/>
          </p:cNvSpPr>
          <p:nvPr>
            <p:ph type="body" sz="quarter" idx="3"/>
          </p:nvPr>
        </p:nvSpPr>
        <p:spPr>
          <a:xfrm>
            <a:off x="679768" y="4776430"/>
            <a:ext cx="5438140" cy="3909380"/>
          </a:xfrm>
          <a:prstGeom prst="rect">
            <a:avLst/>
          </a:prstGeom>
        </p:spPr>
        <p:txBody>
          <a:bodyPr vert="horz" lIns="107031" tIns="53515" rIns="107031" bIns="53515"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307"/>
            <a:ext cx="2945659" cy="496332"/>
          </a:xfrm>
          <a:prstGeom prst="rect">
            <a:avLst/>
          </a:prstGeom>
        </p:spPr>
        <p:txBody>
          <a:bodyPr vert="horz" lIns="107031" tIns="53515" rIns="107031" bIns="53515" rtlCol="0" anchor="b"/>
          <a:lstStyle>
            <a:lvl1pPr algn="l">
              <a:defRPr sz="1400"/>
            </a:lvl1pPr>
          </a:lstStyle>
          <a:p>
            <a:endParaRPr lang="it-IT"/>
          </a:p>
        </p:txBody>
      </p:sp>
      <p:sp>
        <p:nvSpPr>
          <p:cNvPr id="7" name="Segnaposto numero diapositiva 6"/>
          <p:cNvSpPr>
            <a:spLocks noGrp="1"/>
          </p:cNvSpPr>
          <p:nvPr>
            <p:ph type="sldNum" sz="quarter" idx="5"/>
          </p:nvPr>
        </p:nvSpPr>
        <p:spPr>
          <a:xfrm>
            <a:off x="3850836" y="9430307"/>
            <a:ext cx="2945659" cy="496332"/>
          </a:xfrm>
          <a:prstGeom prst="rect">
            <a:avLst/>
          </a:prstGeom>
        </p:spPr>
        <p:txBody>
          <a:bodyPr vert="horz" lIns="107031" tIns="53515" rIns="107031" bIns="53515" rtlCol="0" anchor="b"/>
          <a:lstStyle>
            <a:lvl1pPr algn="r">
              <a:defRPr sz="1400"/>
            </a:lvl1pPr>
          </a:lstStyle>
          <a:p>
            <a:fld id="{76851980-0903-4E45-BA32-99A4652BC9FC}" type="slidenum">
              <a:rPr lang="it-IT" smtClean="0"/>
              <a:t>‹N›</a:t>
            </a:fld>
            <a:endParaRPr lang="it-IT"/>
          </a:p>
        </p:txBody>
      </p:sp>
    </p:spTree>
    <p:extLst>
      <p:ext uri="{BB962C8B-B14F-4D97-AF65-F5344CB8AC3E}">
        <p14:creationId xmlns:p14="http://schemas.microsoft.com/office/powerpoint/2010/main" val="323785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6851980-0903-4E45-BA32-99A4652BC9FC}" type="slidenum">
              <a:rPr lang="it-IT" smtClean="0"/>
              <a:t>50</a:t>
            </a:fld>
            <a:endParaRPr lang="it-IT"/>
          </a:p>
        </p:txBody>
      </p:sp>
    </p:spTree>
    <p:extLst>
      <p:ext uri="{BB962C8B-B14F-4D97-AF65-F5344CB8AC3E}">
        <p14:creationId xmlns:p14="http://schemas.microsoft.com/office/powerpoint/2010/main" val="392160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6851980-0903-4E45-BA32-99A4652BC9FC}" type="slidenum">
              <a:rPr lang="it-IT" smtClean="0"/>
              <a:t>51</a:t>
            </a:fld>
            <a:endParaRPr lang="it-IT"/>
          </a:p>
        </p:txBody>
      </p:sp>
    </p:spTree>
    <p:extLst>
      <p:ext uri="{BB962C8B-B14F-4D97-AF65-F5344CB8AC3E}">
        <p14:creationId xmlns:p14="http://schemas.microsoft.com/office/powerpoint/2010/main" val="84310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6851980-0903-4E45-BA32-99A4652BC9FC}" type="slidenum">
              <a:rPr lang="it-IT" smtClean="0"/>
              <a:t>52</a:t>
            </a:fld>
            <a:endParaRPr lang="it-IT"/>
          </a:p>
        </p:txBody>
      </p:sp>
    </p:spTree>
    <p:extLst>
      <p:ext uri="{BB962C8B-B14F-4D97-AF65-F5344CB8AC3E}">
        <p14:creationId xmlns:p14="http://schemas.microsoft.com/office/powerpoint/2010/main" val="309825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6851980-0903-4E45-BA32-99A4652BC9FC}" type="slidenum">
              <a:rPr lang="it-IT" smtClean="0"/>
              <a:t>53</a:t>
            </a:fld>
            <a:endParaRPr lang="it-IT"/>
          </a:p>
        </p:txBody>
      </p:sp>
    </p:spTree>
    <p:extLst>
      <p:ext uri="{BB962C8B-B14F-4D97-AF65-F5344CB8AC3E}">
        <p14:creationId xmlns:p14="http://schemas.microsoft.com/office/powerpoint/2010/main" val="145514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6851980-0903-4E45-BA32-99A4652BC9FC}" type="slidenum">
              <a:rPr lang="it-IT" smtClean="0"/>
              <a:t>55</a:t>
            </a:fld>
            <a:endParaRPr lang="it-IT"/>
          </a:p>
        </p:txBody>
      </p:sp>
    </p:spTree>
    <p:extLst>
      <p:ext uri="{BB962C8B-B14F-4D97-AF65-F5344CB8AC3E}">
        <p14:creationId xmlns:p14="http://schemas.microsoft.com/office/powerpoint/2010/main" val="388371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6851980-0903-4E45-BA32-99A4652BC9FC}" type="slidenum">
              <a:rPr lang="it-IT" smtClean="0"/>
              <a:t>56</a:t>
            </a:fld>
            <a:endParaRPr lang="it-IT"/>
          </a:p>
        </p:txBody>
      </p:sp>
    </p:spTree>
    <p:extLst>
      <p:ext uri="{BB962C8B-B14F-4D97-AF65-F5344CB8AC3E}">
        <p14:creationId xmlns:p14="http://schemas.microsoft.com/office/powerpoint/2010/main" val="246839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6851980-0903-4E45-BA32-99A4652BC9FC}" type="slidenum">
              <a:rPr lang="it-IT" smtClean="0"/>
              <a:t>60</a:t>
            </a:fld>
            <a:endParaRPr lang="it-IT"/>
          </a:p>
        </p:txBody>
      </p:sp>
    </p:spTree>
    <p:extLst>
      <p:ext uri="{BB962C8B-B14F-4D97-AF65-F5344CB8AC3E}">
        <p14:creationId xmlns:p14="http://schemas.microsoft.com/office/powerpoint/2010/main" val="88068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086736" y="780669"/>
            <a:ext cx="1393825" cy="574040"/>
          </a:xfrm>
          <a:prstGeom prst="rect">
            <a:avLst/>
          </a:prstGeom>
        </p:spPr>
        <p:txBody>
          <a:bodyPr wrap="square" lIns="0" tIns="0" rIns="0" bIns="0">
            <a:spAutoFit/>
          </a:bodyPr>
          <a:lstStyle>
            <a:lvl1pPr>
              <a:defRPr sz="3600" b="0" i="0">
                <a:solidFill>
                  <a:schemeClr val="bg1"/>
                </a:solidFill>
                <a:latin typeface="Tahoma"/>
                <a:cs typeface="Tahoma"/>
              </a:defRPr>
            </a:lvl1pPr>
          </a:lstStyle>
          <a:p>
            <a:endParaRPr/>
          </a:p>
        </p:txBody>
      </p:sp>
      <p:sp>
        <p:nvSpPr>
          <p:cNvPr id="3" name="Holder 3"/>
          <p:cNvSpPr>
            <a:spLocks noGrp="1"/>
          </p:cNvSpPr>
          <p:nvPr>
            <p:ph type="subTitle" idx="4"/>
          </p:nvPr>
        </p:nvSpPr>
        <p:spPr>
          <a:xfrm>
            <a:off x="547217" y="2572485"/>
            <a:ext cx="8049564" cy="10109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6" name="Holder 6"/>
          <p:cNvSpPr>
            <a:spLocks noGrp="1"/>
          </p:cNvSpPr>
          <p:nvPr>
            <p:ph type="sldNum" sz="quarter" idx="7"/>
          </p:nvPr>
        </p:nvSpPr>
        <p:spPr/>
        <p:txBody>
          <a:bodyPr lIns="0" tIns="0" rIns="0" bIns="0"/>
          <a:lstStyle>
            <a:lvl1pPr>
              <a:defRPr sz="1400" b="1" i="0">
                <a:solidFill>
                  <a:srgbClr val="00AF5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3E9C35"/>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600" b="0" i="0">
                <a:solidFill>
                  <a:srgbClr val="62666A"/>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6" name="Holder 6"/>
          <p:cNvSpPr>
            <a:spLocks noGrp="1"/>
          </p:cNvSpPr>
          <p:nvPr>
            <p:ph type="sldNum" sz="quarter" idx="7"/>
          </p:nvPr>
        </p:nvSpPr>
        <p:spPr/>
        <p:txBody>
          <a:bodyPr lIns="0" tIns="0" rIns="0" bIns="0"/>
          <a:lstStyle>
            <a:lvl1pPr>
              <a:defRPr sz="1400" b="1" i="0">
                <a:solidFill>
                  <a:srgbClr val="00AF5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3E9C35"/>
                </a:solidFill>
                <a:latin typeface="Arial MT"/>
                <a:cs typeface="Arial M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7" name="Holder 7"/>
          <p:cNvSpPr>
            <a:spLocks noGrp="1"/>
          </p:cNvSpPr>
          <p:nvPr>
            <p:ph type="sldNum" sz="quarter" idx="7"/>
          </p:nvPr>
        </p:nvSpPr>
        <p:spPr/>
        <p:txBody>
          <a:bodyPr lIns="0" tIns="0" rIns="0" bIns="0"/>
          <a:lstStyle>
            <a:lvl1pPr>
              <a:defRPr sz="1400" b="1" i="0">
                <a:solidFill>
                  <a:srgbClr val="00AF5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1639" y="771144"/>
            <a:ext cx="7277100" cy="1440180"/>
          </a:xfrm>
          <a:custGeom>
            <a:avLst/>
            <a:gdLst/>
            <a:ahLst/>
            <a:cxnLst/>
            <a:rect l="l" t="t" r="r" b="b"/>
            <a:pathLst>
              <a:path w="7277100" h="1440180">
                <a:moveTo>
                  <a:pt x="7277100" y="0"/>
                </a:moveTo>
                <a:lnTo>
                  <a:pt x="0" y="0"/>
                </a:lnTo>
                <a:lnTo>
                  <a:pt x="0" y="1440179"/>
                </a:lnTo>
                <a:lnTo>
                  <a:pt x="7277100" y="1440179"/>
                </a:lnTo>
                <a:lnTo>
                  <a:pt x="7277100" y="0"/>
                </a:lnTo>
                <a:close/>
              </a:path>
            </a:pathLst>
          </a:custGeom>
          <a:solidFill>
            <a:srgbClr val="009CDE"/>
          </a:solidFill>
        </p:spPr>
        <p:txBody>
          <a:bodyPr wrap="square" lIns="0" tIns="0" rIns="0" bIns="0" rtlCol="0"/>
          <a:lstStyle/>
          <a:p>
            <a:endParaRPr/>
          </a:p>
        </p:txBody>
      </p:sp>
      <p:sp>
        <p:nvSpPr>
          <p:cNvPr id="17" name="bg object 17"/>
          <p:cNvSpPr/>
          <p:nvPr/>
        </p:nvSpPr>
        <p:spPr>
          <a:xfrm>
            <a:off x="396240" y="771144"/>
            <a:ext cx="1224280" cy="1440180"/>
          </a:xfrm>
          <a:custGeom>
            <a:avLst/>
            <a:gdLst/>
            <a:ahLst/>
            <a:cxnLst/>
            <a:rect l="l" t="t" r="r" b="b"/>
            <a:pathLst>
              <a:path w="1224280" h="1440180">
                <a:moveTo>
                  <a:pt x="1223772" y="0"/>
                </a:moveTo>
                <a:lnTo>
                  <a:pt x="0" y="0"/>
                </a:lnTo>
                <a:lnTo>
                  <a:pt x="0" y="1440179"/>
                </a:lnTo>
                <a:lnTo>
                  <a:pt x="1223772" y="1440179"/>
                </a:lnTo>
                <a:lnTo>
                  <a:pt x="1223772" y="0"/>
                </a:lnTo>
                <a:close/>
              </a:path>
            </a:pathLst>
          </a:custGeom>
          <a:solidFill>
            <a:srgbClr val="3E9C35"/>
          </a:solidFill>
        </p:spPr>
        <p:txBody>
          <a:bodyPr wrap="square" lIns="0" tIns="0" rIns="0" bIns="0" rtlCol="0"/>
          <a:lstStyle/>
          <a:p>
            <a:endParaRPr/>
          </a:p>
        </p:txBody>
      </p:sp>
      <p:sp>
        <p:nvSpPr>
          <p:cNvPr id="18" name="bg object 18"/>
          <p:cNvSpPr/>
          <p:nvPr/>
        </p:nvSpPr>
        <p:spPr>
          <a:xfrm>
            <a:off x="0" y="771144"/>
            <a:ext cx="323215" cy="1440180"/>
          </a:xfrm>
          <a:custGeom>
            <a:avLst/>
            <a:gdLst/>
            <a:ahLst/>
            <a:cxnLst/>
            <a:rect l="l" t="t" r="r" b="b"/>
            <a:pathLst>
              <a:path w="323215" h="1440180">
                <a:moveTo>
                  <a:pt x="323088" y="0"/>
                </a:moveTo>
                <a:lnTo>
                  <a:pt x="0" y="0"/>
                </a:lnTo>
                <a:lnTo>
                  <a:pt x="0" y="1440179"/>
                </a:lnTo>
                <a:lnTo>
                  <a:pt x="323088" y="1440179"/>
                </a:lnTo>
                <a:lnTo>
                  <a:pt x="323088" y="0"/>
                </a:lnTo>
                <a:close/>
              </a:path>
            </a:pathLst>
          </a:custGeom>
          <a:solidFill>
            <a:srgbClr val="878A8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rgbClr val="3E9C35"/>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5" name="Holder 5"/>
          <p:cNvSpPr>
            <a:spLocks noGrp="1"/>
          </p:cNvSpPr>
          <p:nvPr>
            <p:ph type="sldNum" sz="quarter" idx="7"/>
          </p:nvPr>
        </p:nvSpPr>
        <p:spPr/>
        <p:txBody>
          <a:bodyPr lIns="0" tIns="0" rIns="0" bIns="0"/>
          <a:lstStyle>
            <a:lvl1pPr>
              <a:defRPr sz="1400" b="1" i="0">
                <a:solidFill>
                  <a:srgbClr val="00AF5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1639" y="771144"/>
            <a:ext cx="7277100" cy="1440180"/>
          </a:xfrm>
          <a:custGeom>
            <a:avLst/>
            <a:gdLst/>
            <a:ahLst/>
            <a:cxnLst/>
            <a:rect l="l" t="t" r="r" b="b"/>
            <a:pathLst>
              <a:path w="7277100" h="1440180">
                <a:moveTo>
                  <a:pt x="7277100" y="0"/>
                </a:moveTo>
                <a:lnTo>
                  <a:pt x="0" y="0"/>
                </a:lnTo>
                <a:lnTo>
                  <a:pt x="0" y="1440179"/>
                </a:lnTo>
                <a:lnTo>
                  <a:pt x="7277100" y="1440179"/>
                </a:lnTo>
                <a:lnTo>
                  <a:pt x="7277100" y="0"/>
                </a:lnTo>
                <a:close/>
              </a:path>
            </a:pathLst>
          </a:custGeom>
          <a:solidFill>
            <a:srgbClr val="009CDE"/>
          </a:solidFill>
        </p:spPr>
        <p:txBody>
          <a:bodyPr wrap="square" lIns="0" tIns="0" rIns="0" bIns="0" rtlCol="0"/>
          <a:lstStyle/>
          <a:p>
            <a:endParaRPr/>
          </a:p>
        </p:txBody>
      </p:sp>
      <p:sp>
        <p:nvSpPr>
          <p:cNvPr id="17" name="bg object 17"/>
          <p:cNvSpPr/>
          <p:nvPr/>
        </p:nvSpPr>
        <p:spPr>
          <a:xfrm>
            <a:off x="396240" y="771144"/>
            <a:ext cx="1224280" cy="1440180"/>
          </a:xfrm>
          <a:custGeom>
            <a:avLst/>
            <a:gdLst/>
            <a:ahLst/>
            <a:cxnLst/>
            <a:rect l="l" t="t" r="r" b="b"/>
            <a:pathLst>
              <a:path w="1224280" h="1440180">
                <a:moveTo>
                  <a:pt x="1223772" y="0"/>
                </a:moveTo>
                <a:lnTo>
                  <a:pt x="0" y="0"/>
                </a:lnTo>
                <a:lnTo>
                  <a:pt x="0" y="1440179"/>
                </a:lnTo>
                <a:lnTo>
                  <a:pt x="1223772" y="1440179"/>
                </a:lnTo>
                <a:lnTo>
                  <a:pt x="1223772" y="0"/>
                </a:lnTo>
                <a:close/>
              </a:path>
            </a:pathLst>
          </a:custGeom>
          <a:solidFill>
            <a:srgbClr val="3E9C35"/>
          </a:solidFill>
        </p:spPr>
        <p:txBody>
          <a:bodyPr wrap="square" lIns="0" tIns="0" rIns="0" bIns="0" rtlCol="0"/>
          <a:lstStyle/>
          <a:p>
            <a:endParaRPr/>
          </a:p>
        </p:txBody>
      </p:sp>
      <p:sp>
        <p:nvSpPr>
          <p:cNvPr id="18" name="bg object 18"/>
          <p:cNvSpPr/>
          <p:nvPr/>
        </p:nvSpPr>
        <p:spPr>
          <a:xfrm>
            <a:off x="0" y="771144"/>
            <a:ext cx="323215" cy="1440180"/>
          </a:xfrm>
          <a:custGeom>
            <a:avLst/>
            <a:gdLst/>
            <a:ahLst/>
            <a:cxnLst/>
            <a:rect l="l" t="t" r="r" b="b"/>
            <a:pathLst>
              <a:path w="323215" h="1440180">
                <a:moveTo>
                  <a:pt x="323088" y="0"/>
                </a:moveTo>
                <a:lnTo>
                  <a:pt x="0" y="0"/>
                </a:lnTo>
                <a:lnTo>
                  <a:pt x="0" y="1440179"/>
                </a:lnTo>
                <a:lnTo>
                  <a:pt x="323088" y="1440179"/>
                </a:lnTo>
                <a:lnTo>
                  <a:pt x="323088" y="0"/>
                </a:lnTo>
                <a:close/>
              </a:path>
            </a:pathLst>
          </a:custGeom>
          <a:solidFill>
            <a:srgbClr val="878A8D"/>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4" name="Holder 4"/>
          <p:cNvSpPr>
            <a:spLocks noGrp="1"/>
          </p:cNvSpPr>
          <p:nvPr>
            <p:ph type="sldNum" sz="quarter" idx="7"/>
          </p:nvPr>
        </p:nvSpPr>
        <p:spPr/>
        <p:txBody>
          <a:bodyPr lIns="0" tIns="0" rIns="0" bIns="0"/>
          <a:lstStyle>
            <a:lvl1pPr>
              <a:defRPr sz="1400" b="1" i="0">
                <a:solidFill>
                  <a:srgbClr val="00AF5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15924"/>
            <a:ext cx="502920" cy="3528060"/>
          </a:xfrm>
          <a:custGeom>
            <a:avLst/>
            <a:gdLst/>
            <a:ahLst/>
            <a:cxnLst/>
            <a:rect l="l" t="t" r="r" b="b"/>
            <a:pathLst>
              <a:path w="502920" h="3528060">
                <a:moveTo>
                  <a:pt x="502920" y="0"/>
                </a:moveTo>
                <a:lnTo>
                  <a:pt x="0" y="0"/>
                </a:lnTo>
                <a:lnTo>
                  <a:pt x="0" y="3528060"/>
                </a:lnTo>
                <a:lnTo>
                  <a:pt x="502920" y="3528060"/>
                </a:lnTo>
                <a:lnTo>
                  <a:pt x="502920" y="0"/>
                </a:lnTo>
                <a:close/>
              </a:path>
            </a:pathLst>
          </a:custGeom>
          <a:solidFill>
            <a:srgbClr val="3E9C35"/>
          </a:solidFill>
        </p:spPr>
        <p:txBody>
          <a:bodyPr wrap="square" lIns="0" tIns="0" rIns="0" bIns="0" rtlCol="0"/>
          <a:lstStyle/>
          <a:p>
            <a:endParaRPr/>
          </a:p>
        </p:txBody>
      </p:sp>
      <p:sp>
        <p:nvSpPr>
          <p:cNvPr id="17" name="bg object 17"/>
          <p:cNvSpPr/>
          <p:nvPr/>
        </p:nvSpPr>
        <p:spPr>
          <a:xfrm>
            <a:off x="611123" y="915924"/>
            <a:ext cx="1080770" cy="3528060"/>
          </a:xfrm>
          <a:custGeom>
            <a:avLst/>
            <a:gdLst/>
            <a:ahLst/>
            <a:cxnLst/>
            <a:rect l="l" t="t" r="r" b="b"/>
            <a:pathLst>
              <a:path w="1080770" h="3528060">
                <a:moveTo>
                  <a:pt x="1080515" y="0"/>
                </a:moveTo>
                <a:lnTo>
                  <a:pt x="0" y="0"/>
                </a:lnTo>
                <a:lnTo>
                  <a:pt x="0" y="3528060"/>
                </a:lnTo>
                <a:lnTo>
                  <a:pt x="1080515" y="3528060"/>
                </a:lnTo>
                <a:lnTo>
                  <a:pt x="1080515" y="0"/>
                </a:lnTo>
                <a:close/>
              </a:path>
            </a:pathLst>
          </a:custGeom>
          <a:solidFill>
            <a:srgbClr val="009CDE"/>
          </a:solidFill>
        </p:spPr>
        <p:txBody>
          <a:bodyPr wrap="square" lIns="0" tIns="0" rIns="0" bIns="0" rtlCol="0"/>
          <a:lstStyle/>
          <a:p>
            <a:endParaRPr/>
          </a:p>
        </p:txBody>
      </p:sp>
      <p:sp>
        <p:nvSpPr>
          <p:cNvPr id="18" name="bg object 18"/>
          <p:cNvSpPr/>
          <p:nvPr/>
        </p:nvSpPr>
        <p:spPr>
          <a:xfrm>
            <a:off x="251459" y="771144"/>
            <a:ext cx="1440180" cy="0"/>
          </a:xfrm>
          <a:custGeom>
            <a:avLst/>
            <a:gdLst/>
            <a:ahLst/>
            <a:cxnLst/>
            <a:rect l="l" t="t" r="r" b="b"/>
            <a:pathLst>
              <a:path w="1440180">
                <a:moveTo>
                  <a:pt x="0" y="0"/>
                </a:moveTo>
                <a:lnTo>
                  <a:pt x="1440180" y="0"/>
                </a:lnTo>
              </a:path>
            </a:pathLst>
          </a:custGeom>
          <a:ln w="9525">
            <a:solidFill>
              <a:srgbClr val="878A8D"/>
            </a:solidFill>
          </a:ln>
        </p:spPr>
        <p:txBody>
          <a:bodyPr wrap="square" lIns="0" tIns="0" rIns="0" bIns="0" rtlCol="0"/>
          <a:lstStyle/>
          <a:p>
            <a:endParaRPr/>
          </a:p>
        </p:txBody>
      </p:sp>
      <p:sp>
        <p:nvSpPr>
          <p:cNvPr id="19" name="bg object 19"/>
          <p:cNvSpPr/>
          <p:nvPr/>
        </p:nvSpPr>
        <p:spPr>
          <a:xfrm>
            <a:off x="1844039" y="771144"/>
            <a:ext cx="2007870" cy="0"/>
          </a:xfrm>
          <a:custGeom>
            <a:avLst/>
            <a:gdLst/>
            <a:ahLst/>
            <a:cxnLst/>
            <a:rect l="l" t="t" r="r" b="b"/>
            <a:pathLst>
              <a:path w="2007870">
                <a:moveTo>
                  <a:pt x="0" y="0"/>
                </a:moveTo>
                <a:lnTo>
                  <a:pt x="2007870" y="0"/>
                </a:lnTo>
              </a:path>
            </a:pathLst>
          </a:custGeom>
          <a:ln w="9525">
            <a:solidFill>
              <a:srgbClr val="3E9C35"/>
            </a:solidFill>
          </a:ln>
        </p:spPr>
        <p:txBody>
          <a:bodyPr wrap="square" lIns="0" tIns="0" rIns="0" bIns="0" rtlCol="0"/>
          <a:lstStyle/>
          <a:p>
            <a:endParaRPr/>
          </a:p>
        </p:txBody>
      </p:sp>
      <p:sp>
        <p:nvSpPr>
          <p:cNvPr id="20" name="bg object 20"/>
          <p:cNvSpPr/>
          <p:nvPr/>
        </p:nvSpPr>
        <p:spPr>
          <a:xfrm>
            <a:off x="3995928" y="771144"/>
            <a:ext cx="4968875" cy="0"/>
          </a:xfrm>
          <a:custGeom>
            <a:avLst/>
            <a:gdLst/>
            <a:ahLst/>
            <a:cxnLst/>
            <a:rect l="l" t="t" r="r" b="b"/>
            <a:pathLst>
              <a:path w="4968875">
                <a:moveTo>
                  <a:pt x="0" y="0"/>
                </a:moveTo>
                <a:lnTo>
                  <a:pt x="4968494" y="0"/>
                </a:lnTo>
              </a:path>
            </a:pathLst>
          </a:custGeom>
          <a:ln w="9525">
            <a:solidFill>
              <a:srgbClr val="009CDE"/>
            </a:solidFill>
          </a:ln>
        </p:spPr>
        <p:txBody>
          <a:bodyPr wrap="square" lIns="0" tIns="0" rIns="0" bIns="0" rtlCol="0"/>
          <a:lstStyle/>
          <a:p>
            <a:endParaRPr/>
          </a:p>
        </p:txBody>
      </p:sp>
      <p:sp>
        <p:nvSpPr>
          <p:cNvPr id="2" name="Holder 2"/>
          <p:cNvSpPr>
            <a:spLocks noGrp="1"/>
          </p:cNvSpPr>
          <p:nvPr>
            <p:ph type="title"/>
          </p:nvPr>
        </p:nvSpPr>
        <p:spPr>
          <a:xfrm>
            <a:off x="1369187" y="321309"/>
            <a:ext cx="6405625" cy="330834"/>
          </a:xfrm>
          <a:prstGeom prst="rect">
            <a:avLst/>
          </a:prstGeom>
        </p:spPr>
        <p:txBody>
          <a:bodyPr wrap="square" lIns="0" tIns="0" rIns="0" bIns="0">
            <a:spAutoFit/>
          </a:bodyPr>
          <a:lstStyle>
            <a:lvl1pPr>
              <a:defRPr sz="2000" b="0" i="0">
                <a:solidFill>
                  <a:srgbClr val="3E9C35"/>
                </a:solidFill>
                <a:latin typeface="Arial MT"/>
                <a:cs typeface="Arial MT"/>
              </a:defRPr>
            </a:lvl1pPr>
          </a:lstStyle>
          <a:p>
            <a:endParaRPr/>
          </a:p>
        </p:txBody>
      </p:sp>
      <p:sp>
        <p:nvSpPr>
          <p:cNvPr id="3" name="Holder 3"/>
          <p:cNvSpPr>
            <a:spLocks noGrp="1"/>
          </p:cNvSpPr>
          <p:nvPr>
            <p:ph type="body" idx="1"/>
          </p:nvPr>
        </p:nvSpPr>
        <p:spPr>
          <a:xfrm>
            <a:off x="1843785" y="904113"/>
            <a:ext cx="6523990" cy="3571240"/>
          </a:xfrm>
          <a:prstGeom prst="rect">
            <a:avLst/>
          </a:prstGeom>
        </p:spPr>
        <p:txBody>
          <a:bodyPr wrap="square" lIns="0" tIns="0" rIns="0" bIns="0">
            <a:spAutoFit/>
          </a:bodyPr>
          <a:lstStyle>
            <a:lvl1pPr>
              <a:defRPr sz="1600" b="0" i="0">
                <a:solidFill>
                  <a:srgbClr val="62666A"/>
                </a:solidFill>
                <a:latin typeface="Arial MT"/>
                <a:cs typeface="Arial MT"/>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6" name="Holder 6"/>
          <p:cNvSpPr>
            <a:spLocks noGrp="1"/>
          </p:cNvSpPr>
          <p:nvPr>
            <p:ph type="sldNum" sz="quarter" idx="7"/>
          </p:nvPr>
        </p:nvSpPr>
        <p:spPr>
          <a:xfrm>
            <a:off x="4532376" y="4622824"/>
            <a:ext cx="274320" cy="268604"/>
          </a:xfrm>
          <a:prstGeom prst="rect">
            <a:avLst/>
          </a:prstGeom>
        </p:spPr>
        <p:txBody>
          <a:bodyPr wrap="square" lIns="0" tIns="0" rIns="0" bIns="0">
            <a:spAutoFit/>
          </a:bodyPr>
          <a:lstStyle>
            <a:lvl1pPr>
              <a:defRPr sz="1400" b="1" i="0">
                <a:solidFill>
                  <a:srgbClr val="00AF50"/>
                </a:solidFill>
                <a:latin typeface="Arial"/>
                <a:cs typeface="Arial"/>
              </a:defRPr>
            </a:lvl1pPr>
          </a:lstStyle>
          <a:p>
            <a:pPr marL="38100">
              <a:lnSpc>
                <a:spcPts val="1650"/>
              </a:lnSpc>
            </a:pPr>
            <a:fld id="{81D60167-4931-47E6-BA6A-407CBD079E47}" type="slidenum">
              <a:rPr dirty="0"/>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jpg"/><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9DBA58E-0258-BD83-EBEB-E6F297FAF7CE}"/>
              </a:ext>
            </a:extLst>
          </p:cNvPr>
          <p:cNvSpPr txBox="1"/>
          <p:nvPr/>
        </p:nvSpPr>
        <p:spPr>
          <a:xfrm>
            <a:off x="2514600" y="3714750"/>
            <a:ext cx="4722997" cy="923330"/>
          </a:xfrm>
          <a:prstGeom prst="rect">
            <a:avLst/>
          </a:prstGeom>
          <a:noFill/>
        </p:spPr>
        <p:txBody>
          <a:bodyPr wrap="square">
            <a:spAutoFit/>
          </a:bodyPr>
          <a:lstStyle/>
          <a:p>
            <a:pPr algn="ctr"/>
            <a:r>
              <a:rPr lang="it-IT" b="1" dirty="0">
                <a:solidFill>
                  <a:srgbClr val="002060"/>
                </a:solidFill>
                <a:latin typeface="Open Sans" panose="020B0606030504020204" pitchFamily="34" charset="0"/>
                <a:ea typeface="Open Sans" panose="020B0606030504020204" pitchFamily="34" charset="0"/>
                <a:cs typeface="Open Sans" panose="020B0606030504020204" pitchFamily="34" charset="0"/>
              </a:rPr>
              <a:t>Prof. Dott. Raffaele Marcello</a:t>
            </a:r>
          </a:p>
          <a:p>
            <a:pPr algn="ctr"/>
            <a:r>
              <a:rPr lang="it-IT"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Ricercatore di Economia aziendale</a:t>
            </a:r>
          </a:p>
          <a:p>
            <a:pPr algn="ctr"/>
            <a:r>
              <a:rPr lang="it-IT"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Dipartimento di Scienze aziendali - Management &amp; Innovation Systems (DISA-MIS)</a:t>
            </a:r>
          </a:p>
          <a:p>
            <a:pPr algn="ctr"/>
            <a:r>
              <a:rPr lang="it-IT"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Università degli studi di Salerno</a:t>
            </a:r>
          </a:p>
          <a:p>
            <a:pPr algn="ctr"/>
            <a:r>
              <a:rPr lang="it-IT"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Dottore Commercialista - Revisore Legale</a:t>
            </a:r>
          </a:p>
        </p:txBody>
      </p:sp>
      <p:pic>
        <p:nvPicPr>
          <p:cNvPr id="7" name="Immagine 6">
            <a:extLst>
              <a:ext uri="{FF2B5EF4-FFF2-40B4-BE49-F238E27FC236}">
                <a16:creationId xmlns:a16="http://schemas.microsoft.com/office/drawing/2014/main" id="{CD7D6CC1-4C9C-3385-3BF3-B487247A731C}"/>
              </a:ext>
            </a:extLst>
          </p:cNvPr>
          <p:cNvPicPr>
            <a:picLocks noChangeAspect="1"/>
          </p:cNvPicPr>
          <p:nvPr/>
        </p:nvPicPr>
        <p:blipFill>
          <a:blip r:embed="rId2"/>
          <a:stretch>
            <a:fillRect/>
          </a:stretch>
        </p:blipFill>
        <p:spPr>
          <a:xfrm>
            <a:off x="1828800" y="505420"/>
            <a:ext cx="6385908" cy="3028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919351" y="921258"/>
          <a:ext cx="6231254" cy="3503102"/>
        </p:xfrm>
        <a:graphic>
          <a:graphicData uri="http://schemas.openxmlformats.org/drawingml/2006/table">
            <a:tbl>
              <a:tblPr firstRow="1" bandRow="1">
                <a:tableStyleId>{2D5ABB26-0587-4C30-8999-92F81FD0307C}</a:tableStyleId>
              </a:tblPr>
              <a:tblGrid>
                <a:gridCol w="1908175">
                  <a:extLst>
                    <a:ext uri="{9D8B030D-6E8A-4147-A177-3AD203B41FA5}">
                      <a16:colId xmlns:a16="http://schemas.microsoft.com/office/drawing/2014/main" val="20000"/>
                    </a:ext>
                  </a:extLst>
                </a:gridCol>
                <a:gridCol w="2232660">
                  <a:extLst>
                    <a:ext uri="{9D8B030D-6E8A-4147-A177-3AD203B41FA5}">
                      <a16:colId xmlns:a16="http://schemas.microsoft.com/office/drawing/2014/main" val="20001"/>
                    </a:ext>
                  </a:extLst>
                </a:gridCol>
                <a:gridCol w="2090419">
                  <a:extLst>
                    <a:ext uri="{9D8B030D-6E8A-4147-A177-3AD203B41FA5}">
                      <a16:colId xmlns:a16="http://schemas.microsoft.com/office/drawing/2014/main" val="20002"/>
                    </a:ext>
                  </a:extLst>
                </a:gridCol>
              </a:tblGrid>
              <a:tr h="471550">
                <a:tc>
                  <a:txBody>
                    <a:bodyPr/>
                    <a:lstStyle/>
                    <a:p>
                      <a:pPr marR="533400" algn="r">
                        <a:lnSpc>
                          <a:spcPct val="100000"/>
                        </a:lnSpc>
                        <a:spcBef>
                          <a:spcPts val="310"/>
                        </a:spcBef>
                      </a:pPr>
                      <a:r>
                        <a:rPr sz="1800" b="1" spc="-65" dirty="0">
                          <a:solidFill>
                            <a:srgbClr val="FFFFFF"/>
                          </a:solidFill>
                          <a:latin typeface="Arial"/>
                          <a:cs typeface="Arial"/>
                        </a:rPr>
                        <a:t>ART.</a:t>
                      </a:r>
                      <a:r>
                        <a:rPr sz="1800" b="1" spc="-45" dirty="0">
                          <a:solidFill>
                            <a:srgbClr val="FFFFFF"/>
                          </a:solidFill>
                          <a:latin typeface="Arial"/>
                          <a:cs typeface="Arial"/>
                        </a:rPr>
                        <a:t> </a:t>
                      </a:r>
                      <a:r>
                        <a:rPr sz="1800" b="1" spc="-10" dirty="0">
                          <a:solidFill>
                            <a:srgbClr val="FFFFFF"/>
                          </a:solidFill>
                          <a:latin typeface="Arial"/>
                          <a:cs typeface="Arial"/>
                        </a:rPr>
                        <a:t>10</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544830">
                        <a:lnSpc>
                          <a:spcPct val="100000"/>
                        </a:lnSpc>
                        <a:spcBef>
                          <a:spcPts val="310"/>
                        </a:spcBef>
                      </a:pPr>
                      <a:r>
                        <a:rPr sz="1800" b="1" dirty="0">
                          <a:solidFill>
                            <a:srgbClr val="FFFFFF"/>
                          </a:solidFill>
                          <a:latin typeface="Arial"/>
                          <a:cs typeface="Arial"/>
                        </a:rPr>
                        <a:t>Contenuto</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2540" algn="ctr">
                        <a:lnSpc>
                          <a:spcPct val="100000"/>
                        </a:lnSpc>
                        <a:spcBef>
                          <a:spcPts val="310"/>
                        </a:spcBef>
                      </a:pPr>
                      <a:r>
                        <a:rPr sz="1800" b="1" dirty="0">
                          <a:solidFill>
                            <a:srgbClr val="FFFFFF"/>
                          </a:solidFill>
                          <a:latin typeface="Arial"/>
                          <a:cs typeface="Arial"/>
                        </a:rPr>
                        <a:t>NOTE</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886840">
                <a:tc>
                  <a:txBody>
                    <a:bodyPr/>
                    <a:lstStyle/>
                    <a:p>
                      <a:pPr marR="507365" algn="r">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4</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257810">
                        <a:lnSpc>
                          <a:spcPct val="100000"/>
                        </a:lnSpc>
                        <a:spcBef>
                          <a:spcPts val="334"/>
                        </a:spcBef>
                      </a:pPr>
                      <a:r>
                        <a:rPr sz="1050" dirty="0">
                          <a:solidFill>
                            <a:srgbClr val="62666A"/>
                          </a:solidFill>
                          <a:latin typeface="Arial MT"/>
                          <a:cs typeface="Arial MT"/>
                        </a:rPr>
                        <a:t>Le</a:t>
                      </a:r>
                      <a:r>
                        <a:rPr sz="1050" spc="-20" dirty="0">
                          <a:solidFill>
                            <a:srgbClr val="62666A"/>
                          </a:solidFill>
                          <a:latin typeface="Arial MT"/>
                          <a:cs typeface="Arial MT"/>
                        </a:rPr>
                        <a:t> </a:t>
                      </a:r>
                      <a:r>
                        <a:rPr sz="1050" dirty="0">
                          <a:solidFill>
                            <a:srgbClr val="62666A"/>
                          </a:solidFill>
                          <a:latin typeface="Arial MT"/>
                          <a:cs typeface="Arial MT"/>
                        </a:rPr>
                        <a:t>carte</a:t>
                      </a:r>
                      <a:r>
                        <a:rPr sz="1050" spc="-15" dirty="0">
                          <a:solidFill>
                            <a:srgbClr val="62666A"/>
                          </a:solidFill>
                          <a:latin typeface="Arial MT"/>
                          <a:cs typeface="Arial MT"/>
                        </a:rPr>
                        <a:t> </a:t>
                      </a:r>
                      <a:r>
                        <a:rPr sz="1050" dirty="0">
                          <a:solidFill>
                            <a:srgbClr val="62666A"/>
                          </a:solidFill>
                          <a:latin typeface="Arial MT"/>
                          <a:cs typeface="Arial MT"/>
                        </a:rPr>
                        <a:t>di</a:t>
                      </a:r>
                      <a:r>
                        <a:rPr sz="1050" spc="-30" dirty="0">
                          <a:solidFill>
                            <a:srgbClr val="62666A"/>
                          </a:solidFill>
                          <a:latin typeface="Arial MT"/>
                          <a:cs typeface="Arial MT"/>
                        </a:rPr>
                        <a:t> </a:t>
                      </a:r>
                      <a:r>
                        <a:rPr sz="1050" dirty="0">
                          <a:solidFill>
                            <a:srgbClr val="62666A"/>
                          </a:solidFill>
                          <a:latin typeface="Arial MT"/>
                          <a:cs typeface="Arial MT"/>
                        </a:rPr>
                        <a:t>lavoro</a:t>
                      </a:r>
                      <a:r>
                        <a:rPr sz="1050" spc="-5" dirty="0">
                          <a:solidFill>
                            <a:srgbClr val="62666A"/>
                          </a:solidFill>
                          <a:latin typeface="Arial MT"/>
                          <a:cs typeface="Arial MT"/>
                        </a:rPr>
                        <a:t> </a:t>
                      </a:r>
                      <a:r>
                        <a:rPr sz="1050" dirty="0">
                          <a:solidFill>
                            <a:srgbClr val="62666A"/>
                          </a:solidFill>
                          <a:latin typeface="Arial MT"/>
                          <a:cs typeface="Arial MT"/>
                        </a:rPr>
                        <a:t>documentano </a:t>
                      </a:r>
                      <a:r>
                        <a:rPr sz="1050" spc="-280" dirty="0">
                          <a:solidFill>
                            <a:srgbClr val="62666A"/>
                          </a:solidFill>
                          <a:latin typeface="Arial MT"/>
                          <a:cs typeface="Arial MT"/>
                        </a:rPr>
                        <a:t> </a:t>
                      </a:r>
                      <a:r>
                        <a:rPr sz="1050" spc="-5" dirty="0">
                          <a:solidFill>
                            <a:srgbClr val="62666A"/>
                          </a:solidFill>
                          <a:latin typeface="Arial MT"/>
                          <a:cs typeface="Arial MT"/>
                        </a:rPr>
                        <a:t>tutti </a:t>
                      </a:r>
                      <a:r>
                        <a:rPr sz="1050" dirty="0">
                          <a:solidFill>
                            <a:srgbClr val="62666A"/>
                          </a:solidFill>
                          <a:latin typeface="Arial MT"/>
                          <a:cs typeface="Arial MT"/>
                        </a:rPr>
                        <a:t>i rischi </a:t>
                      </a:r>
                      <a:r>
                        <a:rPr sz="1050" spc="-5" dirty="0">
                          <a:solidFill>
                            <a:srgbClr val="62666A"/>
                          </a:solidFill>
                          <a:latin typeface="Arial MT"/>
                          <a:cs typeface="Arial MT"/>
                        </a:rPr>
                        <a:t>rilevanti </a:t>
                      </a:r>
                      <a:r>
                        <a:rPr sz="1050" dirty="0">
                          <a:solidFill>
                            <a:srgbClr val="62666A"/>
                          </a:solidFill>
                          <a:latin typeface="Arial MT"/>
                          <a:cs typeface="Arial MT"/>
                        </a:rPr>
                        <a:t>per </a:t>
                      </a:r>
                      <a:r>
                        <a:rPr sz="1050" spc="5" dirty="0">
                          <a:solidFill>
                            <a:srgbClr val="62666A"/>
                          </a:solidFill>
                          <a:latin typeface="Arial MT"/>
                          <a:cs typeface="Arial MT"/>
                        </a:rPr>
                        <a:t> </a:t>
                      </a:r>
                      <a:r>
                        <a:rPr sz="1050" spc="-5" dirty="0">
                          <a:solidFill>
                            <a:srgbClr val="62666A"/>
                          </a:solidFill>
                          <a:latin typeface="Arial MT"/>
                          <a:cs typeface="Arial MT"/>
                        </a:rPr>
                        <a:t>l’indipendenza </a:t>
                      </a:r>
                      <a:r>
                        <a:rPr sz="1050" dirty="0">
                          <a:solidFill>
                            <a:srgbClr val="62666A"/>
                          </a:solidFill>
                          <a:latin typeface="Arial MT"/>
                          <a:cs typeface="Arial MT"/>
                        </a:rPr>
                        <a:t>e le misure </a:t>
                      </a:r>
                      <a:r>
                        <a:rPr sz="1050" spc="5" dirty="0">
                          <a:solidFill>
                            <a:srgbClr val="62666A"/>
                          </a:solidFill>
                          <a:latin typeface="Arial MT"/>
                          <a:cs typeface="Arial MT"/>
                        </a:rPr>
                        <a:t> </a:t>
                      </a:r>
                      <a:r>
                        <a:rPr sz="1050" dirty="0">
                          <a:solidFill>
                            <a:srgbClr val="62666A"/>
                          </a:solidFill>
                          <a:latin typeface="Arial MT"/>
                          <a:cs typeface="Arial MT"/>
                        </a:rPr>
                        <a:t>adottate</a:t>
                      </a:r>
                      <a:r>
                        <a:rPr sz="1050" spc="-15" dirty="0">
                          <a:solidFill>
                            <a:srgbClr val="62666A"/>
                          </a:solidFill>
                          <a:latin typeface="Arial MT"/>
                          <a:cs typeface="Arial MT"/>
                        </a:rPr>
                        <a:t> </a:t>
                      </a:r>
                      <a:r>
                        <a:rPr sz="1050" dirty="0">
                          <a:solidFill>
                            <a:srgbClr val="62666A"/>
                          </a:solidFill>
                          <a:latin typeface="Arial MT"/>
                          <a:cs typeface="Arial MT"/>
                        </a:rPr>
                        <a:t>per</a:t>
                      </a:r>
                      <a:r>
                        <a:rPr sz="1050" spc="-20" dirty="0">
                          <a:solidFill>
                            <a:srgbClr val="62666A"/>
                          </a:solidFill>
                          <a:latin typeface="Arial MT"/>
                          <a:cs typeface="Arial MT"/>
                        </a:rPr>
                        <a:t> </a:t>
                      </a:r>
                      <a:r>
                        <a:rPr sz="1050" dirty="0">
                          <a:solidFill>
                            <a:srgbClr val="62666A"/>
                          </a:solidFill>
                          <a:latin typeface="Arial MT"/>
                          <a:cs typeface="Arial MT"/>
                        </a:rPr>
                        <a:t>limitare</a:t>
                      </a:r>
                      <a:r>
                        <a:rPr sz="1050" spc="-35" dirty="0">
                          <a:solidFill>
                            <a:srgbClr val="62666A"/>
                          </a:solidFill>
                          <a:latin typeface="Arial MT"/>
                          <a:cs typeface="Arial MT"/>
                        </a:rPr>
                        <a:t> </a:t>
                      </a:r>
                      <a:r>
                        <a:rPr sz="1050" dirty="0">
                          <a:solidFill>
                            <a:srgbClr val="62666A"/>
                          </a:solidFill>
                          <a:latin typeface="Arial MT"/>
                          <a:cs typeface="Arial MT"/>
                        </a:rPr>
                        <a:t>tali</a:t>
                      </a:r>
                      <a:r>
                        <a:rPr sz="1050" spc="-25" dirty="0">
                          <a:solidFill>
                            <a:srgbClr val="62666A"/>
                          </a:solidFill>
                          <a:latin typeface="Arial MT"/>
                          <a:cs typeface="Arial MT"/>
                        </a:rPr>
                        <a:t> </a:t>
                      </a:r>
                      <a:r>
                        <a:rPr sz="1050" dirty="0">
                          <a:solidFill>
                            <a:srgbClr val="62666A"/>
                          </a:solidFill>
                          <a:latin typeface="Arial MT"/>
                          <a:cs typeface="Arial MT"/>
                        </a:rPr>
                        <a:t>rischi.</a:t>
                      </a:r>
                      <a:endParaRPr sz="1050">
                        <a:latin typeface="Arial MT"/>
                        <a:cs typeface="Arial MT"/>
                      </a:endParaRPr>
                    </a:p>
                  </a:txBody>
                  <a:tcPr marL="0" marR="0" marT="425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212090">
                        <a:lnSpc>
                          <a:spcPct val="100000"/>
                        </a:lnSpc>
                        <a:spcBef>
                          <a:spcPts val="334"/>
                        </a:spcBef>
                      </a:pPr>
                      <a:r>
                        <a:rPr sz="1050" dirty="0">
                          <a:solidFill>
                            <a:srgbClr val="62666A"/>
                          </a:solidFill>
                          <a:latin typeface="Arial MT"/>
                          <a:cs typeface="Arial MT"/>
                        </a:rPr>
                        <a:t>Principio</a:t>
                      </a:r>
                      <a:r>
                        <a:rPr sz="1050" spc="-45" dirty="0">
                          <a:solidFill>
                            <a:srgbClr val="62666A"/>
                          </a:solidFill>
                          <a:latin typeface="Arial MT"/>
                          <a:cs typeface="Arial MT"/>
                        </a:rPr>
                        <a:t> </a:t>
                      </a:r>
                      <a:r>
                        <a:rPr sz="1050" dirty="0">
                          <a:solidFill>
                            <a:srgbClr val="62666A"/>
                          </a:solidFill>
                          <a:latin typeface="Arial MT"/>
                          <a:cs typeface="Arial MT"/>
                        </a:rPr>
                        <a:t>del</a:t>
                      </a:r>
                      <a:r>
                        <a:rPr sz="1050" spc="-10" dirty="0">
                          <a:solidFill>
                            <a:srgbClr val="62666A"/>
                          </a:solidFill>
                          <a:latin typeface="Arial MT"/>
                          <a:cs typeface="Arial MT"/>
                        </a:rPr>
                        <a:t> </a:t>
                      </a:r>
                      <a:r>
                        <a:rPr sz="1050" dirty="0">
                          <a:solidFill>
                            <a:srgbClr val="62666A"/>
                          </a:solidFill>
                          <a:latin typeface="Arial MT"/>
                          <a:cs typeface="Arial MT"/>
                        </a:rPr>
                        <a:t>NO</a:t>
                      </a:r>
                      <a:r>
                        <a:rPr sz="1050" spc="-35" dirty="0">
                          <a:solidFill>
                            <a:srgbClr val="62666A"/>
                          </a:solidFill>
                          <a:latin typeface="Arial MT"/>
                          <a:cs typeface="Arial MT"/>
                        </a:rPr>
                        <a:t> </a:t>
                      </a:r>
                      <a:r>
                        <a:rPr sz="1050" dirty="0">
                          <a:solidFill>
                            <a:srgbClr val="62666A"/>
                          </a:solidFill>
                          <a:latin typeface="Arial MT"/>
                          <a:cs typeface="Arial MT"/>
                        </a:rPr>
                        <a:t>DOCUMENT </a:t>
                      </a:r>
                      <a:r>
                        <a:rPr sz="1050" spc="-280" dirty="0">
                          <a:solidFill>
                            <a:srgbClr val="62666A"/>
                          </a:solidFill>
                          <a:latin typeface="Arial MT"/>
                          <a:cs typeface="Arial MT"/>
                        </a:rPr>
                        <a:t> </a:t>
                      </a:r>
                      <a:r>
                        <a:rPr sz="1050" dirty="0">
                          <a:solidFill>
                            <a:srgbClr val="62666A"/>
                          </a:solidFill>
                          <a:latin typeface="Arial MT"/>
                          <a:cs typeface="Arial MT"/>
                        </a:rPr>
                        <a:t>NO</a:t>
                      </a:r>
                      <a:r>
                        <a:rPr sz="1050" spc="-30" dirty="0">
                          <a:solidFill>
                            <a:srgbClr val="62666A"/>
                          </a:solidFill>
                          <a:latin typeface="Arial MT"/>
                          <a:cs typeface="Arial MT"/>
                        </a:rPr>
                        <a:t> </a:t>
                      </a:r>
                      <a:r>
                        <a:rPr sz="1050" dirty="0">
                          <a:solidFill>
                            <a:srgbClr val="62666A"/>
                          </a:solidFill>
                          <a:latin typeface="Arial MT"/>
                          <a:cs typeface="Arial MT"/>
                        </a:rPr>
                        <a:t>DONE</a:t>
                      </a:r>
                      <a:endParaRPr sz="1050">
                        <a:latin typeface="Arial MT"/>
                        <a:cs typeface="Arial MT"/>
                      </a:endParaRPr>
                    </a:p>
                  </a:txBody>
                  <a:tcPr marL="0" marR="0" marT="425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2144712">
                <a:tc>
                  <a:txBody>
                    <a:bodyPr/>
                    <a:lstStyle/>
                    <a:p>
                      <a:pPr marR="507365" algn="r">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5</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1280" algn="just">
                        <a:lnSpc>
                          <a:spcPct val="100000"/>
                        </a:lnSpc>
                        <a:spcBef>
                          <a:spcPts val="335"/>
                        </a:spcBef>
                      </a:pPr>
                      <a:r>
                        <a:rPr sz="1050" dirty="0">
                          <a:solidFill>
                            <a:srgbClr val="62666A"/>
                          </a:solidFill>
                          <a:latin typeface="Arial MT"/>
                          <a:cs typeface="Arial MT"/>
                        </a:rPr>
                        <a:t>E’</a:t>
                      </a:r>
                      <a:r>
                        <a:rPr sz="1050" spc="5" dirty="0">
                          <a:solidFill>
                            <a:srgbClr val="62666A"/>
                          </a:solidFill>
                          <a:latin typeface="Arial MT"/>
                          <a:cs typeface="Arial MT"/>
                        </a:rPr>
                        <a:t> </a:t>
                      </a:r>
                      <a:r>
                        <a:rPr sz="1050" spc="-5" dirty="0">
                          <a:solidFill>
                            <a:srgbClr val="62666A"/>
                          </a:solidFill>
                          <a:latin typeface="Arial MT"/>
                          <a:cs typeface="Arial MT"/>
                        </a:rPr>
                        <a:t>vietato</a:t>
                      </a:r>
                      <a:r>
                        <a:rPr sz="1050" dirty="0">
                          <a:solidFill>
                            <a:srgbClr val="62666A"/>
                          </a:solidFill>
                          <a:latin typeface="Arial MT"/>
                          <a:cs typeface="Arial MT"/>
                        </a:rPr>
                        <a:t> </a:t>
                      </a:r>
                      <a:r>
                        <a:rPr sz="1050" spc="-5" dirty="0">
                          <a:solidFill>
                            <a:srgbClr val="62666A"/>
                          </a:solidFill>
                          <a:latin typeface="Arial MT"/>
                          <a:cs typeface="Arial MT"/>
                        </a:rPr>
                        <a:t>partecipare</a:t>
                      </a:r>
                      <a:r>
                        <a:rPr sz="1050" spc="285" dirty="0">
                          <a:solidFill>
                            <a:srgbClr val="62666A"/>
                          </a:solidFill>
                          <a:latin typeface="Arial MT"/>
                          <a:cs typeface="Arial MT"/>
                        </a:rPr>
                        <a:t> </a:t>
                      </a:r>
                      <a:r>
                        <a:rPr sz="1050" dirty="0">
                          <a:solidFill>
                            <a:srgbClr val="62666A"/>
                          </a:solidFill>
                          <a:latin typeface="Arial MT"/>
                          <a:cs typeface="Arial MT"/>
                        </a:rPr>
                        <a:t>alla </a:t>
                      </a:r>
                      <a:r>
                        <a:rPr sz="1050" spc="5"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a:t>
                      </a:r>
                      <a:r>
                        <a:rPr sz="1050" dirty="0">
                          <a:solidFill>
                            <a:srgbClr val="62666A"/>
                          </a:solidFill>
                          <a:latin typeface="Arial MT"/>
                          <a:cs typeface="Arial MT"/>
                        </a:rPr>
                        <a:t>di</a:t>
                      </a:r>
                      <a:r>
                        <a:rPr sz="1050" spc="5" dirty="0">
                          <a:solidFill>
                            <a:srgbClr val="62666A"/>
                          </a:solidFill>
                          <a:latin typeface="Arial MT"/>
                          <a:cs typeface="Arial MT"/>
                        </a:rPr>
                        <a:t> </a:t>
                      </a:r>
                      <a:r>
                        <a:rPr sz="1050" dirty="0">
                          <a:solidFill>
                            <a:srgbClr val="62666A"/>
                          </a:solidFill>
                          <a:latin typeface="Arial MT"/>
                          <a:cs typeface="Arial MT"/>
                        </a:rPr>
                        <a:t>un</a:t>
                      </a:r>
                      <a:r>
                        <a:rPr sz="1050" spc="5" dirty="0">
                          <a:solidFill>
                            <a:srgbClr val="62666A"/>
                          </a:solidFill>
                          <a:latin typeface="Arial MT"/>
                          <a:cs typeface="Arial MT"/>
                        </a:rPr>
                        <a:t> </a:t>
                      </a:r>
                      <a:r>
                        <a:rPr sz="1050" dirty="0">
                          <a:solidFill>
                            <a:srgbClr val="62666A"/>
                          </a:solidFill>
                          <a:latin typeface="Arial MT"/>
                          <a:cs typeface="Arial MT"/>
                        </a:rPr>
                        <a:t>ente</a:t>
                      </a:r>
                      <a:r>
                        <a:rPr sz="1050" spc="5"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ente</a:t>
                      </a:r>
                      <a:r>
                        <a:rPr sz="1050" spc="290" dirty="0">
                          <a:solidFill>
                            <a:srgbClr val="62666A"/>
                          </a:solidFill>
                          <a:latin typeface="Arial MT"/>
                          <a:cs typeface="Arial MT"/>
                        </a:rPr>
                        <a:t> </a:t>
                      </a:r>
                      <a:r>
                        <a:rPr sz="1050" dirty="0">
                          <a:solidFill>
                            <a:srgbClr val="62666A"/>
                          </a:solidFill>
                          <a:latin typeface="Arial MT"/>
                          <a:cs typeface="Arial MT"/>
                        </a:rPr>
                        <a:t>ad </a:t>
                      </a:r>
                      <a:r>
                        <a:rPr sz="1050" spc="5" dirty="0">
                          <a:solidFill>
                            <a:srgbClr val="62666A"/>
                          </a:solidFill>
                          <a:latin typeface="Arial MT"/>
                          <a:cs typeface="Arial MT"/>
                        </a:rPr>
                        <a:t> </a:t>
                      </a:r>
                      <a:r>
                        <a:rPr sz="1050" dirty="0">
                          <a:solidFill>
                            <a:srgbClr val="62666A"/>
                          </a:solidFill>
                          <a:latin typeface="Arial MT"/>
                          <a:cs typeface="Arial MT"/>
                        </a:rPr>
                        <a:t>esso</a:t>
                      </a:r>
                      <a:r>
                        <a:rPr sz="1050" spc="5" dirty="0">
                          <a:solidFill>
                            <a:srgbClr val="62666A"/>
                          </a:solidFill>
                          <a:latin typeface="Arial MT"/>
                          <a:cs typeface="Arial MT"/>
                        </a:rPr>
                        <a:t> </a:t>
                      </a:r>
                      <a:r>
                        <a:rPr sz="1050" dirty="0">
                          <a:solidFill>
                            <a:srgbClr val="62666A"/>
                          </a:solidFill>
                          <a:latin typeface="Arial MT"/>
                          <a:cs typeface="Arial MT"/>
                        </a:rPr>
                        <a:t>collegato</a:t>
                      </a:r>
                      <a:r>
                        <a:rPr sz="1050" spc="5" dirty="0">
                          <a:solidFill>
                            <a:srgbClr val="62666A"/>
                          </a:solidFill>
                          <a:latin typeface="Arial MT"/>
                          <a:cs typeface="Arial MT"/>
                        </a:rPr>
                        <a:t> </a:t>
                      </a:r>
                      <a:r>
                        <a:rPr sz="1050" dirty="0">
                          <a:solidFill>
                            <a:srgbClr val="62666A"/>
                          </a:solidFill>
                          <a:latin typeface="Arial MT"/>
                          <a:cs typeface="Arial MT"/>
                        </a:rPr>
                        <a:t>per</a:t>
                      </a:r>
                      <a:r>
                        <a:rPr sz="1050" spc="5" dirty="0">
                          <a:solidFill>
                            <a:srgbClr val="62666A"/>
                          </a:solidFill>
                          <a:latin typeface="Arial MT"/>
                          <a:cs typeface="Arial MT"/>
                        </a:rPr>
                        <a:t> </a:t>
                      </a:r>
                      <a:r>
                        <a:rPr sz="1050" dirty="0">
                          <a:solidFill>
                            <a:srgbClr val="62666A"/>
                          </a:solidFill>
                          <a:latin typeface="Arial MT"/>
                          <a:cs typeface="Arial MT"/>
                        </a:rPr>
                        <a:t>chi</a:t>
                      </a:r>
                      <a:r>
                        <a:rPr sz="1050" spc="5" dirty="0">
                          <a:solidFill>
                            <a:srgbClr val="62666A"/>
                          </a:solidFill>
                          <a:latin typeface="Arial MT"/>
                          <a:cs typeface="Arial MT"/>
                        </a:rPr>
                        <a:t> </a:t>
                      </a:r>
                      <a:r>
                        <a:rPr sz="1050" dirty="0">
                          <a:solidFill>
                            <a:srgbClr val="62666A"/>
                          </a:solidFill>
                          <a:latin typeface="Arial MT"/>
                          <a:cs typeface="Arial MT"/>
                        </a:rPr>
                        <a:t>possiede </a:t>
                      </a:r>
                      <a:r>
                        <a:rPr sz="1050" spc="-280" dirty="0">
                          <a:solidFill>
                            <a:srgbClr val="62666A"/>
                          </a:solidFill>
                          <a:latin typeface="Arial MT"/>
                          <a:cs typeface="Arial MT"/>
                        </a:rPr>
                        <a:t> </a:t>
                      </a:r>
                      <a:r>
                        <a:rPr sz="1050" spc="-5" dirty="0">
                          <a:solidFill>
                            <a:srgbClr val="62666A"/>
                          </a:solidFill>
                          <a:latin typeface="Arial MT"/>
                          <a:cs typeface="Arial MT"/>
                        </a:rPr>
                        <a:t>strumenti</a:t>
                      </a:r>
                      <a:r>
                        <a:rPr sz="1050" dirty="0">
                          <a:solidFill>
                            <a:srgbClr val="62666A"/>
                          </a:solidFill>
                          <a:latin typeface="Arial MT"/>
                          <a:cs typeface="Arial MT"/>
                        </a:rPr>
                        <a:t> finanziari</a:t>
                      </a:r>
                      <a:r>
                        <a:rPr sz="1050" spc="5" dirty="0">
                          <a:solidFill>
                            <a:srgbClr val="62666A"/>
                          </a:solidFill>
                          <a:latin typeface="Arial MT"/>
                          <a:cs typeface="Arial MT"/>
                        </a:rPr>
                        <a:t> </a:t>
                      </a:r>
                      <a:r>
                        <a:rPr sz="1050" dirty="0">
                          <a:solidFill>
                            <a:srgbClr val="62666A"/>
                          </a:solidFill>
                          <a:latin typeface="Arial MT"/>
                          <a:cs typeface="Arial MT"/>
                        </a:rPr>
                        <a:t>dell’ente </a:t>
                      </a:r>
                      <a:r>
                        <a:rPr sz="1050" spc="-280" dirty="0">
                          <a:solidFill>
                            <a:srgbClr val="62666A"/>
                          </a:solidFill>
                          <a:latin typeface="Arial MT"/>
                          <a:cs typeface="Arial MT"/>
                        </a:rPr>
                        <a:t> </a:t>
                      </a:r>
                      <a:r>
                        <a:rPr sz="1050" dirty="0">
                          <a:solidFill>
                            <a:srgbClr val="62666A"/>
                          </a:solidFill>
                          <a:latin typeface="Arial MT"/>
                          <a:cs typeface="Arial MT"/>
                        </a:rPr>
                        <a:t>sottoposto a revisione </a:t>
                      </a:r>
                      <a:r>
                        <a:rPr sz="1050" spc="-5" dirty="0">
                          <a:solidFill>
                            <a:srgbClr val="62666A"/>
                          </a:solidFill>
                          <a:latin typeface="Arial MT"/>
                          <a:cs typeface="Arial MT"/>
                        </a:rPr>
                        <a:t>salvo </a:t>
                      </a:r>
                      <a:r>
                        <a:rPr sz="1050" dirty="0">
                          <a:solidFill>
                            <a:srgbClr val="62666A"/>
                          </a:solidFill>
                          <a:latin typeface="Arial MT"/>
                          <a:cs typeface="Arial MT"/>
                        </a:rPr>
                        <a:t>che si </a:t>
                      </a:r>
                      <a:r>
                        <a:rPr sz="1050" spc="-280" dirty="0">
                          <a:solidFill>
                            <a:srgbClr val="62666A"/>
                          </a:solidFill>
                          <a:latin typeface="Arial MT"/>
                          <a:cs typeface="Arial MT"/>
                        </a:rPr>
                        <a:t> </a:t>
                      </a:r>
                      <a:r>
                        <a:rPr sz="1050" spc="-5" dirty="0">
                          <a:solidFill>
                            <a:srgbClr val="62666A"/>
                          </a:solidFill>
                          <a:latin typeface="Arial MT"/>
                          <a:cs typeface="Arial MT"/>
                        </a:rPr>
                        <a:t>tratti</a:t>
                      </a:r>
                      <a:r>
                        <a:rPr sz="1050" dirty="0">
                          <a:solidFill>
                            <a:srgbClr val="62666A"/>
                          </a:solidFill>
                          <a:latin typeface="Arial MT"/>
                          <a:cs typeface="Arial MT"/>
                        </a:rPr>
                        <a:t> di</a:t>
                      </a:r>
                      <a:r>
                        <a:rPr sz="1050" spc="5" dirty="0">
                          <a:solidFill>
                            <a:srgbClr val="62666A"/>
                          </a:solidFill>
                          <a:latin typeface="Arial MT"/>
                          <a:cs typeface="Arial MT"/>
                        </a:rPr>
                        <a:t> </a:t>
                      </a:r>
                      <a:r>
                        <a:rPr sz="1050" dirty="0">
                          <a:solidFill>
                            <a:srgbClr val="62666A"/>
                          </a:solidFill>
                          <a:latin typeface="Arial MT"/>
                          <a:cs typeface="Arial MT"/>
                        </a:rPr>
                        <a:t>interessi</a:t>
                      </a:r>
                      <a:r>
                        <a:rPr sz="1050" spc="5" dirty="0">
                          <a:solidFill>
                            <a:srgbClr val="62666A"/>
                          </a:solidFill>
                          <a:latin typeface="Arial MT"/>
                          <a:cs typeface="Arial MT"/>
                        </a:rPr>
                        <a:t> </a:t>
                      </a:r>
                      <a:r>
                        <a:rPr sz="1050" dirty="0">
                          <a:solidFill>
                            <a:srgbClr val="62666A"/>
                          </a:solidFill>
                          <a:latin typeface="Arial MT"/>
                          <a:cs typeface="Arial MT"/>
                        </a:rPr>
                        <a:t>detenuti </a:t>
                      </a:r>
                      <a:r>
                        <a:rPr sz="1050" spc="5" dirty="0">
                          <a:solidFill>
                            <a:srgbClr val="62666A"/>
                          </a:solidFill>
                          <a:latin typeface="Arial MT"/>
                          <a:cs typeface="Arial MT"/>
                        </a:rPr>
                        <a:t> </a:t>
                      </a:r>
                      <a:r>
                        <a:rPr sz="1050" dirty="0">
                          <a:solidFill>
                            <a:srgbClr val="62666A"/>
                          </a:solidFill>
                          <a:latin typeface="Arial MT"/>
                          <a:cs typeface="Arial MT"/>
                        </a:rPr>
                        <a:t>indirettamente</a:t>
                      </a:r>
                      <a:r>
                        <a:rPr sz="1050" spc="5" dirty="0">
                          <a:solidFill>
                            <a:srgbClr val="62666A"/>
                          </a:solidFill>
                          <a:latin typeface="Arial MT"/>
                          <a:cs typeface="Arial MT"/>
                        </a:rPr>
                        <a:t> </a:t>
                      </a:r>
                      <a:r>
                        <a:rPr sz="1050" spc="-5" dirty="0">
                          <a:solidFill>
                            <a:srgbClr val="62666A"/>
                          </a:solidFill>
                          <a:latin typeface="Arial MT"/>
                          <a:cs typeface="Arial MT"/>
                        </a:rPr>
                        <a:t>attraverso</a:t>
                      </a:r>
                      <a:r>
                        <a:rPr sz="1050" dirty="0">
                          <a:solidFill>
                            <a:srgbClr val="62666A"/>
                          </a:solidFill>
                          <a:latin typeface="Arial MT"/>
                          <a:cs typeface="Arial MT"/>
                        </a:rPr>
                        <a:t> fondi </a:t>
                      </a:r>
                      <a:r>
                        <a:rPr sz="1050" spc="-280" dirty="0">
                          <a:solidFill>
                            <a:srgbClr val="62666A"/>
                          </a:solidFill>
                          <a:latin typeface="Arial MT"/>
                          <a:cs typeface="Arial MT"/>
                        </a:rPr>
                        <a:t> </a:t>
                      </a:r>
                      <a:r>
                        <a:rPr sz="1050" spc="-5" dirty="0">
                          <a:solidFill>
                            <a:srgbClr val="62666A"/>
                          </a:solidFill>
                          <a:latin typeface="Arial MT"/>
                          <a:cs typeface="Arial MT"/>
                        </a:rPr>
                        <a:t>d’investimento</a:t>
                      </a:r>
                      <a:r>
                        <a:rPr sz="1050" dirty="0">
                          <a:solidFill>
                            <a:srgbClr val="62666A"/>
                          </a:solidFill>
                          <a:latin typeface="Arial MT"/>
                          <a:cs typeface="Arial MT"/>
                        </a:rPr>
                        <a:t> </a:t>
                      </a:r>
                      <a:r>
                        <a:rPr sz="1050" spc="-5" dirty="0">
                          <a:solidFill>
                            <a:srgbClr val="62666A"/>
                          </a:solidFill>
                          <a:latin typeface="Arial MT"/>
                          <a:cs typeface="Arial MT"/>
                        </a:rPr>
                        <a:t>collettivo,</a:t>
                      </a:r>
                      <a:r>
                        <a:rPr sz="1050" dirty="0">
                          <a:solidFill>
                            <a:srgbClr val="62666A"/>
                          </a:solidFill>
                          <a:latin typeface="Arial MT"/>
                          <a:cs typeface="Arial MT"/>
                        </a:rPr>
                        <a:t> fondi </a:t>
                      </a:r>
                      <a:r>
                        <a:rPr sz="1050" spc="5" dirty="0">
                          <a:solidFill>
                            <a:srgbClr val="62666A"/>
                          </a:solidFill>
                          <a:latin typeface="Arial MT"/>
                          <a:cs typeface="Arial MT"/>
                        </a:rPr>
                        <a:t> </a:t>
                      </a:r>
                      <a:r>
                        <a:rPr sz="1050" dirty="0">
                          <a:solidFill>
                            <a:srgbClr val="62666A"/>
                          </a:solidFill>
                          <a:latin typeface="Arial MT"/>
                          <a:cs typeface="Arial MT"/>
                        </a:rPr>
                        <a:t>pensione, ecc., o ha intrattenuto </a:t>
                      </a:r>
                      <a:r>
                        <a:rPr sz="1050" spc="5" dirty="0">
                          <a:solidFill>
                            <a:srgbClr val="62666A"/>
                          </a:solidFill>
                          <a:latin typeface="Arial MT"/>
                          <a:cs typeface="Arial MT"/>
                        </a:rPr>
                        <a:t> </a:t>
                      </a:r>
                      <a:r>
                        <a:rPr sz="1050" dirty="0">
                          <a:solidFill>
                            <a:srgbClr val="62666A"/>
                          </a:solidFill>
                          <a:latin typeface="Arial MT"/>
                          <a:cs typeface="Arial MT"/>
                        </a:rPr>
                        <a:t>rapporto</a:t>
                      </a:r>
                      <a:r>
                        <a:rPr sz="1050" spc="5" dirty="0">
                          <a:solidFill>
                            <a:srgbClr val="62666A"/>
                          </a:solidFill>
                          <a:latin typeface="Arial MT"/>
                          <a:cs typeface="Arial MT"/>
                        </a:rPr>
                        <a:t> </a:t>
                      </a:r>
                      <a:r>
                        <a:rPr sz="1050" dirty="0">
                          <a:solidFill>
                            <a:srgbClr val="62666A"/>
                          </a:solidFill>
                          <a:latin typeface="Arial MT"/>
                          <a:cs typeface="Arial MT"/>
                        </a:rPr>
                        <a:t>di</a:t>
                      </a:r>
                      <a:r>
                        <a:rPr sz="1050" spc="5" dirty="0">
                          <a:solidFill>
                            <a:srgbClr val="62666A"/>
                          </a:solidFill>
                          <a:latin typeface="Arial MT"/>
                          <a:cs typeface="Arial MT"/>
                        </a:rPr>
                        <a:t> </a:t>
                      </a:r>
                      <a:r>
                        <a:rPr sz="1050" dirty="0">
                          <a:solidFill>
                            <a:srgbClr val="62666A"/>
                          </a:solidFill>
                          <a:latin typeface="Arial MT"/>
                          <a:cs typeface="Arial MT"/>
                        </a:rPr>
                        <a:t>lavoro</a:t>
                      </a:r>
                      <a:r>
                        <a:rPr sz="1050" spc="5"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d’affari</a:t>
                      </a:r>
                      <a:r>
                        <a:rPr sz="1050" spc="5" dirty="0">
                          <a:solidFill>
                            <a:srgbClr val="62666A"/>
                          </a:solidFill>
                          <a:latin typeface="Arial MT"/>
                          <a:cs typeface="Arial MT"/>
                        </a:rPr>
                        <a:t> </a:t>
                      </a:r>
                      <a:r>
                        <a:rPr sz="1050" dirty="0">
                          <a:solidFill>
                            <a:srgbClr val="62666A"/>
                          </a:solidFill>
                          <a:latin typeface="Arial MT"/>
                          <a:cs typeface="Arial MT"/>
                        </a:rPr>
                        <a:t>che </a:t>
                      </a:r>
                      <a:r>
                        <a:rPr sz="1050" spc="-280" dirty="0">
                          <a:solidFill>
                            <a:srgbClr val="62666A"/>
                          </a:solidFill>
                          <a:latin typeface="Arial MT"/>
                          <a:cs typeface="Arial MT"/>
                        </a:rPr>
                        <a:t> </a:t>
                      </a:r>
                      <a:r>
                        <a:rPr sz="1050" dirty="0">
                          <a:solidFill>
                            <a:srgbClr val="62666A"/>
                          </a:solidFill>
                          <a:latin typeface="Arial MT"/>
                          <a:cs typeface="Arial MT"/>
                        </a:rPr>
                        <a:t>crei</a:t>
                      </a:r>
                      <a:r>
                        <a:rPr sz="1050" spc="-5" dirty="0">
                          <a:solidFill>
                            <a:srgbClr val="62666A"/>
                          </a:solidFill>
                          <a:latin typeface="Arial MT"/>
                          <a:cs typeface="Arial MT"/>
                        </a:rPr>
                        <a:t> </a:t>
                      </a:r>
                      <a:r>
                        <a:rPr sz="1050" dirty="0">
                          <a:solidFill>
                            <a:srgbClr val="62666A"/>
                          </a:solidFill>
                          <a:latin typeface="Arial MT"/>
                          <a:cs typeface="Arial MT"/>
                        </a:rPr>
                        <a:t>conflitto</a:t>
                      </a:r>
                      <a:r>
                        <a:rPr sz="1050" spc="-25" dirty="0">
                          <a:solidFill>
                            <a:srgbClr val="62666A"/>
                          </a:solidFill>
                          <a:latin typeface="Arial MT"/>
                          <a:cs typeface="Arial MT"/>
                        </a:rPr>
                        <a:t> </a:t>
                      </a:r>
                      <a:r>
                        <a:rPr sz="1050" spc="-5" dirty="0">
                          <a:solidFill>
                            <a:srgbClr val="62666A"/>
                          </a:solidFill>
                          <a:latin typeface="Arial MT"/>
                          <a:cs typeface="Arial MT"/>
                        </a:rPr>
                        <a:t>d’interessi.</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1280" algn="just">
                        <a:lnSpc>
                          <a:spcPct val="100000"/>
                        </a:lnSpc>
                        <a:spcBef>
                          <a:spcPts val="335"/>
                        </a:spcBef>
                        <a:tabLst>
                          <a:tab pos="920115" algn="l"/>
                          <a:tab pos="1427480" algn="l"/>
                        </a:tabLst>
                      </a:pPr>
                      <a:r>
                        <a:rPr sz="1050" dirty="0">
                          <a:solidFill>
                            <a:srgbClr val="62666A"/>
                          </a:solidFill>
                          <a:latin typeface="Arial MT"/>
                          <a:cs typeface="Arial MT"/>
                        </a:rPr>
                        <a:t>I</a:t>
                      </a:r>
                      <a:r>
                        <a:rPr sz="1050" spc="5" dirty="0">
                          <a:solidFill>
                            <a:srgbClr val="62666A"/>
                          </a:solidFill>
                          <a:latin typeface="Arial MT"/>
                          <a:cs typeface="Arial MT"/>
                        </a:rPr>
                        <a:t> </a:t>
                      </a:r>
                      <a:r>
                        <a:rPr sz="1050" dirty="0">
                          <a:solidFill>
                            <a:srgbClr val="62666A"/>
                          </a:solidFill>
                          <a:latin typeface="Arial MT"/>
                          <a:cs typeface="Arial MT"/>
                        </a:rPr>
                        <a:t>soggetti</a:t>
                      </a:r>
                      <a:r>
                        <a:rPr sz="1050" spc="295" dirty="0">
                          <a:solidFill>
                            <a:srgbClr val="62666A"/>
                          </a:solidFill>
                          <a:latin typeface="Arial MT"/>
                          <a:cs typeface="Arial MT"/>
                        </a:rPr>
                        <a:t> </a:t>
                      </a:r>
                      <a:r>
                        <a:rPr sz="1050" dirty="0">
                          <a:solidFill>
                            <a:srgbClr val="62666A"/>
                          </a:solidFill>
                          <a:latin typeface="Arial MT"/>
                          <a:cs typeface="Arial MT"/>
                        </a:rPr>
                        <a:t>sono:</a:t>
                      </a:r>
                      <a:r>
                        <a:rPr sz="1050" spc="295" dirty="0">
                          <a:solidFill>
                            <a:srgbClr val="62666A"/>
                          </a:solidFill>
                          <a:latin typeface="Arial MT"/>
                          <a:cs typeface="Arial MT"/>
                        </a:rPr>
                        <a:t> </a:t>
                      </a:r>
                      <a:r>
                        <a:rPr sz="1050" spc="-5" dirty="0">
                          <a:solidFill>
                            <a:srgbClr val="62666A"/>
                          </a:solidFill>
                          <a:latin typeface="Arial MT"/>
                          <a:cs typeface="Arial MT"/>
                        </a:rPr>
                        <a:t>revisore, </a:t>
                      </a:r>
                      <a:r>
                        <a:rPr sz="1050" spc="-280" dirty="0">
                          <a:solidFill>
                            <a:srgbClr val="62666A"/>
                          </a:solidFill>
                          <a:latin typeface="Arial MT"/>
                          <a:cs typeface="Arial MT"/>
                        </a:rPr>
                        <a:t> </a:t>
                      </a:r>
                      <a:r>
                        <a:rPr sz="1050" dirty="0">
                          <a:solidFill>
                            <a:srgbClr val="62666A"/>
                          </a:solidFill>
                          <a:latin typeface="Arial MT"/>
                          <a:cs typeface="Arial MT"/>
                        </a:rPr>
                        <a:t>soc</a:t>
                      </a:r>
                      <a:r>
                        <a:rPr sz="1050" spc="5" dirty="0">
                          <a:solidFill>
                            <a:srgbClr val="62666A"/>
                          </a:solidFill>
                          <a:latin typeface="Arial MT"/>
                          <a:cs typeface="Arial MT"/>
                        </a:rPr>
                        <a:t>i</a:t>
                      </a:r>
                      <a:r>
                        <a:rPr sz="1050" dirty="0">
                          <a:solidFill>
                            <a:srgbClr val="62666A"/>
                          </a:solidFill>
                          <a:latin typeface="Arial MT"/>
                          <a:cs typeface="Arial MT"/>
                        </a:rPr>
                        <a:t>e</a:t>
                      </a:r>
                      <a:r>
                        <a:rPr sz="1050" spc="-5" dirty="0">
                          <a:solidFill>
                            <a:srgbClr val="62666A"/>
                          </a:solidFill>
                          <a:latin typeface="Arial MT"/>
                          <a:cs typeface="Arial MT"/>
                        </a:rPr>
                        <a:t>t</a:t>
                      </a:r>
                      <a:r>
                        <a:rPr sz="1050" dirty="0">
                          <a:solidFill>
                            <a:srgbClr val="62666A"/>
                          </a:solidFill>
                          <a:latin typeface="Arial MT"/>
                          <a:cs typeface="Arial MT"/>
                        </a:rPr>
                        <a:t>à	di	</a:t>
                      </a:r>
                      <a:r>
                        <a:rPr sz="1050" spc="-5" dirty="0">
                          <a:solidFill>
                            <a:srgbClr val="62666A"/>
                          </a:solidFill>
                          <a:latin typeface="Arial MT"/>
                          <a:cs typeface="Arial MT"/>
                        </a:rPr>
                        <a:t>r</a:t>
                      </a:r>
                      <a:r>
                        <a:rPr sz="1050" dirty="0">
                          <a:solidFill>
                            <a:srgbClr val="62666A"/>
                          </a:solidFill>
                          <a:latin typeface="Arial MT"/>
                          <a:cs typeface="Arial MT"/>
                        </a:rPr>
                        <a:t>e</a:t>
                      </a:r>
                      <a:r>
                        <a:rPr sz="1050" spc="-15" dirty="0">
                          <a:solidFill>
                            <a:srgbClr val="62666A"/>
                          </a:solidFill>
                          <a:latin typeface="Arial MT"/>
                          <a:cs typeface="Arial MT"/>
                        </a:rPr>
                        <a:t>v</a:t>
                      </a:r>
                      <a:r>
                        <a:rPr sz="1050" dirty="0">
                          <a:solidFill>
                            <a:srgbClr val="62666A"/>
                          </a:solidFill>
                          <a:latin typeface="Arial MT"/>
                          <a:cs typeface="Arial MT"/>
                        </a:rPr>
                        <a:t>isione,  responsabile chiave, personale </a:t>
                      </a:r>
                      <a:r>
                        <a:rPr sz="1050" spc="5" dirty="0">
                          <a:solidFill>
                            <a:srgbClr val="62666A"/>
                          </a:solidFill>
                          <a:latin typeface="Arial MT"/>
                          <a:cs typeface="Arial MT"/>
                        </a:rPr>
                        <a:t> </a:t>
                      </a:r>
                      <a:r>
                        <a:rPr sz="1050" dirty="0">
                          <a:solidFill>
                            <a:srgbClr val="62666A"/>
                          </a:solidFill>
                          <a:latin typeface="Arial MT"/>
                          <a:cs typeface="Arial MT"/>
                        </a:rPr>
                        <a:t>professionale,</a:t>
                      </a:r>
                      <a:r>
                        <a:rPr sz="1050" spc="5" dirty="0">
                          <a:solidFill>
                            <a:srgbClr val="62666A"/>
                          </a:solidFill>
                          <a:latin typeface="Arial MT"/>
                          <a:cs typeface="Arial MT"/>
                        </a:rPr>
                        <a:t> </a:t>
                      </a:r>
                      <a:r>
                        <a:rPr sz="1050" dirty="0">
                          <a:solidFill>
                            <a:srgbClr val="62666A"/>
                          </a:solidFill>
                          <a:latin typeface="Arial MT"/>
                          <a:cs typeface="Arial MT"/>
                        </a:rPr>
                        <a:t>free</a:t>
                      </a:r>
                      <a:r>
                        <a:rPr sz="1050" spc="5" dirty="0">
                          <a:solidFill>
                            <a:srgbClr val="62666A"/>
                          </a:solidFill>
                          <a:latin typeface="Arial MT"/>
                          <a:cs typeface="Arial MT"/>
                        </a:rPr>
                        <a:t> </a:t>
                      </a:r>
                      <a:r>
                        <a:rPr sz="1050" dirty="0">
                          <a:solidFill>
                            <a:srgbClr val="62666A"/>
                          </a:solidFill>
                          <a:latin typeface="Arial MT"/>
                          <a:cs typeface="Arial MT"/>
                        </a:rPr>
                        <a:t>lance, </a:t>
                      </a:r>
                      <a:r>
                        <a:rPr sz="1050" spc="5" dirty="0">
                          <a:solidFill>
                            <a:srgbClr val="62666A"/>
                          </a:solidFill>
                          <a:latin typeface="Arial MT"/>
                          <a:cs typeface="Arial MT"/>
                        </a:rPr>
                        <a:t> </a:t>
                      </a:r>
                      <a:r>
                        <a:rPr sz="1050" dirty="0">
                          <a:solidFill>
                            <a:srgbClr val="62666A"/>
                          </a:solidFill>
                          <a:latin typeface="Arial MT"/>
                          <a:cs typeface="Arial MT"/>
                        </a:rPr>
                        <a:t>familiari </a:t>
                      </a:r>
                      <a:r>
                        <a:rPr sz="1050" spc="-5" dirty="0">
                          <a:solidFill>
                            <a:srgbClr val="62666A"/>
                          </a:solidFill>
                          <a:latin typeface="Arial MT"/>
                          <a:cs typeface="Arial MT"/>
                        </a:rPr>
                        <a:t>ecc. (art. </a:t>
                      </a:r>
                      <a:r>
                        <a:rPr sz="1050" dirty="0">
                          <a:solidFill>
                            <a:srgbClr val="62666A"/>
                          </a:solidFill>
                          <a:latin typeface="Arial MT"/>
                          <a:cs typeface="Arial MT"/>
                        </a:rPr>
                        <a:t>1 co. 2, Dir. </a:t>
                      </a:r>
                      <a:r>
                        <a:rPr sz="1050" spc="5" dirty="0">
                          <a:solidFill>
                            <a:srgbClr val="62666A"/>
                          </a:solidFill>
                          <a:latin typeface="Arial MT"/>
                          <a:cs typeface="Arial MT"/>
                        </a:rPr>
                        <a:t> </a:t>
                      </a:r>
                      <a:r>
                        <a:rPr sz="1050" dirty="0">
                          <a:solidFill>
                            <a:srgbClr val="62666A"/>
                          </a:solidFill>
                          <a:latin typeface="Arial MT"/>
                          <a:cs typeface="Arial MT"/>
                        </a:rPr>
                        <a:t>2004/72/CE)</a:t>
                      </a:r>
                      <a:r>
                        <a:rPr sz="1050" spc="5" dirty="0">
                          <a:solidFill>
                            <a:srgbClr val="62666A"/>
                          </a:solidFill>
                          <a:latin typeface="Arial MT"/>
                          <a:cs typeface="Arial MT"/>
                        </a:rPr>
                        <a:t> </a:t>
                      </a:r>
                      <a:r>
                        <a:rPr sz="1050" spc="-5" dirty="0">
                          <a:solidFill>
                            <a:srgbClr val="62666A"/>
                          </a:solidFill>
                          <a:latin typeface="Arial MT"/>
                          <a:cs typeface="Arial MT"/>
                        </a:rPr>
                        <a:t>ovvero</a:t>
                      </a:r>
                      <a:r>
                        <a:rPr sz="1050" dirty="0">
                          <a:solidFill>
                            <a:srgbClr val="62666A"/>
                          </a:solidFill>
                          <a:latin typeface="Arial MT"/>
                          <a:cs typeface="Arial MT"/>
                        </a:rPr>
                        <a:t> quelli </a:t>
                      </a:r>
                      <a:r>
                        <a:rPr sz="1050" spc="5" dirty="0">
                          <a:solidFill>
                            <a:srgbClr val="62666A"/>
                          </a:solidFill>
                          <a:latin typeface="Arial MT"/>
                          <a:cs typeface="Arial MT"/>
                        </a:rPr>
                        <a:t> </a:t>
                      </a:r>
                      <a:r>
                        <a:rPr sz="1050" dirty="0">
                          <a:solidFill>
                            <a:srgbClr val="62666A"/>
                          </a:solidFill>
                          <a:latin typeface="Arial MT"/>
                          <a:cs typeface="Arial MT"/>
                        </a:rPr>
                        <a:t>indicati</a:t>
                      </a:r>
                      <a:r>
                        <a:rPr sz="1050" spc="-15" dirty="0">
                          <a:solidFill>
                            <a:srgbClr val="62666A"/>
                          </a:solidFill>
                          <a:latin typeface="Arial MT"/>
                          <a:cs typeface="Arial MT"/>
                        </a:rPr>
                        <a:t> </a:t>
                      </a:r>
                      <a:r>
                        <a:rPr sz="1050" spc="-5" dirty="0">
                          <a:solidFill>
                            <a:srgbClr val="62666A"/>
                          </a:solidFill>
                          <a:latin typeface="Arial MT"/>
                          <a:cs typeface="Arial MT"/>
                        </a:rPr>
                        <a:t>all’art.</a:t>
                      </a:r>
                      <a:r>
                        <a:rPr sz="1050" spc="-25" dirty="0">
                          <a:solidFill>
                            <a:srgbClr val="62666A"/>
                          </a:solidFill>
                          <a:latin typeface="Arial MT"/>
                          <a:cs typeface="Arial MT"/>
                        </a:rPr>
                        <a:t> </a:t>
                      </a:r>
                      <a:r>
                        <a:rPr sz="1050" dirty="0">
                          <a:solidFill>
                            <a:srgbClr val="62666A"/>
                          </a:solidFill>
                          <a:latin typeface="Arial MT"/>
                          <a:cs typeface="Arial MT"/>
                        </a:rPr>
                        <a:t>10</a:t>
                      </a:r>
                      <a:r>
                        <a:rPr sz="1050" spc="-10" dirty="0">
                          <a:solidFill>
                            <a:srgbClr val="62666A"/>
                          </a:solidFill>
                          <a:latin typeface="Arial MT"/>
                          <a:cs typeface="Arial MT"/>
                        </a:rPr>
                        <a:t> </a:t>
                      </a:r>
                      <a:r>
                        <a:rPr sz="1050" spc="5" dirty="0">
                          <a:solidFill>
                            <a:srgbClr val="62666A"/>
                          </a:solidFill>
                          <a:latin typeface="Arial MT"/>
                          <a:cs typeface="Arial MT"/>
                        </a:rPr>
                        <a:t>comma</a:t>
                      </a:r>
                      <a:r>
                        <a:rPr sz="1050" spc="-30" dirty="0">
                          <a:solidFill>
                            <a:srgbClr val="62666A"/>
                          </a:solidFill>
                          <a:latin typeface="Arial MT"/>
                          <a:cs typeface="Arial MT"/>
                        </a:rPr>
                        <a:t> </a:t>
                      </a:r>
                      <a:r>
                        <a:rPr sz="1050" dirty="0">
                          <a:solidFill>
                            <a:srgbClr val="62666A"/>
                          </a:solidFill>
                          <a:latin typeface="Arial MT"/>
                          <a:cs typeface="Arial MT"/>
                        </a:rPr>
                        <a:t>3</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1092809" y="302132"/>
            <a:ext cx="7028815"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20" dirty="0"/>
              <a:t> </a:t>
            </a:r>
            <a:r>
              <a:rPr dirty="0"/>
              <a:t>NELLE</a:t>
            </a:r>
            <a:r>
              <a:rPr spc="-10" dirty="0"/>
              <a:t> </a:t>
            </a:r>
            <a:r>
              <a:rPr dirty="0"/>
              <a:t>REVISIONI </a:t>
            </a:r>
            <a:r>
              <a:rPr spc="-5" dirty="0"/>
              <a:t>LEGALI:</a:t>
            </a:r>
            <a:r>
              <a:rPr spc="-25" dirty="0"/>
              <a:t> </a:t>
            </a:r>
            <a:r>
              <a:rPr dirty="0"/>
              <a:t>D.</a:t>
            </a:r>
            <a:r>
              <a:rPr spc="-20" dirty="0"/>
              <a:t> </a:t>
            </a:r>
            <a:r>
              <a:rPr dirty="0"/>
              <a:t>Lgs.</a:t>
            </a:r>
            <a:r>
              <a:rPr spc="-25" dirty="0"/>
              <a:t> </a:t>
            </a:r>
            <a:r>
              <a:rPr dirty="0"/>
              <a:t>39/2010</a:t>
            </a:r>
          </a:p>
        </p:txBody>
      </p:sp>
      <p:pic>
        <p:nvPicPr>
          <p:cNvPr id="4" name="object 4"/>
          <p:cNvPicPr/>
          <p:nvPr/>
        </p:nvPicPr>
        <p:blipFill>
          <a:blip r:embed="rId2" cstate="print"/>
          <a:stretch>
            <a:fillRect/>
          </a:stretch>
        </p:blipFill>
        <p:spPr>
          <a:xfrm>
            <a:off x="7092695" y="3500628"/>
            <a:ext cx="998220" cy="894588"/>
          </a:xfrm>
          <a:prstGeom prst="rect">
            <a:avLst/>
          </a:prstGeom>
        </p:spPr>
      </p:pic>
      <p:pic>
        <p:nvPicPr>
          <p:cNvPr id="5" name="object 5"/>
          <p:cNvPicPr/>
          <p:nvPr/>
        </p:nvPicPr>
        <p:blipFill>
          <a:blip r:embed="rId3" cstate="print"/>
          <a:stretch>
            <a:fillRect/>
          </a:stretch>
        </p:blipFill>
        <p:spPr>
          <a:xfrm>
            <a:off x="2051304" y="2634995"/>
            <a:ext cx="1485899" cy="1495043"/>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941576" y="976883"/>
          <a:ext cx="6197599" cy="3337292"/>
        </p:xfrm>
        <a:graphic>
          <a:graphicData uri="http://schemas.openxmlformats.org/drawingml/2006/table">
            <a:tbl>
              <a:tblPr firstRow="1" bandRow="1">
                <a:tableStyleId>{2D5ABB26-0587-4C30-8999-92F81FD0307C}</a:tableStyleId>
              </a:tblPr>
              <a:tblGrid>
                <a:gridCol w="1898014">
                  <a:extLst>
                    <a:ext uri="{9D8B030D-6E8A-4147-A177-3AD203B41FA5}">
                      <a16:colId xmlns:a16="http://schemas.microsoft.com/office/drawing/2014/main" val="20000"/>
                    </a:ext>
                  </a:extLst>
                </a:gridCol>
                <a:gridCol w="2362835">
                  <a:extLst>
                    <a:ext uri="{9D8B030D-6E8A-4147-A177-3AD203B41FA5}">
                      <a16:colId xmlns:a16="http://schemas.microsoft.com/office/drawing/2014/main" val="20001"/>
                    </a:ext>
                  </a:extLst>
                </a:gridCol>
                <a:gridCol w="1936750">
                  <a:extLst>
                    <a:ext uri="{9D8B030D-6E8A-4147-A177-3AD203B41FA5}">
                      <a16:colId xmlns:a16="http://schemas.microsoft.com/office/drawing/2014/main" val="20002"/>
                    </a:ext>
                  </a:extLst>
                </a:gridCol>
              </a:tblGrid>
              <a:tr h="434086">
                <a:tc>
                  <a:txBody>
                    <a:bodyPr/>
                    <a:lstStyle/>
                    <a:p>
                      <a:pPr marR="528320" algn="r">
                        <a:lnSpc>
                          <a:spcPct val="100000"/>
                        </a:lnSpc>
                        <a:spcBef>
                          <a:spcPts val="315"/>
                        </a:spcBef>
                      </a:pPr>
                      <a:r>
                        <a:rPr sz="1800" b="1" spc="-65" dirty="0">
                          <a:solidFill>
                            <a:srgbClr val="FFFFFF"/>
                          </a:solidFill>
                          <a:latin typeface="Arial"/>
                          <a:cs typeface="Arial"/>
                        </a:rPr>
                        <a:t>ART.</a:t>
                      </a:r>
                      <a:r>
                        <a:rPr sz="1800" b="1" spc="-40" dirty="0">
                          <a:solidFill>
                            <a:srgbClr val="FFFFFF"/>
                          </a:solidFill>
                          <a:latin typeface="Arial"/>
                          <a:cs typeface="Arial"/>
                        </a:rPr>
                        <a:t> </a:t>
                      </a:r>
                      <a:r>
                        <a:rPr sz="1800" b="1" spc="-10" dirty="0">
                          <a:solidFill>
                            <a:srgbClr val="FFFFFF"/>
                          </a:solidFill>
                          <a:latin typeface="Arial"/>
                          <a:cs typeface="Arial"/>
                        </a:rPr>
                        <a:t>10</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608965">
                        <a:lnSpc>
                          <a:spcPct val="100000"/>
                        </a:lnSpc>
                        <a:spcBef>
                          <a:spcPts val="315"/>
                        </a:spcBef>
                      </a:pPr>
                      <a:r>
                        <a:rPr sz="1800" b="1" dirty="0">
                          <a:solidFill>
                            <a:srgbClr val="FFFFFF"/>
                          </a:solidFill>
                          <a:latin typeface="Arial"/>
                          <a:cs typeface="Arial"/>
                        </a:rPr>
                        <a:t>Contenuto</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algn="ctr">
                        <a:lnSpc>
                          <a:spcPct val="100000"/>
                        </a:lnSpc>
                        <a:spcBef>
                          <a:spcPts val="315"/>
                        </a:spcBef>
                      </a:pPr>
                      <a:r>
                        <a:rPr sz="1800" b="1" dirty="0">
                          <a:solidFill>
                            <a:srgbClr val="FFFFFF"/>
                          </a:solidFill>
                          <a:latin typeface="Arial"/>
                          <a:cs typeface="Arial"/>
                        </a:rPr>
                        <a:t>NOTE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691639">
                <a:tc>
                  <a:txBody>
                    <a:bodyPr/>
                    <a:lstStyle/>
                    <a:p>
                      <a:pPr marR="497205" algn="r">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6</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58115">
                        <a:lnSpc>
                          <a:spcPct val="100000"/>
                        </a:lnSpc>
                        <a:spcBef>
                          <a:spcPts val="335"/>
                        </a:spcBef>
                      </a:pPr>
                      <a:r>
                        <a:rPr sz="1050" spc="-5" dirty="0">
                          <a:solidFill>
                            <a:srgbClr val="62666A"/>
                          </a:solidFill>
                          <a:latin typeface="Arial MT"/>
                          <a:cs typeface="Arial MT"/>
                        </a:rPr>
                        <a:t>In </a:t>
                      </a:r>
                      <a:r>
                        <a:rPr sz="1050" dirty="0">
                          <a:solidFill>
                            <a:srgbClr val="62666A"/>
                          </a:solidFill>
                          <a:latin typeface="Arial MT"/>
                          <a:cs typeface="Arial MT"/>
                        </a:rPr>
                        <a:t>caso di fusione o acquisizione </a:t>
                      </a:r>
                      <a:r>
                        <a:rPr sz="1050" spc="5" dirty="0">
                          <a:solidFill>
                            <a:srgbClr val="62666A"/>
                          </a:solidFill>
                          <a:latin typeface="Arial MT"/>
                          <a:cs typeface="Arial MT"/>
                        </a:rPr>
                        <a:t> </a:t>
                      </a:r>
                      <a:r>
                        <a:rPr sz="1050" dirty="0">
                          <a:solidFill>
                            <a:srgbClr val="62666A"/>
                          </a:solidFill>
                          <a:latin typeface="Arial MT"/>
                          <a:cs typeface="Arial MT"/>
                        </a:rPr>
                        <a:t>della</a:t>
                      </a:r>
                      <a:r>
                        <a:rPr sz="1050" spc="-30" dirty="0">
                          <a:solidFill>
                            <a:srgbClr val="62666A"/>
                          </a:solidFill>
                          <a:latin typeface="Arial MT"/>
                          <a:cs typeface="Arial MT"/>
                        </a:rPr>
                        <a:t> </a:t>
                      </a:r>
                      <a:r>
                        <a:rPr sz="1050" dirty="0">
                          <a:solidFill>
                            <a:srgbClr val="62666A"/>
                          </a:solidFill>
                          <a:latin typeface="Arial MT"/>
                          <a:cs typeface="Arial MT"/>
                        </a:rPr>
                        <a:t>società</a:t>
                      </a:r>
                      <a:r>
                        <a:rPr sz="1050" spc="-30" dirty="0">
                          <a:solidFill>
                            <a:srgbClr val="62666A"/>
                          </a:solidFill>
                          <a:latin typeface="Arial MT"/>
                          <a:cs typeface="Arial MT"/>
                        </a:rPr>
                        <a:t> </a:t>
                      </a:r>
                      <a:r>
                        <a:rPr sz="1050" dirty="0">
                          <a:solidFill>
                            <a:srgbClr val="62666A"/>
                          </a:solidFill>
                          <a:latin typeface="Arial MT"/>
                          <a:cs typeface="Arial MT"/>
                        </a:rPr>
                        <a:t>di</a:t>
                      </a:r>
                      <a:r>
                        <a:rPr sz="1050" spc="-10" dirty="0">
                          <a:solidFill>
                            <a:srgbClr val="62666A"/>
                          </a:solidFill>
                          <a:latin typeface="Arial MT"/>
                          <a:cs typeface="Arial MT"/>
                        </a:rPr>
                        <a:t> </a:t>
                      </a:r>
                      <a:r>
                        <a:rPr sz="1050" dirty="0">
                          <a:solidFill>
                            <a:srgbClr val="62666A"/>
                          </a:solidFill>
                          <a:latin typeface="Arial MT"/>
                          <a:cs typeface="Arial MT"/>
                        </a:rPr>
                        <a:t>revisione,</a:t>
                      </a:r>
                      <a:r>
                        <a:rPr sz="1050" spc="-10" dirty="0">
                          <a:solidFill>
                            <a:srgbClr val="62666A"/>
                          </a:solidFill>
                          <a:latin typeface="Arial MT"/>
                          <a:cs typeface="Arial MT"/>
                        </a:rPr>
                        <a:t> </a:t>
                      </a:r>
                      <a:r>
                        <a:rPr sz="1050" dirty="0">
                          <a:solidFill>
                            <a:srgbClr val="62666A"/>
                          </a:solidFill>
                          <a:latin typeface="Arial MT"/>
                          <a:cs typeface="Arial MT"/>
                        </a:rPr>
                        <a:t>il</a:t>
                      </a:r>
                      <a:r>
                        <a:rPr sz="1050" spc="-15" dirty="0">
                          <a:solidFill>
                            <a:srgbClr val="62666A"/>
                          </a:solidFill>
                          <a:latin typeface="Arial MT"/>
                          <a:cs typeface="Arial MT"/>
                        </a:rPr>
                        <a:t> </a:t>
                      </a:r>
                      <a:r>
                        <a:rPr sz="1050" dirty="0">
                          <a:solidFill>
                            <a:srgbClr val="62666A"/>
                          </a:solidFill>
                          <a:latin typeface="Arial MT"/>
                          <a:cs typeface="Arial MT"/>
                        </a:rPr>
                        <a:t>revisore </a:t>
                      </a:r>
                      <a:r>
                        <a:rPr sz="1050" spc="-275" dirty="0">
                          <a:solidFill>
                            <a:srgbClr val="62666A"/>
                          </a:solidFill>
                          <a:latin typeface="Arial MT"/>
                          <a:cs typeface="Arial MT"/>
                        </a:rPr>
                        <a:t> </a:t>
                      </a:r>
                      <a:r>
                        <a:rPr sz="1050" dirty="0">
                          <a:solidFill>
                            <a:srgbClr val="62666A"/>
                          </a:solidFill>
                          <a:latin typeface="Arial MT"/>
                          <a:cs typeface="Arial MT"/>
                        </a:rPr>
                        <a:t>o la società di revisione </a:t>
                      </a:r>
                      <a:r>
                        <a:rPr sz="1050" spc="-5" dirty="0">
                          <a:solidFill>
                            <a:srgbClr val="62666A"/>
                          </a:solidFill>
                          <a:latin typeface="Arial MT"/>
                          <a:cs typeface="Arial MT"/>
                        </a:rPr>
                        <a:t>deve </a:t>
                      </a:r>
                      <a:r>
                        <a:rPr sz="1050" dirty="0">
                          <a:solidFill>
                            <a:srgbClr val="62666A"/>
                          </a:solidFill>
                          <a:latin typeface="Arial MT"/>
                          <a:cs typeface="Arial MT"/>
                        </a:rPr>
                        <a:t> valutare per la nuova </a:t>
                      </a:r>
                      <a:r>
                        <a:rPr sz="1050" spc="-5" dirty="0">
                          <a:solidFill>
                            <a:srgbClr val="62666A"/>
                          </a:solidFill>
                          <a:latin typeface="Arial MT"/>
                          <a:cs typeface="Arial MT"/>
                        </a:rPr>
                        <a:t>entità </a:t>
                      </a:r>
                      <a:r>
                        <a:rPr sz="1050" dirty="0">
                          <a:solidFill>
                            <a:srgbClr val="62666A"/>
                          </a:solidFill>
                          <a:latin typeface="Arial MT"/>
                          <a:cs typeface="Arial MT"/>
                        </a:rPr>
                        <a:t> eventuali interessi, relazioni in </a:t>
                      </a:r>
                      <a:r>
                        <a:rPr sz="1050" spc="5" dirty="0">
                          <a:solidFill>
                            <a:srgbClr val="62666A"/>
                          </a:solidFill>
                          <a:latin typeface="Arial MT"/>
                          <a:cs typeface="Arial MT"/>
                        </a:rPr>
                        <a:t> </a:t>
                      </a:r>
                      <a:r>
                        <a:rPr sz="1050" dirty="0">
                          <a:solidFill>
                            <a:srgbClr val="62666A"/>
                          </a:solidFill>
                          <a:latin typeface="Arial MT"/>
                          <a:cs typeface="Arial MT"/>
                        </a:rPr>
                        <a:t>essere o recenti, i </a:t>
                      </a:r>
                      <a:r>
                        <a:rPr sz="1050" spc="-5" dirty="0">
                          <a:solidFill>
                            <a:srgbClr val="62666A"/>
                          </a:solidFill>
                          <a:latin typeface="Arial MT"/>
                          <a:cs typeface="Arial MT"/>
                        </a:rPr>
                        <a:t>servizi </a:t>
                      </a:r>
                      <a:r>
                        <a:rPr sz="1050" dirty="0">
                          <a:solidFill>
                            <a:srgbClr val="62666A"/>
                          </a:solidFill>
                          <a:latin typeface="Arial MT"/>
                          <a:cs typeface="Arial MT"/>
                        </a:rPr>
                        <a:t>diversi </a:t>
                      </a:r>
                      <a:r>
                        <a:rPr sz="1050" spc="5" dirty="0">
                          <a:solidFill>
                            <a:srgbClr val="62666A"/>
                          </a:solidFill>
                          <a:latin typeface="Arial MT"/>
                          <a:cs typeface="Arial MT"/>
                        </a:rPr>
                        <a:t> </a:t>
                      </a:r>
                      <a:r>
                        <a:rPr sz="1050" dirty="0">
                          <a:solidFill>
                            <a:srgbClr val="62666A"/>
                          </a:solidFill>
                          <a:latin typeface="Arial MT"/>
                          <a:cs typeface="Arial MT"/>
                        </a:rPr>
                        <a:t>dalla revisione che possano </a:t>
                      </a:r>
                      <a:r>
                        <a:rPr sz="1050" spc="5" dirty="0">
                          <a:solidFill>
                            <a:srgbClr val="62666A"/>
                          </a:solidFill>
                          <a:latin typeface="Arial MT"/>
                          <a:cs typeface="Arial MT"/>
                        </a:rPr>
                        <a:t> </a:t>
                      </a:r>
                      <a:r>
                        <a:rPr sz="1050" dirty="0">
                          <a:solidFill>
                            <a:srgbClr val="62666A"/>
                          </a:solidFill>
                          <a:latin typeface="Arial MT"/>
                          <a:cs typeface="Arial MT"/>
                        </a:rPr>
                        <a:t>compromettere </a:t>
                      </a:r>
                      <a:r>
                        <a:rPr sz="1050" spc="-5" dirty="0">
                          <a:solidFill>
                            <a:srgbClr val="62666A"/>
                          </a:solidFill>
                          <a:latin typeface="Arial MT"/>
                          <a:cs typeface="Arial MT"/>
                        </a:rPr>
                        <a:t>l’indipendenza </a:t>
                      </a:r>
                      <a:r>
                        <a:rPr sz="1050" dirty="0">
                          <a:solidFill>
                            <a:srgbClr val="62666A"/>
                          </a:solidFill>
                          <a:latin typeface="Arial MT"/>
                          <a:cs typeface="Arial MT"/>
                        </a:rPr>
                        <a:t>e la </a:t>
                      </a:r>
                      <a:r>
                        <a:rPr sz="1050" spc="5" dirty="0">
                          <a:solidFill>
                            <a:srgbClr val="62666A"/>
                          </a:solidFill>
                          <a:latin typeface="Arial MT"/>
                          <a:cs typeface="Arial MT"/>
                        </a:rPr>
                        <a:t> </a:t>
                      </a:r>
                      <a:r>
                        <a:rPr sz="1050" dirty="0">
                          <a:solidFill>
                            <a:srgbClr val="62666A"/>
                          </a:solidFill>
                          <a:latin typeface="Arial MT"/>
                          <a:cs typeface="Arial MT"/>
                        </a:rPr>
                        <a:t>capacità di proseguire la revisione </a:t>
                      </a:r>
                      <a:r>
                        <a:rPr sz="1050" spc="5" dirty="0">
                          <a:solidFill>
                            <a:srgbClr val="62666A"/>
                          </a:solidFill>
                          <a:latin typeface="Arial MT"/>
                          <a:cs typeface="Arial MT"/>
                        </a:rPr>
                        <a:t> </a:t>
                      </a:r>
                      <a:r>
                        <a:rPr sz="1050" dirty="0">
                          <a:solidFill>
                            <a:srgbClr val="62666A"/>
                          </a:solidFill>
                          <a:latin typeface="Arial MT"/>
                          <a:cs typeface="Arial MT"/>
                        </a:rPr>
                        <a:t>legale.</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47320">
                        <a:lnSpc>
                          <a:spcPct val="100000"/>
                        </a:lnSpc>
                        <a:spcBef>
                          <a:spcPts val="335"/>
                        </a:spcBef>
                      </a:pPr>
                      <a:r>
                        <a:rPr sz="1050" spc="-5" dirty="0">
                          <a:solidFill>
                            <a:srgbClr val="62666A"/>
                          </a:solidFill>
                          <a:latin typeface="Arial MT"/>
                          <a:cs typeface="Arial MT"/>
                        </a:rPr>
                        <a:t>Il</a:t>
                      </a:r>
                      <a:r>
                        <a:rPr sz="1050" spc="-10" dirty="0">
                          <a:solidFill>
                            <a:srgbClr val="62666A"/>
                          </a:solidFill>
                          <a:latin typeface="Arial MT"/>
                          <a:cs typeface="Arial MT"/>
                        </a:rPr>
                        <a:t> </a:t>
                      </a:r>
                      <a:r>
                        <a:rPr sz="1050" dirty="0">
                          <a:solidFill>
                            <a:srgbClr val="62666A"/>
                          </a:solidFill>
                          <a:latin typeface="Arial MT"/>
                          <a:cs typeface="Arial MT"/>
                        </a:rPr>
                        <a:t>revisore</a:t>
                      </a:r>
                      <a:r>
                        <a:rPr sz="1050" spc="-20" dirty="0">
                          <a:solidFill>
                            <a:srgbClr val="62666A"/>
                          </a:solidFill>
                          <a:latin typeface="Arial MT"/>
                          <a:cs typeface="Arial MT"/>
                        </a:rPr>
                        <a:t> </a:t>
                      </a:r>
                      <a:r>
                        <a:rPr sz="1050" dirty="0">
                          <a:solidFill>
                            <a:srgbClr val="62666A"/>
                          </a:solidFill>
                          <a:latin typeface="Arial MT"/>
                          <a:cs typeface="Arial MT"/>
                        </a:rPr>
                        <a:t>legale</a:t>
                      </a:r>
                      <a:r>
                        <a:rPr sz="1050" spc="-10" dirty="0">
                          <a:solidFill>
                            <a:srgbClr val="62666A"/>
                          </a:solidFill>
                          <a:latin typeface="Arial MT"/>
                          <a:cs typeface="Arial MT"/>
                        </a:rPr>
                        <a:t> </a:t>
                      </a:r>
                      <a:r>
                        <a:rPr sz="1050" dirty="0">
                          <a:solidFill>
                            <a:srgbClr val="62666A"/>
                          </a:solidFill>
                          <a:latin typeface="Arial MT"/>
                          <a:cs typeface="Arial MT"/>
                        </a:rPr>
                        <a:t>o</a:t>
                      </a:r>
                      <a:r>
                        <a:rPr sz="1050" spc="-30" dirty="0">
                          <a:solidFill>
                            <a:srgbClr val="62666A"/>
                          </a:solidFill>
                          <a:latin typeface="Arial MT"/>
                          <a:cs typeface="Arial MT"/>
                        </a:rPr>
                        <a:t> </a:t>
                      </a:r>
                      <a:r>
                        <a:rPr sz="1050" dirty="0">
                          <a:solidFill>
                            <a:srgbClr val="62666A"/>
                          </a:solidFill>
                          <a:latin typeface="Arial MT"/>
                          <a:cs typeface="Arial MT"/>
                        </a:rPr>
                        <a:t>la</a:t>
                      </a:r>
                      <a:r>
                        <a:rPr sz="1050" spc="-15" dirty="0">
                          <a:solidFill>
                            <a:srgbClr val="62666A"/>
                          </a:solidFill>
                          <a:latin typeface="Arial MT"/>
                          <a:cs typeface="Arial MT"/>
                        </a:rPr>
                        <a:t> </a:t>
                      </a:r>
                      <a:r>
                        <a:rPr sz="1050" dirty="0">
                          <a:solidFill>
                            <a:srgbClr val="62666A"/>
                          </a:solidFill>
                          <a:latin typeface="Arial MT"/>
                          <a:cs typeface="Arial MT"/>
                        </a:rPr>
                        <a:t>società </a:t>
                      </a:r>
                      <a:r>
                        <a:rPr sz="1050" spc="-275" dirty="0">
                          <a:solidFill>
                            <a:srgbClr val="62666A"/>
                          </a:solidFill>
                          <a:latin typeface="Arial MT"/>
                          <a:cs typeface="Arial MT"/>
                        </a:rPr>
                        <a:t> </a:t>
                      </a:r>
                      <a:r>
                        <a:rPr sz="1050" dirty="0">
                          <a:solidFill>
                            <a:srgbClr val="62666A"/>
                          </a:solidFill>
                          <a:latin typeface="Arial MT"/>
                          <a:cs typeface="Arial MT"/>
                        </a:rPr>
                        <a:t>di revisione </a:t>
                      </a:r>
                      <a:r>
                        <a:rPr sz="1050" spc="-5" dirty="0">
                          <a:solidFill>
                            <a:srgbClr val="62666A"/>
                          </a:solidFill>
                          <a:latin typeface="Arial MT"/>
                          <a:cs typeface="Arial MT"/>
                        </a:rPr>
                        <a:t>adotta </a:t>
                      </a:r>
                      <a:r>
                        <a:rPr sz="1050" dirty="0">
                          <a:solidFill>
                            <a:srgbClr val="FF0000"/>
                          </a:solidFill>
                          <a:latin typeface="Arial MT"/>
                          <a:cs typeface="Arial MT"/>
                        </a:rPr>
                        <a:t>entro 3 </a:t>
                      </a:r>
                      <a:r>
                        <a:rPr sz="1050" spc="5" dirty="0">
                          <a:solidFill>
                            <a:srgbClr val="FF0000"/>
                          </a:solidFill>
                          <a:latin typeface="Arial MT"/>
                          <a:cs typeface="Arial MT"/>
                        </a:rPr>
                        <a:t> </a:t>
                      </a:r>
                      <a:r>
                        <a:rPr sz="1050" dirty="0">
                          <a:solidFill>
                            <a:srgbClr val="FF0000"/>
                          </a:solidFill>
                          <a:latin typeface="Arial MT"/>
                          <a:cs typeface="Arial MT"/>
                        </a:rPr>
                        <a:t>mesi </a:t>
                      </a:r>
                      <a:r>
                        <a:rPr sz="1050" dirty="0">
                          <a:solidFill>
                            <a:srgbClr val="62666A"/>
                          </a:solidFill>
                          <a:latin typeface="Arial MT"/>
                          <a:cs typeface="Arial MT"/>
                        </a:rPr>
                        <a:t>dalla data di </a:t>
                      </a:r>
                      <a:r>
                        <a:rPr sz="1050" spc="5" dirty="0">
                          <a:solidFill>
                            <a:srgbClr val="62666A"/>
                          </a:solidFill>
                          <a:latin typeface="Arial MT"/>
                          <a:cs typeface="Arial MT"/>
                        </a:rPr>
                        <a:t> </a:t>
                      </a:r>
                      <a:r>
                        <a:rPr sz="1050" dirty="0">
                          <a:solidFill>
                            <a:srgbClr val="62666A"/>
                          </a:solidFill>
                          <a:latin typeface="Arial MT"/>
                          <a:cs typeface="Arial MT"/>
                        </a:rPr>
                        <a:t>approvazione</a:t>
                      </a:r>
                      <a:r>
                        <a:rPr sz="1050" spc="-20" dirty="0">
                          <a:solidFill>
                            <a:srgbClr val="62666A"/>
                          </a:solidFill>
                          <a:latin typeface="Arial MT"/>
                          <a:cs typeface="Arial MT"/>
                        </a:rPr>
                        <a:t> </a:t>
                      </a:r>
                      <a:r>
                        <a:rPr sz="1050" dirty="0">
                          <a:solidFill>
                            <a:srgbClr val="62666A"/>
                          </a:solidFill>
                          <a:latin typeface="Arial MT"/>
                          <a:cs typeface="Arial MT"/>
                        </a:rPr>
                        <a:t>del</a:t>
                      </a:r>
                      <a:r>
                        <a:rPr sz="1050" spc="-25" dirty="0">
                          <a:solidFill>
                            <a:srgbClr val="62666A"/>
                          </a:solidFill>
                          <a:latin typeface="Arial MT"/>
                          <a:cs typeface="Arial MT"/>
                        </a:rPr>
                        <a:t> </a:t>
                      </a:r>
                      <a:r>
                        <a:rPr sz="1050" dirty="0">
                          <a:solidFill>
                            <a:srgbClr val="62666A"/>
                          </a:solidFill>
                          <a:latin typeface="Arial MT"/>
                          <a:cs typeface="Arial MT"/>
                        </a:rPr>
                        <a:t>progetto</a:t>
                      </a:r>
                      <a:r>
                        <a:rPr sz="1050" spc="-30" dirty="0">
                          <a:solidFill>
                            <a:srgbClr val="62666A"/>
                          </a:solidFill>
                          <a:latin typeface="Arial MT"/>
                          <a:cs typeface="Arial MT"/>
                        </a:rPr>
                        <a:t> </a:t>
                      </a:r>
                      <a:r>
                        <a:rPr sz="1050" dirty="0">
                          <a:solidFill>
                            <a:srgbClr val="62666A"/>
                          </a:solidFill>
                          <a:latin typeface="Arial MT"/>
                          <a:cs typeface="Arial MT"/>
                        </a:rPr>
                        <a:t>di </a:t>
                      </a:r>
                      <a:r>
                        <a:rPr sz="1050" spc="-280" dirty="0">
                          <a:solidFill>
                            <a:srgbClr val="62666A"/>
                          </a:solidFill>
                          <a:latin typeface="Arial MT"/>
                          <a:cs typeface="Arial MT"/>
                        </a:rPr>
                        <a:t> </a:t>
                      </a:r>
                      <a:r>
                        <a:rPr sz="1050" dirty="0">
                          <a:solidFill>
                            <a:srgbClr val="62666A"/>
                          </a:solidFill>
                          <a:latin typeface="Arial MT"/>
                          <a:cs typeface="Arial MT"/>
                        </a:rPr>
                        <a:t>fusione o di acquisizione i </a:t>
                      </a:r>
                      <a:r>
                        <a:rPr sz="1050" spc="5" dirty="0">
                          <a:solidFill>
                            <a:srgbClr val="62666A"/>
                          </a:solidFill>
                          <a:latin typeface="Arial MT"/>
                          <a:cs typeface="Arial MT"/>
                        </a:rPr>
                        <a:t> </a:t>
                      </a:r>
                      <a:r>
                        <a:rPr sz="1050" dirty="0">
                          <a:solidFill>
                            <a:srgbClr val="62666A"/>
                          </a:solidFill>
                          <a:latin typeface="Arial MT"/>
                          <a:cs typeface="Arial MT"/>
                        </a:rPr>
                        <a:t>provvedimenti necessari per </a:t>
                      </a:r>
                      <a:r>
                        <a:rPr sz="1050" spc="-280" dirty="0">
                          <a:solidFill>
                            <a:srgbClr val="62666A"/>
                          </a:solidFill>
                          <a:latin typeface="Arial MT"/>
                          <a:cs typeface="Arial MT"/>
                        </a:rPr>
                        <a:t> </a:t>
                      </a:r>
                      <a:r>
                        <a:rPr sz="1050" dirty="0">
                          <a:solidFill>
                            <a:srgbClr val="62666A"/>
                          </a:solidFill>
                          <a:latin typeface="Arial MT"/>
                          <a:cs typeface="Arial MT"/>
                        </a:rPr>
                        <a:t>ridurre al </a:t>
                      </a:r>
                      <a:r>
                        <a:rPr sz="1050" spc="5" dirty="0">
                          <a:solidFill>
                            <a:srgbClr val="62666A"/>
                          </a:solidFill>
                          <a:latin typeface="Arial MT"/>
                          <a:cs typeface="Arial MT"/>
                        </a:rPr>
                        <a:t>minimo </a:t>
                      </a:r>
                      <a:r>
                        <a:rPr sz="1050" dirty="0">
                          <a:solidFill>
                            <a:srgbClr val="62666A"/>
                          </a:solidFill>
                          <a:latin typeface="Arial MT"/>
                          <a:cs typeface="Arial MT"/>
                        </a:rPr>
                        <a:t>i rischi per </a:t>
                      </a:r>
                      <a:r>
                        <a:rPr sz="1050" spc="-280" dirty="0">
                          <a:solidFill>
                            <a:srgbClr val="62666A"/>
                          </a:solidFill>
                          <a:latin typeface="Arial MT"/>
                          <a:cs typeface="Arial MT"/>
                        </a:rPr>
                        <a:t> </a:t>
                      </a:r>
                      <a:r>
                        <a:rPr sz="1050" dirty="0">
                          <a:solidFill>
                            <a:srgbClr val="62666A"/>
                          </a:solidFill>
                          <a:latin typeface="Arial MT"/>
                          <a:cs typeface="Arial MT"/>
                        </a:rPr>
                        <a:t>la</a:t>
                      </a:r>
                      <a:r>
                        <a:rPr sz="1050" spc="-15" dirty="0">
                          <a:solidFill>
                            <a:srgbClr val="62666A"/>
                          </a:solidFill>
                          <a:latin typeface="Arial MT"/>
                          <a:cs typeface="Arial MT"/>
                        </a:rPr>
                        <a:t> </a:t>
                      </a:r>
                      <a:r>
                        <a:rPr sz="1050" dirty="0">
                          <a:solidFill>
                            <a:srgbClr val="62666A"/>
                          </a:solidFill>
                          <a:latin typeface="Arial MT"/>
                          <a:cs typeface="Arial MT"/>
                        </a:rPr>
                        <a:t>propria</a:t>
                      </a:r>
                      <a:r>
                        <a:rPr sz="1050" spc="-10" dirty="0">
                          <a:solidFill>
                            <a:srgbClr val="62666A"/>
                          </a:solidFill>
                          <a:latin typeface="Arial MT"/>
                          <a:cs typeface="Arial MT"/>
                        </a:rPr>
                        <a:t> </a:t>
                      </a:r>
                      <a:r>
                        <a:rPr sz="1050" dirty="0">
                          <a:solidFill>
                            <a:srgbClr val="62666A"/>
                          </a:solidFill>
                          <a:latin typeface="Arial MT"/>
                          <a:cs typeface="Arial MT"/>
                        </a:rPr>
                        <a:t>indipendenza.</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1211567">
                <a:tc>
                  <a:txBody>
                    <a:bodyPr/>
                    <a:lstStyle/>
                    <a:p>
                      <a:pPr marR="497205" algn="r">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7</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1915" algn="just">
                        <a:lnSpc>
                          <a:spcPct val="100000"/>
                        </a:lnSpc>
                        <a:spcBef>
                          <a:spcPts val="335"/>
                        </a:spcBef>
                      </a:pPr>
                      <a:r>
                        <a:rPr sz="1050" spc="-5" dirty="0">
                          <a:solidFill>
                            <a:srgbClr val="62666A"/>
                          </a:solidFill>
                          <a:latin typeface="Arial MT"/>
                          <a:cs typeface="Arial MT"/>
                        </a:rPr>
                        <a:t>Il</a:t>
                      </a:r>
                      <a:r>
                        <a:rPr sz="1050" dirty="0">
                          <a:solidFill>
                            <a:srgbClr val="62666A"/>
                          </a:solidFill>
                          <a:latin typeface="Arial MT"/>
                          <a:cs typeface="Arial MT"/>
                        </a:rPr>
                        <a:t> revisore</a:t>
                      </a:r>
                      <a:r>
                        <a:rPr sz="1050" spc="5" dirty="0">
                          <a:solidFill>
                            <a:srgbClr val="62666A"/>
                          </a:solidFill>
                          <a:latin typeface="Arial MT"/>
                          <a:cs typeface="Arial MT"/>
                        </a:rPr>
                        <a:t> </a:t>
                      </a:r>
                      <a:r>
                        <a:rPr sz="1050" dirty="0">
                          <a:solidFill>
                            <a:srgbClr val="62666A"/>
                          </a:solidFill>
                          <a:latin typeface="Arial MT"/>
                          <a:cs typeface="Arial MT"/>
                        </a:rPr>
                        <a:t>legale</a:t>
                      </a:r>
                      <a:r>
                        <a:rPr sz="1050" spc="5"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il</a:t>
                      </a:r>
                      <a:r>
                        <a:rPr sz="1050" spc="5" dirty="0">
                          <a:solidFill>
                            <a:srgbClr val="62666A"/>
                          </a:solidFill>
                          <a:latin typeface="Arial MT"/>
                          <a:cs typeface="Arial MT"/>
                        </a:rPr>
                        <a:t> </a:t>
                      </a:r>
                      <a:r>
                        <a:rPr sz="1050" dirty="0">
                          <a:solidFill>
                            <a:srgbClr val="62666A"/>
                          </a:solidFill>
                          <a:latin typeface="Arial MT"/>
                          <a:cs typeface="Arial MT"/>
                        </a:rPr>
                        <a:t>responsabile </a:t>
                      </a:r>
                      <a:r>
                        <a:rPr sz="1050" spc="-280" dirty="0">
                          <a:solidFill>
                            <a:srgbClr val="62666A"/>
                          </a:solidFill>
                          <a:latin typeface="Arial MT"/>
                          <a:cs typeface="Arial MT"/>
                        </a:rPr>
                        <a:t> </a:t>
                      </a:r>
                      <a:r>
                        <a:rPr sz="1050" dirty="0">
                          <a:solidFill>
                            <a:srgbClr val="62666A"/>
                          </a:solidFill>
                          <a:latin typeface="Arial MT"/>
                          <a:cs typeface="Arial MT"/>
                        </a:rPr>
                        <a:t>chiave</a:t>
                      </a:r>
                      <a:r>
                        <a:rPr sz="1050" spc="5" dirty="0">
                          <a:solidFill>
                            <a:srgbClr val="62666A"/>
                          </a:solidFill>
                          <a:latin typeface="Arial MT"/>
                          <a:cs typeface="Arial MT"/>
                        </a:rPr>
                        <a:t> </a:t>
                      </a:r>
                      <a:r>
                        <a:rPr sz="1050" dirty="0">
                          <a:solidFill>
                            <a:srgbClr val="62666A"/>
                          </a:solidFill>
                          <a:latin typeface="Arial MT"/>
                          <a:cs typeface="Arial MT"/>
                        </a:rPr>
                        <a:t>non</a:t>
                      </a:r>
                      <a:r>
                        <a:rPr sz="1050" spc="5" dirty="0">
                          <a:solidFill>
                            <a:srgbClr val="62666A"/>
                          </a:solidFill>
                          <a:latin typeface="Arial MT"/>
                          <a:cs typeface="Arial MT"/>
                        </a:rPr>
                        <a:t> </a:t>
                      </a:r>
                      <a:r>
                        <a:rPr sz="1050" dirty="0">
                          <a:solidFill>
                            <a:srgbClr val="62666A"/>
                          </a:solidFill>
                          <a:latin typeface="Arial MT"/>
                          <a:cs typeface="Arial MT"/>
                        </a:rPr>
                        <a:t>può</a:t>
                      </a:r>
                      <a:r>
                        <a:rPr sz="1050" spc="5" dirty="0">
                          <a:solidFill>
                            <a:srgbClr val="62666A"/>
                          </a:solidFill>
                          <a:latin typeface="Arial MT"/>
                          <a:cs typeface="Arial MT"/>
                        </a:rPr>
                        <a:t> </a:t>
                      </a:r>
                      <a:r>
                        <a:rPr sz="1050" spc="-5" dirty="0">
                          <a:solidFill>
                            <a:srgbClr val="62666A"/>
                          </a:solidFill>
                          <a:latin typeface="Arial MT"/>
                          <a:cs typeface="Arial MT"/>
                        </a:rPr>
                        <a:t>rivestire</a:t>
                      </a:r>
                      <a:r>
                        <a:rPr sz="1050" dirty="0">
                          <a:solidFill>
                            <a:srgbClr val="62666A"/>
                          </a:solidFill>
                          <a:latin typeface="Arial MT"/>
                          <a:cs typeface="Arial MT"/>
                        </a:rPr>
                        <a:t> cariche </a:t>
                      </a:r>
                      <a:r>
                        <a:rPr sz="1050" spc="-280" dirty="0">
                          <a:solidFill>
                            <a:srgbClr val="62666A"/>
                          </a:solidFill>
                          <a:latin typeface="Arial MT"/>
                          <a:cs typeface="Arial MT"/>
                        </a:rPr>
                        <a:t> </a:t>
                      </a:r>
                      <a:r>
                        <a:rPr sz="1050" dirty="0">
                          <a:solidFill>
                            <a:srgbClr val="62666A"/>
                          </a:solidFill>
                          <a:latin typeface="Arial MT"/>
                          <a:cs typeface="Arial MT"/>
                        </a:rPr>
                        <a:t>sociali, prestare </a:t>
                      </a:r>
                      <a:r>
                        <a:rPr sz="1050" spc="-5" dirty="0">
                          <a:solidFill>
                            <a:srgbClr val="62666A"/>
                          </a:solidFill>
                          <a:latin typeface="Arial MT"/>
                          <a:cs typeface="Arial MT"/>
                        </a:rPr>
                        <a:t>lavoro </a:t>
                      </a:r>
                      <a:r>
                        <a:rPr sz="1050" dirty="0">
                          <a:solidFill>
                            <a:srgbClr val="62666A"/>
                          </a:solidFill>
                          <a:latin typeface="Arial MT"/>
                          <a:cs typeface="Arial MT"/>
                        </a:rPr>
                        <a:t>autonomo o </a:t>
                      </a:r>
                      <a:r>
                        <a:rPr sz="1050" spc="5" dirty="0">
                          <a:solidFill>
                            <a:srgbClr val="62666A"/>
                          </a:solidFill>
                          <a:latin typeface="Arial MT"/>
                          <a:cs typeface="Arial MT"/>
                        </a:rPr>
                        <a:t> </a:t>
                      </a:r>
                      <a:r>
                        <a:rPr sz="1050" dirty="0">
                          <a:solidFill>
                            <a:srgbClr val="62666A"/>
                          </a:solidFill>
                          <a:latin typeface="Arial MT"/>
                          <a:cs typeface="Arial MT"/>
                        </a:rPr>
                        <a:t>subordinato</a:t>
                      </a:r>
                      <a:r>
                        <a:rPr sz="1050" spc="5" dirty="0">
                          <a:solidFill>
                            <a:srgbClr val="62666A"/>
                          </a:solidFill>
                          <a:latin typeface="Arial MT"/>
                          <a:cs typeface="Arial MT"/>
                        </a:rPr>
                        <a:t> </a:t>
                      </a:r>
                      <a:r>
                        <a:rPr sz="1050" dirty="0">
                          <a:solidFill>
                            <a:srgbClr val="62666A"/>
                          </a:solidFill>
                          <a:latin typeface="Arial MT"/>
                          <a:cs typeface="Arial MT"/>
                        </a:rPr>
                        <a:t>in</a:t>
                      </a:r>
                      <a:r>
                        <a:rPr sz="1050" spc="5" dirty="0">
                          <a:solidFill>
                            <a:srgbClr val="62666A"/>
                          </a:solidFill>
                          <a:latin typeface="Arial MT"/>
                          <a:cs typeface="Arial MT"/>
                        </a:rPr>
                        <a:t> </a:t>
                      </a:r>
                      <a:r>
                        <a:rPr sz="1050" dirty="0">
                          <a:solidFill>
                            <a:srgbClr val="62666A"/>
                          </a:solidFill>
                          <a:latin typeface="Arial MT"/>
                          <a:cs typeface="Arial MT"/>
                        </a:rPr>
                        <a:t>favore</a:t>
                      </a:r>
                      <a:r>
                        <a:rPr sz="1050" spc="5" dirty="0">
                          <a:solidFill>
                            <a:srgbClr val="62666A"/>
                          </a:solidFill>
                          <a:latin typeface="Arial MT"/>
                          <a:cs typeface="Arial MT"/>
                        </a:rPr>
                        <a:t> </a:t>
                      </a:r>
                      <a:r>
                        <a:rPr sz="1050" dirty="0">
                          <a:solidFill>
                            <a:srgbClr val="62666A"/>
                          </a:solidFill>
                          <a:latin typeface="Arial MT"/>
                          <a:cs typeface="Arial MT"/>
                        </a:rPr>
                        <a:t>dell’ente </a:t>
                      </a:r>
                      <a:r>
                        <a:rPr sz="1050" spc="5" dirty="0">
                          <a:solidFill>
                            <a:srgbClr val="62666A"/>
                          </a:solidFill>
                          <a:latin typeface="Arial MT"/>
                          <a:cs typeface="Arial MT"/>
                        </a:rPr>
                        <a:t> </a:t>
                      </a:r>
                      <a:r>
                        <a:rPr sz="1050" dirty="0">
                          <a:solidFill>
                            <a:srgbClr val="62666A"/>
                          </a:solidFill>
                          <a:latin typeface="Arial MT"/>
                          <a:cs typeface="Arial MT"/>
                        </a:rPr>
                        <a:t>sottoposto a revisione legale, se non </a:t>
                      </a:r>
                      <a:r>
                        <a:rPr sz="1050" spc="-280" dirty="0">
                          <a:solidFill>
                            <a:srgbClr val="62666A"/>
                          </a:solidFill>
                          <a:latin typeface="Arial MT"/>
                          <a:cs typeface="Arial MT"/>
                        </a:rPr>
                        <a:t> </a:t>
                      </a:r>
                      <a:r>
                        <a:rPr sz="1050" dirty="0">
                          <a:solidFill>
                            <a:srgbClr val="62666A"/>
                          </a:solidFill>
                          <a:latin typeface="Arial MT"/>
                          <a:cs typeface="Arial MT"/>
                        </a:rPr>
                        <a:t>sia</a:t>
                      </a:r>
                      <a:r>
                        <a:rPr sz="1050" spc="5" dirty="0">
                          <a:solidFill>
                            <a:srgbClr val="62666A"/>
                          </a:solidFill>
                          <a:latin typeface="Arial MT"/>
                          <a:cs typeface="Arial MT"/>
                        </a:rPr>
                        <a:t> </a:t>
                      </a:r>
                      <a:r>
                        <a:rPr sz="1050" dirty="0">
                          <a:solidFill>
                            <a:srgbClr val="62666A"/>
                          </a:solidFill>
                          <a:latin typeface="Arial MT"/>
                          <a:cs typeface="Arial MT"/>
                        </a:rPr>
                        <a:t>decorso</a:t>
                      </a:r>
                      <a:r>
                        <a:rPr sz="1050" spc="5" dirty="0">
                          <a:solidFill>
                            <a:srgbClr val="62666A"/>
                          </a:solidFill>
                          <a:latin typeface="Arial MT"/>
                          <a:cs typeface="Arial MT"/>
                        </a:rPr>
                        <a:t> </a:t>
                      </a:r>
                      <a:r>
                        <a:rPr sz="1050" dirty="0">
                          <a:solidFill>
                            <a:srgbClr val="62666A"/>
                          </a:solidFill>
                          <a:latin typeface="Arial MT"/>
                          <a:cs typeface="Arial MT"/>
                        </a:rPr>
                        <a:t>almeno</a:t>
                      </a:r>
                      <a:r>
                        <a:rPr sz="1050" spc="5" dirty="0">
                          <a:solidFill>
                            <a:srgbClr val="62666A"/>
                          </a:solidFill>
                          <a:latin typeface="Arial MT"/>
                          <a:cs typeface="Arial MT"/>
                        </a:rPr>
                        <a:t> </a:t>
                      </a:r>
                      <a:r>
                        <a:rPr sz="1050" dirty="0">
                          <a:solidFill>
                            <a:srgbClr val="FF0000"/>
                          </a:solidFill>
                          <a:latin typeface="Arial MT"/>
                          <a:cs typeface="Arial MT"/>
                        </a:rPr>
                        <a:t>1</a:t>
                      </a:r>
                      <a:r>
                        <a:rPr sz="1050" spc="5" dirty="0">
                          <a:solidFill>
                            <a:srgbClr val="FF0000"/>
                          </a:solidFill>
                          <a:latin typeface="Arial MT"/>
                          <a:cs typeface="Arial MT"/>
                        </a:rPr>
                        <a:t> </a:t>
                      </a:r>
                      <a:r>
                        <a:rPr sz="1050" dirty="0">
                          <a:solidFill>
                            <a:srgbClr val="FF0000"/>
                          </a:solidFill>
                          <a:latin typeface="Arial MT"/>
                          <a:cs typeface="Arial MT"/>
                        </a:rPr>
                        <a:t>anno</a:t>
                      </a:r>
                      <a:r>
                        <a:rPr sz="1050" spc="5" dirty="0">
                          <a:solidFill>
                            <a:srgbClr val="FF0000"/>
                          </a:solidFill>
                          <a:latin typeface="Arial MT"/>
                          <a:cs typeface="Arial MT"/>
                        </a:rPr>
                        <a:t> </a:t>
                      </a:r>
                      <a:r>
                        <a:rPr sz="1050" dirty="0">
                          <a:solidFill>
                            <a:srgbClr val="62666A"/>
                          </a:solidFill>
                          <a:latin typeface="Arial MT"/>
                          <a:cs typeface="Arial MT"/>
                        </a:rPr>
                        <a:t>dalla </a:t>
                      </a:r>
                      <a:r>
                        <a:rPr sz="1050" spc="5" dirty="0">
                          <a:solidFill>
                            <a:srgbClr val="62666A"/>
                          </a:solidFill>
                          <a:latin typeface="Arial MT"/>
                          <a:cs typeface="Arial MT"/>
                        </a:rPr>
                        <a:t> </a:t>
                      </a:r>
                      <a:r>
                        <a:rPr sz="1050" dirty="0">
                          <a:solidFill>
                            <a:srgbClr val="62666A"/>
                          </a:solidFill>
                          <a:latin typeface="Arial MT"/>
                          <a:cs typeface="Arial MT"/>
                        </a:rPr>
                        <a:t>cessazione</a:t>
                      </a:r>
                      <a:r>
                        <a:rPr sz="1050" spc="-10" dirty="0">
                          <a:solidFill>
                            <a:srgbClr val="62666A"/>
                          </a:solidFill>
                          <a:latin typeface="Arial MT"/>
                          <a:cs typeface="Arial MT"/>
                        </a:rPr>
                        <a:t> </a:t>
                      </a:r>
                      <a:r>
                        <a:rPr sz="1050" dirty="0">
                          <a:solidFill>
                            <a:srgbClr val="62666A"/>
                          </a:solidFill>
                          <a:latin typeface="Arial MT"/>
                          <a:cs typeface="Arial MT"/>
                        </a:rPr>
                        <a:t>di</a:t>
                      </a:r>
                      <a:r>
                        <a:rPr sz="1050" spc="-20" dirty="0">
                          <a:solidFill>
                            <a:srgbClr val="62666A"/>
                          </a:solidFill>
                          <a:latin typeface="Arial MT"/>
                          <a:cs typeface="Arial MT"/>
                        </a:rPr>
                        <a:t> </a:t>
                      </a:r>
                      <a:r>
                        <a:rPr sz="1050" dirty="0">
                          <a:solidFill>
                            <a:srgbClr val="62666A"/>
                          </a:solidFill>
                          <a:latin typeface="Arial MT"/>
                          <a:cs typeface="Arial MT"/>
                        </a:rPr>
                        <a:t>responsabile</a:t>
                      </a:r>
                      <a:r>
                        <a:rPr sz="1050" spc="-15" dirty="0">
                          <a:solidFill>
                            <a:srgbClr val="62666A"/>
                          </a:solidFill>
                          <a:latin typeface="Arial MT"/>
                          <a:cs typeface="Arial MT"/>
                        </a:rPr>
                        <a:t> </a:t>
                      </a:r>
                      <a:r>
                        <a:rPr sz="1050" dirty="0">
                          <a:solidFill>
                            <a:srgbClr val="62666A"/>
                          </a:solidFill>
                          <a:latin typeface="Arial MT"/>
                          <a:cs typeface="Arial MT"/>
                        </a:rPr>
                        <a:t>chiave.</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3820" algn="just">
                        <a:lnSpc>
                          <a:spcPct val="100000"/>
                        </a:lnSpc>
                        <a:spcBef>
                          <a:spcPts val="335"/>
                        </a:spcBef>
                      </a:pPr>
                      <a:r>
                        <a:rPr sz="1050" dirty="0">
                          <a:solidFill>
                            <a:srgbClr val="62666A"/>
                          </a:solidFill>
                          <a:latin typeface="Arial MT"/>
                          <a:cs typeface="Arial MT"/>
                        </a:rPr>
                        <a:t>Tale divieto</a:t>
                      </a:r>
                      <a:r>
                        <a:rPr sz="1050" spc="5" dirty="0">
                          <a:solidFill>
                            <a:srgbClr val="62666A"/>
                          </a:solidFill>
                          <a:latin typeface="Arial MT"/>
                          <a:cs typeface="Arial MT"/>
                        </a:rPr>
                        <a:t> </a:t>
                      </a:r>
                      <a:r>
                        <a:rPr sz="1050" dirty="0">
                          <a:solidFill>
                            <a:srgbClr val="62666A"/>
                          </a:solidFill>
                          <a:latin typeface="Arial MT"/>
                          <a:cs typeface="Arial MT"/>
                        </a:rPr>
                        <a:t>è</a:t>
                      </a:r>
                      <a:r>
                        <a:rPr sz="1050" spc="5" dirty="0">
                          <a:solidFill>
                            <a:srgbClr val="62666A"/>
                          </a:solidFill>
                          <a:latin typeface="Arial MT"/>
                          <a:cs typeface="Arial MT"/>
                        </a:rPr>
                        <a:t> </a:t>
                      </a:r>
                      <a:r>
                        <a:rPr sz="1050" spc="-5" dirty="0">
                          <a:solidFill>
                            <a:srgbClr val="62666A"/>
                          </a:solidFill>
                          <a:latin typeface="Arial MT"/>
                          <a:cs typeface="Arial MT"/>
                        </a:rPr>
                        <a:t>esteso</a:t>
                      </a:r>
                      <a:r>
                        <a:rPr sz="1050" spc="280" dirty="0">
                          <a:solidFill>
                            <a:srgbClr val="62666A"/>
                          </a:solidFill>
                          <a:latin typeface="Arial MT"/>
                          <a:cs typeface="Arial MT"/>
                        </a:rPr>
                        <a:t> </a:t>
                      </a:r>
                      <a:r>
                        <a:rPr sz="1050" dirty="0">
                          <a:solidFill>
                            <a:srgbClr val="62666A"/>
                          </a:solidFill>
                          <a:latin typeface="Arial MT"/>
                          <a:cs typeface="Arial MT"/>
                        </a:rPr>
                        <a:t>anche </a:t>
                      </a:r>
                      <a:r>
                        <a:rPr sz="1050" spc="-280" dirty="0">
                          <a:solidFill>
                            <a:srgbClr val="62666A"/>
                          </a:solidFill>
                          <a:latin typeface="Arial MT"/>
                          <a:cs typeface="Arial MT"/>
                        </a:rPr>
                        <a:t> </a:t>
                      </a:r>
                      <a:r>
                        <a:rPr sz="1050" dirty="0">
                          <a:solidFill>
                            <a:srgbClr val="62666A"/>
                          </a:solidFill>
                          <a:latin typeface="Arial MT"/>
                          <a:cs typeface="Arial MT"/>
                        </a:rPr>
                        <a:t>ai</a:t>
                      </a:r>
                      <a:r>
                        <a:rPr sz="1050" spc="5" dirty="0">
                          <a:solidFill>
                            <a:srgbClr val="62666A"/>
                          </a:solidFill>
                          <a:latin typeface="Arial MT"/>
                          <a:cs typeface="Arial MT"/>
                        </a:rPr>
                        <a:t> </a:t>
                      </a:r>
                      <a:r>
                        <a:rPr sz="1050" dirty="0">
                          <a:solidFill>
                            <a:srgbClr val="62666A"/>
                          </a:solidFill>
                          <a:latin typeface="Arial MT"/>
                          <a:cs typeface="Arial MT"/>
                        </a:rPr>
                        <a:t>dipendenti,</a:t>
                      </a:r>
                      <a:r>
                        <a:rPr sz="1050" spc="5" dirty="0">
                          <a:solidFill>
                            <a:srgbClr val="62666A"/>
                          </a:solidFill>
                          <a:latin typeface="Arial MT"/>
                          <a:cs typeface="Arial MT"/>
                        </a:rPr>
                        <a:t> </a:t>
                      </a:r>
                      <a:r>
                        <a:rPr sz="1050" dirty="0">
                          <a:solidFill>
                            <a:srgbClr val="62666A"/>
                          </a:solidFill>
                          <a:latin typeface="Arial MT"/>
                          <a:cs typeface="Arial MT"/>
                        </a:rPr>
                        <a:t>soci,</a:t>
                      </a:r>
                      <a:r>
                        <a:rPr sz="1050" spc="5"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altre </a:t>
                      </a:r>
                      <a:r>
                        <a:rPr sz="1050" spc="5" dirty="0">
                          <a:solidFill>
                            <a:srgbClr val="62666A"/>
                          </a:solidFill>
                          <a:latin typeface="Arial MT"/>
                          <a:cs typeface="Arial MT"/>
                        </a:rPr>
                        <a:t> </a:t>
                      </a:r>
                      <a:r>
                        <a:rPr sz="1050" dirty="0">
                          <a:solidFill>
                            <a:srgbClr val="62666A"/>
                          </a:solidFill>
                          <a:latin typeface="Arial MT"/>
                          <a:cs typeface="Arial MT"/>
                        </a:rPr>
                        <a:t>persone</a:t>
                      </a:r>
                      <a:r>
                        <a:rPr sz="1050" spc="5" dirty="0">
                          <a:solidFill>
                            <a:srgbClr val="62666A"/>
                          </a:solidFill>
                          <a:latin typeface="Arial MT"/>
                          <a:cs typeface="Arial MT"/>
                        </a:rPr>
                        <a:t> </a:t>
                      </a:r>
                      <a:r>
                        <a:rPr sz="1050" dirty="0">
                          <a:solidFill>
                            <a:srgbClr val="62666A"/>
                          </a:solidFill>
                          <a:latin typeface="Arial MT"/>
                          <a:cs typeface="Arial MT"/>
                        </a:rPr>
                        <a:t>coinvolte</a:t>
                      </a:r>
                      <a:r>
                        <a:rPr sz="1050" spc="5" dirty="0">
                          <a:solidFill>
                            <a:srgbClr val="62666A"/>
                          </a:solidFill>
                          <a:latin typeface="Arial MT"/>
                          <a:cs typeface="Arial MT"/>
                        </a:rPr>
                        <a:t> </a:t>
                      </a:r>
                      <a:r>
                        <a:rPr sz="1050" dirty="0">
                          <a:solidFill>
                            <a:srgbClr val="62666A"/>
                          </a:solidFill>
                          <a:latin typeface="Arial MT"/>
                          <a:cs typeface="Arial MT"/>
                        </a:rPr>
                        <a:t>nella </a:t>
                      </a:r>
                      <a:r>
                        <a:rPr sz="1050" spc="-280" dirty="0">
                          <a:solidFill>
                            <a:srgbClr val="62666A"/>
                          </a:solidFill>
                          <a:latin typeface="Arial MT"/>
                          <a:cs typeface="Arial MT"/>
                        </a:rPr>
                        <a:t> </a:t>
                      </a:r>
                      <a:r>
                        <a:rPr sz="1050" dirty="0">
                          <a:solidFill>
                            <a:srgbClr val="62666A"/>
                          </a:solidFill>
                          <a:latin typeface="Arial MT"/>
                          <a:cs typeface="Arial MT"/>
                        </a:rPr>
                        <a:t>revisione</a:t>
                      </a:r>
                      <a:r>
                        <a:rPr sz="1050" spc="-10" dirty="0">
                          <a:solidFill>
                            <a:srgbClr val="62666A"/>
                          </a:solidFill>
                          <a:latin typeface="Arial MT"/>
                          <a:cs typeface="Arial MT"/>
                        </a:rPr>
                        <a:t> </a:t>
                      </a:r>
                      <a:r>
                        <a:rPr sz="1050" dirty="0">
                          <a:solidFill>
                            <a:srgbClr val="62666A"/>
                          </a:solidFill>
                          <a:latin typeface="Arial MT"/>
                          <a:cs typeface="Arial MT"/>
                        </a:rPr>
                        <a:t>legale</a:t>
                      </a:r>
                      <a:r>
                        <a:rPr sz="1050" spc="-20" dirty="0">
                          <a:solidFill>
                            <a:srgbClr val="62666A"/>
                          </a:solidFill>
                          <a:latin typeface="Arial MT"/>
                          <a:cs typeface="Arial MT"/>
                        </a:rPr>
                        <a:t> </a:t>
                      </a:r>
                      <a:r>
                        <a:rPr sz="1050" dirty="0">
                          <a:solidFill>
                            <a:srgbClr val="62666A"/>
                          </a:solidFill>
                          <a:latin typeface="Arial MT"/>
                          <a:cs typeface="Arial MT"/>
                        </a:rPr>
                        <a:t>dell’ente.</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1092809" y="302132"/>
            <a:ext cx="7028815"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20" dirty="0"/>
              <a:t> </a:t>
            </a:r>
            <a:r>
              <a:rPr dirty="0"/>
              <a:t>NELLE</a:t>
            </a:r>
            <a:r>
              <a:rPr spc="-10" dirty="0"/>
              <a:t> </a:t>
            </a:r>
            <a:r>
              <a:rPr dirty="0"/>
              <a:t>REVISIONI </a:t>
            </a:r>
            <a:r>
              <a:rPr spc="-5" dirty="0"/>
              <a:t>LEGALI:</a:t>
            </a:r>
            <a:r>
              <a:rPr spc="-25" dirty="0"/>
              <a:t> </a:t>
            </a:r>
            <a:r>
              <a:rPr dirty="0"/>
              <a:t>D.</a:t>
            </a:r>
            <a:r>
              <a:rPr spc="-20" dirty="0"/>
              <a:t> </a:t>
            </a:r>
            <a:r>
              <a:rPr dirty="0"/>
              <a:t>Lgs.</a:t>
            </a:r>
            <a:r>
              <a:rPr spc="-25" dirty="0"/>
              <a:t> </a:t>
            </a:r>
            <a:r>
              <a:rPr dirty="0"/>
              <a:t>39/2010</a:t>
            </a:r>
          </a:p>
        </p:txBody>
      </p:sp>
      <p:pic>
        <p:nvPicPr>
          <p:cNvPr id="4" name="object 4"/>
          <p:cNvPicPr/>
          <p:nvPr/>
        </p:nvPicPr>
        <p:blipFill>
          <a:blip r:embed="rId2" cstate="print"/>
          <a:stretch>
            <a:fillRect/>
          </a:stretch>
        </p:blipFill>
        <p:spPr>
          <a:xfrm>
            <a:off x="2069592" y="1851660"/>
            <a:ext cx="1248156" cy="1068324"/>
          </a:xfrm>
          <a:prstGeom prst="rect">
            <a:avLst/>
          </a:prstGeom>
        </p:spPr>
      </p:pic>
      <p:pic>
        <p:nvPicPr>
          <p:cNvPr id="5" name="object 5"/>
          <p:cNvPicPr/>
          <p:nvPr/>
        </p:nvPicPr>
        <p:blipFill>
          <a:blip r:embed="rId3" cstate="print"/>
          <a:stretch>
            <a:fillRect/>
          </a:stretch>
        </p:blipFill>
        <p:spPr>
          <a:xfrm>
            <a:off x="2069592" y="3416808"/>
            <a:ext cx="810768" cy="844296"/>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891157" y="900430"/>
          <a:ext cx="6167119" cy="3523931"/>
        </p:xfrm>
        <a:graphic>
          <a:graphicData uri="http://schemas.openxmlformats.org/drawingml/2006/table">
            <a:tbl>
              <a:tblPr firstRow="1" bandRow="1">
                <a:tableStyleId>{2D5ABB26-0587-4C30-8999-92F81FD0307C}</a:tableStyleId>
              </a:tblPr>
              <a:tblGrid>
                <a:gridCol w="1888489">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068830">
                  <a:extLst>
                    <a:ext uri="{9D8B030D-6E8A-4147-A177-3AD203B41FA5}">
                      <a16:colId xmlns:a16="http://schemas.microsoft.com/office/drawing/2014/main" val="20002"/>
                    </a:ext>
                  </a:extLst>
                </a:gridCol>
              </a:tblGrid>
              <a:tr h="440817">
                <a:tc>
                  <a:txBody>
                    <a:bodyPr/>
                    <a:lstStyle/>
                    <a:p>
                      <a:pPr marR="523240" algn="r">
                        <a:lnSpc>
                          <a:spcPct val="100000"/>
                        </a:lnSpc>
                        <a:spcBef>
                          <a:spcPts val="315"/>
                        </a:spcBef>
                      </a:pPr>
                      <a:r>
                        <a:rPr sz="1800" b="1" spc="-65" dirty="0">
                          <a:solidFill>
                            <a:srgbClr val="FFFFFF"/>
                          </a:solidFill>
                          <a:latin typeface="Arial"/>
                          <a:cs typeface="Arial"/>
                        </a:rPr>
                        <a:t>ART.</a:t>
                      </a:r>
                      <a:r>
                        <a:rPr sz="1800" b="1" spc="-40" dirty="0">
                          <a:solidFill>
                            <a:srgbClr val="FFFFFF"/>
                          </a:solidFill>
                          <a:latin typeface="Arial"/>
                          <a:cs typeface="Arial"/>
                        </a:rPr>
                        <a:t> </a:t>
                      </a:r>
                      <a:r>
                        <a:rPr sz="1800" b="1" spc="-10" dirty="0">
                          <a:solidFill>
                            <a:srgbClr val="FFFFFF"/>
                          </a:solidFill>
                          <a:latin typeface="Arial"/>
                          <a:cs typeface="Arial"/>
                        </a:rPr>
                        <a:t>10</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533400">
                        <a:lnSpc>
                          <a:spcPct val="100000"/>
                        </a:lnSpc>
                        <a:spcBef>
                          <a:spcPts val="315"/>
                        </a:spcBef>
                      </a:pPr>
                      <a:r>
                        <a:rPr sz="1800" b="1" dirty="0">
                          <a:solidFill>
                            <a:srgbClr val="FFFFFF"/>
                          </a:solidFill>
                          <a:latin typeface="Arial"/>
                          <a:cs typeface="Arial"/>
                        </a:rPr>
                        <a:t>Contenuto</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635" algn="ctr">
                        <a:lnSpc>
                          <a:spcPct val="100000"/>
                        </a:lnSpc>
                        <a:spcBef>
                          <a:spcPts val="315"/>
                        </a:spcBef>
                      </a:pPr>
                      <a:r>
                        <a:rPr sz="1800" b="1" dirty="0">
                          <a:solidFill>
                            <a:srgbClr val="FFFFFF"/>
                          </a:solidFill>
                          <a:latin typeface="Arial"/>
                          <a:cs typeface="Arial"/>
                        </a:rPr>
                        <a:t>NOTE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678177">
                <a:tc>
                  <a:txBody>
                    <a:bodyPr/>
                    <a:lstStyle/>
                    <a:p>
                      <a:pPr marR="487680" algn="r">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8</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74625">
                        <a:lnSpc>
                          <a:spcPct val="100000"/>
                        </a:lnSpc>
                        <a:spcBef>
                          <a:spcPts val="334"/>
                        </a:spcBef>
                      </a:pPr>
                      <a:r>
                        <a:rPr sz="1050" dirty="0">
                          <a:solidFill>
                            <a:srgbClr val="62666A"/>
                          </a:solidFill>
                          <a:latin typeface="Arial MT"/>
                          <a:cs typeface="Arial MT"/>
                        </a:rPr>
                        <a:t>I soci e i componenti </a:t>
                      </a:r>
                      <a:r>
                        <a:rPr sz="1050" spc="-5" dirty="0">
                          <a:solidFill>
                            <a:srgbClr val="62666A"/>
                          </a:solidFill>
                          <a:latin typeface="Arial MT"/>
                          <a:cs typeface="Arial MT"/>
                        </a:rPr>
                        <a:t>dell’organo </a:t>
                      </a:r>
                      <a:r>
                        <a:rPr sz="1050" spc="-280" dirty="0">
                          <a:solidFill>
                            <a:srgbClr val="62666A"/>
                          </a:solidFill>
                          <a:latin typeface="Arial MT"/>
                          <a:cs typeface="Arial MT"/>
                        </a:rPr>
                        <a:t> </a:t>
                      </a:r>
                      <a:r>
                        <a:rPr sz="1050" dirty="0">
                          <a:solidFill>
                            <a:srgbClr val="62666A"/>
                          </a:solidFill>
                          <a:latin typeface="Arial MT"/>
                          <a:cs typeface="Arial MT"/>
                        </a:rPr>
                        <a:t>di amministrazione della società </a:t>
                      </a:r>
                      <a:r>
                        <a:rPr sz="1050" spc="-280" dirty="0">
                          <a:solidFill>
                            <a:srgbClr val="62666A"/>
                          </a:solidFill>
                          <a:latin typeface="Arial MT"/>
                          <a:cs typeface="Arial MT"/>
                        </a:rPr>
                        <a:t> </a:t>
                      </a:r>
                      <a:r>
                        <a:rPr sz="1050" spc="-5" dirty="0">
                          <a:solidFill>
                            <a:srgbClr val="62666A"/>
                          </a:solidFill>
                          <a:latin typeface="Arial MT"/>
                          <a:cs typeface="Arial MT"/>
                        </a:rPr>
                        <a:t>di revisione </a:t>
                      </a:r>
                      <a:r>
                        <a:rPr sz="1050" dirty="0">
                          <a:solidFill>
                            <a:srgbClr val="62666A"/>
                          </a:solidFill>
                          <a:latin typeface="Arial MT"/>
                          <a:cs typeface="Arial MT"/>
                        </a:rPr>
                        <a:t>o </a:t>
                      </a:r>
                      <a:r>
                        <a:rPr sz="1050" spc="-5" dirty="0">
                          <a:solidFill>
                            <a:srgbClr val="62666A"/>
                          </a:solidFill>
                          <a:latin typeface="Arial MT"/>
                          <a:cs typeface="Arial MT"/>
                        </a:rPr>
                        <a:t>di </a:t>
                      </a:r>
                      <a:r>
                        <a:rPr sz="1050" dirty="0">
                          <a:solidFill>
                            <a:srgbClr val="62666A"/>
                          </a:solidFill>
                          <a:latin typeface="Arial MT"/>
                          <a:cs typeface="Arial MT"/>
                        </a:rPr>
                        <a:t>un’affiliata </a:t>
                      </a:r>
                      <a:r>
                        <a:rPr sz="1050" spc="-5" dirty="0">
                          <a:solidFill>
                            <a:srgbClr val="62666A"/>
                          </a:solidFill>
                          <a:latin typeface="Arial MT"/>
                          <a:cs typeface="Arial MT"/>
                        </a:rPr>
                        <a:t>non </a:t>
                      </a:r>
                      <a:r>
                        <a:rPr sz="1050" dirty="0">
                          <a:solidFill>
                            <a:srgbClr val="62666A"/>
                          </a:solidFill>
                          <a:latin typeface="Arial MT"/>
                          <a:cs typeface="Arial MT"/>
                        </a:rPr>
                        <a:t> possono </a:t>
                      </a:r>
                      <a:r>
                        <a:rPr sz="1050" spc="-5" dirty="0">
                          <a:solidFill>
                            <a:srgbClr val="62666A"/>
                          </a:solidFill>
                          <a:latin typeface="Arial MT"/>
                          <a:cs typeface="Arial MT"/>
                        </a:rPr>
                        <a:t>intervenire </a:t>
                      </a:r>
                      <a:r>
                        <a:rPr sz="1050" dirty="0">
                          <a:solidFill>
                            <a:srgbClr val="62666A"/>
                          </a:solidFill>
                          <a:latin typeface="Arial MT"/>
                          <a:cs typeface="Arial MT"/>
                        </a:rPr>
                        <a:t> nell’espletamento della </a:t>
                      </a:r>
                      <a:r>
                        <a:rPr sz="1050" spc="-5" dirty="0">
                          <a:solidFill>
                            <a:srgbClr val="62666A"/>
                          </a:solidFill>
                          <a:latin typeface="Arial MT"/>
                          <a:cs typeface="Arial MT"/>
                        </a:rPr>
                        <a:t>revisione </a:t>
                      </a:r>
                      <a:r>
                        <a:rPr sz="1050" spc="-280" dirty="0">
                          <a:solidFill>
                            <a:srgbClr val="62666A"/>
                          </a:solidFill>
                          <a:latin typeface="Arial MT"/>
                          <a:cs typeface="Arial MT"/>
                        </a:rPr>
                        <a:t> </a:t>
                      </a:r>
                      <a:r>
                        <a:rPr sz="1050" dirty="0">
                          <a:solidFill>
                            <a:srgbClr val="62666A"/>
                          </a:solidFill>
                          <a:latin typeface="Arial MT"/>
                          <a:cs typeface="Arial MT"/>
                        </a:rPr>
                        <a:t>legale in un </a:t>
                      </a:r>
                      <a:r>
                        <a:rPr sz="1050" spc="5" dirty="0">
                          <a:solidFill>
                            <a:srgbClr val="62666A"/>
                          </a:solidFill>
                          <a:latin typeface="Arial MT"/>
                          <a:cs typeface="Arial MT"/>
                        </a:rPr>
                        <a:t>modo </a:t>
                      </a:r>
                      <a:r>
                        <a:rPr sz="1050" dirty="0">
                          <a:solidFill>
                            <a:srgbClr val="62666A"/>
                          </a:solidFill>
                          <a:latin typeface="Arial MT"/>
                          <a:cs typeface="Arial MT"/>
                        </a:rPr>
                        <a:t>che possa </a:t>
                      </a:r>
                      <a:r>
                        <a:rPr sz="1050" spc="5" dirty="0">
                          <a:solidFill>
                            <a:srgbClr val="62666A"/>
                          </a:solidFill>
                          <a:latin typeface="Arial MT"/>
                          <a:cs typeface="Arial MT"/>
                        </a:rPr>
                        <a:t> </a:t>
                      </a:r>
                      <a:r>
                        <a:rPr sz="1050" dirty="0">
                          <a:solidFill>
                            <a:srgbClr val="62666A"/>
                          </a:solidFill>
                          <a:latin typeface="Arial MT"/>
                          <a:cs typeface="Arial MT"/>
                        </a:rPr>
                        <a:t>essere compromessa </a:t>
                      </a:r>
                      <a:r>
                        <a:rPr sz="1050" spc="5" dirty="0">
                          <a:solidFill>
                            <a:srgbClr val="62666A"/>
                          </a:solidFill>
                          <a:latin typeface="Arial MT"/>
                          <a:cs typeface="Arial MT"/>
                        </a:rPr>
                        <a:t> </a:t>
                      </a:r>
                      <a:r>
                        <a:rPr sz="1050" spc="-5" dirty="0">
                          <a:solidFill>
                            <a:srgbClr val="62666A"/>
                          </a:solidFill>
                          <a:latin typeface="Arial MT"/>
                          <a:cs typeface="Arial MT"/>
                        </a:rPr>
                        <a:t>l’indipendenza </a:t>
                      </a:r>
                      <a:r>
                        <a:rPr sz="1050" dirty="0">
                          <a:solidFill>
                            <a:srgbClr val="62666A"/>
                          </a:solidFill>
                          <a:latin typeface="Arial MT"/>
                          <a:cs typeface="Arial MT"/>
                        </a:rPr>
                        <a:t>e </a:t>
                      </a:r>
                      <a:r>
                        <a:rPr sz="1050" spc="-5" dirty="0">
                          <a:solidFill>
                            <a:srgbClr val="62666A"/>
                          </a:solidFill>
                          <a:latin typeface="Arial MT"/>
                          <a:cs typeface="Arial MT"/>
                        </a:rPr>
                        <a:t>l’obiettività del </a:t>
                      </a:r>
                      <a:r>
                        <a:rPr sz="1050" dirty="0">
                          <a:solidFill>
                            <a:srgbClr val="62666A"/>
                          </a:solidFill>
                          <a:latin typeface="Arial MT"/>
                          <a:cs typeface="Arial MT"/>
                        </a:rPr>
                        <a:t> responsabile</a:t>
                      </a:r>
                      <a:r>
                        <a:rPr sz="1050" spc="-30" dirty="0">
                          <a:solidFill>
                            <a:srgbClr val="62666A"/>
                          </a:solidFill>
                          <a:latin typeface="Arial MT"/>
                          <a:cs typeface="Arial MT"/>
                        </a:rPr>
                        <a:t> </a:t>
                      </a:r>
                      <a:r>
                        <a:rPr sz="1050" dirty="0">
                          <a:solidFill>
                            <a:srgbClr val="62666A"/>
                          </a:solidFill>
                          <a:latin typeface="Arial MT"/>
                          <a:cs typeface="Arial MT"/>
                        </a:rPr>
                        <a:t>dell’incarico</a:t>
                      </a:r>
                      <a:endParaRPr sz="1050">
                        <a:latin typeface="Arial MT"/>
                        <a:cs typeface="Arial MT"/>
                      </a:endParaRPr>
                    </a:p>
                  </a:txBody>
                  <a:tcPr marL="0" marR="0" marT="425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69545">
                        <a:lnSpc>
                          <a:spcPct val="100000"/>
                        </a:lnSpc>
                        <a:spcBef>
                          <a:spcPts val="334"/>
                        </a:spcBef>
                      </a:pPr>
                      <a:r>
                        <a:rPr sz="1050" dirty="0">
                          <a:solidFill>
                            <a:srgbClr val="62666A"/>
                          </a:solidFill>
                          <a:latin typeface="Arial MT"/>
                          <a:cs typeface="Arial MT"/>
                        </a:rPr>
                        <a:t>Affiliata è un ente legato alla </a:t>
                      </a:r>
                      <a:r>
                        <a:rPr sz="1050" spc="5" dirty="0">
                          <a:solidFill>
                            <a:srgbClr val="62666A"/>
                          </a:solidFill>
                          <a:latin typeface="Arial MT"/>
                          <a:cs typeface="Arial MT"/>
                        </a:rPr>
                        <a:t> </a:t>
                      </a:r>
                      <a:r>
                        <a:rPr sz="1050" dirty="0">
                          <a:solidFill>
                            <a:srgbClr val="62666A"/>
                          </a:solidFill>
                          <a:latin typeface="Arial MT"/>
                          <a:cs typeface="Arial MT"/>
                        </a:rPr>
                        <a:t>società di revisione </a:t>
                      </a:r>
                      <a:r>
                        <a:rPr sz="1050" spc="-5" dirty="0">
                          <a:solidFill>
                            <a:srgbClr val="62666A"/>
                          </a:solidFill>
                          <a:latin typeface="Arial MT"/>
                          <a:cs typeface="Arial MT"/>
                        </a:rPr>
                        <a:t>tramite </a:t>
                      </a:r>
                      <a:r>
                        <a:rPr sz="1050" dirty="0">
                          <a:solidFill>
                            <a:srgbClr val="62666A"/>
                          </a:solidFill>
                          <a:latin typeface="Arial MT"/>
                          <a:cs typeface="Arial MT"/>
                        </a:rPr>
                        <a:t>la </a:t>
                      </a:r>
                      <a:r>
                        <a:rPr sz="1050" spc="5" dirty="0">
                          <a:solidFill>
                            <a:srgbClr val="62666A"/>
                          </a:solidFill>
                          <a:latin typeface="Arial MT"/>
                          <a:cs typeface="Arial MT"/>
                        </a:rPr>
                        <a:t> </a:t>
                      </a:r>
                      <a:r>
                        <a:rPr sz="1050" dirty="0">
                          <a:solidFill>
                            <a:srgbClr val="62666A"/>
                          </a:solidFill>
                          <a:latin typeface="Arial MT"/>
                          <a:cs typeface="Arial MT"/>
                        </a:rPr>
                        <a:t>proprietà</a:t>
                      </a:r>
                      <a:r>
                        <a:rPr sz="1050" spc="-25" dirty="0">
                          <a:solidFill>
                            <a:srgbClr val="62666A"/>
                          </a:solidFill>
                          <a:latin typeface="Arial MT"/>
                          <a:cs typeface="Arial MT"/>
                        </a:rPr>
                        <a:t> </a:t>
                      </a:r>
                      <a:r>
                        <a:rPr sz="1050" dirty="0">
                          <a:solidFill>
                            <a:srgbClr val="62666A"/>
                          </a:solidFill>
                          <a:latin typeface="Arial MT"/>
                          <a:cs typeface="Arial MT"/>
                        </a:rPr>
                        <a:t>comune,</a:t>
                      </a:r>
                      <a:r>
                        <a:rPr sz="1050" spc="-45" dirty="0">
                          <a:solidFill>
                            <a:srgbClr val="62666A"/>
                          </a:solidFill>
                          <a:latin typeface="Arial MT"/>
                          <a:cs typeface="Arial MT"/>
                        </a:rPr>
                        <a:t> </a:t>
                      </a:r>
                      <a:r>
                        <a:rPr sz="1050" dirty="0">
                          <a:solidFill>
                            <a:srgbClr val="62666A"/>
                          </a:solidFill>
                          <a:latin typeface="Arial MT"/>
                          <a:cs typeface="Arial MT"/>
                        </a:rPr>
                        <a:t>la</a:t>
                      </a:r>
                      <a:r>
                        <a:rPr sz="1050" spc="-20" dirty="0">
                          <a:solidFill>
                            <a:srgbClr val="62666A"/>
                          </a:solidFill>
                          <a:latin typeface="Arial MT"/>
                          <a:cs typeface="Arial MT"/>
                        </a:rPr>
                        <a:t> </a:t>
                      </a:r>
                      <a:r>
                        <a:rPr sz="1050" dirty="0">
                          <a:solidFill>
                            <a:srgbClr val="62666A"/>
                          </a:solidFill>
                          <a:latin typeface="Arial MT"/>
                          <a:cs typeface="Arial MT"/>
                        </a:rPr>
                        <a:t>direzione </a:t>
                      </a:r>
                      <a:r>
                        <a:rPr sz="1050" spc="-280" dirty="0">
                          <a:solidFill>
                            <a:srgbClr val="62666A"/>
                          </a:solidFill>
                          <a:latin typeface="Arial MT"/>
                          <a:cs typeface="Arial MT"/>
                        </a:rPr>
                        <a:t> </a:t>
                      </a:r>
                      <a:r>
                        <a:rPr sz="1050" dirty="0">
                          <a:solidFill>
                            <a:srgbClr val="62666A"/>
                          </a:solidFill>
                          <a:latin typeface="Arial MT"/>
                          <a:cs typeface="Arial MT"/>
                        </a:rPr>
                        <a:t>comune o una relazione di </a:t>
                      </a:r>
                      <a:r>
                        <a:rPr sz="1050" spc="5" dirty="0">
                          <a:solidFill>
                            <a:srgbClr val="62666A"/>
                          </a:solidFill>
                          <a:latin typeface="Arial MT"/>
                          <a:cs typeface="Arial MT"/>
                        </a:rPr>
                        <a:t> </a:t>
                      </a:r>
                      <a:r>
                        <a:rPr sz="1050" dirty="0">
                          <a:solidFill>
                            <a:srgbClr val="62666A"/>
                          </a:solidFill>
                          <a:latin typeface="Arial MT"/>
                          <a:cs typeface="Arial MT"/>
                        </a:rPr>
                        <a:t>controllo </a:t>
                      </a:r>
                      <a:r>
                        <a:rPr sz="1050" spc="-5" dirty="0">
                          <a:solidFill>
                            <a:srgbClr val="62666A"/>
                          </a:solidFill>
                          <a:latin typeface="Arial MT"/>
                          <a:cs typeface="Arial MT"/>
                        </a:rPr>
                        <a:t>(art.1, </a:t>
                      </a:r>
                      <a:r>
                        <a:rPr sz="1050" dirty="0">
                          <a:solidFill>
                            <a:srgbClr val="62666A"/>
                          </a:solidFill>
                          <a:latin typeface="Arial MT"/>
                          <a:cs typeface="Arial MT"/>
                        </a:rPr>
                        <a:t>co. 1, lett. a, </a:t>
                      </a:r>
                      <a:r>
                        <a:rPr sz="1050" spc="5" dirty="0">
                          <a:solidFill>
                            <a:srgbClr val="62666A"/>
                          </a:solidFill>
                          <a:latin typeface="Arial MT"/>
                          <a:cs typeface="Arial MT"/>
                        </a:rPr>
                        <a:t> </a:t>
                      </a:r>
                      <a:r>
                        <a:rPr sz="1050" dirty="0">
                          <a:solidFill>
                            <a:srgbClr val="62666A"/>
                          </a:solidFill>
                          <a:latin typeface="Arial MT"/>
                          <a:cs typeface="Arial MT"/>
                        </a:rPr>
                        <a:t>D.Lgs.</a:t>
                      </a:r>
                      <a:r>
                        <a:rPr sz="1050" spc="-30" dirty="0">
                          <a:solidFill>
                            <a:srgbClr val="62666A"/>
                          </a:solidFill>
                          <a:latin typeface="Arial MT"/>
                          <a:cs typeface="Arial MT"/>
                        </a:rPr>
                        <a:t> </a:t>
                      </a:r>
                      <a:r>
                        <a:rPr sz="1050" dirty="0">
                          <a:solidFill>
                            <a:srgbClr val="62666A"/>
                          </a:solidFill>
                          <a:latin typeface="Arial MT"/>
                          <a:cs typeface="Arial MT"/>
                        </a:rPr>
                        <a:t>39/2010)</a:t>
                      </a:r>
                      <a:endParaRPr sz="1050">
                        <a:latin typeface="Arial MT"/>
                        <a:cs typeface="Arial MT"/>
                      </a:endParaRPr>
                    </a:p>
                  </a:txBody>
                  <a:tcPr marL="0" marR="0" marT="425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1404937">
                <a:tc>
                  <a:txBody>
                    <a:bodyPr/>
                    <a:lstStyle/>
                    <a:p>
                      <a:pPr marR="487680" algn="r">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9</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2550" algn="just">
                        <a:lnSpc>
                          <a:spcPct val="100000"/>
                        </a:lnSpc>
                        <a:spcBef>
                          <a:spcPts val="335"/>
                        </a:spcBef>
                        <a:tabLst>
                          <a:tab pos="1183005" algn="l"/>
                          <a:tab pos="1722755" algn="l"/>
                        </a:tabLst>
                      </a:pPr>
                      <a:r>
                        <a:rPr sz="1050" spc="-5" dirty="0">
                          <a:solidFill>
                            <a:srgbClr val="62666A"/>
                          </a:solidFill>
                          <a:latin typeface="Arial MT"/>
                          <a:cs typeface="Arial MT"/>
                        </a:rPr>
                        <a:t>Il</a:t>
                      </a:r>
                      <a:r>
                        <a:rPr sz="1050" dirty="0">
                          <a:solidFill>
                            <a:srgbClr val="62666A"/>
                          </a:solidFill>
                          <a:latin typeface="Arial MT"/>
                          <a:cs typeface="Arial MT"/>
                        </a:rPr>
                        <a:t> </a:t>
                      </a:r>
                      <a:r>
                        <a:rPr sz="1050" spc="-5" dirty="0">
                          <a:solidFill>
                            <a:srgbClr val="62666A"/>
                          </a:solidFill>
                          <a:latin typeface="Arial MT"/>
                          <a:cs typeface="Arial MT"/>
                        </a:rPr>
                        <a:t>corrispettivo</a:t>
                      </a:r>
                      <a:r>
                        <a:rPr sz="1050" dirty="0">
                          <a:solidFill>
                            <a:srgbClr val="62666A"/>
                          </a:solidFill>
                          <a:latin typeface="Arial MT"/>
                          <a:cs typeface="Arial MT"/>
                        </a:rPr>
                        <a:t> per</a:t>
                      </a:r>
                      <a:r>
                        <a:rPr sz="1050" spc="5" dirty="0">
                          <a:solidFill>
                            <a:srgbClr val="62666A"/>
                          </a:solidFill>
                          <a:latin typeface="Arial MT"/>
                          <a:cs typeface="Arial MT"/>
                        </a:rPr>
                        <a:t> </a:t>
                      </a:r>
                      <a:r>
                        <a:rPr sz="1050" spc="-5" dirty="0">
                          <a:solidFill>
                            <a:srgbClr val="62666A"/>
                          </a:solidFill>
                          <a:latin typeface="Arial MT"/>
                          <a:cs typeface="Arial MT"/>
                        </a:rPr>
                        <a:t>l’incarico</a:t>
                      </a:r>
                      <a:r>
                        <a:rPr sz="1050" dirty="0">
                          <a:solidFill>
                            <a:srgbClr val="62666A"/>
                          </a:solidFill>
                          <a:latin typeface="Arial MT"/>
                          <a:cs typeface="Arial MT"/>
                        </a:rPr>
                        <a:t> di </a:t>
                      </a:r>
                      <a:r>
                        <a:rPr sz="1050" spc="5" dirty="0">
                          <a:solidFill>
                            <a:srgbClr val="62666A"/>
                          </a:solidFill>
                          <a:latin typeface="Arial MT"/>
                          <a:cs typeface="Arial MT"/>
                        </a:rPr>
                        <a:t> </a:t>
                      </a:r>
                      <a:r>
                        <a:rPr sz="1050" dirty="0">
                          <a:solidFill>
                            <a:srgbClr val="62666A"/>
                          </a:solidFill>
                          <a:latin typeface="Arial MT"/>
                          <a:cs typeface="Arial MT"/>
                        </a:rPr>
                        <a:t>revisione legale non può essere </a:t>
                      </a:r>
                      <a:r>
                        <a:rPr sz="1050" spc="5" dirty="0">
                          <a:solidFill>
                            <a:srgbClr val="62666A"/>
                          </a:solidFill>
                          <a:latin typeface="Arial MT"/>
                          <a:cs typeface="Arial MT"/>
                        </a:rPr>
                        <a:t> </a:t>
                      </a:r>
                      <a:r>
                        <a:rPr sz="1050" dirty="0">
                          <a:solidFill>
                            <a:srgbClr val="62666A"/>
                          </a:solidFill>
                          <a:latin typeface="Arial MT"/>
                          <a:cs typeface="Arial MT"/>
                        </a:rPr>
                        <a:t>subordina</a:t>
                      </a:r>
                      <a:r>
                        <a:rPr sz="1050" spc="-5" dirty="0">
                          <a:solidFill>
                            <a:srgbClr val="62666A"/>
                          </a:solidFill>
                          <a:latin typeface="Arial MT"/>
                          <a:cs typeface="Arial MT"/>
                        </a:rPr>
                        <a:t>t</a:t>
                      </a:r>
                      <a:r>
                        <a:rPr sz="1050" dirty="0">
                          <a:solidFill>
                            <a:srgbClr val="62666A"/>
                          </a:solidFill>
                          <a:latin typeface="Arial MT"/>
                          <a:cs typeface="Arial MT"/>
                        </a:rPr>
                        <a:t>o	ad	a</a:t>
                      </a:r>
                      <a:r>
                        <a:rPr sz="1050" spc="5" dirty="0">
                          <a:solidFill>
                            <a:srgbClr val="62666A"/>
                          </a:solidFill>
                          <a:latin typeface="Arial MT"/>
                          <a:cs typeface="Arial MT"/>
                        </a:rPr>
                        <a:t>l</a:t>
                      </a:r>
                      <a:r>
                        <a:rPr sz="1050" dirty="0">
                          <a:solidFill>
                            <a:srgbClr val="62666A"/>
                          </a:solidFill>
                          <a:latin typeface="Arial MT"/>
                          <a:cs typeface="Arial MT"/>
                        </a:rPr>
                        <a:t>cuna  condizione,</a:t>
                      </a:r>
                      <a:r>
                        <a:rPr sz="1050" spc="5" dirty="0">
                          <a:solidFill>
                            <a:srgbClr val="62666A"/>
                          </a:solidFill>
                          <a:latin typeface="Arial MT"/>
                          <a:cs typeface="Arial MT"/>
                        </a:rPr>
                        <a:t> </a:t>
                      </a:r>
                      <a:r>
                        <a:rPr sz="1050" dirty="0">
                          <a:solidFill>
                            <a:srgbClr val="62666A"/>
                          </a:solidFill>
                          <a:latin typeface="Arial MT"/>
                          <a:cs typeface="Arial MT"/>
                        </a:rPr>
                        <a:t>non</a:t>
                      </a:r>
                      <a:r>
                        <a:rPr sz="1050" spc="5" dirty="0">
                          <a:solidFill>
                            <a:srgbClr val="62666A"/>
                          </a:solidFill>
                          <a:latin typeface="Arial MT"/>
                          <a:cs typeface="Arial MT"/>
                        </a:rPr>
                        <a:t> </a:t>
                      </a:r>
                      <a:r>
                        <a:rPr sz="1050" dirty="0">
                          <a:solidFill>
                            <a:srgbClr val="62666A"/>
                          </a:solidFill>
                          <a:latin typeface="Arial MT"/>
                          <a:cs typeface="Arial MT"/>
                        </a:rPr>
                        <a:t>può</a:t>
                      </a:r>
                      <a:r>
                        <a:rPr sz="1050" spc="5" dirty="0">
                          <a:solidFill>
                            <a:srgbClr val="62666A"/>
                          </a:solidFill>
                          <a:latin typeface="Arial MT"/>
                          <a:cs typeface="Arial MT"/>
                        </a:rPr>
                        <a:t> </a:t>
                      </a:r>
                      <a:r>
                        <a:rPr sz="1050" dirty="0">
                          <a:solidFill>
                            <a:srgbClr val="62666A"/>
                          </a:solidFill>
                          <a:latin typeface="Arial MT"/>
                          <a:cs typeface="Arial MT"/>
                        </a:rPr>
                        <a:t>essere </a:t>
                      </a:r>
                      <a:r>
                        <a:rPr sz="1050" spc="5" dirty="0">
                          <a:solidFill>
                            <a:srgbClr val="62666A"/>
                          </a:solidFill>
                          <a:latin typeface="Arial MT"/>
                          <a:cs typeface="Arial MT"/>
                        </a:rPr>
                        <a:t> </a:t>
                      </a:r>
                      <a:r>
                        <a:rPr sz="1050" dirty="0">
                          <a:solidFill>
                            <a:srgbClr val="62666A"/>
                          </a:solidFill>
                          <a:latin typeface="Arial MT"/>
                          <a:cs typeface="Arial MT"/>
                        </a:rPr>
                        <a:t>stabilito</a:t>
                      </a:r>
                      <a:r>
                        <a:rPr sz="1050" spc="5" dirty="0">
                          <a:solidFill>
                            <a:srgbClr val="62666A"/>
                          </a:solidFill>
                          <a:latin typeface="Arial MT"/>
                          <a:cs typeface="Arial MT"/>
                        </a:rPr>
                        <a:t> </a:t>
                      </a:r>
                      <a:r>
                        <a:rPr sz="1050" dirty="0">
                          <a:solidFill>
                            <a:srgbClr val="62666A"/>
                          </a:solidFill>
                          <a:latin typeface="Arial MT"/>
                          <a:cs typeface="Arial MT"/>
                        </a:rPr>
                        <a:t>in</a:t>
                      </a:r>
                      <a:r>
                        <a:rPr sz="1050" spc="5" dirty="0">
                          <a:solidFill>
                            <a:srgbClr val="62666A"/>
                          </a:solidFill>
                          <a:latin typeface="Arial MT"/>
                          <a:cs typeface="Arial MT"/>
                        </a:rPr>
                        <a:t> </a:t>
                      </a:r>
                      <a:r>
                        <a:rPr sz="1050" dirty="0">
                          <a:solidFill>
                            <a:srgbClr val="62666A"/>
                          </a:solidFill>
                          <a:latin typeface="Arial MT"/>
                          <a:cs typeface="Arial MT"/>
                        </a:rPr>
                        <a:t>funzione</a:t>
                      </a:r>
                      <a:r>
                        <a:rPr sz="1050" spc="5" dirty="0">
                          <a:solidFill>
                            <a:srgbClr val="62666A"/>
                          </a:solidFill>
                          <a:latin typeface="Arial MT"/>
                          <a:cs typeface="Arial MT"/>
                        </a:rPr>
                        <a:t> </a:t>
                      </a:r>
                      <a:r>
                        <a:rPr sz="1050" spc="-5" dirty="0">
                          <a:solidFill>
                            <a:srgbClr val="62666A"/>
                          </a:solidFill>
                          <a:latin typeface="Arial MT"/>
                          <a:cs typeface="Arial MT"/>
                        </a:rPr>
                        <a:t>dei</a:t>
                      </a:r>
                      <a:r>
                        <a:rPr sz="1050" dirty="0">
                          <a:solidFill>
                            <a:srgbClr val="62666A"/>
                          </a:solidFill>
                          <a:latin typeface="Arial MT"/>
                          <a:cs typeface="Arial MT"/>
                        </a:rPr>
                        <a:t> risultati </a:t>
                      </a:r>
                      <a:r>
                        <a:rPr sz="1050" spc="5" dirty="0">
                          <a:solidFill>
                            <a:srgbClr val="62666A"/>
                          </a:solidFill>
                          <a:latin typeface="Arial MT"/>
                          <a:cs typeface="Arial MT"/>
                        </a:rPr>
                        <a:t> </a:t>
                      </a:r>
                      <a:r>
                        <a:rPr sz="1050" dirty="0">
                          <a:solidFill>
                            <a:srgbClr val="62666A"/>
                          </a:solidFill>
                          <a:latin typeface="Arial MT"/>
                          <a:cs typeface="Arial MT"/>
                        </a:rPr>
                        <a:t>della</a:t>
                      </a:r>
                      <a:r>
                        <a:rPr sz="1050" spc="5"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dipendere</a:t>
                      </a:r>
                      <a:r>
                        <a:rPr sz="1050" spc="5" dirty="0">
                          <a:solidFill>
                            <a:srgbClr val="62666A"/>
                          </a:solidFill>
                          <a:latin typeface="Arial MT"/>
                          <a:cs typeface="Arial MT"/>
                        </a:rPr>
                        <a:t> </a:t>
                      </a:r>
                      <a:r>
                        <a:rPr sz="1050" dirty="0">
                          <a:solidFill>
                            <a:srgbClr val="62666A"/>
                          </a:solidFill>
                          <a:latin typeface="Arial MT"/>
                          <a:cs typeface="Arial MT"/>
                        </a:rPr>
                        <a:t>da </a:t>
                      </a:r>
                      <a:r>
                        <a:rPr sz="1050" spc="5" dirty="0">
                          <a:solidFill>
                            <a:srgbClr val="62666A"/>
                          </a:solidFill>
                          <a:latin typeface="Arial MT"/>
                          <a:cs typeface="Arial MT"/>
                        </a:rPr>
                        <a:t> </a:t>
                      </a:r>
                      <a:r>
                        <a:rPr sz="1050" dirty="0">
                          <a:solidFill>
                            <a:srgbClr val="62666A"/>
                          </a:solidFill>
                          <a:latin typeface="Arial MT"/>
                          <a:cs typeface="Arial MT"/>
                        </a:rPr>
                        <a:t>prestazioni di servizi diversi dalla </a:t>
                      </a:r>
                      <a:r>
                        <a:rPr sz="1050" spc="5" dirty="0">
                          <a:solidFill>
                            <a:srgbClr val="62666A"/>
                          </a:solidFill>
                          <a:latin typeface="Arial MT"/>
                          <a:cs typeface="Arial MT"/>
                        </a:rPr>
                        <a:t> </a:t>
                      </a:r>
                      <a:r>
                        <a:rPr sz="1050" dirty="0">
                          <a:solidFill>
                            <a:srgbClr val="62666A"/>
                          </a:solidFill>
                          <a:latin typeface="Arial MT"/>
                          <a:cs typeface="Arial MT"/>
                        </a:rPr>
                        <a:t>revisione.</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1915" algn="just">
                        <a:lnSpc>
                          <a:spcPct val="100000"/>
                        </a:lnSpc>
                        <a:spcBef>
                          <a:spcPts val="335"/>
                        </a:spcBef>
                      </a:pPr>
                      <a:r>
                        <a:rPr sz="1050" spc="-5" dirty="0">
                          <a:solidFill>
                            <a:srgbClr val="62666A"/>
                          </a:solidFill>
                          <a:latin typeface="Arial MT"/>
                          <a:cs typeface="Arial MT"/>
                        </a:rPr>
                        <a:t>Il</a:t>
                      </a:r>
                      <a:r>
                        <a:rPr sz="1050" dirty="0">
                          <a:solidFill>
                            <a:srgbClr val="62666A"/>
                          </a:solidFill>
                          <a:latin typeface="Arial MT"/>
                          <a:cs typeface="Arial MT"/>
                        </a:rPr>
                        <a:t> divieto</a:t>
                      </a:r>
                      <a:r>
                        <a:rPr sz="1050" spc="5" dirty="0">
                          <a:solidFill>
                            <a:srgbClr val="62666A"/>
                          </a:solidFill>
                          <a:latin typeface="Arial MT"/>
                          <a:cs typeface="Arial MT"/>
                        </a:rPr>
                        <a:t> </a:t>
                      </a:r>
                      <a:r>
                        <a:rPr sz="1050" dirty="0">
                          <a:solidFill>
                            <a:srgbClr val="62666A"/>
                          </a:solidFill>
                          <a:latin typeface="Arial MT"/>
                          <a:cs typeface="Arial MT"/>
                        </a:rPr>
                        <a:t>è</a:t>
                      </a:r>
                      <a:r>
                        <a:rPr sz="1050" spc="5" dirty="0">
                          <a:solidFill>
                            <a:srgbClr val="62666A"/>
                          </a:solidFill>
                          <a:latin typeface="Arial MT"/>
                          <a:cs typeface="Arial MT"/>
                        </a:rPr>
                        <a:t> </a:t>
                      </a:r>
                      <a:r>
                        <a:rPr sz="1050" spc="-5" dirty="0">
                          <a:solidFill>
                            <a:srgbClr val="62666A"/>
                          </a:solidFill>
                          <a:latin typeface="Arial MT"/>
                          <a:cs typeface="Arial MT"/>
                        </a:rPr>
                        <a:t>esteso</a:t>
                      </a:r>
                      <a:r>
                        <a:rPr sz="1050" spc="285" dirty="0">
                          <a:solidFill>
                            <a:srgbClr val="62666A"/>
                          </a:solidFill>
                          <a:latin typeface="Arial MT"/>
                          <a:cs typeface="Arial MT"/>
                        </a:rPr>
                        <a:t> </a:t>
                      </a:r>
                      <a:r>
                        <a:rPr sz="1050" dirty="0">
                          <a:solidFill>
                            <a:srgbClr val="62666A"/>
                          </a:solidFill>
                          <a:latin typeface="Arial MT"/>
                          <a:cs typeface="Arial MT"/>
                        </a:rPr>
                        <a:t>alle </a:t>
                      </a:r>
                      <a:r>
                        <a:rPr sz="1050" spc="-280" dirty="0">
                          <a:solidFill>
                            <a:srgbClr val="62666A"/>
                          </a:solidFill>
                          <a:latin typeface="Arial MT"/>
                          <a:cs typeface="Arial MT"/>
                        </a:rPr>
                        <a:t> </a:t>
                      </a:r>
                      <a:r>
                        <a:rPr sz="1050" dirty="0">
                          <a:solidFill>
                            <a:srgbClr val="62666A"/>
                          </a:solidFill>
                          <a:latin typeface="Arial MT"/>
                          <a:cs typeface="Arial MT"/>
                        </a:rPr>
                        <a:t>controllate</a:t>
                      </a:r>
                      <a:r>
                        <a:rPr sz="1050" spc="5" dirty="0">
                          <a:solidFill>
                            <a:srgbClr val="62666A"/>
                          </a:solidFill>
                          <a:latin typeface="Arial MT"/>
                          <a:cs typeface="Arial MT"/>
                        </a:rPr>
                        <a:t> </a:t>
                      </a:r>
                      <a:r>
                        <a:rPr sz="1050" dirty="0">
                          <a:solidFill>
                            <a:srgbClr val="62666A"/>
                          </a:solidFill>
                          <a:latin typeface="Arial MT"/>
                          <a:cs typeface="Arial MT"/>
                        </a:rPr>
                        <a:t>e</a:t>
                      </a:r>
                      <a:r>
                        <a:rPr sz="1050" spc="5" dirty="0">
                          <a:solidFill>
                            <a:srgbClr val="62666A"/>
                          </a:solidFill>
                          <a:latin typeface="Arial MT"/>
                          <a:cs typeface="Arial MT"/>
                        </a:rPr>
                        <a:t> </a:t>
                      </a:r>
                      <a:r>
                        <a:rPr sz="1050" dirty="0">
                          <a:solidFill>
                            <a:srgbClr val="62666A"/>
                          </a:solidFill>
                          <a:latin typeface="Arial MT"/>
                          <a:cs typeface="Arial MT"/>
                        </a:rPr>
                        <a:t>controllanti </a:t>
                      </a:r>
                      <a:r>
                        <a:rPr sz="1050" spc="-280" dirty="0">
                          <a:solidFill>
                            <a:srgbClr val="62666A"/>
                          </a:solidFill>
                          <a:latin typeface="Arial MT"/>
                          <a:cs typeface="Arial MT"/>
                        </a:rPr>
                        <a:t> </a:t>
                      </a:r>
                      <a:r>
                        <a:rPr sz="1050" dirty="0">
                          <a:solidFill>
                            <a:srgbClr val="62666A"/>
                          </a:solidFill>
                          <a:latin typeface="Arial MT"/>
                          <a:cs typeface="Arial MT"/>
                        </a:rPr>
                        <a:t>dell’ente</a:t>
                      </a:r>
                      <a:r>
                        <a:rPr sz="1050" spc="5" dirty="0">
                          <a:solidFill>
                            <a:srgbClr val="62666A"/>
                          </a:solidFill>
                          <a:latin typeface="Arial MT"/>
                          <a:cs typeface="Arial MT"/>
                        </a:rPr>
                        <a:t> </a:t>
                      </a:r>
                      <a:r>
                        <a:rPr sz="1050" dirty="0">
                          <a:solidFill>
                            <a:srgbClr val="62666A"/>
                          </a:solidFill>
                          <a:latin typeface="Arial MT"/>
                          <a:cs typeface="Arial MT"/>
                        </a:rPr>
                        <a:t>per</a:t>
                      </a:r>
                      <a:r>
                        <a:rPr sz="1050" spc="5" dirty="0">
                          <a:solidFill>
                            <a:srgbClr val="62666A"/>
                          </a:solidFill>
                          <a:latin typeface="Arial MT"/>
                          <a:cs typeface="Arial MT"/>
                        </a:rPr>
                        <a:t> </a:t>
                      </a:r>
                      <a:r>
                        <a:rPr sz="1050" spc="-5" dirty="0">
                          <a:solidFill>
                            <a:srgbClr val="62666A"/>
                          </a:solidFill>
                          <a:latin typeface="Arial MT"/>
                          <a:cs typeface="Arial MT"/>
                        </a:rPr>
                        <a:t>servizi</a:t>
                      </a:r>
                      <a:r>
                        <a:rPr sz="1050" dirty="0">
                          <a:solidFill>
                            <a:srgbClr val="62666A"/>
                          </a:solidFill>
                          <a:latin typeface="Arial MT"/>
                          <a:cs typeface="Arial MT"/>
                        </a:rPr>
                        <a:t> prestati </a:t>
                      </a:r>
                      <a:r>
                        <a:rPr sz="1050" spc="5" dirty="0">
                          <a:solidFill>
                            <a:srgbClr val="62666A"/>
                          </a:solidFill>
                          <a:latin typeface="Arial MT"/>
                          <a:cs typeface="Arial MT"/>
                        </a:rPr>
                        <a:t> </a:t>
                      </a:r>
                      <a:r>
                        <a:rPr sz="1050" dirty="0">
                          <a:solidFill>
                            <a:srgbClr val="62666A"/>
                          </a:solidFill>
                          <a:latin typeface="Arial MT"/>
                          <a:cs typeface="Arial MT"/>
                        </a:rPr>
                        <a:t>dalla</a:t>
                      </a:r>
                      <a:r>
                        <a:rPr sz="1050" spc="5" dirty="0">
                          <a:solidFill>
                            <a:srgbClr val="62666A"/>
                          </a:solidFill>
                          <a:latin typeface="Arial MT"/>
                          <a:cs typeface="Arial MT"/>
                        </a:rPr>
                        <a:t> </a:t>
                      </a:r>
                      <a:r>
                        <a:rPr sz="1050" dirty="0">
                          <a:solidFill>
                            <a:srgbClr val="62666A"/>
                          </a:solidFill>
                          <a:latin typeface="Arial MT"/>
                          <a:cs typeface="Arial MT"/>
                        </a:rPr>
                        <a:t>società</a:t>
                      </a:r>
                      <a:r>
                        <a:rPr sz="1050" spc="5" dirty="0">
                          <a:solidFill>
                            <a:srgbClr val="62666A"/>
                          </a:solidFill>
                          <a:latin typeface="Arial MT"/>
                          <a:cs typeface="Arial MT"/>
                        </a:rPr>
                        <a:t> </a:t>
                      </a:r>
                      <a:r>
                        <a:rPr sz="1050" dirty="0">
                          <a:solidFill>
                            <a:srgbClr val="62666A"/>
                          </a:solidFill>
                          <a:latin typeface="Arial MT"/>
                          <a:cs typeface="Arial MT"/>
                        </a:rPr>
                        <a:t>di</a:t>
                      </a:r>
                      <a:r>
                        <a:rPr sz="1050" spc="295" dirty="0">
                          <a:solidFill>
                            <a:srgbClr val="62666A"/>
                          </a:solidFill>
                          <a:latin typeface="Arial MT"/>
                          <a:cs typeface="Arial MT"/>
                        </a:rPr>
                        <a:t> </a:t>
                      </a:r>
                      <a:r>
                        <a:rPr sz="1050" spc="-5" dirty="0">
                          <a:solidFill>
                            <a:srgbClr val="62666A"/>
                          </a:solidFill>
                          <a:latin typeface="Arial MT"/>
                          <a:cs typeface="Arial MT"/>
                        </a:rPr>
                        <a:t>revisione</a:t>
                      </a:r>
                      <a:r>
                        <a:rPr sz="1050" spc="285" dirty="0">
                          <a:solidFill>
                            <a:srgbClr val="62666A"/>
                          </a:solidFill>
                          <a:latin typeface="Arial MT"/>
                          <a:cs typeface="Arial MT"/>
                        </a:rPr>
                        <a:t> </a:t>
                      </a:r>
                      <a:r>
                        <a:rPr sz="1050" dirty="0">
                          <a:solidFill>
                            <a:srgbClr val="62666A"/>
                          </a:solidFill>
                          <a:latin typeface="Arial MT"/>
                          <a:cs typeface="Arial MT"/>
                        </a:rPr>
                        <a:t>o </a:t>
                      </a:r>
                      <a:r>
                        <a:rPr sz="1050" spc="-280" dirty="0">
                          <a:solidFill>
                            <a:srgbClr val="62666A"/>
                          </a:solidFill>
                          <a:latin typeface="Arial MT"/>
                          <a:cs typeface="Arial MT"/>
                        </a:rPr>
                        <a:t> </a:t>
                      </a:r>
                      <a:r>
                        <a:rPr sz="1050" dirty="0">
                          <a:solidFill>
                            <a:srgbClr val="62666A"/>
                          </a:solidFill>
                          <a:latin typeface="Arial MT"/>
                          <a:cs typeface="Arial MT"/>
                        </a:rPr>
                        <a:t>dalla</a:t>
                      </a:r>
                      <a:r>
                        <a:rPr sz="1050" spc="-20" dirty="0">
                          <a:solidFill>
                            <a:srgbClr val="62666A"/>
                          </a:solidFill>
                          <a:latin typeface="Arial MT"/>
                          <a:cs typeface="Arial MT"/>
                        </a:rPr>
                        <a:t> </a:t>
                      </a:r>
                      <a:r>
                        <a:rPr sz="1050" dirty="0">
                          <a:solidFill>
                            <a:srgbClr val="62666A"/>
                          </a:solidFill>
                          <a:latin typeface="Arial MT"/>
                          <a:cs typeface="Arial MT"/>
                        </a:rPr>
                        <a:t>sua</a:t>
                      </a:r>
                      <a:r>
                        <a:rPr sz="1050" spc="-5" dirty="0">
                          <a:solidFill>
                            <a:srgbClr val="62666A"/>
                          </a:solidFill>
                          <a:latin typeface="Arial MT"/>
                          <a:cs typeface="Arial MT"/>
                        </a:rPr>
                        <a:t> rete.</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1092809" y="302132"/>
            <a:ext cx="7028815"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20" dirty="0"/>
              <a:t> </a:t>
            </a:r>
            <a:r>
              <a:rPr dirty="0"/>
              <a:t>NELLE</a:t>
            </a:r>
            <a:r>
              <a:rPr spc="-10" dirty="0"/>
              <a:t> </a:t>
            </a:r>
            <a:r>
              <a:rPr dirty="0"/>
              <a:t>REVISIONI </a:t>
            </a:r>
            <a:r>
              <a:rPr spc="-5" dirty="0"/>
              <a:t>LEGALI:</a:t>
            </a:r>
            <a:r>
              <a:rPr spc="-25" dirty="0"/>
              <a:t> </a:t>
            </a:r>
            <a:r>
              <a:rPr dirty="0"/>
              <a:t>D.</a:t>
            </a:r>
            <a:r>
              <a:rPr spc="-20" dirty="0"/>
              <a:t> </a:t>
            </a:r>
            <a:r>
              <a:rPr dirty="0"/>
              <a:t>Lgs.</a:t>
            </a:r>
            <a:r>
              <a:rPr spc="-25" dirty="0"/>
              <a:t> </a:t>
            </a:r>
            <a:r>
              <a:rPr dirty="0"/>
              <a:t>39/2010</a:t>
            </a:r>
          </a:p>
        </p:txBody>
      </p:sp>
      <p:pic>
        <p:nvPicPr>
          <p:cNvPr id="4" name="object 4"/>
          <p:cNvPicPr/>
          <p:nvPr/>
        </p:nvPicPr>
        <p:blipFill>
          <a:blip r:embed="rId2" cstate="print"/>
          <a:stretch>
            <a:fillRect/>
          </a:stretch>
        </p:blipFill>
        <p:spPr>
          <a:xfrm>
            <a:off x="1950720" y="1903476"/>
            <a:ext cx="1699259" cy="766572"/>
          </a:xfrm>
          <a:prstGeom prst="rect">
            <a:avLst/>
          </a:prstGeom>
        </p:spPr>
      </p:pic>
      <p:pic>
        <p:nvPicPr>
          <p:cNvPr id="5" name="object 5"/>
          <p:cNvPicPr/>
          <p:nvPr/>
        </p:nvPicPr>
        <p:blipFill>
          <a:blip r:embed="rId3" cstate="print"/>
          <a:stretch>
            <a:fillRect/>
          </a:stretch>
        </p:blipFill>
        <p:spPr>
          <a:xfrm>
            <a:off x="1950720" y="3424428"/>
            <a:ext cx="1373124" cy="851916"/>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27040969"/>
              </p:ext>
            </p:extLst>
          </p:nvPr>
        </p:nvGraphicFramePr>
        <p:xfrm>
          <a:off x="1891157" y="909827"/>
          <a:ext cx="6200775" cy="3514534"/>
        </p:xfrm>
        <a:graphic>
          <a:graphicData uri="http://schemas.openxmlformats.org/drawingml/2006/table">
            <a:tbl>
              <a:tblPr firstRow="1" bandRow="1">
                <a:tableStyleId>{2D5ABB26-0587-4C30-8999-92F81FD0307C}</a:tableStyleId>
              </a:tblPr>
              <a:tblGrid>
                <a:gridCol w="1898650">
                  <a:extLst>
                    <a:ext uri="{9D8B030D-6E8A-4147-A177-3AD203B41FA5}">
                      <a16:colId xmlns:a16="http://schemas.microsoft.com/office/drawing/2014/main" val="20000"/>
                    </a:ext>
                  </a:extLst>
                </a:gridCol>
                <a:gridCol w="2666365">
                  <a:extLst>
                    <a:ext uri="{9D8B030D-6E8A-4147-A177-3AD203B41FA5}">
                      <a16:colId xmlns:a16="http://schemas.microsoft.com/office/drawing/2014/main" val="20001"/>
                    </a:ext>
                  </a:extLst>
                </a:gridCol>
                <a:gridCol w="1635760">
                  <a:extLst>
                    <a:ext uri="{9D8B030D-6E8A-4147-A177-3AD203B41FA5}">
                      <a16:colId xmlns:a16="http://schemas.microsoft.com/office/drawing/2014/main" val="20002"/>
                    </a:ext>
                  </a:extLst>
                </a:gridCol>
              </a:tblGrid>
              <a:tr h="456311">
                <a:tc>
                  <a:txBody>
                    <a:bodyPr/>
                    <a:lstStyle/>
                    <a:p>
                      <a:pPr marL="537210">
                        <a:lnSpc>
                          <a:spcPct val="100000"/>
                        </a:lnSpc>
                        <a:spcBef>
                          <a:spcPts val="315"/>
                        </a:spcBef>
                      </a:pPr>
                      <a:r>
                        <a:rPr sz="1800" b="1" spc="-65" dirty="0">
                          <a:solidFill>
                            <a:srgbClr val="FFFFFF"/>
                          </a:solidFill>
                          <a:latin typeface="Arial"/>
                          <a:cs typeface="Arial"/>
                        </a:rPr>
                        <a:t>ART.</a:t>
                      </a:r>
                      <a:r>
                        <a:rPr sz="1800" b="1" spc="-40" dirty="0">
                          <a:solidFill>
                            <a:srgbClr val="FFFFFF"/>
                          </a:solidFill>
                          <a:latin typeface="Arial"/>
                          <a:cs typeface="Arial"/>
                        </a:rPr>
                        <a:t> </a:t>
                      </a:r>
                      <a:r>
                        <a:rPr sz="1800" b="1" spc="-10" dirty="0">
                          <a:solidFill>
                            <a:srgbClr val="FFFFFF"/>
                          </a:solidFill>
                          <a:latin typeface="Arial"/>
                          <a:cs typeface="Arial"/>
                        </a:rPr>
                        <a:t>10</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760730">
                        <a:lnSpc>
                          <a:spcPct val="100000"/>
                        </a:lnSpc>
                        <a:spcBef>
                          <a:spcPts val="315"/>
                        </a:spcBef>
                      </a:pPr>
                      <a:r>
                        <a:rPr sz="1800" b="1" dirty="0">
                          <a:solidFill>
                            <a:srgbClr val="FFFFFF"/>
                          </a:solidFill>
                          <a:latin typeface="Arial"/>
                          <a:cs typeface="Arial"/>
                        </a:rPr>
                        <a:t>Contenuto</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501015">
                        <a:lnSpc>
                          <a:spcPct val="100000"/>
                        </a:lnSpc>
                        <a:spcBef>
                          <a:spcPts val="315"/>
                        </a:spcBef>
                      </a:pPr>
                      <a:r>
                        <a:rPr sz="1800" b="1" dirty="0">
                          <a:solidFill>
                            <a:srgbClr val="FFFFFF"/>
                          </a:solidFill>
                          <a:latin typeface="Arial"/>
                          <a:cs typeface="Arial"/>
                        </a:rPr>
                        <a:t>NOTE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2114296">
                <a:tc>
                  <a:txBody>
                    <a:bodyPr/>
                    <a:lstStyle/>
                    <a:p>
                      <a:pPr marL="91440">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10</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202565">
                        <a:lnSpc>
                          <a:spcPct val="100000"/>
                        </a:lnSpc>
                        <a:spcBef>
                          <a:spcPts val="330"/>
                        </a:spcBef>
                      </a:pPr>
                      <a:r>
                        <a:rPr sz="1050" spc="-5" dirty="0">
                          <a:solidFill>
                            <a:srgbClr val="62666A"/>
                          </a:solidFill>
                          <a:latin typeface="Arial MT"/>
                          <a:cs typeface="Arial MT"/>
                        </a:rPr>
                        <a:t>Il corrispettivo per </a:t>
                      </a:r>
                      <a:r>
                        <a:rPr sz="1050" dirty="0">
                          <a:solidFill>
                            <a:srgbClr val="62666A"/>
                          </a:solidFill>
                          <a:latin typeface="Arial MT"/>
                          <a:cs typeface="Arial MT"/>
                        </a:rPr>
                        <a:t>l’incarico </a:t>
                      </a:r>
                      <a:r>
                        <a:rPr sz="1050" spc="-5" dirty="0">
                          <a:solidFill>
                            <a:srgbClr val="62666A"/>
                          </a:solidFill>
                          <a:latin typeface="Arial MT"/>
                          <a:cs typeface="Arial MT"/>
                        </a:rPr>
                        <a:t>di revisione </a:t>
                      </a:r>
                      <a:r>
                        <a:rPr sz="1050" dirty="0">
                          <a:solidFill>
                            <a:srgbClr val="62666A"/>
                          </a:solidFill>
                          <a:latin typeface="Arial MT"/>
                          <a:cs typeface="Arial MT"/>
                        </a:rPr>
                        <a:t> contabile è determinato in </a:t>
                      </a:r>
                      <a:r>
                        <a:rPr sz="1050" spc="5" dirty="0">
                          <a:solidFill>
                            <a:srgbClr val="62666A"/>
                          </a:solidFill>
                          <a:latin typeface="Arial MT"/>
                          <a:cs typeface="Arial MT"/>
                        </a:rPr>
                        <a:t>modo </a:t>
                      </a:r>
                      <a:r>
                        <a:rPr sz="1050" dirty="0">
                          <a:solidFill>
                            <a:srgbClr val="62666A"/>
                          </a:solidFill>
                          <a:latin typeface="Arial MT"/>
                          <a:cs typeface="Arial MT"/>
                        </a:rPr>
                        <a:t>da </a:t>
                      </a:r>
                      <a:r>
                        <a:rPr sz="1050" spc="5" dirty="0">
                          <a:solidFill>
                            <a:srgbClr val="62666A"/>
                          </a:solidFill>
                          <a:latin typeface="Arial MT"/>
                          <a:cs typeface="Arial MT"/>
                        </a:rPr>
                        <a:t> </a:t>
                      </a:r>
                      <a:r>
                        <a:rPr sz="1050" spc="-5" dirty="0">
                          <a:solidFill>
                            <a:srgbClr val="62666A"/>
                          </a:solidFill>
                          <a:latin typeface="Arial MT"/>
                          <a:cs typeface="Arial MT"/>
                        </a:rPr>
                        <a:t>garantire </a:t>
                      </a:r>
                      <a:r>
                        <a:rPr sz="1050" dirty="0">
                          <a:solidFill>
                            <a:srgbClr val="62666A"/>
                          </a:solidFill>
                          <a:latin typeface="Arial MT"/>
                          <a:cs typeface="Arial MT"/>
                        </a:rPr>
                        <a:t>la </a:t>
                      </a:r>
                      <a:r>
                        <a:rPr sz="1050" spc="-5" dirty="0">
                          <a:solidFill>
                            <a:srgbClr val="62666A"/>
                          </a:solidFill>
                          <a:latin typeface="Arial MT"/>
                          <a:cs typeface="Arial MT"/>
                        </a:rPr>
                        <a:t>qualità </a:t>
                      </a:r>
                      <a:r>
                        <a:rPr sz="1050" dirty="0">
                          <a:solidFill>
                            <a:srgbClr val="62666A"/>
                          </a:solidFill>
                          <a:latin typeface="Arial MT"/>
                          <a:cs typeface="Arial MT"/>
                        </a:rPr>
                        <a:t>e l’affidabilità del </a:t>
                      </a:r>
                      <a:r>
                        <a:rPr sz="1050" spc="5" dirty="0">
                          <a:solidFill>
                            <a:srgbClr val="62666A"/>
                          </a:solidFill>
                          <a:latin typeface="Arial MT"/>
                          <a:cs typeface="Arial MT"/>
                        </a:rPr>
                        <a:t> </a:t>
                      </a:r>
                      <a:r>
                        <a:rPr sz="1050" dirty="0">
                          <a:solidFill>
                            <a:srgbClr val="62666A"/>
                          </a:solidFill>
                          <a:latin typeface="Arial MT"/>
                          <a:cs typeface="Arial MT"/>
                        </a:rPr>
                        <a:t>lavoro.</a:t>
                      </a:r>
                      <a:r>
                        <a:rPr sz="1050" spc="5" dirty="0">
                          <a:solidFill>
                            <a:srgbClr val="62666A"/>
                          </a:solidFill>
                          <a:latin typeface="Arial MT"/>
                          <a:cs typeface="Arial MT"/>
                        </a:rPr>
                        <a:t> </a:t>
                      </a:r>
                      <a:r>
                        <a:rPr lang="it-IT" sz="1050" dirty="0">
                          <a:solidFill>
                            <a:srgbClr val="62666A"/>
                          </a:solidFill>
                          <a:latin typeface="Arial MT"/>
                          <a:cs typeface="Arial MT"/>
                        </a:rPr>
                        <a:t>Il revisore </a:t>
                      </a:r>
                      <a:r>
                        <a:rPr sz="1050" dirty="0" err="1">
                          <a:solidFill>
                            <a:srgbClr val="62666A"/>
                          </a:solidFill>
                          <a:latin typeface="Arial MT"/>
                          <a:cs typeface="Arial MT"/>
                        </a:rPr>
                        <a:t>determina</a:t>
                      </a:r>
                      <a:r>
                        <a:rPr sz="1050" spc="-35" dirty="0">
                          <a:solidFill>
                            <a:srgbClr val="62666A"/>
                          </a:solidFill>
                          <a:latin typeface="Arial MT"/>
                          <a:cs typeface="Arial MT"/>
                        </a:rPr>
                        <a:t> </a:t>
                      </a:r>
                      <a:r>
                        <a:rPr sz="1050" dirty="0">
                          <a:solidFill>
                            <a:srgbClr val="62666A"/>
                          </a:solidFill>
                          <a:latin typeface="Arial MT"/>
                          <a:cs typeface="Arial MT"/>
                        </a:rPr>
                        <a:t>le</a:t>
                      </a:r>
                      <a:r>
                        <a:rPr sz="1050" spc="-5" dirty="0">
                          <a:solidFill>
                            <a:srgbClr val="62666A"/>
                          </a:solidFill>
                          <a:latin typeface="Arial MT"/>
                          <a:cs typeface="Arial MT"/>
                        </a:rPr>
                        <a:t> </a:t>
                      </a:r>
                      <a:r>
                        <a:rPr sz="1050" dirty="0">
                          <a:solidFill>
                            <a:srgbClr val="62666A"/>
                          </a:solidFill>
                          <a:latin typeface="Arial MT"/>
                          <a:cs typeface="Arial MT"/>
                        </a:rPr>
                        <a:t>risorse</a:t>
                      </a:r>
                      <a:r>
                        <a:rPr sz="1050" spc="-10" dirty="0">
                          <a:solidFill>
                            <a:srgbClr val="62666A"/>
                          </a:solidFill>
                          <a:latin typeface="Arial MT"/>
                          <a:cs typeface="Arial MT"/>
                        </a:rPr>
                        <a:t> </a:t>
                      </a:r>
                      <a:r>
                        <a:rPr sz="1050" dirty="0">
                          <a:solidFill>
                            <a:srgbClr val="62666A"/>
                          </a:solidFill>
                          <a:latin typeface="Arial MT"/>
                          <a:cs typeface="Arial MT"/>
                        </a:rPr>
                        <a:t>professionali</a:t>
                      </a:r>
                      <a:r>
                        <a:rPr sz="1050" spc="-40" dirty="0">
                          <a:solidFill>
                            <a:srgbClr val="62666A"/>
                          </a:solidFill>
                          <a:latin typeface="Arial MT"/>
                          <a:cs typeface="Arial MT"/>
                        </a:rPr>
                        <a:t> </a:t>
                      </a:r>
                      <a:r>
                        <a:rPr sz="1050" dirty="0">
                          <a:solidFill>
                            <a:srgbClr val="62666A"/>
                          </a:solidFill>
                          <a:latin typeface="Arial MT"/>
                          <a:cs typeface="Arial MT"/>
                        </a:rPr>
                        <a:t>e</a:t>
                      </a:r>
                      <a:r>
                        <a:rPr sz="1050" spc="-10" dirty="0">
                          <a:solidFill>
                            <a:srgbClr val="62666A"/>
                          </a:solidFill>
                          <a:latin typeface="Arial MT"/>
                          <a:cs typeface="Arial MT"/>
                        </a:rPr>
                        <a:t> </a:t>
                      </a:r>
                      <a:r>
                        <a:rPr sz="1050" dirty="0">
                          <a:solidFill>
                            <a:srgbClr val="62666A"/>
                          </a:solidFill>
                          <a:latin typeface="Arial MT"/>
                          <a:cs typeface="Arial MT"/>
                        </a:rPr>
                        <a:t>le </a:t>
                      </a:r>
                      <a:r>
                        <a:rPr sz="1050" spc="-275" dirty="0">
                          <a:solidFill>
                            <a:srgbClr val="62666A"/>
                          </a:solidFill>
                          <a:latin typeface="Arial MT"/>
                          <a:cs typeface="Arial MT"/>
                        </a:rPr>
                        <a:t> </a:t>
                      </a:r>
                      <a:r>
                        <a:rPr sz="1050" dirty="0">
                          <a:solidFill>
                            <a:srgbClr val="62666A"/>
                          </a:solidFill>
                          <a:latin typeface="Arial MT"/>
                          <a:cs typeface="Arial MT"/>
                        </a:rPr>
                        <a:t>ore</a:t>
                      </a:r>
                      <a:r>
                        <a:rPr sz="1050" spc="-15" dirty="0">
                          <a:solidFill>
                            <a:srgbClr val="62666A"/>
                          </a:solidFill>
                          <a:latin typeface="Arial MT"/>
                          <a:cs typeface="Arial MT"/>
                        </a:rPr>
                        <a:t> </a:t>
                      </a:r>
                      <a:r>
                        <a:rPr sz="1050" dirty="0">
                          <a:solidFill>
                            <a:srgbClr val="62666A"/>
                          </a:solidFill>
                          <a:latin typeface="Arial MT"/>
                          <a:cs typeface="Arial MT"/>
                        </a:rPr>
                        <a:t>da</a:t>
                      </a:r>
                      <a:r>
                        <a:rPr sz="1050" spc="-5" dirty="0">
                          <a:solidFill>
                            <a:srgbClr val="62666A"/>
                          </a:solidFill>
                          <a:latin typeface="Arial MT"/>
                          <a:cs typeface="Arial MT"/>
                        </a:rPr>
                        <a:t> </a:t>
                      </a:r>
                      <a:r>
                        <a:rPr sz="1050" dirty="0">
                          <a:solidFill>
                            <a:srgbClr val="62666A"/>
                          </a:solidFill>
                          <a:latin typeface="Arial MT"/>
                          <a:cs typeface="Arial MT"/>
                        </a:rPr>
                        <a:t>impiegare</a:t>
                      </a:r>
                      <a:r>
                        <a:rPr sz="1050" spc="-35" dirty="0">
                          <a:solidFill>
                            <a:srgbClr val="62666A"/>
                          </a:solidFill>
                          <a:latin typeface="Arial MT"/>
                          <a:cs typeface="Arial MT"/>
                        </a:rPr>
                        <a:t> </a:t>
                      </a:r>
                      <a:r>
                        <a:rPr sz="1050" dirty="0">
                          <a:solidFill>
                            <a:srgbClr val="62666A"/>
                          </a:solidFill>
                          <a:latin typeface="Arial MT"/>
                          <a:cs typeface="Arial MT"/>
                        </a:rPr>
                        <a:t>tenendo</a:t>
                      </a:r>
                      <a:r>
                        <a:rPr sz="1050" spc="-5" dirty="0">
                          <a:solidFill>
                            <a:srgbClr val="62666A"/>
                          </a:solidFill>
                          <a:latin typeface="Arial MT"/>
                          <a:cs typeface="Arial MT"/>
                        </a:rPr>
                        <a:t> </a:t>
                      </a:r>
                      <a:r>
                        <a:rPr sz="1050" dirty="0">
                          <a:solidFill>
                            <a:srgbClr val="62666A"/>
                          </a:solidFill>
                          <a:latin typeface="Arial MT"/>
                          <a:cs typeface="Arial MT"/>
                        </a:rPr>
                        <a:t>conto:</a:t>
                      </a:r>
                      <a:endParaRPr sz="1050" dirty="0">
                        <a:latin typeface="Arial MT"/>
                        <a:cs typeface="Arial MT"/>
                      </a:endParaRPr>
                    </a:p>
                    <a:p>
                      <a:pPr marL="264160" marR="97155" indent="-172720">
                        <a:lnSpc>
                          <a:spcPct val="100000"/>
                        </a:lnSpc>
                        <a:spcBef>
                          <a:spcPts val="5"/>
                        </a:spcBef>
                        <a:buChar char="•"/>
                        <a:tabLst>
                          <a:tab pos="264795" algn="l"/>
                        </a:tabLst>
                      </a:pPr>
                      <a:r>
                        <a:rPr sz="1050" dirty="0">
                          <a:solidFill>
                            <a:srgbClr val="62666A"/>
                          </a:solidFill>
                          <a:latin typeface="Arial MT"/>
                          <a:cs typeface="Arial MT"/>
                        </a:rPr>
                        <a:t>Dimensione, rischiosità </a:t>
                      </a:r>
                      <a:r>
                        <a:rPr sz="1050" spc="-5" dirty="0">
                          <a:solidFill>
                            <a:srgbClr val="62666A"/>
                          </a:solidFill>
                          <a:latin typeface="Arial MT"/>
                          <a:cs typeface="Arial MT"/>
                        </a:rPr>
                        <a:t>dell’ente; </a:t>
                      </a:r>
                      <a:r>
                        <a:rPr sz="1050" dirty="0">
                          <a:solidFill>
                            <a:srgbClr val="62666A"/>
                          </a:solidFill>
                          <a:latin typeface="Arial MT"/>
                          <a:cs typeface="Arial MT"/>
                        </a:rPr>
                        <a:t>rischi </a:t>
                      </a:r>
                      <a:r>
                        <a:rPr sz="1050" spc="-280" dirty="0">
                          <a:solidFill>
                            <a:srgbClr val="62666A"/>
                          </a:solidFill>
                          <a:latin typeface="Arial MT"/>
                          <a:cs typeface="Arial MT"/>
                        </a:rPr>
                        <a:t> </a:t>
                      </a:r>
                      <a:r>
                        <a:rPr sz="1050" dirty="0">
                          <a:solidFill>
                            <a:srgbClr val="62666A"/>
                          </a:solidFill>
                          <a:latin typeface="Arial MT"/>
                          <a:cs typeface="Arial MT"/>
                        </a:rPr>
                        <a:t>connessi al processo di </a:t>
                      </a:r>
                      <a:r>
                        <a:rPr sz="1050" spc="5" dirty="0">
                          <a:solidFill>
                            <a:srgbClr val="62666A"/>
                          </a:solidFill>
                          <a:latin typeface="Arial MT"/>
                          <a:cs typeface="Arial MT"/>
                        </a:rPr>
                        <a:t> </a:t>
                      </a:r>
                      <a:r>
                        <a:rPr sz="1050" dirty="0">
                          <a:solidFill>
                            <a:srgbClr val="62666A"/>
                          </a:solidFill>
                          <a:latin typeface="Arial MT"/>
                          <a:cs typeface="Arial MT"/>
                        </a:rPr>
                        <a:t>consolidamento;</a:t>
                      </a:r>
                      <a:endParaRPr sz="1050" dirty="0">
                        <a:latin typeface="Arial MT"/>
                        <a:cs typeface="Arial MT"/>
                      </a:endParaRPr>
                    </a:p>
                    <a:p>
                      <a:pPr marL="264160" marR="259715" indent="-172720">
                        <a:lnSpc>
                          <a:spcPct val="100000"/>
                        </a:lnSpc>
                        <a:buChar char="•"/>
                        <a:tabLst>
                          <a:tab pos="264795" algn="l"/>
                        </a:tabLst>
                      </a:pPr>
                      <a:r>
                        <a:rPr sz="1050" dirty="0">
                          <a:solidFill>
                            <a:srgbClr val="62666A"/>
                          </a:solidFill>
                          <a:latin typeface="Arial MT"/>
                          <a:cs typeface="Arial MT"/>
                        </a:rPr>
                        <a:t>Preparazione</a:t>
                      </a:r>
                      <a:r>
                        <a:rPr sz="1050" spc="-20" dirty="0">
                          <a:solidFill>
                            <a:srgbClr val="62666A"/>
                          </a:solidFill>
                          <a:latin typeface="Arial MT"/>
                          <a:cs typeface="Arial MT"/>
                        </a:rPr>
                        <a:t> </a:t>
                      </a:r>
                      <a:r>
                        <a:rPr sz="1050" dirty="0">
                          <a:solidFill>
                            <a:srgbClr val="62666A"/>
                          </a:solidFill>
                          <a:latin typeface="Arial MT"/>
                          <a:cs typeface="Arial MT"/>
                        </a:rPr>
                        <a:t>tecnica</a:t>
                      </a:r>
                      <a:r>
                        <a:rPr sz="1050" spc="-35" dirty="0">
                          <a:solidFill>
                            <a:srgbClr val="62666A"/>
                          </a:solidFill>
                          <a:latin typeface="Arial MT"/>
                          <a:cs typeface="Arial MT"/>
                        </a:rPr>
                        <a:t> </a:t>
                      </a:r>
                      <a:r>
                        <a:rPr sz="1050" dirty="0">
                          <a:solidFill>
                            <a:srgbClr val="62666A"/>
                          </a:solidFill>
                          <a:latin typeface="Arial MT"/>
                          <a:cs typeface="Arial MT"/>
                        </a:rPr>
                        <a:t>ed</a:t>
                      </a:r>
                      <a:r>
                        <a:rPr sz="1050" spc="-20" dirty="0">
                          <a:solidFill>
                            <a:srgbClr val="62666A"/>
                          </a:solidFill>
                          <a:latin typeface="Arial MT"/>
                          <a:cs typeface="Arial MT"/>
                        </a:rPr>
                        <a:t> </a:t>
                      </a:r>
                      <a:r>
                        <a:rPr sz="1050" dirty="0">
                          <a:solidFill>
                            <a:srgbClr val="62666A"/>
                          </a:solidFill>
                          <a:latin typeface="Arial MT"/>
                          <a:cs typeface="Arial MT"/>
                        </a:rPr>
                        <a:t>esperienza </a:t>
                      </a:r>
                      <a:r>
                        <a:rPr sz="1050" spc="-280" dirty="0">
                          <a:solidFill>
                            <a:srgbClr val="62666A"/>
                          </a:solidFill>
                          <a:latin typeface="Arial MT"/>
                          <a:cs typeface="Arial MT"/>
                        </a:rPr>
                        <a:t> </a:t>
                      </a:r>
                      <a:r>
                        <a:rPr sz="1050" dirty="0">
                          <a:solidFill>
                            <a:srgbClr val="62666A"/>
                          </a:solidFill>
                          <a:latin typeface="Arial MT"/>
                          <a:cs typeface="Arial MT"/>
                        </a:rPr>
                        <a:t>per</a:t>
                      </a:r>
                      <a:r>
                        <a:rPr sz="1050" spc="-15" dirty="0">
                          <a:solidFill>
                            <a:srgbClr val="62666A"/>
                          </a:solidFill>
                          <a:latin typeface="Arial MT"/>
                          <a:cs typeface="Arial MT"/>
                        </a:rPr>
                        <a:t> </a:t>
                      </a:r>
                      <a:r>
                        <a:rPr sz="1050" dirty="0">
                          <a:solidFill>
                            <a:srgbClr val="62666A"/>
                          </a:solidFill>
                          <a:latin typeface="Arial MT"/>
                          <a:cs typeface="Arial MT"/>
                        </a:rPr>
                        <a:t>il</a:t>
                      </a:r>
                      <a:r>
                        <a:rPr sz="1050" spc="-5" dirty="0">
                          <a:solidFill>
                            <a:srgbClr val="62666A"/>
                          </a:solidFill>
                          <a:latin typeface="Arial MT"/>
                          <a:cs typeface="Arial MT"/>
                        </a:rPr>
                        <a:t> </a:t>
                      </a:r>
                      <a:r>
                        <a:rPr sz="1050" dirty="0">
                          <a:solidFill>
                            <a:srgbClr val="62666A"/>
                          </a:solidFill>
                          <a:latin typeface="Arial MT"/>
                          <a:cs typeface="Arial MT"/>
                        </a:rPr>
                        <a:t>lavoro</a:t>
                      </a:r>
                      <a:r>
                        <a:rPr sz="1050" spc="-10" dirty="0">
                          <a:solidFill>
                            <a:srgbClr val="62666A"/>
                          </a:solidFill>
                          <a:latin typeface="Arial MT"/>
                          <a:cs typeface="Arial MT"/>
                        </a:rPr>
                        <a:t> </a:t>
                      </a:r>
                      <a:r>
                        <a:rPr sz="1050" dirty="0">
                          <a:solidFill>
                            <a:srgbClr val="62666A"/>
                          </a:solidFill>
                          <a:latin typeface="Arial MT"/>
                          <a:cs typeface="Arial MT"/>
                        </a:rPr>
                        <a:t>da</a:t>
                      </a:r>
                      <a:r>
                        <a:rPr sz="1050" spc="-10" dirty="0">
                          <a:solidFill>
                            <a:srgbClr val="62666A"/>
                          </a:solidFill>
                          <a:latin typeface="Arial MT"/>
                          <a:cs typeface="Arial MT"/>
                        </a:rPr>
                        <a:t> </a:t>
                      </a:r>
                      <a:r>
                        <a:rPr sz="1050" dirty="0">
                          <a:solidFill>
                            <a:srgbClr val="62666A"/>
                          </a:solidFill>
                          <a:latin typeface="Arial MT"/>
                          <a:cs typeface="Arial MT"/>
                        </a:rPr>
                        <a:t>svolgere;</a:t>
                      </a:r>
                      <a:endParaRPr sz="1050" dirty="0">
                        <a:latin typeface="Arial MT"/>
                        <a:cs typeface="Arial MT"/>
                      </a:endParaRPr>
                    </a:p>
                    <a:p>
                      <a:pPr marL="264160" indent="-172720">
                        <a:lnSpc>
                          <a:spcPct val="100000"/>
                        </a:lnSpc>
                        <a:buChar char="•"/>
                        <a:tabLst>
                          <a:tab pos="264795" algn="l"/>
                        </a:tabLst>
                      </a:pPr>
                      <a:r>
                        <a:rPr sz="1050" dirty="0">
                          <a:solidFill>
                            <a:srgbClr val="62666A"/>
                          </a:solidFill>
                          <a:latin typeface="Arial MT"/>
                          <a:cs typeface="Arial MT"/>
                        </a:rPr>
                        <a:t>Adeguata</a:t>
                      </a:r>
                      <a:r>
                        <a:rPr sz="1050" spc="-30" dirty="0">
                          <a:solidFill>
                            <a:srgbClr val="62666A"/>
                          </a:solidFill>
                          <a:latin typeface="Arial MT"/>
                          <a:cs typeface="Arial MT"/>
                        </a:rPr>
                        <a:t> </a:t>
                      </a:r>
                      <a:r>
                        <a:rPr sz="1050" spc="-5" dirty="0">
                          <a:solidFill>
                            <a:srgbClr val="62666A"/>
                          </a:solidFill>
                          <a:latin typeface="Arial MT"/>
                          <a:cs typeface="Arial MT"/>
                        </a:rPr>
                        <a:t>attività</a:t>
                      </a:r>
                      <a:r>
                        <a:rPr sz="1050" spc="-15" dirty="0">
                          <a:solidFill>
                            <a:srgbClr val="62666A"/>
                          </a:solidFill>
                          <a:latin typeface="Arial MT"/>
                          <a:cs typeface="Arial MT"/>
                        </a:rPr>
                        <a:t> </a:t>
                      </a:r>
                      <a:r>
                        <a:rPr sz="1050" dirty="0">
                          <a:solidFill>
                            <a:srgbClr val="62666A"/>
                          </a:solidFill>
                          <a:latin typeface="Arial MT"/>
                          <a:cs typeface="Arial MT"/>
                        </a:rPr>
                        <a:t>di</a:t>
                      </a:r>
                      <a:r>
                        <a:rPr sz="1050" spc="-10" dirty="0">
                          <a:solidFill>
                            <a:srgbClr val="62666A"/>
                          </a:solidFill>
                          <a:latin typeface="Arial MT"/>
                          <a:cs typeface="Arial MT"/>
                        </a:rPr>
                        <a:t> </a:t>
                      </a:r>
                      <a:r>
                        <a:rPr sz="1050" dirty="0">
                          <a:solidFill>
                            <a:srgbClr val="62666A"/>
                          </a:solidFill>
                          <a:latin typeface="Arial MT"/>
                          <a:cs typeface="Arial MT"/>
                        </a:rPr>
                        <a:t>supervisione.</a:t>
                      </a:r>
                      <a:endParaRPr sz="1050" dirty="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943927">
                <a:tc>
                  <a:txBody>
                    <a:bodyPr/>
                    <a:lstStyle/>
                    <a:p>
                      <a:pPr marL="91440">
                        <a:lnSpc>
                          <a:spcPct val="100000"/>
                        </a:lnSpc>
                        <a:spcBef>
                          <a:spcPts val="325"/>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spc="-55" dirty="0">
                          <a:solidFill>
                            <a:srgbClr val="62666A"/>
                          </a:solidFill>
                          <a:latin typeface="Arial MT"/>
                          <a:cs typeface="Arial MT"/>
                        </a:rPr>
                        <a:t>11</a:t>
                      </a:r>
                      <a:endParaRPr sz="1400">
                        <a:latin typeface="Arial MT"/>
                        <a:cs typeface="Arial MT"/>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2550" algn="just">
                        <a:lnSpc>
                          <a:spcPct val="100000"/>
                        </a:lnSpc>
                        <a:spcBef>
                          <a:spcPts val="335"/>
                        </a:spcBef>
                      </a:pPr>
                      <a:r>
                        <a:rPr sz="1050" dirty="0">
                          <a:solidFill>
                            <a:srgbClr val="62666A"/>
                          </a:solidFill>
                          <a:latin typeface="Arial MT"/>
                          <a:cs typeface="Arial MT"/>
                        </a:rPr>
                        <a:t>La</a:t>
                      </a:r>
                      <a:r>
                        <a:rPr sz="1050" spc="5" dirty="0">
                          <a:solidFill>
                            <a:srgbClr val="62666A"/>
                          </a:solidFill>
                          <a:latin typeface="Arial MT"/>
                          <a:cs typeface="Arial MT"/>
                        </a:rPr>
                        <a:t> </a:t>
                      </a:r>
                      <a:r>
                        <a:rPr sz="1050" dirty="0">
                          <a:solidFill>
                            <a:srgbClr val="62666A"/>
                          </a:solidFill>
                          <a:latin typeface="Arial MT"/>
                          <a:cs typeface="Arial MT"/>
                        </a:rPr>
                        <a:t>misura</a:t>
                      </a:r>
                      <a:r>
                        <a:rPr sz="1050" spc="5" dirty="0">
                          <a:solidFill>
                            <a:srgbClr val="62666A"/>
                          </a:solidFill>
                          <a:latin typeface="Arial MT"/>
                          <a:cs typeface="Arial MT"/>
                        </a:rPr>
                        <a:t> </a:t>
                      </a:r>
                      <a:r>
                        <a:rPr sz="1050" dirty="0">
                          <a:solidFill>
                            <a:srgbClr val="62666A"/>
                          </a:solidFill>
                          <a:latin typeface="Arial MT"/>
                          <a:cs typeface="Arial MT"/>
                        </a:rPr>
                        <a:t>della</a:t>
                      </a:r>
                      <a:r>
                        <a:rPr sz="1050" spc="5" dirty="0">
                          <a:solidFill>
                            <a:srgbClr val="62666A"/>
                          </a:solidFill>
                          <a:latin typeface="Arial MT"/>
                          <a:cs typeface="Arial MT"/>
                        </a:rPr>
                        <a:t> </a:t>
                      </a:r>
                      <a:r>
                        <a:rPr sz="1050" spc="-5" dirty="0">
                          <a:solidFill>
                            <a:srgbClr val="62666A"/>
                          </a:solidFill>
                          <a:latin typeface="Arial MT"/>
                          <a:cs typeface="Arial MT"/>
                        </a:rPr>
                        <a:t>retribuzione</a:t>
                      </a:r>
                      <a:r>
                        <a:rPr sz="1050" spc="285" dirty="0">
                          <a:solidFill>
                            <a:srgbClr val="62666A"/>
                          </a:solidFill>
                          <a:latin typeface="Arial MT"/>
                          <a:cs typeface="Arial MT"/>
                        </a:rPr>
                        <a:t> </a:t>
                      </a:r>
                      <a:r>
                        <a:rPr sz="1050" dirty="0">
                          <a:solidFill>
                            <a:srgbClr val="62666A"/>
                          </a:solidFill>
                          <a:latin typeface="Arial MT"/>
                          <a:cs typeface="Arial MT"/>
                        </a:rPr>
                        <a:t>dei </a:t>
                      </a:r>
                      <a:r>
                        <a:rPr sz="1050" spc="5" dirty="0">
                          <a:solidFill>
                            <a:srgbClr val="62666A"/>
                          </a:solidFill>
                          <a:latin typeface="Arial MT"/>
                          <a:cs typeface="Arial MT"/>
                        </a:rPr>
                        <a:t> </a:t>
                      </a:r>
                      <a:r>
                        <a:rPr sz="1050" dirty="0" err="1">
                          <a:solidFill>
                            <a:srgbClr val="62666A"/>
                          </a:solidFill>
                          <a:latin typeface="Arial MT"/>
                          <a:cs typeface="Arial MT"/>
                        </a:rPr>
                        <a:t>dipendenti</a:t>
                      </a:r>
                      <a:r>
                        <a:rPr sz="1050" dirty="0">
                          <a:solidFill>
                            <a:srgbClr val="62666A"/>
                          </a:solidFill>
                          <a:latin typeface="Arial MT"/>
                          <a:cs typeface="Arial MT"/>
                        </a:rPr>
                        <a:t> del</a:t>
                      </a:r>
                      <a:r>
                        <a:rPr lang="it-IT" sz="1050" dirty="0">
                          <a:solidFill>
                            <a:srgbClr val="62666A"/>
                          </a:solidFill>
                          <a:latin typeface="Arial MT"/>
                          <a:cs typeface="Arial MT"/>
                        </a:rPr>
                        <a:t> revisore </a:t>
                      </a:r>
                      <a:r>
                        <a:rPr sz="1050" dirty="0">
                          <a:solidFill>
                            <a:srgbClr val="62666A"/>
                          </a:solidFill>
                          <a:latin typeface="Arial MT"/>
                          <a:cs typeface="Arial MT"/>
                        </a:rPr>
                        <a:t>non </a:t>
                      </a:r>
                      <a:r>
                        <a:rPr sz="1050" spc="5" dirty="0">
                          <a:solidFill>
                            <a:srgbClr val="62666A"/>
                          </a:solidFill>
                          <a:latin typeface="Arial MT"/>
                          <a:cs typeface="Arial MT"/>
                        </a:rPr>
                        <a:t> </a:t>
                      </a:r>
                      <a:r>
                        <a:rPr sz="1050" dirty="0">
                          <a:solidFill>
                            <a:srgbClr val="62666A"/>
                          </a:solidFill>
                          <a:latin typeface="Arial MT"/>
                          <a:cs typeface="Arial MT"/>
                        </a:rPr>
                        <a:t>può essere commisurata ai risultati della </a:t>
                      </a:r>
                      <a:r>
                        <a:rPr sz="1050" spc="5" dirty="0">
                          <a:solidFill>
                            <a:srgbClr val="62666A"/>
                          </a:solidFill>
                          <a:latin typeface="Arial MT"/>
                          <a:cs typeface="Arial MT"/>
                        </a:rPr>
                        <a:t> </a:t>
                      </a:r>
                      <a:r>
                        <a:rPr sz="1050" dirty="0">
                          <a:solidFill>
                            <a:srgbClr val="62666A"/>
                          </a:solidFill>
                          <a:latin typeface="Arial MT"/>
                          <a:cs typeface="Arial MT"/>
                        </a:rPr>
                        <a:t>revisione.</a:t>
                      </a:r>
                      <a:endParaRPr sz="1050" dirty="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a:lnSpc>
                          <a:spcPct val="100000"/>
                        </a:lnSpc>
                      </a:pPr>
                      <a:endParaRPr sz="11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1092809" y="302132"/>
            <a:ext cx="7028815"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20" dirty="0"/>
              <a:t> </a:t>
            </a:r>
            <a:r>
              <a:rPr dirty="0"/>
              <a:t>NELLE</a:t>
            </a:r>
            <a:r>
              <a:rPr spc="-10" dirty="0"/>
              <a:t> </a:t>
            </a:r>
            <a:r>
              <a:rPr dirty="0"/>
              <a:t>REVISIONI </a:t>
            </a:r>
            <a:r>
              <a:rPr spc="-5" dirty="0"/>
              <a:t>LEGALI:</a:t>
            </a:r>
            <a:r>
              <a:rPr spc="-25" dirty="0"/>
              <a:t> </a:t>
            </a:r>
            <a:r>
              <a:rPr dirty="0"/>
              <a:t>D.</a:t>
            </a:r>
            <a:r>
              <a:rPr spc="-20" dirty="0"/>
              <a:t> </a:t>
            </a:r>
            <a:r>
              <a:rPr dirty="0"/>
              <a:t>Lgs.</a:t>
            </a:r>
            <a:r>
              <a:rPr spc="-25" dirty="0"/>
              <a:t> </a:t>
            </a:r>
            <a:r>
              <a:rPr dirty="0"/>
              <a:t>39/2010</a:t>
            </a:r>
          </a:p>
        </p:txBody>
      </p:sp>
      <p:pic>
        <p:nvPicPr>
          <p:cNvPr id="4" name="object 4"/>
          <p:cNvPicPr/>
          <p:nvPr/>
        </p:nvPicPr>
        <p:blipFill>
          <a:blip r:embed="rId2" cstate="print"/>
          <a:stretch>
            <a:fillRect/>
          </a:stretch>
        </p:blipFill>
        <p:spPr>
          <a:xfrm>
            <a:off x="2174748" y="1924811"/>
            <a:ext cx="1379220" cy="920495"/>
          </a:xfrm>
          <a:prstGeom prst="rect">
            <a:avLst/>
          </a:prstGeom>
        </p:spPr>
      </p:pic>
      <p:pic>
        <p:nvPicPr>
          <p:cNvPr id="5" name="object 5"/>
          <p:cNvPicPr/>
          <p:nvPr/>
        </p:nvPicPr>
        <p:blipFill>
          <a:blip r:embed="rId3" cstate="print"/>
          <a:stretch>
            <a:fillRect/>
          </a:stretch>
        </p:blipFill>
        <p:spPr>
          <a:xfrm>
            <a:off x="2488692" y="3794759"/>
            <a:ext cx="659892" cy="55016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891157" y="922400"/>
          <a:ext cx="6365239" cy="3501960"/>
        </p:xfrm>
        <a:graphic>
          <a:graphicData uri="http://schemas.openxmlformats.org/drawingml/2006/table">
            <a:tbl>
              <a:tblPr firstRow="1" bandRow="1">
                <a:tableStyleId>{2D5ABB26-0587-4C30-8999-92F81FD0307C}</a:tableStyleId>
              </a:tblPr>
              <a:tblGrid>
                <a:gridCol w="1949450">
                  <a:extLst>
                    <a:ext uri="{9D8B030D-6E8A-4147-A177-3AD203B41FA5}">
                      <a16:colId xmlns:a16="http://schemas.microsoft.com/office/drawing/2014/main" val="20000"/>
                    </a:ext>
                  </a:extLst>
                </a:gridCol>
                <a:gridCol w="2803525">
                  <a:extLst>
                    <a:ext uri="{9D8B030D-6E8A-4147-A177-3AD203B41FA5}">
                      <a16:colId xmlns:a16="http://schemas.microsoft.com/office/drawing/2014/main" val="20001"/>
                    </a:ext>
                  </a:extLst>
                </a:gridCol>
                <a:gridCol w="1612264">
                  <a:extLst>
                    <a:ext uri="{9D8B030D-6E8A-4147-A177-3AD203B41FA5}">
                      <a16:colId xmlns:a16="http://schemas.microsoft.com/office/drawing/2014/main" val="20002"/>
                    </a:ext>
                  </a:extLst>
                </a:gridCol>
              </a:tblGrid>
              <a:tr h="601852">
                <a:tc>
                  <a:txBody>
                    <a:bodyPr/>
                    <a:lstStyle/>
                    <a:p>
                      <a:pPr marL="561975">
                        <a:lnSpc>
                          <a:spcPct val="100000"/>
                        </a:lnSpc>
                        <a:spcBef>
                          <a:spcPts val="310"/>
                        </a:spcBef>
                      </a:pPr>
                      <a:r>
                        <a:rPr sz="1800" b="1" spc="-65" dirty="0">
                          <a:solidFill>
                            <a:srgbClr val="FFFFFF"/>
                          </a:solidFill>
                          <a:latin typeface="Arial"/>
                          <a:cs typeface="Arial"/>
                        </a:rPr>
                        <a:t>ART.</a:t>
                      </a:r>
                      <a:r>
                        <a:rPr sz="1800" b="1" spc="-40" dirty="0">
                          <a:solidFill>
                            <a:srgbClr val="FFFFFF"/>
                          </a:solidFill>
                          <a:latin typeface="Arial"/>
                          <a:cs typeface="Arial"/>
                        </a:rPr>
                        <a:t> </a:t>
                      </a:r>
                      <a:r>
                        <a:rPr sz="1800" b="1" spc="-10" dirty="0">
                          <a:solidFill>
                            <a:srgbClr val="FFFFFF"/>
                          </a:solidFill>
                          <a:latin typeface="Arial"/>
                          <a:cs typeface="Arial"/>
                        </a:rPr>
                        <a:t>10</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829944">
                        <a:lnSpc>
                          <a:spcPct val="100000"/>
                        </a:lnSpc>
                        <a:spcBef>
                          <a:spcPts val="310"/>
                        </a:spcBef>
                      </a:pPr>
                      <a:r>
                        <a:rPr sz="1800" b="1" dirty="0">
                          <a:solidFill>
                            <a:srgbClr val="FFFFFF"/>
                          </a:solidFill>
                          <a:latin typeface="Arial"/>
                          <a:cs typeface="Arial"/>
                        </a:rPr>
                        <a:t>Contenuto</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488950">
                        <a:lnSpc>
                          <a:spcPct val="100000"/>
                        </a:lnSpc>
                        <a:spcBef>
                          <a:spcPts val="310"/>
                        </a:spcBef>
                      </a:pPr>
                      <a:r>
                        <a:rPr sz="1800" b="1" dirty="0">
                          <a:solidFill>
                            <a:srgbClr val="FFFFFF"/>
                          </a:solidFill>
                          <a:latin typeface="Arial"/>
                          <a:cs typeface="Arial"/>
                        </a:rPr>
                        <a:t>NOTE</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441958">
                <a:tc>
                  <a:txBody>
                    <a:bodyPr/>
                    <a:lstStyle/>
                    <a:p>
                      <a:pPr marL="91440">
                        <a:lnSpc>
                          <a:spcPct val="100000"/>
                        </a:lnSpc>
                        <a:spcBef>
                          <a:spcPts val="315"/>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12</a:t>
                      </a:r>
                      <a:endParaRPr sz="1400">
                        <a:latin typeface="Arial MT"/>
                        <a:cs typeface="Arial MT"/>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80975">
                        <a:lnSpc>
                          <a:spcPct val="100000"/>
                        </a:lnSpc>
                        <a:spcBef>
                          <a:spcPts val="330"/>
                        </a:spcBef>
                      </a:pPr>
                      <a:r>
                        <a:rPr sz="1050" dirty="0">
                          <a:solidFill>
                            <a:srgbClr val="62666A"/>
                          </a:solidFill>
                          <a:latin typeface="Arial MT"/>
                          <a:cs typeface="Arial MT"/>
                        </a:rPr>
                        <a:t>I soggetti </a:t>
                      </a:r>
                      <a:r>
                        <a:rPr sz="1050" spc="-5" dirty="0">
                          <a:solidFill>
                            <a:srgbClr val="62666A"/>
                          </a:solidFill>
                          <a:latin typeface="Arial MT"/>
                          <a:cs typeface="Arial MT"/>
                        </a:rPr>
                        <a:t>abilitati all’attività di </a:t>
                      </a:r>
                      <a:r>
                        <a:rPr sz="1050" dirty="0">
                          <a:solidFill>
                            <a:srgbClr val="62666A"/>
                          </a:solidFill>
                          <a:latin typeface="Arial MT"/>
                          <a:cs typeface="Arial MT"/>
                        </a:rPr>
                        <a:t>revisione </a:t>
                      </a:r>
                      <a:r>
                        <a:rPr sz="1050" spc="5" dirty="0">
                          <a:solidFill>
                            <a:srgbClr val="62666A"/>
                          </a:solidFill>
                          <a:latin typeface="Arial MT"/>
                          <a:cs typeface="Arial MT"/>
                        </a:rPr>
                        <a:t> </a:t>
                      </a:r>
                      <a:r>
                        <a:rPr sz="1050" dirty="0">
                          <a:solidFill>
                            <a:srgbClr val="62666A"/>
                          </a:solidFill>
                          <a:latin typeface="Arial MT"/>
                          <a:cs typeface="Arial MT"/>
                        </a:rPr>
                        <a:t>legale,</a:t>
                      </a:r>
                      <a:r>
                        <a:rPr sz="1050" spc="-30" dirty="0">
                          <a:solidFill>
                            <a:srgbClr val="62666A"/>
                          </a:solidFill>
                          <a:latin typeface="Arial MT"/>
                          <a:cs typeface="Arial MT"/>
                        </a:rPr>
                        <a:t> </a:t>
                      </a:r>
                      <a:r>
                        <a:rPr sz="1050" dirty="0">
                          <a:solidFill>
                            <a:srgbClr val="62666A"/>
                          </a:solidFill>
                          <a:latin typeface="Arial MT"/>
                          <a:cs typeface="Arial MT"/>
                        </a:rPr>
                        <a:t>rispettano</a:t>
                      </a:r>
                      <a:r>
                        <a:rPr sz="1050" spc="-5" dirty="0">
                          <a:solidFill>
                            <a:srgbClr val="62666A"/>
                          </a:solidFill>
                          <a:latin typeface="Arial MT"/>
                          <a:cs typeface="Arial MT"/>
                        </a:rPr>
                        <a:t> </a:t>
                      </a:r>
                      <a:r>
                        <a:rPr sz="1050" dirty="0">
                          <a:solidFill>
                            <a:srgbClr val="62666A"/>
                          </a:solidFill>
                          <a:latin typeface="Arial MT"/>
                          <a:cs typeface="Arial MT"/>
                        </a:rPr>
                        <a:t>i</a:t>
                      </a:r>
                      <a:r>
                        <a:rPr sz="1050" spc="-20" dirty="0">
                          <a:solidFill>
                            <a:srgbClr val="62666A"/>
                          </a:solidFill>
                          <a:latin typeface="Arial MT"/>
                          <a:cs typeface="Arial MT"/>
                        </a:rPr>
                        <a:t> </a:t>
                      </a:r>
                      <a:r>
                        <a:rPr sz="1050" dirty="0">
                          <a:solidFill>
                            <a:srgbClr val="62666A"/>
                          </a:solidFill>
                          <a:latin typeface="Arial MT"/>
                          <a:cs typeface="Arial MT"/>
                        </a:rPr>
                        <a:t>principi</a:t>
                      </a:r>
                      <a:r>
                        <a:rPr sz="1050" spc="-10" dirty="0">
                          <a:solidFill>
                            <a:srgbClr val="62666A"/>
                          </a:solidFill>
                          <a:latin typeface="Arial MT"/>
                          <a:cs typeface="Arial MT"/>
                        </a:rPr>
                        <a:t> </a:t>
                      </a:r>
                      <a:r>
                        <a:rPr sz="1050" dirty="0">
                          <a:solidFill>
                            <a:srgbClr val="62666A"/>
                          </a:solidFill>
                          <a:latin typeface="Arial MT"/>
                          <a:cs typeface="Arial MT"/>
                        </a:rPr>
                        <a:t>di</a:t>
                      </a:r>
                      <a:r>
                        <a:rPr sz="1050" spc="-15" dirty="0">
                          <a:solidFill>
                            <a:srgbClr val="62666A"/>
                          </a:solidFill>
                          <a:latin typeface="Arial MT"/>
                          <a:cs typeface="Arial MT"/>
                        </a:rPr>
                        <a:t> </a:t>
                      </a:r>
                      <a:r>
                        <a:rPr sz="1050" dirty="0">
                          <a:solidFill>
                            <a:srgbClr val="62666A"/>
                          </a:solidFill>
                          <a:latin typeface="Arial MT"/>
                          <a:cs typeface="Arial MT"/>
                        </a:rPr>
                        <a:t>indipendenza </a:t>
                      </a:r>
                      <a:r>
                        <a:rPr sz="1050" spc="-275" dirty="0">
                          <a:solidFill>
                            <a:srgbClr val="62666A"/>
                          </a:solidFill>
                          <a:latin typeface="Arial MT"/>
                          <a:cs typeface="Arial MT"/>
                        </a:rPr>
                        <a:t> </a:t>
                      </a:r>
                      <a:r>
                        <a:rPr sz="1050" dirty="0">
                          <a:solidFill>
                            <a:srgbClr val="62666A"/>
                          </a:solidFill>
                          <a:latin typeface="Arial MT"/>
                          <a:cs typeface="Arial MT"/>
                        </a:rPr>
                        <a:t>e </a:t>
                      </a:r>
                      <a:r>
                        <a:rPr sz="1050" spc="-5" dirty="0">
                          <a:solidFill>
                            <a:srgbClr val="62666A"/>
                          </a:solidFill>
                          <a:latin typeface="Arial MT"/>
                          <a:cs typeface="Arial MT"/>
                        </a:rPr>
                        <a:t>obiettività </a:t>
                      </a:r>
                      <a:r>
                        <a:rPr sz="1050" dirty="0">
                          <a:solidFill>
                            <a:srgbClr val="62666A"/>
                          </a:solidFill>
                          <a:latin typeface="Arial MT"/>
                          <a:cs typeface="Arial MT"/>
                        </a:rPr>
                        <a:t>elaborati da associazioni e </a:t>
                      </a:r>
                      <a:r>
                        <a:rPr sz="1050" spc="5" dirty="0">
                          <a:solidFill>
                            <a:srgbClr val="62666A"/>
                          </a:solidFill>
                          <a:latin typeface="Arial MT"/>
                          <a:cs typeface="Arial MT"/>
                        </a:rPr>
                        <a:t> </a:t>
                      </a:r>
                      <a:r>
                        <a:rPr sz="1050" dirty="0">
                          <a:solidFill>
                            <a:srgbClr val="62666A"/>
                          </a:solidFill>
                          <a:latin typeface="Arial MT"/>
                          <a:cs typeface="Arial MT"/>
                        </a:rPr>
                        <a:t>ordini professionali, adottati dal MEF</a:t>
                      </a:r>
                      <a:r>
                        <a:rPr sz="1050" spc="5" dirty="0">
                          <a:solidFill>
                            <a:srgbClr val="62666A"/>
                          </a:solidFill>
                          <a:latin typeface="Arial MT"/>
                          <a:cs typeface="Arial MT"/>
                        </a:rPr>
                        <a:t> </a:t>
                      </a:r>
                      <a:r>
                        <a:rPr sz="1050" dirty="0">
                          <a:solidFill>
                            <a:srgbClr val="62666A"/>
                          </a:solidFill>
                          <a:latin typeface="Arial MT"/>
                          <a:cs typeface="Arial MT"/>
                        </a:rPr>
                        <a:t>e </a:t>
                      </a:r>
                      <a:r>
                        <a:rPr sz="1050" spc="5" dirty="0">
                          <a:solidFill>
                            <a:srgbClr val="62666A"/>
                          </a:solidFill>
                          <a:latin typeface="Arial MT"/>
                          <a:cs typeface="Arial MT"/>
                        </a:rPr>
                        <a:t> </a:t>
                      </a:r>
                      <a:r>
                        <a:rPr sz="1050" dirty="0">
                          <a:solidFill>
                            <a:srgbClr val="62666A"/>
                          </a:solidFill>
                          <a:latin typeface="Arial MT"/>
                          <a:cs typeface="Arial MT"/>
                        </a:rPr>
                        <a:t>dalla</a:t>
                      </a:r>
                      <a:r>
                        <a:rPr sz="1050" spc="-25" dirty="0">
                          <a:solidFill>
                            <a:srgbClr val="62666A"/>
                          </a:solidFill>
                          <a:latin typeface="Arial MT"/>
                          <a:cs typeface="Arial MT"/>
                        </a:rPr>
                        <a:t> </a:t>
                      </a:r>
                      <a:r>
                        <a:rPr sz="1050" dirty="0">
                          <a:solidFill>
                            <a:srgbClr val="62666A"/>
                          </a:solidFill>
                          <a:latin typeface="Arial MT"/>
                          <a:cs typeface="Arial MT"/>
                        </a:rPr>
                        <a:t>Consob.</a:t>
                      </a:r>
                      <a:endParaRPr sz="105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50495">
                        <a:lnSpc>
                          <a:spcPct val="100000"/>
                        </a:lnSpc>
                        <a:spcBef>
                          <a:spcPts val="330"/>
                        </a:spcBef>
                      </a:pPr>
                      <a:r>
                        <a:rPr sz="1050" dirty="0">
                          <a:solidFill>
                            <a:srgbClr val="62666A"/>
                          </a:solidFill>
                          <a:latin typeface="Arial MT"/>
                          <a:cs typeface="Arial MT"/>
                        </a:rPr>
                        <a:t>La RGS ha emanato </a:t>
                      </a:r>
                      <a:r>
                        <a:rPr sz="1050" spc="5" dirty="0">
                          <a:solidFill>
                            <a:srgbClr val="62666A"/>
                          </a:solidFill>
                          <a:latin typeface="Arial MT"/>
                          <a:cs typeface="Arial MT"/>
                        </a:rPr>
                        <a:t> </a:t>
                      </a:r>
                      <a:r>
                        <a:rPr sz="1050" dirty="0">
                          <a:solidFill>
                            <a:srgbClr val="62666A"/>
                          </a:solidFill>
                          <a:latin typeface="Arial MT"/>
                          <a:cs typeface="Arial MT"/>
                        </a:rPr>
                        <a:t>prima i principi di </a:t>
                      </a:r>
                      <a:r>
                        <a:rPr sz="1050" spc="5" dirty="0">
                          <a:solidFill>
                            <a:srgbClr val="62666A"/>
                          </a:solidFill>
                          <a:latin typeface="Arial MT"/>
                          <a:cs typeface="Arial MT"/>
                        </a:rPr>
                        <a:t> </a:t>
                      </a:r>
                      <a:r>
                        <a:rPr sz="1050" dirty="0">
                          <a:solidFill>
                            <a:srgbClr val="62666A"/>
                          </a:solidFill>
                          <a:latin typeface="Arial MT"/>
                          <a:cs typeface="Arial MT"/>
                        </a:rPr>
                        <a:t>deontologia </a:t>
                      </a:r>
                      <a:r>
                        <a:rPr sz="1050" spc="5" dirty="0">
                          <a:solidFill>
                            <a:srgbClr val="62666A"/>
                          </a:solidFill>
                          <a:latin typeface="Arial MT"/>
                          <a:cs typeface="Arial MT"/>
                        </a:rPr>
                        <a:t> </a:t>
                      </a:r>
                      <a:r>
                        <a:rPr sz="1050" dirty="0">
                          <a:solidFill>
                            <a:srgbClr val="62666A"/>
                          </a:solidFill>
                          <a:latin typeface="Arial MT"/>
                          <a:cs typeface="Arial MT"/>
                        </a:rPr>
                        <a:t>professionale e poi il </a:t>
                      </a:r>
                      <a:r>
                        <a:rPr sz="1050" spc="5" dirty="0">
                          <a:solidFill>
                            <a:srgbClr val="62666A"/>
                          </a:solidFill>
                          <a:latin typeface="Arial MT"/>
                          <a:cs typeface="Arial MT"/>
                        </a:rPr>
                        <a:t> </a:t>
                      </a:r>
                      <a:r>
                        <a:rPr sz="1050" dirty="0">
                          <a:solidFill>
                            <a:srgbClr val="62666A"/>
                          </a:solidFill>
                          <a:latin typeface="Arial MT"/>
                          <a:cs typeface="Arial MT"/>
                        </a:rPr>
                        <a:t>Codice</a:t>
                      </a:r>
                      <a:r>
                        <a:rPr sz="1050" spc="-40" dirty="0">
                          <a:solidFill>
                            <a:srgbClr val="62666A"/>
                          </a:solidFill>
                          <a:latin typeface="Arial MT"/>
                          <a:cs typeface="Arial MT"/>
                        </a:rPr>
                        <a:t> </a:t>
                      </a:r>
                      <a:r>
                        <a:rPr sz="1050" dirty="0">
                          <a:solidFill>
                            <a:srgbClr val="62666A"/>
                          </a:solidFill>
                          <a:latin typeface="Arial MT"/>
                          <a:cs typeface="Arial MT"/>
                        </a:rPr>
                        <a:t>Italiano</a:t>
                      </a:r>
                      <a:r>
                        <a:rPr sz="1050" spc="-40" dirty="0">
                          <a:solidFill>
                            <a:srgbClr val="62666A"/>
                          </a:solidFill>
                          <a:latin typeface="Arial MT"/>
                          <a:cs typeface="Arial MT"/>
                        </a:rPr>
                        <a:t> </a:t>
                      </a:r>
                      <a:r>
                        <a:rPr sz="1050" dirty="0">
                          <a:solidFill>
                            <a:srgbClr val="62666A"/>
                          </a:solidFill>
                          <a:latin typeface="Arial MT"/>
                          <a:cs typeface="Arial MT"/>
                        </a:rPr>
                        <a:t>di</a:t>
                      </a:r>
                      <a:r>
                        <a:rPr sz="1050" spc="-20" dirty="0">
                          <a:solidFill>
                            <a:srgbClr val="62666A"/>
                          </a:solidFill>
                          <a:latin typeface="Arial MT"/>
                          <a:cs typeface="Arial MT"/>
                        </a:rPr>
                        <a:t> </a:t>
                      </a:r>
                      <a:r>
                        <a:rPr sz="1050" dirty="0">
                          <a:solidFill>
                            <a:srgbClr val="62666A"/>
                          </a:solidFill>
                          <a:latin typeface="Arial MT"/>
                          <a:cs typeface="Arial MT"/>
                        </a:rPr>
                        <a:t>Etica </a:t>
                      </a:r>
                      <a:r>
                        <a:rPr sz="1050" spc="-275" dirty="0">
                          <a:solidFill>
                            <a:srgbClr val="62666A"/>
                          </a:solidFill>
                          <a:latin typeface="Arial MT"/>
                          <a:cs typeface="Arial MT"/>
                        </a:rPr>
                        <a:t> </a:t>
                      </a:r>
                      <a:r>
                        <a:rPr sz="1050" dirty="0">
                          <a:solidFill>
                            <a:srgbClr val="62666A"/>
                          </a:solidFill>
                          <a:latin typeface="Arial MT"/>
                          <a:cs typeface="Arial MT"/>
                        </a:rPr>
                        <a:t>ed</a:t>
                      </a:r>
                      <a:r>
                        <a:rPr sz="1050" spc="-15" dirty="0">
                          <a:solidFill>
                            <a:srgbClr val="62666A"/>
                          </a:solidFill>
                          <a:latin typeface="Arial MT"/>
                          <a:cs typeface="Arial MT"/>
                        </a:rPr>
                        <a:t> </a:t>
                      </a:r>
                      <a:r>
                        <a:rPr sz="1050" dirty="0">
                          <a:solidFill>
                            <a:srgbClr val="62666A"/>
                          </a:solidFill>
                          <a:latin typeface="Arial MT"/>
                          <a:cs typeface="Arial MT"/>
                        </a:rPr>
                        <a:t>Indipendenza</a:t>
                      </a:r>
                      <a:endParaRPr sz="105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1458150">
                <a:tc>
                  <a:txBody>
                    <a:bodyPr/>
                    <a:lstStyle/>
                    <a:p>
                      <a:pPr marL="91440">
                        <a:lnSpc>
                          <a:spcPct val="100000"/>
                        </a:lnSpc>
                        <a:spcBef>
                          <a:spcPts val="325"/>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13</a:t>
                      </a:r>
                      <a:endParaRPr sz="1400">
                        <a:latin typeface="Arial MT"/>
                        <a:cs typeface="Arial MT"/>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2550" algn="just">
                        <a:lnSpc>
                          <a:spcPct val="100000"/>
                        </a:lnSpc>
                        <a:spcBef>
                          <a:spcPts val="335"/>
                        </a:spcBef>
                      </a:pPr>
                      <a:r>
                        <a:rPr sz="1050" dirty="0">
                          <a:solidFill>
                            <a:srgbClr val="62666A"/>
                          </a:solidFill>
                          <a:latin typeface="Arial MT"/>
                          <a:cs typeface="Arial MT"/>
                        </a:rPr>
                        <a:t>I soggetti di cui </a:t>
                      </a:r>
                      <a:r>
                        <a:rPr sz="1050" spc="-10" dirty="0">
                          <a:solidFill>
                            <a:srgbClr val="62666A"/>
                          </a:solidFill>
                          <a:latin typeface="Arial MT"/>
                          <a:cs typeface="Arial MT"/>
                        </a:rPr>
                        <a:t>al </a:t>
                      </a:r>
                      <a:r>
                        <a:rPr sz="1050" dirty="0">
                          <a:solidFill>
                            <a:srgbClr val="62666A"/>
                          </a:solidFill>
                          <a:latin typeface="Arial MT"/>
                          <a:cs typeface="Arial MT"/>
                        </a:rPr>
                        <a:t>comma 3, non sollecitano </a:t>
                      </a:r>
                      <a:r>
                        <a:rPr sz="1050" spc="-280"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accettano</a:t>
                      </a:r>
                      <a:r>
                        <a:rPr sz="1050" spc="5" dirty="0">
                          <a:solidFill>
                            <a:srgbClr val="62666A"/>
                          </a:solidFill>
                          <a:latin typeface="Arial MT"/>
                          <a:cs typeface="Arial MT"/>
                        </a:rPr>
                        <a:t> </a:t>
                      </a:r>
                      <a:r>
                        <a:rPr sz="1050" dirty="0">
                          <a:solidFill>
                            <a:srgbClr val="62666A"/>
                          </a:solidFill>
                          <a:latin typeface="Arial MT"/>
                          <a:cs typeface="Arial MT"/>
                        </a:rPr>
                        <a:t>regali,</a:t>
                      </a:r>
                      <a:r>
                        <a:rPr sz="1050" spc="5" dirty="0">
                          <a:solidFill>
                            <a:srgbClr val="62666A"/>
                          </a:solidFill>
                          <a:latin typeface="Arial MT"/>
                          <a:cs typeface="Arial MT"/>
                        </a:rPr>
                        <a:t> </a:t>
                      </a:r>
                      <a:r>
                        <a:rPr sz="1050" spc="-5" dirty="0">
                          <a:solidFill>
                            <a:srgbClr val="62666A"/>
                          </a:solidFill>
                          <a:latin typeface="Arial MT"/>
                          <a:cs typeface="Arial MT"/>
                        </a:rPr>
                        <a:t>favori</a:t>
                      </a:r>
                      <a:r>
                        <a:rPr sz="1050" dirty="0">
                          <a:solidFill>
                            <a:srgbClr val="62666A"/>
                          </a:solidFill>
                          <a:latin typeface="Arial MT"/>
                          <a:cs typeface="Arial MT"/>
                        </a:rPr>
                        <a:t> di</a:t>
                      </a:r>
                      <a:r>
                        <a:rPr sz="1050" spc="5" dirty="0">
                          <a:solidFill>
                            <a:srgbClr val="62666A"/>
                          </a:solidFill>
                          <a:latin typeface="Arial MT"/>
                          <a:cs typeface="Arial MT"/>
                        </a:rPr>
                        <a:t> </a:t>
                      </a:r>
                      <a:r>
                        <a:rPr sz="1050" dirty="0">
                          <a:solidFill>
                            <a:srgbClr val="62666A"/>
                          </a:solidFill>
                          <a:latin typeface="Arial MT"/>
                          <a:cs typeface="Arial MT"/>
                        </a:rPr>
                        <a:t>natura </a:t>
                      </a:r>
                      <a:r>
                        <a:rPr sz="1050" spc="5" dirty="0">
                          <a:solidFill>
                            <a:srgbClr val="62666A"/>
                          </a:solidFill>
                          <a:latin typeface="Arial MT"/>
                          <a:cs typeface="Arial MT"/>
                        </a:rPr>
                        <a:t> </a:t>
                      </a:r>
                      <a:r>
                        <a:rPr sz="1050" dirty="0">
                          <a:solidFill>
                            <a:srgbClr val="62666A"/>
                          </a:solidFill>
                          <a:latin typeface="Arial MT"/>
                          <a:cs typeface="Arial MT"/>
                        </a:rPr>
                        <a:t>pecuniaria e non, </a:t>
                      </a:r>
                      <a:r>
                        <a:rPr sz="1050" spc="-5" dirty="0">
                          <a:solidFill>
                            <a:srgbClr val="62666A"/>
                          </a:solidFill>
                          <a:latin typeface="Arial MT"/>
                          <a:cs typeface="Arial MT"/>
                        </a:rPr>
                        <a:t>dall’ente </a:t>
                      </a:r>
                      <a:r>
                        <a:rPr sz="1050" dirty="0">
                          <a:solidFill>
                            <a:srgbClr val="62666A"/>
                          </a:solidFill>
                          <a:latin typeface="Arial MT"/>
                          <a:cs typeface="Arial MT"/>
                        </a:rPr>
                        <a:t>o da società ad </a:t>
                      </a:r>
                      <a:r>
                        <a:rPr sz="1050" spc="5" dirty="0">
                          <a:solidFill>
                            <a:srgbClr val="62666A"/>
                          </a:solidFill>
                          <a:latin typeface="Arial MT"/>
                          <a:cs typeface="Arial MT"/>
                        </a:rPr>
                        <a:t> </a:t>
                      </a:r>
                      <a:r>
                        <a:rPr sz="1050" dirty="0">
                          <a:solidFill>
                            <a:srgbClr val="62666A"/>
                          </a:solidFill>
                          <a:latin typeface="Arial MT"/>
                          <a:cs typeface="Arial MT"/>
                        </a:rPr>
                        <a:t>esso legate. Salvo che </a:t>
                      </a:r>
                      <a:r>
                        <a:rPr sz="1050" b="1" u="heavy" spc="-5" dirty="0">
                          <a:solidFill>
                            <a:srgbClr val="62666A"/>
                          </a:solidFill>
                          <a:uFill>
                            <a:solidFill>
                              <a:srgbClr val="62666A"/>
                            </a:solidFill>
                          </a:uFill>
                          <a:latin typeface="Arial"/>
                          <a:cs typeface="Arial"/>
                        </a:rPr>
                        <a:t>un terzo informato </a:t>
                      </a:r>
                      <a:r>
                        <a:rPr sz="1050" b="1" dirty="0">
                          <a:solidFill>
                            <a:srgbClr val="62666A"/>
                          </a:solidFill>
                          <a:latin typeface="Arial"/>
                          <a:cs typeface="Arial"/>
                        </a:rPr>
                        <a:t> </a:t>
                      </a:r>
                      <a:r>
                        <a:rPr sz="1050" b="1" u="heavy" spc="-5" dirty="0">
                          <a:solidFill>
                            <a:srgbClr val="62666A"/>
                          </a:solidFill>
                          <a:uFill>
                            <a:solidFill>
                              <a:srgbClr val="62666A"/>
                            </a:solidFill>
                          </a:uFill>
                          <a:latin typeface="Arial"/>
                          <a:cs typeface="Arial"/>
                        </a:rPr>
                        <a:t>non consideri il </a:t>
                      </a:r>
                      <a:r>
                        <a:rPr sz="1050" b="1" u="heavy" spc="-10" dirty="0">
                          <a:solidFill>
                            <a:srgbClr val="62666A"/>
                          </a:solidFill>
                          <a:uFill>
                            <a:solidFill>
                              <a:srgbClr val="62666A"/>
                            </a:solidFill>
                          </a:uFill>
                          <a:latin typeface="Arial"/>
                          <a:cs typeface="Arial"/>
                        </a:rPr>
                        <a:t>loro </a:t>
                      </a:r>
                      <a:r>
                        <a:rPr sz="1050" b="1" u="heavy" spc="-5" dirty="0">
                          <a:solidFill>
                            <a:srgbClr val="62666A"/>
                          </a:solidFill>
                          <a:uFill>
                            <a:solidFill>
                              <a:srgbClr val="62666A"/>
                            </a:solidFill>
                          </a:uFill>
                          <a:latin typeface="Arial"/>
                          <a:cs typeface="Arial"/>
                        </a:rPr>
                        <a:t>valore </a:t>
                      </a:r>
                      <a:r>
                        <a:rPr sz="1050" b="1" u="heavy" dirty="0">
                          <a:solidFill>
                            <a:srgbClr val="62666A"/>
                          </a:solidFill>
                          <a:uFill>
                            <a:solidFill>
                              <a:srgbClr val="62666A"/>
                            </a:solidFill>
                          </a:uFill>
                          <a:latin typeface="Arial"/>
                          <a:cs typeface="Arial"/>
                        </a:rPr>
                        <a:t>trascurabile o </a:t>
                      </a:r>
                      <a:r>
                        <a:rPr sz="1050" b="1" spc="-280" dirty="0">
                          <a:solidFill>
                            <a:srgbClr val="62666A"/>
                          </a:solidFill>
                          <a:latin typeface="Arial"/>
                          <a:cs typeface="Arial"/>
                        </a:rPr>
                        <a:t> </a:t>
                      </a:r>
                      <a:r>
                        <a:rPr sz="1050" b="1" u="heavy" spc="-5" dirty="0">
                          <a:solidFill>
                            <a:srgbClr val="62666A"/>
                          </a:solidFill>
                          <a:uFill>
                            <a:solidFill>
                              <a:srgbClr val="62666A"/>
                            </a:solidFill>
                          </a:uFill>
                          <a:latin typeface="Arial"/>
                          <a:cs typeface="Arial"/>
                        </a:rPr>
                        <a:t>insignificante.</a:t>
                      </a:r>
                      <a:endParaRPr sz="1050">
                        <a:latin typeface="Arial"/>
                        <a:cs typeface="Arial"/>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1092809" y="302132"/>
            <a:ext cx="7028815"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20" dirty="0"/>
              <a:t> </a:t>
            </a:r>
            <a:r>
              <a:rPr dirty="0"/>
              <a:t>NELLE</a:t>
            </a:r>
            <a:r>
              <a:rPr spc="-10" dirty="0"/>
              <a:t> </a:t>
            </a:r>
            <a:r>
              <a:rPr dirty="0"/>
              <a:t>REVISIONI </a:t>
            </a:r>
            <a:r>
              <a:rPr spc="-5" dirty="0"/>
              <a:t>LEGALI:</a:t>
            </a:r>
            <a:r>
              <a:rPr spc="-25" dirty="0"/>
              <a:t> </a:t>
            </a:r>
            <a:r>
              <a:rPr dirty="0"/>
              <a:t>D.</a:t>
            </a:r>
            <a:r>
              <a:rPr spc="-20" dirty="0"/>
              <a:t> </a:t>
            </a:r>
            <a:r>
              <a:rPr dirty="0"/>
              <a:t>Lgs.</a:t>
            </a:r>
            <a:r>
              <a:rPr spc="-25" dirty="0"/>
              <a:t> </a:t>
            </a:r>
            <a:r>
              <a:rPr dirty="0"/>
              <a:t>39/2010</a:t>
            </a:r>
          </a:p>
        </p:txBody>
      </p:sp>
      <p:pic>
        <p:nvPicPr>
          <p:cNvPr id="4" name="object 4"/>
          <p:cNvPicPr/>
          <p:nvPr/>
        </p:nvPicPr>
        <p:blipFill>
          <a:blip r:embed="rId2" cstate="print"/>
          <a:stretch>
            <a:fillRect/>
          </a:stretch>
        </p:blipFill>
        <p:spPr>
          <a:xfrm>
            <a:off x="2215895" y="1964435"/>
            <a:ext cx="1092708" cy="729995"/>
          </a:xfrm>
          <a:prstGeom prst="rect">
            <a:avLst/>
          </a:prstGeom>
        </p:spPr>
      </p:pic>
      <p:pic>
        <p:nvPicPr>
          <p:cNvPr id="5" name="object 5"/>
          <p:cNvPicPr/>
          <p:nvPr/>
        </p:nvPicPr>
        <p:blipFill>
          <a:blip r:embed="rId3" cstate="print"/>
          <a:stretch>
            <a:fillRect/>
          </a:stretch>
        </p:blipFill>
        <p:spPr>
          <a:xfrm>
            <a:off x="2311907" y="3374135"/>
            <a:ext cx="918971" cy="920495"/>
          </a:xfrm>
          <a:prstGeom prst="rect">
            <a:avLst/>
          </a:prstGeom>
        </p:spPr>
      </p:pic>
      <p:pic>
        <p:nvPicPr>
          <p:cNvPr id="6" name="object 6"/>
          <p:cNvPicPr/>
          <p:nvPr/>
        </p:nvPicPr>
        <p:blipFill>
          <a:blip r:embed="rId4" cstate="print"/>
          <a:stretch>
            <a:fillRect/>
          </a:stretch>
        </p:blipFill>
        <p:spPr>
          <a:xfrm>
            <a:off x="6739128" y="3288791"/>
            <a:ext cx="1452372" cy="969263"/>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709214146"/>
              </p:ext>
            </p:extLst>
          </p:nvPr>
        </p:nvGraphicFramePr>
        <p:xfrm>
          <a:off x="1789557" y="934338"/>
          <a:ext cx="6415404" cy="3490022"/>
        </p:xfrm>
        <a:graphic>
          <a:graphicData uri="http://schemas.openxmlformats.org/drawingml/2006/table">
            <a:tbl>
              <a:tblPr firstRow="1" bandRow="1">
                <a:tableStyleId>{2D5ABB26-0587-4C30-8999-92F81FD0307C}</a:tableStyleId>
              </a:tblPr>
              <a:tblGrid>
                <a:gridCol w="2105660">
                  <a:extLst>
                    <a:ext uri="{9D8B030D-6E8A-4147-A177-3AD203B41FA5}">
                      <a16:colId xmlns:a16="http://schemas.microsoft.com/office/drawing/2014/main" val="20000"/>
                    </a:ext>
                  </a:extLst>
                </a:gridCol>
                <a:gridCol w="2770505">
                  <a:extLst>
                    <a:ext uri="{9D8B030D-6E8A-4147-A177-3AD203B41FA5}">
                      <a16:colId xmlns:a16="http://schemas.microsoft.com/office/drawing/2014/main" val="20001"/>
                    </a:ext>
                  </a:extLst>
                </a:gridCol>
                <a:gridCol w="1539239">
                  <a:extLst>
                    <a:ext uri="{9D8B030D-6E8A-4147-A177-3AD203B41FA5}">
                      <a16:colId xmlns:a16="http://schemas.microsoft.com/office/drawing/2014/main" val="20002"/>
                    </a:ext>
                  </a:extLst>
                </a:gridCol>
              </a:tblGrid>
              <a:tr h="732916">
                <a:tc>
                  <a:txBody>
                    <a:bodyPr/>
                    <a:lstStyle/>
                    <a:p>
                      <a:pPr marL="678815" marR="174625" indent="-495934">
                        <a:lnSpc>
                          <a:spcPct val="100000"/>
                        </a:lnSpc>
                        <a:spcBef>
                          <a:spcPts val="315"/>
                        </a:spcBef>
                      </a:pPr>
                      <a:r>
                        <a:rPr sz="1800" b="1" spc="-55" dirty="0">
                          <a:solidFill>
                            <a:srgbClr val="FFFFFF"/>
                          </a:solidFill>
                          <a:latin typeface="Arial"/>
                          <a:cs typeface="Arial"/>
                        </a:rPr>
                        <a:t>ARTT.</a:t>
                      </a:r>
                      <a:r>
                        <a:rPr sz="1800" b="1" spc="35" dirty="0">
                          <a:solidFill>
                            <a:srgbClr val="FFFFFF"/>
                          </a:solidFill>
                          <a:latin typeface="Arial"/>
                          <a:cs typeface="Arial"/>
                        </a:rPr>
                        <a:t> </a:t>
                      </a:r>
                      <a:r>
                        <a:rPr sz="1800" b="1" spc="-5" dirty="0">
                          <a:solidFill>
                            <a:srgbClr val="FFFFFF"/>
                          </a:solidFill>
                          <a:latin typeface="Arial"/>
                          <a:cs typeface="Arial"/>
                        </a:rPr>
                        <a:t>10</a:t>
                      </a:r>
                      <a:r>
                        <a:rPr sz="1800" b="1" spc="-20" dirty="0">
                          <a:solidFill>
                            <a:srgbClr val="FFFFFF"/>
                          </a:solidFill>
                          <a:latin typeface="Arial"/>
                          <a:cs typeface="Arial"/>
                        </a:rPr>
                        <a:t> </a:t>
                      </a:r>
                      <a:r>
                        <a:rPr sz="1800" b="1" dirty="0">
                          <a:solidFill>
                            <a:srgbClr val="FFFFFF"/>
                          </a:solidFill>
                          <a:latin typeface="Arial"/>
                          <a:cs typeface="Arial"/>
                        </a:rPr>
                        <a:t>–</a:t>
                      </a:r>
                      <a:r>
                        <a:rPr sz="1800" b="1" spc="-20" dirty="0">
                          <a:solidFill>
                            <a:srgbClr val="FFFFFF"/>
                          </a:solidFill>
                          <a:latin typeface="Arial"/>
                          <a:cs typeface="Arial"/>
                        </a:rPr>
                        <a:t> </a:t>
                      </a:r>
                      <a:r>
                        <a:rPr sz="1800" b="1" dirty="0">
                          <a:solidFill>
                            <a:srgbClr val="FFFFFF"/>
                          </a:solidFill>
                          <a:latin typeface="Arial"/>
                          <a:cs typeface="Arial"/>
                        </a:rPr>
                        <a:t>bis</a:t>
                      </a:r>
                      <a:r>
                        <a:rPr sz="1800" b="1" spc="-30" dirty="0">
                          <a:solidFill>
                            <a:srgbClr val="FFFFFF"/>
                          </a:solidFill>
                          <a:latin typeface="Arial"/>
                          <a:cs typeface="Arial"/>
                        </a:rPr>
                        <a:t> </a:t>
                      </a:r>
                      <a:r>
                        <a:rPr sz="1800" b="1" spc="-5" dirty="0">
                          <a:solidFill>
                            <a:srgbClr val="FFFFFF"/>
                          </a:solidFill>
                          <a:latin typeface="Arial"/>
                          <a:cs typeface="Arial"/>
                        </a:rPr>
                        <a:t>e </a:t>
                      </a:r>
                      <a:r>
                        <a:rPr sz="1800" b="1" spc="-484" dirty="0">
                          <a:solidFill>
                            <a:srgbClr val="FFFFFF"/>
                          </a:solidFill>
                          <a:latin typeface="Arial"/>
                          <a:cs typeface="Arial"/>
                        </a:rPr>
                        <a:t> </a:t>
                      </a:r>
                      <a:r>
                        <a:rPr sz="1800" b="1" spc="-5" dirty="0">
                          <a:solidFill>
                            <a:srgbClr val="FFFFFF"/>
                          </a:solidFill>
                          <a:latin typeface="Arial"/>
                          <a:cs typeface="Arial"/>
                        </a:rPr>
                        <a:t>10</a:t>
                      </a:r>
                      <a:r>
                        <a:rPr sz="1800" b="1" spc="-15" dirty="0">
                          <a:solidFill>
                            <a:srgbClr val="FFFFFF"/>
                          </a:solidFill>
                          <a:latin typeface="Arial"/>
                          <a:cs typeface="Arial"/>
                        </a:rPr>
                        <a:t> </a:t>
                      </a:r>
                      <a:r>
                        <a:rPr sz="1800" b="1" dirty="0">
                          <a:solidFill>
                            <a:srgbClr val="FFFFFF"/>
                          </a:solidFill>
                          <a:latin typeface="Arial"/>
                          <a:cs typeface="Arial"/>
                        </a:rPr>
                        <a:t>-</a:t>
                      </a:r>
                      <a:r>
                        <a:rPr sz="1800" b="1" spc="-10" dirty="0">
                          <a:solidFill>
                            <a:srgbClr val="FFFFFF"/>
                          </a:solidFill>
                          <a:latin typeface="Arial"/>
                          <a:cs typeface="Arial"/>
                        </a:rPr>
                        <a:t> </a:t>
                      </a:r>
                      <a:r>
                        <a:rPr sz="1800" b="1" spc="-5" dirty="0">
                          <a:solidFill>
                            <a:srgbClr val="FFFFFF"/>
                          </a:solidFill>
                          <a:latin typeface="Arial"/>
                          <a:cs typeface="Arial"/>
                        </a:rPr>
                        <a:t>ter</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813435">
                        <a:lnSpc>
                          <a:spcPct val="100000"/>
                        </a:lnSpc>
                        <a:spcBef>
                          <a:spcPts val="315"/>
                        </a:spcBef>
                      </a:pPr>
                      <a:r>
                        <a:rPr sz="1800" b="1" dirty="0">
                          <a:solidFill>
                            <a:srgbClr val="FFFFFF"/>
                          </a:solidFill>
                          <a:latin typeface="Arial"/>
                          <a:cs typeface="Arial"/>
                        </a:rPr>
                        <a:t>Contenuto</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452755">
                        <a:lnSpc>
                          <a:spcPct val="100000"/>
                        </a:lnSpc>
                        <a:spcBef>
                          <a:spcPts val="315"/>
                        </a:spcBef>
                      </a:pPr>
                      <a:r>
                        <a:rPr sz="1800" b="1" dirty="0">
                          <a:solidFill>
                            <a:srgbClr val="FFFFFF"/>
                          </a:solidFill>
                          <a:latin typeface="Arial"/>
                          <a:cs typeface="Arial"/>
                        </a:rPr>
                        <a:t>NOTE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570355">
                <a:tc>
                  <a:txBody>
                    <a:bodyPr/>
                    <a:lstStyle/>
                    <a:p>
                      <a:pPr marL="91440">
                        <a:lnSpc>
                          <a:spcPct val="100000"/>
                        </a:lnSpc>
                        <a:spcBef>
                          <a:spcPts val="320"/>
                        </a:spcBef>
                      </a:pPr>
                      <a:r>
                        <a:rPr sz="1400" dirty="0">
                          <a:solidFill>
                            <a:srgbClr val="62666A"/>
                          </a:solidFill>
                          <a:latin typeface="Arial MT"/>
                          <a:cs typeface="Arial MT"/>
                        </a:rPr>
                        <a:t>Art.</a:t>
                      </a:r>
                      <a:r>
                        <a:rPr sz="1400" spc="-25" dirty="0">
                          <a:solidFill>
                            <a:srgbClr val="62666A"/>
                          </a:solidFill>
                          <a:latin typeface="Arial MT"/>
                          <a:cs typeface="Arial MT"/>
                        </a:rPr>
                        <a:t> </a:t>
                      </a:r>
                      <a:r>
                        <a:rPr sz="1400" dirty="0">
                          <a:solidFill>
                            <a:srgbClr val="62666A"/>
                          </a:solidFill>
                          <a:latin typeface="Arial MT"/>
                          <a:cs typeface="Arial MT"/>
                        </a:rPr>
                        <a:t>10</a:t>
                      </a:r>
                      <a:r>
                        <a:rPr sz="1400" spc="-30" dirty="0">
                          <a:solidFill>
                            <a:srgbClr val="62666A"/>
                          </a:solidFill>
                          <a:latin typeface="Arial MT"/>
                          <a:cs typeface="Arial MT"/>
                        </a:rPr>
                        <a:t> </a:t>
                      </a:r>
                      <a:r>
                        <a:rPr sz="1400" dirty="0">
                          <a:solidFill>
                            <a:srgbClr val="62666A"/>
                          </a:solidFill>
                          <a:latin typeface="Arial MT"/>
                          <a:cs typeface="Arial MT"/>
                        </a:rPr>
                        <a:t>–</a:t>
                      </a:r>
                      <a:r>
                        <a:rPr sz="1400" spc="-20" dirty="0">
                          <a:solidFill>
                            <a:srgbClr val="62666A"/>
                          </a:solidFill>
                          <a:latin typeface="Arial MT"/>
                          <a:cs typeface="Arial MT"/>
                        </a:rPr>
                        <a:t> </a:t>
                      </a:r>
                      <a:r>
                        <a:rPr sz="1400" dirty="0">
                          <a:solidFill>
                            <a:srgbClr val="62666A"/>
                          </a:solidFill>
                          <a:latin typeface="Arial MT"/>
                          <a:cs typeface="Arial MT"/>
                        </a:rPr>
                        <a:t>bis</a:t>
                      </a:r>
                      <a:r>
                        <a:rPr sz="1400" spc="-25" dirty="0">
                          <a:solidFill>
                            <a:srgbClr val="62666A"/>
                          </a:solidFill>
                          <a:latin typeface="Arial MT"/>
                          <a:cs typeface="Arial MT"/>
                        </a:rPr>
                        <a:t> </a:t>
                      </a:r>
                      <a:r>
                        <a:rPr sz="1400" spc="-5" dirty="0">
                          <a:solidFill>
                            <a:srgbClr val="62666A"/>
                          </a:solidFill>
                          <a:latin typeface="Arial MT"/>
                          <a:cs typeface="Arial MT"/>
                        </a:rPr>
                        <a:t>comma</a:t>
                      </a:r>
                      <a:r>
                        <a:rPr sz="1400" spc="-30" dirty="0">
                          <a:solidFill>
                            <a:srgbClr val="62666A"/>
                          </a:solidFill>
                          <a:latin typeface="Arial MT"/>
                          <a:cs typeface="Arial MT"/>
                        </a:rPr>
                        <a:t> </a:t>
                      </a:r>
                      <a:r>
                        <a:rPr sz="1400" dirty="0">
                          <a:solidFill>
                            <a:srgbClr val="62666A"/>
                          </a:solidFill>
                          <a:latin typeface="Arial MT"/>
                          <a:cs typeface="Arial MT"/>
                        </a:rPr>
                        <a:t>1</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26364">
                        <a:lnSpc>
                          <a:spcPct val="100000"/>
                        </a:lnSpc>
                        <a:spcBef>
                          <a:spcPts val="330"/>
                        </a:spcBef>
                      </a:pPr>
                      <a:r>
                        <a:rPr sz="1050" spc="5" dirty="0">
                          <a:solidFill>
                            <a:srgbClr val="62666A"/>
                          </a:solidFill>
                          <a:latin typeface="Arial MT"/>
                          <a:cs typeface="Arial MT"/>
                        </a:rPr>
                        <a:t>Prima</a:t>
                      </a:r>
                      <a:r>
                        <a:rPr sz="1050" spc="-30" dirty="0">
                          <a:solidFill>
                            <a:srgbClr val="62666A"/>
                          </a:solidFill>
                          <a:latin typeface="Arial MT"/>
                          <a:cs typeface="Arial MT"/>
                        </a:rPr>
                        <a:t> </a:t>
                      </a:r>
                      <a:r>
                        <a:rPr sz="1050" dirty="0">
                          <a:solidFill>
                            <a:srgbClr val="62666A"/>
                          </a:solidFill>
                          <a:latin typeface="Arial MT"/>
                          <a:cs typeface="Arial MT"/>
                        </a:rPr>
                        <a:t>di</a:t>
                      </a:r>
                      <a:r>
                        <a:rPr sz="1050" spc="-5" dirty="0">
                          <a:solidFill>
                            <a:srgbClr val="62666A"/>
                          </a:solidFill>
                          <a:latin typeface="Arial MT"/>
                          <a:cs typeface="Arial MT"/>
                        </a:rPr>
                        <a:t> accettare</a:t>
                      </a:r>
                      <a:r>
                        <a:rPr sz="1050" spc="-15"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proseguire</a:t>
                      </a:r>
                      <a:r>
                        <a:rPr sz="1050" spc="-5" dirty="0">
                          <a:solidFill>
                            <a:srgbClr val="62666A"/>
                          </a:solidFill>
                          <a:latin typeface="Arial MT"/>
                          <a:cs typeface="Arial MT"/>
                        </a:rPr>
                        <a:t> </a:t>
                      </a:r>
                      <a:r>
                        <a:rPr sz="1050" dirty="0">
                          <a:solidFill>
                            <a:srgbClr val="62666A"/>
                          </a:solidFill>
                          <a:latin typeface="Arial MT"/>
                          <a:cs typeface="Arial MT"/>
                        </a:rPr>
                        <a:t>un</a:t>
                      </a:r>
                      <a:r>
                        <a:rPr sz="1050" spc="-5" dirty="0">
                          <a:solidFill>
                            <a:srgbClr val="62666A"/>
                          </a:solidFill>
                          <a:latin typeface="Arial MT"/>
                          <a:cs typeface="Arial MT"/>
                        </a:rPr>
                        <a:t> </a:t>
                      </a:r>
                      <a:r>
                        <a:rPr sz="1050" dirty="0">
                          <a:solidFill>
                            <a:srgbClr val="62666A"/>
                          </a:solidFill>
                          <a:latin typeface="Arial MT"/>
                          <a:cs typeface="Arial MT"/>
                        </a:rPr>
                        <a:t>incarico </a:t>
                      </a:r>
                      <a:r>
                        <a:rPr sz="1050" spc="-275" dirty="0">
                          <a:solidFill>
                            <a:srgbClr val="62666A"/>
                          </a:solidFill>
                          <a:latin typeface="Arial MT"/>
                          <a:cs typeface="Arial MT"/>
                        </a:rPr>
                        <a:t> </a:t>
                      </a:r>
                      <a:r>
                        <a:rPr sz="1050" dirty="0">
                          <a:solidFill>
                            <a:srgbClr val="62666A"/>
                          </a:solidFill>
                          <a:latin typeface="Arial MT"/>
                          <a:cs typeface="Arial MT"/>
                        </a:rPr>
                        <a:t>la società di revisione </a:t>
                      </a:r>
                      <a:r>
                        <a:rPr sz="1050" spc="-5" dirty="0">
                          <a:solidFill>
                            <a:srgbClr val="62666A"/>
                          </a:solidFill>
                          <a:latin typeface="Arial MT"/>
                          <a:cs typeface="Arial MT"/>
                        </a:rPr>
                        <a:t>deve </a:t>
                      </a:r>
                      <a:r>
                        <a:rPr sz="1050" dirty="0">
                          <a:solidFill>
                            <a:srgbClr val="62666A"/>
                          </a:solidFill>
                          <a:latin typeface="Arial MT"/>
                          <a:cs typeface="Arial MT"/>
                        </a:rPr>
                        <a:t>valutare e </a:t>
                      </a:r>
                      <a:r>
                        <a:rPr sz="1050" spc="5" dirty="0">
                          <a:solidFill>
                            <a:srgbClr val="62666A"/>
                          </a:solidFill>
                          <a:latin typeface="Arial MT"/>
                          <a:cs typeface="Arial MT"/>
                        </a:rPr>
                        <a:t> </a:t>
                      </a:r>
                      <a:r>
                        <a:rPr sz="1050" dirty="0">
                          <a:solidFill>
                            <a:srgbClr val="FF0000"/>
                          </a:solidFill>
                          <a:latin typeface="Arial MT"/>
                          <a:cs typeface="Arial MT"/>
                        </a:rPr>
                        <a:t>documentare</a:t>
                      </a:r>
                      <a:r>
                        <a:rPr sz="1050" dirty="0">
                          <a:solidFill>
                            <a:srgbClr val="62666A"/>
                          </a:solidFill>
                          <a:latin typeface="Arial MT"/>
                          <a:cs typeface="Arial MT"/>
                        </a:rPr>
                        <a:t>:</a:t>
                      </a:r>
                      <a:endParaRPr sz="1050" dirty="0">
                        <a:latin typeface="Arial MT"/>
                        <a:cs typeface="Arial MT"/>
                      </a:endParaRPr>
                    </a:p>
                    <a:p>
                      <a:pPr marL="264160" marR="176530" indent="-172720">
                        <a:lnSpc>
                          <a:spcPct val="100000"/>
                        </a:lnSpc>
                        <a:spcBef>
                          <a:spcPts val="5"/>
                        </a:spcBef>
                        <a:buChar char="•"/>
                        <a:tabLst>
                          <a:tab pos="264795" algn="l"/>
                        </a:tabLst>
                      </a:pPr>
                      <a:r>
                        <a:rPr sz="1050" spc="-5" dirty="0">
                          <a:solidFill>
                            <a:srgbClr val="62666A"/>
                          </a:solidFill>
                          <a:latin typeface="Arial MT"/>
                          <a:cs typeface="Arial MT"/>
                        </a:rPr>
                        <a:t>Il</a:t>
                      </a:r>
                      <a:r>
                        <a:rPr sz="1050" spc="10" dirty="0">
                          <a:solidFill>
                            <a:srgbClr val="62666A"/>
                          </a:solidFill>
                          <a:latin typeface="Arial MT"/>
                          <a:cs typeface="Arial MT"/>
                        </a:rPr>
                        <a:t> </a:t>
                      </a:r>
                      <a:r>
                        <a:rPr sz="1050" spc="-5" dirty="0">
                          <a:solidFill>
                            <a:srgbClr val="62666A"/>
                          </a:solidFill>
                          <a:latin typeface="Arial MT"/>
                          <a:cs typeface="Arial MT"/>
                        </a:rPr>
                        <a:t>possesso</a:t>
                      </a:r>
                      <a:r>
                        <a:rPr sz="1050" spc="-20" dirty="0">
                          <a:solidFill>
                            <a:srgbClr val="62666A"/>
                          </a:solidFill>
                          <a:latin typeface="Arial MT"/>
                          <a:cs typeface="Arial MT"/>
                        </a:rPr>
                        <a:t> </a:t>
                      </a:r>
                      <a:r>
                        <a:rPr sz="1050" spc="-5" dirty="0">
                          <a:solidFill>
                            <a:srgbClr val="62666A"/>
                          </a:solidFill>
                          <a:latin typeface="Arial MT"/>
                          <a:cs typeface="Arial MT"/>
                        </a:rPr>
                        <a:t>dei</a:t>
                      </a:r>
                      <a:r>
                        <a:rPr sz="1050" spc="10" dirty="0">
                          <a:solidFill>
                            <a:srgbClr val="62666A"/>
                          </a:solidFill>
                          <a:latin typeface="Arial MT"/>
                          <a:cs typeface="Arial MT"/>
                        </a:rPr>
                        <a:t> </a:t>
                      </a:r>
                      <a:r>
                        <a:rPr sz="1050" spc="-5" dirty="0">
                          <a:solidFill>
                            <a:srgbClr val="62666A"/>
                          </a:solidFill>
                          <a:latin typeface="Arial MT"/>
                          <a:cs typeface="Arial MT"/>
                        </a:rPr>
                        <a:t>requisiti</a:t>
                      </a:r>
                      <a:r>
                        <a:rPr sz="1050" dirty="0">
                          <a:solidFill>
                            <a:srgbClr val="62666A"/>
                          </a:solidFill>
                          <a:latin typeface="Arial MT"/>
                          <a:cs typeface="Arial MT"/>
                        </a:rPr>
                        <a:t> </a:t>
                      </a:r>
                      <a:r>
                        <a:rPr sz="1050" spc="-5" dirty="0">
                          <a:solidFill>
                            <a:srgbClr val="62666A"/>
                          </a:solidFill>
                          <a:latin typeface="Arial MT"/>
                          <a:cs typeface="Arial MT"/>
                        </a:rPr>
                        <a:t>d’indipendenza </a:t>
                      </a:r>
                      <a:r>
                        <a:rPr sz="1050" spc="-280" dirty="0">
                          <a:solidFill>
                            <a:srgbClr val="62666A"/>
                          </a:solidFill>
                          <a:latin typeface="Arial MT"/>
                          <a:cs typeface="Arial MT"/>
                        </a:rPr>
                        <a:t> </a:t>
                      </a:r>
                      <a:r>
                        <a:rPr sz="1050" dirty="0">
                          <a:solidFill>
                            <a:srgbClr val="62666A"/>
                          </a:solidFill>
                          <a:latin typeface="Arial MT"/>
                          <a:cs typeface="Arial MT"/>
                        </a:rPr>
                        <a:t>di</a:t>
                      </a:r>
                      <a:r>
                        <a:rPr sz="1050" spc="-5" dirty="0">
                          <a:solidFill>
                            <a:srgbClr val="62666A"/>
                          </a:solidFill>
                          <a:latin typeface="Arial MT"/>
                          <a:cs typeface="Arial MT"/>
                        </a:rPr>
                        <a:t> </a:t>
                      </a:r>
                      <a:r>
                        <a:rPr sz="1050" dirty="0">
                          <a:solidFill>
                            <a:srgbClr val="62666A"/>
                          </a:solidFill>
                          <a:latin typeface="Arial MT"/>
                          <a:cs typeface="Arial MT"/>
                        </a:rPr>
                        <a:t>cui</a:t>
                      </a:r>
                      <a:r>
                        <a:rPr sz="1050" spc="-15" dirty="0">
                          <a:solidFill>
                            <a:srgbClr val="62666A"/>
                          </a:solidFill>
                          <a:latin typeface="Arial MT"/>
                          <a:cs typeface="Arial MT"/>
                        </a:rPr>
                        <a:t> </a:t>
                      </a:r>
                      <a:r>
                        <a:rPr sz="1050" dirty="0">
                          <a:solidFill>
                            <a:srgbClr val="62666A"/>
                          </a:solidFill>
                          <a:latin typeface="Arial MT"/>
                          <a:cs typeface="Arial MT"/>
                        </a:rPr>
                        <a:t>agli </a:t>
                      </a:r>
                      <a:r>
                        <a:rPr sz="1050" spc="-5" dirty="0">
                          <a:solidFill>
                            <a:srgbClr val="62666A"/>
                          </a:solidFill>
                          <a:latin typeface="Arial MT"/>
                          <a:cs typeface="Arial MT"/>
                        </a:rPr>
                        <a:t>artt.</a:t>
                      </a:r>
                      <a:r>
                        <a:rPr sz="1050" spc="-10" dirty="0">
                          <a:solidFill>
                            <a:srgbClr val="62666A"/>
                          </a:solidFill>
                          <a:latin typeface="Arial MT"/>
                          <a:cs typeface="Arial MT"/>
                        </a:rPr>
                        <a:t> </a:t>
                      </a:r>
                      <a:r>
                        <a:rPr sz="1050" dirty="0">
                          <a:solidFill>
                            <a:srgbClr val="62666A"/>
                          </a:solidFill>
                          <a:latin typeface="Arial MT"/>
                          <a:cs typeface="Arial MT"/>
                        </a:rPr>
                        <a:t>10</a:t>
                      </a:r>
                      <a:r>
                        <a:rPr sz="1050" spc="-20" dirty="0">
                          <a:solidFill>
                            <a:srgbClr val="62666A"/>
                          </a:solidFill>
                          <a:latin typeface="Arial MT"/>
                          <a:cs typeface="Arial MT"/>
                        </a:rPr>
                        <a:t> </a:t>
                      </a:r>
                      <a:r>
                        <a:rPr sz="1050" dirty="0">
                          <a:solidFill>
                            <a:srgbClr val="62666A"/>
                          </a:solidFill>
                          <a:latin typeface="Arial MT"/>
                          <a:cs typeface="Arial MT"/>
                        </a:rPr>
                        <a:t>e</a:t>
                      </a:r>
                      <a:r>
                        <a:rPr sz="1050" spc="-5" dirty="0">
                          <a:solidFill>
                            <a:srgbClr val="62666A"/>
                          </a:solidFill>
                          <a:latin typeface="Arial MT"/>
                          <a:cs typeface="Arial MT"/>
                        </a:rPr>
                        <a:t> </a:t>
                      </a:r>
                      <a:r>
                        <a:rPr sz="1050" dirty="0">
                          <a:solidFill>
                            <a:srgbClr val="62666A"/>
                          </a:solidFill>
                          <a:latin typeface="Arial MT"/>
                          <a:cs typeface="Arial MT"/>
                        </a:rPr>
                        <a:t>17;</a:t>
                      </a:r>
                      <a:endParaRPr sz="1050" dirty="0">
                        <a:latin typeface="Arial MT"/>
                        <a:cs typeface="Arial MT"/>
                      </a:endParaRPr>
                    </a:p>
                    <a:p>
                      <a:pPr marL="264160" indent="-172720">
                        <a:lnSpc>
                          <a:spcPct val="100000"/>
                        </a:lnSpc>
                        <a:buChar char="•"/>
                        <a:tabLst>
                          <a:tab pos="264795" algn="l"/>
                        </a:tabLst>
                      </a:pPr>
                      <a:r>
                        <a:rPr sz="1050" spc="-5" dirty="0">
                          <a:solidFill>
                            <a:srgbClr val="62666A"/>
                          </a:solidFill>
                          <a:latin typeface="Arial MT"/>
                          <a:cs typeface="Arial MT"/>
                        </a:rPr>
                        <a:t>L’eventuale</a:t>
                      </a:r>
                      <a:r>
                        <a:rPr sz="1050" spc="-10" dirty="0">
                          <a:solidFill>
                            <a:srgbClr val="62666A"/>
                          </a:solidFill>
                          <a:latin typeface="Arial MT"/>
                          <a:cs typeface="Arial MT"/>
                        </a:rPr>
                        <a:t> </a:t>
                      </a:r>
                      <a:r>
                        <a:rPr sz="1050" spc="-5" dirty="0">
                          <a:solidFill>
                            <a:srgbClr val="62666A"/>
                          </a:solidFill>
                          <a:latin typeface="Arial MT"/>
                          <a:cs typeface="Arial MT"/>
                        </a:rPr>
                        <a:t>presenza di</a:t>
                      </a:r>
                      <a:r>
                        <a:rPr sz="1050" dirty="0">
                          <a:solidFill>
                            <a:srgbClr val="62666A"/>
                          </a:solidFill>
                          <a:latin typeface="Arial MT"/>
                          <a:cs typeface="Arial MT"/>
                        </a:rPr>
                        <a:t> rischi</a:t>
                      </a:r>
                      <a:r>
                        <a:rPr sz="1050" spc="-20" dirty="0">
                          <a:solidFill>
                            <a:srgbClr val="62666A"/>
                          </a:solidFill>
                          <a:latin typeface="Arial MT"/>
                          <a:cs typeface="Arial MT"/>
                        </a:rPr>
                        <a:t> </a:t>
                      </a:r>
                      <a:r>
                        <a:rPr sz="1050" spc="-5" dirty="0">
                          <a:solidFill>
                            <a:srgbClr val="62666A"/>
                          </a:solidFill>
                          <a:latin typeface="Arial MT"/>
                          <a:cs typeface="Arial MT"/>
                        </a:rPr>
                        <a:t>per</a:t>
                      </a:r>
                      <a:endParaRPr sz="1050" dirty="0">
                        <a:latin typeface="Arial MT"/>
                        <a:cs typeface="Arial MT"/>
                      </a:endParaRPr>
                    </a:p>
                    <a:p>
                      <a:pPr marL="264160">
                        <a:lnSpc>
                          <a:spcPct val="100000"/>
                        </a:lnSpc>
                      </a:pPr>
                      <a:r>
                        <a:rPr sz="1050" spc="-5" dirty="0">
                          <a:solidFill>
                            <a:srgbClr val="62666A"/>
                          </a:solidFill>
                          <a:latin typeface="Arial MT"/>
                          <a:cs typeface="Arial MT"/>
                        </a:rPr>
                        <a:t>l’indipendenza</a:t>
                      </a:r>
                      <a:r>
                        <a:rPr sz="1050" spc="-20" dirty="0">
                          <a:solidFill>
                            <a:srgbClr val="62666A"/>
                          </a:solidFill>
                          <a:latin typeface="Arial MT"/>
                          <a:cs typeface="Arial MT"/>
                        </a:rPr>
                        <a:t> </a:t>
                      </a:r>
                      <a:r>
                        <a:rPr sz="1050" dirty="0">
                          <a:solidFill>
                            <a:srgbClr val="62666A"/>
                          </a:solidFill>
                          <a:latin typeface="Arial MT"/>
                          <a:cs typeface="Arial MT"/>
                        </a:rPr>
                        <a:t>e</a:t>
                      </a:r>
                      <a:r>
                        <a:rPr sz="1050" spc="-5" dirty="0">
                          <a:solidFill>
                            <a:srgbClr val="62666A"/>
                          </a:solidFill>
                          <a:latin typeface="Arial MT"/>
                          <a:cs typeface="Arial MT"/>
                        </a:rPr>
                        <a:t> </a:t>
                      </a:r>
                      <a:r>
                        <a:rPr sz="1050" dirty="0">
                          <a:solidFill>
                            <a:srgbClr val="62666A"/>
                          </a:solidFill>
                          <a:latin typeface="Arial MT"/>
                          <a:cs typeface="Arial MT"/>
                        </a:rPr>
                        <a:t>le</a:t>
                      </a:r>
                      <a:r>
                        <a:rPr sz="1050" spc="-5" dirty="0">
                          <a:solidFill>
                            <a:srgbClr val="62666A"/>
                          </a:solidFill>
                          <a:latin typeface="Arial MT"/>
                          <a:cs typeface="Arial MT"/>
                        </a:rPr>
                        <a:t> </a:t>
                      </a:r>
                      <a:r>
                        <a:rPr sz="1050" dirty="0">
                          <a:solidFill>
                            <a:srgbClr val="62666A"/>
                          </a:solidFill>
                          <a:latin typeface="Arial MT"/>
                          <a:cs typeface="Arial MT"/>
                        </a:rPr>
                        <a:t>misure</a:t>
                      </a:r>
                      <a:r>
                        <a:rPr sz="1050" spc="-20" dirty="0">
                          <a:solidFill>
                            <a:srgbClr val="62666A"/>
                          </a:solidFill>
                          <a:latin typeface="Arial MT"/>
                          <a:cs typeface="Arial MT"/>
                        </a:rPr>
                        <a:t> </a:t>
                      </a:r>
                      <a:r>
                        <a:rPr sz="1050" dirty="0">
                          <a:solidFill>
                            <a:srgbClr val="62666A"/>
                          </a:solidFill>
                          <a:latin typeface="Arial MT"/>
                          <a:cs typeface="Arial MT"/>
                        </a:rPr>
                        <a:t>per</a:t>
                      </a:r>
                      <a:r>
                        <a:rPr sz="1050" spc="-10" dirty="0">
                          <a:solidFill>
                            <a:srgbClr val="62666A"/>
                          </a:solidFill>
                          <a:latin typeface="Arial MT"/>
                          <a:cs typeface="Arial MT"/>
                        </a:rPr>
                        <a:t> </a:t>
                      </a:r>
                      <a:r>
                        <a:rPr sz="1050" dirty="0">
                          <a:solidFill>
                            <a:srgbClr val="62666A"/>
                          </a:solidFill>
                          <a:latin typeface="Arial MT"/>
                          <a:cs typeface="Arial MT"/>
                        </a:rPr>
                        <a:t>mitigarli;</a:t>
                      </a:r>
                      <a:endParaRPr sz="1050" dirty="0">
                        <a:latin typeface="Arial MT"/>
                        <a:cs typeface="Arial MT"/>
                      </a:endParaRPr>
                    </a:p>
                    <a:p>
                      <a:pPr marL="1192530" lvl="1" indent="-173355">
                        <a:lnSpc>
                          <a:spcPct val="100000"/>
                        </a:lnSpc>
                        <a:buChar char="•"/>
                        <a:tabLst>
                          <a:tab pos="1193165" algn="l"/>
                        </a:tabLst>
                      </a:pPr>
                      <a:r>
                        <a:rPr sz="1050" spc="-5" dirty="0">
                          <a:solidFill>
                            <a:srgbClr val="62666A"/>
                          </a:solidFill>
                          <a:latin typeface="Arial MT"/>
                          <a:cs typeface="Arial MT"/>
                        </a:rPr>
                        <a:t>OMISSIS</a:t>
                      </a:r>
                      <a:endParaRPr sz="1050" dirty="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1186751">
                <a:tc>
                  <a:txBody>
                    <a:bodyPr/>
                    <a:lstStyle/>
                    <a:p>
                      <a:pPr marL="91440">
                        <a:lnSpc>
                          <a:spcPct val="100000"/>
                        </a:lnSpc>
                        <a:spcBef>
                          <a:spcPts val="320"/>
                        </a:spcBef>
                      </a:pPr>
                      <a:r>
                        <a:rPr sz="1400" dirty="0">
                          <a:solidFill>
                            <a:srgbClr val="62666A"/>
                          </a:solidFill>
                          <a:latin typeface="Arial MT"/>
                          <a:cs typeface="Arial MT"/>
                        </a:rPr>
                        <a:t>Art.</a:t>
                      </a:r>
                      <a:r>
                        <a:rPr sz="1400" spc="-30" dirty="0">
                          <a:solidFill>
                            <a:srgbClr val="62666A"/>
                          </a:solidFill>
                          <a:latin typeface="Arial MT"/>
                          <a:cs typeface="Arial MT"/>
                        </a:rPr>
                        <a:t> </a:t>
                      </a:r>
                      <a:r>
                        <a:rPr sz="1400" dirty="0">
                          <a:solidFill>
                            <a:srgbClr val="62666A"/>
                          </a:solidFill>
                          <a:latin typeface="Arial MT"/>
                          <a:cs typeface="Arial MT"/>
                        </a:rPr>
                        <a:t>10</a:t>
                      </a:r>
                      <a:r>
                        <a:rPr sz="1400" spc="-30" dirty="0">
                          <a:solidFill>
                            <a:srgbClr val="62666A"/>
                          </a:solidFill>
                          <a:latin typeface="Arial MT"/>
                          <a:cs typeface="Arial MT"/>
                        </a:rPr>
                        <a:t> </a:t>
                      </a:r>
                      <a:r>
                        <a:rPr sz="1400" dirty="0">
                          <a:solidFill>
                            <a:srgbClr val="62666A"/>
                          </a:solidFill>
                          <a:latin typeface="Arial MT"/>
                          <a:cs typeface="Arial MT"/>
                        </a:rPr>
                        <a:t>–</a:t>
                      </a:r>
                      <a:r>
                        <a:rPr sz="1400" spc="-15" dirty="0">
                          <a:solidFill>
                            <a:srgbClr val="62666A"/>
                          </a:solidFill>
                          <a:latin typeface="Arial MT"/>
                          <a:cs typeface="Arial MT"/>
                        </a:rPr>
                        <a:t> </a:t>
                      </a:r>
                      <a:r>
                        <a:rPr sz="1400" dirty="0">
                          <a:solidFill>
                            <a:srgbClr val="62666A"/>
                          </a:solidFill>
                          <a:latin typeface="Arial MT"/>
                          <a:cs typeface="Arial MT"/>
                        </a:rPr>
                        <a:t>ter</a:t>
                      </a:r>
                      <a:r>
                        <a:rPr sz="1400" spc="-30" dirty="0">
                          <a:solidFill>
                            <a:srgbClr val="62666A"/>
                          </a:solidFill>
                          <a:latin typeface="Arial MT"/>
                          <a:cs typeface="Arial MT"/>
                        </a:rPr>
                        <a:t> </a:t>
                      </a:r>
                      <a:r>
                        <a:rPr sz="1400" spc="-5" dirty="0">
                          <a:solidFill>
                            <a:srgbClr val="62666A"/>
                          </a:solidFill>
                          <a:latin typeface="Arial MT"/>
                          <a:cs typeface="Arial MT"/>
                        </a:rPr>
                        <a:t>comma</a:t>
                      </a:r>
                      <a:r>
                        <a:rPr sz="1400" spc="-40" dirty="0">
                          <a:solidFill>
                            <a:srgbClr val="62666A"/>
                          </a:solidFill>
                          <a:latin typeface="Arial MT"/>
                          <a:cs typeface="Arial MT"/>
                        </a:rPr>
                        <a:t> </a:t>
                      </a:r>
                      <a:r>
                        <a:rPr sz="1400" dirty="0">
                          <a:solidFill>
                            <a:srgbClr val="62666A"/>
                          </a:solidFill>
                          <a:latin typeface="Arial MT"/>
                          <a:cs typeface="Arial MT"/>
                        </a:rPr>
                        <a:t>1</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245745">
                        <a:lnSpc>
                          <a:spcPct val="100000"/>
                        </a:lnSpc>
                        <a:spcBef>
                          <a:spcPts val="335"/>
                        </a:spcBef>
                      </a:pPr>
                      <a:r>
                        <a:rPr lang="it-IT" sz="1050" dirty="0">
                          <a:solidFill>
                            <a:srgbClr val="62666A"/>
                          </a:solidFill>
                          <a:latin typeface="Arial MT"/>
                          <a:cs typeface="Arial MT"/>
                        </a:rPr>
                        <a:t>Il revisore </a:t>
                      </a:r>
                      <a:r>
                        <a:rPr sz="1050" dirty="0">
                          <a:solidFill>
                            <a:srgbClr val="62666A"/>
                          </a:solidFill>
                          <a:latin typeface="Arial MT"/>
                          <a:cs typeface="Arial MT"/>
                        </a:rPr>
                        <a:t>al fine di tutelare </a:t>
                      </a:r>
                      <a:r>
                        <a:rPr sz="1050" spc="5" dirty="0">
                          <a:solidFill>
                            <a:srgbClr val="62666A"/>
                          </a:solidFill>
                          <a:latin typeface="Arial MT"/>
                          <a:cs typeface="Arial MT"/>
                        </a:rPr>
                        <a:t> </a:t>
                      </a:r>
                      <a:r>
                        <a:rPr sz="1050" spc="-5" dirty="0">
                          <a:solidFill>
                            <a:srgbClr val="62666A"/>
                          </a:solidFill>
                          <a:latin typeface="Arial MT"/>
                          <a:cs typeface="Arial MT"/>
                        </a:rPr>
                        <a:t>l’indipendenza </a:t>
                      </a:r>
                      <a:r>
                        <a:rPr sz="1050" dirty="0">
                          <a:solidFill>
                            <a:srgbClr val="62666A"/>
                          </a:solidFill>
                          <a:latin typeface="Arial MT"/>
                          <a:cs typeface="Arial MT"/>
                        </a:rPr>
                        <a:t>e </a:t>
                      </a:r>
                      <a:r>
                        <a:rPr sz="1050" spc="-5" dirty="0">
                          <a:solidFill>
                            <a:srgbClr val="62666A"/>
                          </a:solidFill>
                          <a:latin typeface="Arial MT"/>
                          <a:cs typeface="Arial MT"/>
                        </a:rPr>
                        <a:t>l’obiettività del </a:t>
                      </a:r>
                      <a:r>
                        <a:rPr sz="1050" dirty="0">
                          <a:solidFill>
                            <a:srgbClr val="62666A"/>
                          </a:solidFill>
                          <a:latin typeface="Arial MT"/>
                          <a:cs typeface="Arial MT"/>
                        </a:rPr>
                        <a:t> responsabile chiave, stabilisce </a:t>
                      </a:r>
                      <a:r>
                        <a:rPr sz="1050" spc="-5" dirty="0">
                          <a:solidFill>
                            <a:srgbClr val="62666A"/>
                          </a:solidFill>
                          <a:latin typeface="Arial MT"/>
                          <a:cs typeface="Arial MT"/>
                        </a:rPr>
                        <a:t>direttive </a:t>
                      </a:r>
                      <a:r>
                        <a:rPr sz="1050" dirty="0">
                          <a:solidFill>
                            <a:srgbClr val="62666A"/>
                          </a:solidFill>
                          <a:latin typeface="Arial MT"/>
                          <a:cs typeface="Arial MT"/>
                        </a:rPr>
                        <a:t>e </a:t>
                      </a:r>
                      <a:r>
                        <a:rPr sz="1050" spc="-280" dirty="0">
                          <a:solidFill>
                            <a:srgbClr val="62666A"/>
                          </a:solidFill>
                          <a:latin typeface="Arial MT"/>
                          <a:cs typeface="Arial MT"/>
                        </a:rPr>
                        <a:t> </a:t>
                      </a:r>
                      <a:r>
                        <a:rPr sz="1050" dirty="0">
                          <a:solidFill>
                            <a:srgbClr val="62666A"/>
                          </a:solidFill>
                          <a:latin typeface="Arial MT"/>
                          <a:cs typeface="Arial MT"/>
                        </a:rPr>
                        <a:t>procedure per assicurare il </a:t>
                      </a:r>
                      <a:r>
                        <a:rPr sz="1050" spc="-5" dirty="0">
                          <a:solidFill>
                            <a:srgbClr val="62666A"/>
                          </a:solidFill>
                          <a:latin typeface="Arial MT"/>
                          <a:cs typeface="Arial MT"/>
                        </a:rPr>
                        <a:t>rispetto </a:t>
                      </a:r>
                      <a:r>
                        <a:rPr sz="1050" dirty="0">
                          <a:solidFill>
                            <a:srgbClr val="62666A"/>
                          </a:solidFill>
                          <a:latin typeface="Arial MT"/>
                          <a:cs typeface="Arial MT"/>
                        </a:rPr>
                        <a:t>delle </a:t>
                      </a:r>
                      <a:r>
                        <a:rPr sz="1050" spc="5" dirty="0">
                          <a:solidFill>
                            <a:srgbClr val="62666A"/>
                          </a:solidFill>
                          <a:latin typeface="Arial MT"/>
                          <a:cs typeface="Arial MT"/>
                        </a:rPr>
                        <a:t> </a:t>
                      </a:r>
                      <a:r>
                        <a:rPr sz="1050" dirty="0">
                          <a:solidFill>
                            <a:srgbClr val="62666A"/>
                          </a:solidFill>
                          <a:latin typeface="Arial MT"/>
                          <a:cs typeface="Arial MT"/>
                        </a:rPr>
                        <a:t>disposizioni</a:t>
                      </a:r>
                      <a:r>
                        <a:rPr sz="1050" spc="270" dirty="0">
                          <a:solidFill>
                            <a:srgbClr val="62666A"/>
                          </a:solidFill>
                          <a:latin typeface="Arial MT"/>
                          <a:cs typeface="Arial MT"/>
                        </a:rPr>
                        <a:t> </a:t>
                      </a:r>
                      <a:r>
                        <a:rPr sz="1050" spc="-5" dirty="0">
                          <a:solidFill>
                            <a:srgbClr val="62666A"/>
                          </a:solidFill>
                          <a:latin typeface="Arial MT"/>
                          <a:cs typeface="Arial MT"/>
                        </a:rPr>
                        <a:t>di</a:t>
                      </a:r>
                      <a:r>
                        <a:rPr sz="1050" dirty="0">
                          <a:solidFill>
                            <a:srgbClr val="62666A"/>
                          </a:solidFill>
                          <a:latin typeface="Arial MT"/>
                          <a:cs typeface="Arial MT"/>
                        </a:rPr>
                        <a:t> cui</a:t>
                      </a:r>
                      <a:r>
                        <a:rPr sz="1050" spc="-15" dirty="0">
                          <a:solidFill>
                            <a:srgbClr val="62666A"/>
                          </a:solidFill>
                          <a:latin typeface="Arial MT"/>
                          <a:cs typeface="Arial MT"/>
                        </a:rPr>
                        <a:t> </a:t>
                      </a:r>
                      <a:r>
                        <a:rPr sz="1050" spc="-5" dirty="0">
                          <a:solidFill>
                            <a:srgbClr val="62666A"/>
                          </a:solidFill>
                          <a:latin typeface="Arial MT"/>
                          <a:cs typeface="Arial MT"/>
                        </a:rPr>
                        <a:t>all’art.</a:t>
                      </a:r>
                      <a:r>
                        <a:rPr sz="1050" spc="-10" dirty="0">
                          <a:solidFill>
                            <a:srgbClr val="62666A"/>
                          </a:solidFill>
                          <a:latin typeface="Arial MT"/>
                          <a:cs typeface="Arial MT"/>
                        </a:rPr>
                        <a:t> </a:t>
                      </a:r>
                      <a:r>
                        <a:rPr sz="1050" spc="-5" dirty="0">
                          <a:solidFill>
                            <a:srgbClr val="62666A"/>
                          </a:solidFill>
                          <a:latin typeface="Arial MT"/>
                          <a:cs typeface="Arial MT"/>
                        </a:rPr>
                        <a:t>10,</a:t>
                      </a:r>
                      <a:r>
                        <a:rPr sz="1050" spc="-30" dirty="0">
                          <a:solidFill>
                            <a:srgbClr val="62666A"/>
                          </a:solidFill>
                          <a:latin typeface="Arial MT"/>
                          <a:cs typeface="Arial MT"/>
                        </a:rPr>
                        <a:t> </a:t>
                      </a:r>
                      <a:r>
                        <a:rPr sz="1050" spc="5" dirty="0">
                          <a:solidFill>
                            <a:srgbClr val="62666A"/>
                          </a:solidFill>
                          <a:latin typeface="Arial MT"/>
                          <a:cs typeface="Arial MT"/>
                        </a:rPr>
                        <a:t>comma</a:t>
                      </a:r>
                      <a:r>
                        <a:rPr sz="1050" spc="-30" dirty="0">
                          <a:solidFill>
                            <a:srgbClr val="62666A"/>
                          </a:solidFill>
                          <a:latin typeface="Arial MT"/>
                          <a:cs typeface="Arial MT"/>
                        </a:rPr>
                        <a:t> </a:t>
                      </a:r>
                      <a:r>
                        <a:rPr sz="1050" spc="-5" dirty="0">
                          <a:solidFill>
                            <a:srgbClr val="62666A"/>
                          </a:solidFill>
                          <a:latin typeface="Arial MT"/>
                          <a:cs typeface="Arial MT"/>
                        </a:rPr>
                        <a:t>8.</a:t>
                      </a:r>
                      <a:endParaRPr sz="1050" dirty="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1915">
                        <a:lnSpc>
                          <a:spcPct val="100000"/>
                        </a:lnSpc>
                        <a:spcBef>
                          <a:spcPts val="335"/>
                        </a:spcBef>
                        <a:tabLst>
                          <a:tab pos="648335" algn="l"/>
                          <a:tab pos="755015" algn="l"/>
                          <a:tab pos="1343660" algn="l"/>
                        </a:tabLst>
                      </a:pPr>
                      <a:endParaRPr sz="1050" dirty="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1092809" y="302132"/>
            <a:ext cx="7028815"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20" dirty="0"/>
              <a:t> </a:t>
            </a:r>
            <a:r>
              <a:rPr dirty="0"/>
              <a:t>NELLE</a:t>
            </a:r>
            <a:r>
              <a:rPr spc="-10" dirty="0"/>
              <a:t> </a:t>
            </a:r>
            <a:r>
              <a:rPr dirty="0"/>
              <a:t>REVISIONI </a:t>
            </a:r>
            <a:r>
              <a:rPr spc="-5" dirty="0"/>
              <a:t>LEGALI:</a:t>
            </a:r>
            <a:r>
              <a:rPr spc="-25" dirty="0"/>
              <a:t> </a:t>
            </a:r>
            <a:r>
              <a:rPr dirty="0"/>
              <a:t>D.</a:t>
            </a:r>
            <a:r>
              <a:rPr spc="-20" dirty="0"/>
              <a:t> </a:t>
            </a:r>
            <a:r>
              <a:rPr dirty="0"/>
              <a:t>Lgs.</a:t>
            </a:r>
            <a:r>
              <a:rPr spc="-25" dirty="0"/>
              <a:t> </a:t>
            </a:r>
            <a:r>
              <a:rPr dirty="0"/>
              <a:t>39/2010</a:t>
            </a:r>
          </a:p>
        </p:txBody>
      </p:sp>
      <p:pic>
        <p:nvPicPr>
          <p:cNvPr id="4" name="object 4"/>
          <p:cNvPicPr/>
          <p:nvPr/>
        </p:nvPicPr>
        <p:blipFill>
          <a:blip r:embed="rId2" cstate="print"/>
          <a:stretch>
            <a:fillRect/>
          </a:stretch>
        </p:blipFill>
        <p:spPr>
          <a:xfrm>
            <a:off x="2167127" y="2075688"/>
            <a:ext cx="1228344" cy="992124"/>
          </a:xfrm>
          <a:prstGeom prst="rect">
            <a:avLst/>
          </a:prstGeom>
        </p:spPr>
      </p:pic>
      <p:pic>
        <p:nvPicPr>
          <p:cNvPr id="5" name="object 5"/>
          <p:cNvPicPr/>
          <p:nvPr/>
        </p:nvPicPr>
        <p:blipFill>
          <a:blip r:embed="rId3" cstate="print"/>
          <a:stretch>
            <a:fillRect/>
          </a:stretch>
        </p:blipFill>
        <p:spPr>
          <a:xfrm>
            <a:off x="2328672" y="3665220"/>
            <a:ext cx="905256" cy="635508"/>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2295" y="2378074"/>
            <a:ext cx="7294245" cy="2228850"/>
          </a:xfrm>
          <a:prstGeom prst="rect">
            <a:avLst/>
          </a:prstGeom>
        </p:spPr>
        <p:txBody>
          <a:bodyPr vert="horz" wrap="square" lIns="0" tIns="87630" rIns="0" bIns="0" rtlCol="0">
            <a:spAutoFit/>
          </a:bodyPr>
          <a:lstStyle/>
          <a:p>
            <a:pPr marL="15875">
              <a:lnSpc>
                <a:spcPct val="100000"/>
              </a:lnSpc>
              <a:spcBef>
                <a:spcPts val="690"/>
              </a:spcBef>
            </a:pPr>
            <a:r>
              <a:rPr sz="3200" dirty="0">
                <a:solidFill>
                  <a:srgbClr val="00AF50"/>
                </a:solidFill>
                <a:latin typeface="Arial MT"/>
                <a:cs typeface="Arial MT"/>
              </a:rPr>
              <a:t>INDIPENDENZA</a:t>
            </a:r>
            <a:r>
              <a:rPr sz="3200" spc="-204" dirty="0">
                <a:solidFill>
                  <a:srgbClr val="00AF50"/>
                </a:solidFill>
                <a:latin typeface="Arial MT"/>
                <a:cs typeface="Arial MT"/>
              </a:rPr>
              <a:t> </a:t>
            </a:r>
            <a:r>
              <a:rPr sz="3200" dirty="0">
                <a:solidFill>
                  <a:srgbClr val="00AF50"/>
                </a:solidFill>
                <a:latin typeface="Arial MT"/>
                <a:cs typeface="Arial MT"/>
              </a:rPr>
              <a:t>NEL</a:t>
            </a:r>
            <a:r>
              <a:rPr sz="3200" spc="-130" dirty="0">
                <a:solidFill>
                  <a:srgbClr val="00AF50"/>
                </a:solidFill>
                <a:latin typeface="Arial MT"/>
                <a:cs typeface="Arial MT"/>
              </a:rPr>
              <a:t> </a:t>
            </a:r>
            <a:r>
              <a:rPr sz="3200" dirty="0">
                <a:solidFill>
                  <a:srgbClr val="00AF50"/>
                </a:solidFill>
                <a:latin typeface="Arial MT"/>
                <a:cs typeface="Arial MT"/>
              </a:rPr>
              <a:t>D.</a:t>
            </a:r>
            <a:r>
              <a:rPr sz="3200" spc="-25" dirty="0">
                <a:solidFill>
                  <a:srgbClr val="00AF50"/>
                </a:solidFill>
                <a:latin typeface="Arial MT"/>
                <a:cs typeface="Arial MT"/>
              </a:rPr>
              <a:t> </a:t>
            </a:r>
            <a:r>
              <a:rPr sz="3200" dirty="0">
                <a:solidFill>
                  <a:srgbClr val="00AF50"/>
                </a:solidFill>
                <a:latin typeface="Arial MT"/>
                <a:cs typeface="Arial MT"/>
              </a:rPr>
              <a:t>LGS.</a:t>
            </a:r>
            <a:r>
              <a:rPr sz="3200" spc="-25" dirty="0">
                <a:solidFill>
                  <a:srgbClr val="00AF50"/>
                </a:solidFill>
                <a:latin typeface="Arial MT"/>
                <a:cs typeface="Arial MT"/>
              </a:rPr>
              <a:t> </a:t>
            </a:r>
            <a:r>
              <a:rPr sz="3200" spc="-5" dirty="0">
                <a:solidFill>
                  <a:srgbClr val="00AF50"/>
                </a:solidFill>
                <a:latin typeface="Arial MT"/>
                <a:cs typeface="Arial MT"/>
              </a:rPr>
              <a:t>39/2010</a:t>
            </a:r>
            <a:endParaRPr sz="3200">
              <a:latin typeface="Arial MT"/>
              <a:cs typeface="Arial MT"/>
            </a:endParaRPr>
          </a:p>
          <a:p>
            <a:pPr marL="12700">
              <a:lnSpc>
                <a:spcPct val="100000"/>
              </a:lnSpc>
              <a:spcBef>
                <a:spcPts val="445"/>
              </a:spcBef>
            </a:pPr>
            <a:r>
              <a:rPr sz="2400" spc="-5" dirty="0">
                <a:solidFill>
                  <a:srgbClr val="FF0000"/>
                </a:solidFill>
                <a:latin typeface="Arial MT"/>
                <a:cs typeface="Arial MT"/>
              </a:rPr>
              <a:t>ENTI</a:t>
            </a:r>
            <a:r>
              <a:rPr sz="2400" spc="-10" dirty="0">
                <a:solidFill>
                  <a:srgbClr val="FF0000"/>
                </a:solidFill>
                <a:latin typeface="Arial MT"/>
                <a:cs typeface="Arial MT"/>
              </a:rPr>
              <a:t> D’INTERESSE</a:t>
            </a:r>
            <a:r>
              <a:rPr sz="2400" spc="40" dirty="0">
                <a:solidFill>
                  <a:srgbClr val="FF0000"/>
                </a:solidFill>
                <a:latin typeface="Arial MT"/>
                <a:cs typeface="Arial MT"/>
              </a:rPr>
              <a:t> </a:t>
            </a:r>
            <a:r>
              <a:rPr sz="2400" spc="-5" dirty="0">
                <a:solidFill>
                  <a:srgbClr val="FF0000"/>
                </a:solidFill>
                <a:latin typeface="Arial MT"/>
                <a:cs typeface="Arial MT"/>
              </a:rPr>
              <a:t>PUBLICO</a:t>
            </a:r>
            <a:r>
              <a:rPr sz="2400" spc="5" dirty="0">
                <a:solidFill>
                  <a:srgbClr val="FF0000"/>
                </a:solidFill>
                <a:latin typeface="Arial MT"/>
                <a:cs typeface="Arial MT"/>
              </a:rPr>
              <a:t> </a:t>
            </a:r>
            <a:r>
              <a:rPr sz="2400" dirty="0">
                <a:solidFill>
                  <a:srgbClr val="FF0000"/>
                </a:solidFill>
                <a:latin typeface="Arial MT"/>
                <a:cs typeface="Arial MT"/>
              </a:rPr>
              <a:t>(EIP)</a:t>
            </a:r>
            <a:r>
              <a:rPr sz="2400" spc="-20" dirty="0">
                <a:solidFill>
                  <a:srgbClr val="FF0000"/>
                </a:solidFill>
                <a:latin typeface="Arial MT"/>
                <a:cs typeface="Arial MT"/>
              </a:rPr>
              <a:t> </a:t>
            </a:r>
            <a:r>
              <a:rPr sz="2400" dirty="0">
                <a:solidFill>
                  <a:srgbClr val="FF0000"/>
                </a:solidFill>
                <a:latin typeface="Arial MT"/>
                <a:cs typeface="Arial MT"/>
              </a:rPr>
              <a:t>ED</a:t>
            </a:r>
            <a:endParaRPr sz="2400">
              <a:latin typeface="Arial MT"/>
              <a:cs typeface="Arial MT"/>
            </a:endParaRPr>
          </a:p>
          <a:p>
            <a:pPr marL="12700">
              <a:lnSpc>
                <a:spcPct val="100000"/>
              </a:lnSpc>
            </a:pPr>
            <a:r>
              <a:rPr sz="2400" dirty="0">
                <a:solidFill>
                  <a:srgbClr val="FF0000"/>
                </a:solidFill>
                <a:latin typeface="Arial MT"/>
                <a:cs typeface="Arial MT"/>
              </a:rPr>
              <a:t>E</a:t>
            </a:r>
            <a:r>
              <a:rPr sz="2400" spc="-15" dirty="0">
                <a:solidFill>
                  <a:srgbClr val="FF0000"/>
                </a:solidFill>
                <a:latin typeface="Arial MT"/>
                <a:cs typeface="Arial MT"/>
              </a:rPr>
              <a:t>N</a:t>
            </a:r>
            <a:r>
              <a:rPr sz="2400" dirty="0">
                <a:solidFill>
                  <a:srgbClr val="FF0000"/>
                </a:solidFill>
                <a:latin typeface="Arial MT"/>
                <a:cs typeface="Arial MT"/>
              </a:rPr>
              <a:t>TI</a:t>
            </a:r>
            <a:r>
              <a:rPr sz="2400" spc="-10" dirty="0">
                <a:solidFill>
                  <a:srgbClr val="FF0000"/>
                </a:solidFill>
                <a:latin typeface="Arial MT"/>
                <a:cs typeface="Arial MT"/>
              </a:rPr>
              <a:t> </a:t>
            </a:r>
            <a:r>
              <a:rPr sz="2400" dirty="0">
                <a:solidFill>
                  <a:srgbClr val="FF0000"/>
                </a:solidFill>
                <a:latin typeface="Arial MT"/>
                <a:cs typeface="Arial MT"/>
              </a:rPr>
              <a:t>SOT</a:t>
            </a:r>
            <a:r>
              <a:rPr sz="2400" spc="-60" dirty="0">
                <a:solidFill>
                  <a:srgbClr val="FF0000"/>
                </a:solidFill>
                <a:latin typeface="Arial MT"/>
                <a:cs typeface="Arial MT"/>
              </a:rPr>
              <a:t>T</a:t>
            </a:r>
            <a:r>
              <a:rPr sz="2400" dirty="0">
                <a:solidFill>
                  <a:srgbClr val="FF0000"/>
                </a:solidFill>
                <a:latin typeface="Arial MT"/>
                <a:cs typeface="Arial MT"/>
              </a:rPr>
              <a:t>OPOSTI</a:t>
            </a:r>
            <a:r>
              <a:rPr sz="2400" spc="-165" dirty="0">
                <a:solidFill>
                  <a:srgbClr val="FF0000"/>
                </a:solidFill>
                <a:latin typeface="Arial MT"/>
                <a:cs typeface="Arial MT"/>
              </a:rPr>
              <a:t> </a:t>
            </a:r>
            <a:r>
              <a:rPr sz="2400" dirty="0">
                <a:solidFill>
                  <a:srgbClr val="FF0000"/>
                </a:solidFill>
                <a:latin typeface="Arial MT"/>
                <a:cs typeface="Arial MT"/>
              </a:rPr>
              <a:t>A</a:t>
            </a:r>
            <a:r>
              <a:rPr sz="2400" spc="-140" dirty="0">
                <a:solidFill>
                  <a:srgbClr val="FF0000"/>
                </a:solidFill>
                <a:latin typeface="Arial MT"/>
                <a:cs typeface="Arial MT"/>
              </a:rPr>
              <a:t> </a:t>
            </a:r>
            <a:r>
              <a:rPr sz="2400" dirty="0">
                <a:solidFill>
                  <a:srgbClr val="FF0000"/>
                </a:solidFill>
                <a:latin typeface="Arial MT"/>
                <a:cs typeface="Arial MT"/>
              </a:rPr>
              <a:t>R</a:t>
            </a:r>
            <a:r>
              <a:rPr sz="2400" spc="-10" dirty="0">
                <a:solidFill>
                  <a:srgbClr val="FF0000"/>
                </a:solidFill>
                <a:latin typeface="Arial MT"/>
                <a:cs typeface="Arial MT"/>
              </a:rPr>
              <a:t>E</a:t>
            </a:r>
            <a:r>
              <a:rPr sz="2400" dirty="0">
                <a:solidFill>
                  <a:srgbClr val="FF0000"/>
                </a:solidFill>
                <a:latin typeface="Arial MT"/>
                <a:cs typeface="Arial MT"/>
              </a:rPr>
              <a:t>G</a:t>
            </a:r>
            <a:r>
              <a:rPr sz="2400" spc="5" dirty="0">
                <a:solidFill>
                  <a:srgbClr val="FF0000"/>
                </a:solidFill>
                <a:latin typeface="Arial MT"/>
                <a:cs typeface="Arial MT"/>
              </a:rPr>
              <a:t>I</a:t>
            </a:r>
            <a:r>
              <a:rPr sz="2400" dirty="0">
                <a:solidFill>
                  <a:srgbClr val="FF0000"/>
                </a:solidFill>
                <a:latin typeface="Arial MT"/>
                <a:cs typeface="Arial MT"/>
              </a:rPr>
              <a:t>ME</a:t>
            </a:r>
            <a:r>
              <a:rPr sz="2400" spc="-10" dirty="0">
                <a:solidFill>
                  <a:srgbClr val="FF0000"/>
                </a:solidFill>
                <a:latin typeface="Arial MT"/>
                <a:cs typeface="Arial MT"/>
              </a:rPr>
              <a:t> </a:t>
            </a:r>
            <a:r>
              <a:rPr sz="2400" dirty="0">
                <a:solidFill>
                  <a:srgbClr val="FF0000"/>
                </a:solidFill>
                <a:latin typeface="Arial MT"/>
                <a:cs typeface="Arial MT"/>
              </a:rPr>
              <a:t>INT</a:t>
            </a:r>
            <a:r>
              <a:rPr sz="2400" spc="-15" dirty="0">
                <a:solidFill>
                  <a:srgbClr val="FF0000"/>
                </a:solidFill>
                <a:latin typeface="Arial MT"/>
                <a:cs typeface="Arial MT"/>
              </a:rPr>
              <a:t>E</a:t>
            </a:r>
            <a:r>
              <a:rPr sz="2400" dirty="0">
                <a:solidFill>
                  <a:srgbClr val="FF0000"/>
                </a:solidFill>
                <a:latin typeface="Arial MT"/>
                <a:cs typeface="Arial MT"/>
              </a:rPr>
              <a:t>RM</a:t>
            </a:r>
            <a:r>
              <a:rPr sz="2400" spc="-10" dirty="0">
                <a:solidFill>
                  <a:srgbClr val="FF0000"/>
                </a:solidFill>
                <a:latin typeface="Arial MT"/>
                <a:cs typeface="Arial MT"/>
              </a:rPr>
              <a:t>E</a:t>
            </a:r>
            <a:r>
              <a:rPr sz="2400" dirty="0">
                <a:solidFill>
                  <a:srgbClr val="FF0000"/>
                </a:solidFill>
                <a:latin typeface="Arial MT"/>
                <a:cs typeface="Arial MT"/>
              </a:rPr>
              <a:t>DIO </a:t>
            </a:r>
            <a:r>
              <a:rPr sz="2400" spc="-10" dirty="0">
                <a:solidFill>
                  <a:srgbClr val="FF0000"/>
                </a:solidFill>
                <a:latin typeface="Arial MT"/>
                <a:cs typeface="Arial MT"/>
              </a:rPr>
              <a:t>(ESR</a:t>
            </a:r>
            <a:r>
              <a:rPr sz="2400" dirty="0">
                <a:solidFill>
                  <a:srgbClr val="FF0000"/>
                </a:solidFill>
                <a:latin typeface="Arial MT"/>
                <a:cs typeface="Arial MT"/>
              </a:rPr>
              <a:t>I)</a:t>
            </a:r>
            <a:endParaRPr sz="2400">
              <a:latin typeface="Arial MT"/>
              <a:cs typeface="Arial MT"/>
            </a:endParaRPr>
          </a:p>
          <a:p>
            <a:pPr marL="120650" marR="892810">
              <a:lnSpc>
                <a:spcPct val="100000"/>
              </a:lnSpc>
              <a:spcBef>
                <a:spcPts val="950"/>
              </a:spcBef>
            </a:pPr>
            <a:r>
              <a:rPr sz="2400" spc="-15" dirty="0">
                <a:solidFill>
                  <a:srgbClr val="62666A"/>
                </a:solidFill>
                <a:latin typeface="Arial MT"/>
                <a:cs typeface="Arial MT"/>
              </a:rPr>
              <a:t>L’indipendenza</a:t>
            </a:r>
            <a:r>
              <a:rPr sz="2400" spc="40" dirty="0">
                <a:solidFill>
                  <a:srgbClr val="62666A"/>
                </a:solidFill>
                <a:latin typeface="Arial MT"/>
                <a:cs typeface="Arial MT"/>
              </a:rPr>
              <a:t> </a:t>
            </a:r>
            <a:r>
              <a:rPr sz="2400" spc="-5" dirty="0">
                <a:solidFill>
                  <a:srgbClr val="62666A"/>
                </a:solidFill>
                <a:latin typeface="Arial MT"/>
                <a:cs typeface="Arial MT"/>
              </a:rPr>
              <a:t>secondo</a:t>
            </a:r>
            <a:r>
              <a:rPr sz="2400" spc="15" dirty="0">
                <a:solidFill>
                  <a:srgbClr val="62666A"/>
                </a:solidFill>
                <a:latin typeface="Arial MT"/>
                <a:cs typeface="Arial MT"/>
              </a:rPr>
              <a:t> </a:t>
            </a:r>
            <a:r>
              <a:rPr sz="2400" spc="-5" dirty="0">
                <a:solidFill>
                  <a:srgbClr val="62666A"/>
                </a:solidFill>
                <a:latin typeface="Arial MT"/>
                <a:cs typeface="Arial MT"/>
              </a:rPr>
              <a:t>il</a:t>
            </a:r>
            <a:r>
              <a:rPr sz="2400" spc="-15" dirty="0">
                <a:solidFill>
                  <a:srgbClr val="62666A"/>
                </a:solidFill>
                <a:latin typeface="Arial MT"/>
                <a:cs typeface="Arial MT"/>
              </a:rPr>
              <a:t> </a:t>
            </a:r>
            <a:r>
              <a:rPr sz="2400" spc="-5" dirty="0">
                <a:solidFill>
                  <a:srgbClr val="62666A"/>
                </a:solidFill>
                <a:latin typeface="Arial MT"/>
                <a:cs typeface="Arial MT"/>
              </a:rPr>
              <a:t>D.</a:t>
            </a:r>
            <a:r>
              <a:rPr sz="2400" spc="5" dirty="0">
                <a:solidFill>
                  <a:srgbClr val="62666A"/>
                </a:solidFill>
                <a:latin typeface="Arial MT"/>
                <a:cs typeface="Arial MT"/>
              </a:rPr>
              <a:t> </a:t>
            </a:r>
            <a:r>
              <a:rPr sz="2400" spc="-5" dirty="0">
                <a:solidFill>
                  <a:srgbClr val="62666A"/>
                </a:solidFill>
                <a:latin typeface="Arial MT"/>
                <a:cs typeface="Arial MT"/>
              </a:rPr>
              <a:t>Lgs.</a:t>
            </a:r>
            <a:r>
              <a:rPr sz="2400" spc="-15" dirty="0">
                <a:solidFill>
                  <a:srgbClr val="62666A"/>
                </a:solidFill>
                <a:latin typeface="Arial MT"/>
                <a:cs typeface="Arial MT"/>
              </a:rPr>
              <a:t> </a:t>
            </a:r>
            <a:r>
              <a:rPr sz="2400" spc="-5" dirty="0">
                <a:solidFill>
                  <a:srgbClr val="62666A"/>
                </a:solidFill>
                <a:latin typeface="Arial MT"/>
                <a:cs typeface="Arial MT"/>
              </a:rPr>
              <a:t>N.</a:t>
            </a:r>
            <a:r>
              <a:rPr sz="2400" spc="-15" dirty="0">
                <a:solidFill>
                  <a:srgbClr val="62666A"/>
                </a:solidFill>
                <a:latin typeface="Arial MT"/>
                <a:cs typeface="Arial MT"/>
              </a:rPr>
              <a:t> </a:t>
            </a:r>
            <a:r>
              <a:rPr sz="2400" spc="-5" dirty="0">
                <a:solidFill>
                  <a:srgbClr val="62666A"/>
                </a:solidFill>
                <a:latin typeface="Arial MT"/>
                <a:cs typeface="Arial MT"/>
              </a:rPr>
              <a:t>39</a:t>
            </a:r>
            <a:r>
              <a:rPr sz="2400" spc="-10" dirty="0">
                <a:solidFill>
                  <a:srgbClr val="62666A"/>
                </a:solidFill>
                <a:latin typeface="Arial MT"/>
                <a:cs typeface="Arial MT"/>
              </a:rPr>
              <a:t> </a:t>
            </a:r>
            <a:r>
              <a:rPr sz="2400" spc="-5" dirty="0">
                <a:solidFill>
                  <a:srgbClr val="62666A"/>
                </a:solidFill>
                <a:latin typeface="Arial MT"/>
                <a:cs typeface="Arial MT"/>
              </a:rPr>
              <a:t>del</a:t>
            </a:r>
            <a:r>
              <a:rPr sz="2400" dirty="0">
                <a:solidFill>
                  <a:srgbClr val="62666A"/>
                </a:solidFill>
                <a:latin typeface="Arial MT"/>
                <a:cs typeface="Arial MT"/>
              </a:rPr>
              <a:t> </a:t>
            </a:r>
            <a:r>
              <a:rPr sz="2400" spc="-5" dirty="0">
                <a:solidFill>
                  <a:srgbClr val="62666A"/>
                </a:solidFill>
                <a:latin typeface="Arial MT"/>
                <a:cs typeface="Arial MT"/>
              </a:rPr>
              <a:t>27 </a:t>
            </a:r>
            <a:r>
              <a:rPr sz="2400" spc="-655" dirty="0">
                <a:solidFill>
                  <a:srgbClr val="62666A"/>
                </a:solidFill>
                <a:latin typeface="Arial MT"/>
                <a:cs typeface="Arial MT"/>
              </a:rPr>
              <a:t> </a:t>
            </a:r>
            <a:r>
              <a:rPr sz="2400" spc="-5" dirty="0">
                <a:solidFill>
                  <a:srgbClr val="62666A"/>
                </a:solidFill>
                <a:latin typeface="Arial MT"/>
                <a:cs typeface="Arial MT"/>
              </a:rPr>
              <a:t>gennaio</a:t>
            </a:r>
            <a:r>
              <a:rPr sz="2400" spc="30" dirty="0">
                <a:solidFill>
                  <a:srgbClr val="62666A"/>
                </a:solidFill>
                <a:latin typeface="Arial MT"/>
                <a:cs typeface="Arial MT"/>
              </a:rPr>
              <a:t> </a:t>
            </a:r>
            <a:r>
              <a:rPr sz="2400" spc="-5" dirty="0">
                <a:solidFill>
                  <a:srgbClr val="62666A"/>
                </a:solidFill>
                <a:latin typeface="Arial MT"/>
                <a:cs typeface="Arial MT"/>
              </a:rPr>
              <a:t>2010</a:t>
            </a:r>
            <a:r>
              <a:rPr sz="2400" spc="5" dirty="0">
                <a:solidFill>
                  <a:srgbClr val="62666A"/>
                </a:solidFill>
                <a:latin typeface="Arial MT"/>
                <a:cs typeface="Arial MT"/>
              </a:rPr>
              <a:t> </a:t>
            </a:r>
            <a:r>
              <a:rPr sz="2400" dirty="0">
                <a:solidFill>
                  <a:srgbClr val="62666A"/>
                </a:solidFill>
                <a:latin typeface="Arial MT"/>
                <a:cs typeface="Arial MT"/>
              </a:rPr>
              <a:t>e</a:t>
            </a:r>
            <a:r>
              <a:rPr sz="2400" spc="-15" dirty="0">
                <a:solidFill>
                  <a:srgbClr val="62666A"/>
                </a:solidFill>
                <a:latin typeface="Arial MT"/>
                <a:cs typeface="Arial MT"/>
              </a:rPr>
              <a:t> </a:t>
            </a:r>
            <a:r>
              <a:rPr sz="2400" spc="-5" dirty="0">
                <a:solidFill>
                  <a:srgbClr val="62666A"/>
                </a:solidFill>
                <a:latin typeface="Arial MT"/>
                <a:cs typeface="Arial MT"/>
              </a:rPr>
              <a:t>successive</a:t>
            </a:r>
            <a:r>
              <a:rPr sz="2400" spc="20" dirty="0">
                <a:solidFill>
                  <a:srgbClr val="62666A"/>
                </a:solidFill>
                <a:latin typeface="Arial MT"/>
                <a:cs typeface="Arial MT"/>
              </a:rPr>
              <a:t> </a:t>
            </a:r>
            <a:r>
              <a:rPr sz="2400" spc="-5" dirty="0">
                <a:solidFill>
                  <a:srgbClr val="62666A"/>
                </a:solidFill>
                <a:latin typeface="Arial MT"/>
                <a:cs typeface="Arial MT"/>
              </a:rPr>
              <a:t>modifiche</a:t>
            </a:r>
            <a:endParaRPr sz="2400">
              <a:latin typeface="Arial MT"/>
              <a:cs typeface="Arial MT"/>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1663" y="302132"/>
            <a:ext cx="5972810" cy="330835"/>
          </a:xfrm>
          <a:prstGeom prst="rect">
            <a:avLst/>
          </a:prstGeom>
        </p:spPr>
        <p:txBody>
          <a:bodyPr vert="horz" wrap="square" lIns="0" tIns="13335" rIns="0" bIns="0" rtlCol="0">
            <a:spAutoFit/>
          </a:bodyPr>
          <a:lstStyle/>
          <a:p>
            <a:pPr marL="12700">
              <a:lnSpc>
                <a:spcPct val="100000"/>
              </a:lnSpc>
              <a:spcBef>
                <a:spcPts val="105"/>
              </a:spcBef>
            </a:pPr>
            <a:r>
              <a:rPr dirty="0"/>
              <a:t>ENTE</a:t>
            </a:r>
            <a:r>
              <a:rPr spc="-5" dirty="0"/>
              <a:t> </a:t>
            </a:r>
            <a:r>
              <a:rPr dirty="0"/>
              <a:t>DI</a:t>
            </a:r>
            <a:r>
              <a:rPr spc="-30" dirty="0"/>
              <a:t> </a:t>
            </a:r>
            <a:r>
              <a:rPr dirty="0"/>
              <a:t>INTERESSE PUBBLICO</a:t>
            </a:r>
            <a:r>
              <a:rPr spc="-10" dirty="0"/>
              <a:t> </a:t>
            </a:r>
            <a:r>
              <a:rPr dirty="0"/>
              <a:t>–</a:t>
            </a:r>
            <a:r>
              <a:rPr spc="-5" dirty="0"/>
              <a:t> </a:t>
            </a:r>
            <a:r>
              <a:rPr dirty="0"/>
              <a:t>D.</a:t>
            </a:r>
            <a:r>
              <a:rPr spc="-10" dirty="0"/>
              <a:t> </a:t>
            </a:r>
            <a:r>
              <a:rPr dirty="0"/>
              <a:t>Lgs.</a:t>
            </a:r>
            <a:r>
              <a:rPr spc="-40" dirty="0"/>
              <a:t> </a:t>
            </a:r>
            <a:r>
              <a:rPr dirty="0"/>
              <a:t>39/2010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17</a:t>
            </a:fld>
            <a:endParaRPr dirty="0"/>
          </a:p>
        </p:txBody>
      </p:sp>
      <p:sp>
        <p:nvSpPr>
          <p:cNvPr id="3" name="object 3"/>
          <p:cNvSpPr txBox="1"/>
          <p:nvPr/>
        </p:nvSpPr>
        <p:spPr>
          <a:xfrm>
            <a:off x="1976754" y="1068704"/>
            <a:ext cx="6475095" cy="2464435"/>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62666A"/>
                </a:solidFill>
                <a:latin typeface="Arial MT"/>
                <a:cs typeface="Arial MT"/>
              </a:rPr>
              <a:t>A</a:t>
            </a:r>
            <a:r>
              <a:rPr sz="1600" spc="-85" dirty="0">
                <a:solidFill>
                  <a:srgbClr val="62666A"/>
                </a:solidFill>
                <a:latin typeface="Arial MT"/>
                <a:cs typeface="Arial MT"/>
              </a:rPr>
              <a:t> </a:t>
            </a:r>
            <a:r>
              <a:rPr sz="1600" spc="-10" dirty="0">
                <a:solidFill>
                  <a:srgbClr val="62666A"/>
                </a:solidFill>
                <a:latin typeface="Arial MT"/>
                <a:cs typeface="Arial MT"/>
              </a:rPr>
              <a:t>norma</a:t>
            </a:r>
            <a:r>
              <a:rPr sz="1600" spc="5" dirty="0">
                <a:solidFill>
                  <a:srgbClr val="62666A"/>
                </a:solidFill>
                <a:latin typeface="Arial MT"/>
                <a:cs typeface="Arial MT"/>
              </a:rPr>
              <a:t> </a:t>
            </a:r>
            <a:r>
              <a:rPr sz="1600" spc="-5" dirty="0">
                <a:solidFill>
                  <a:srgbClr val="62666A"/>
                </a:solidFill>
                <a:latin typeface="Arial MT"/>
                <a:cs typeface="Arial MT"/>
              </a:rPr>
              <a:t>dell’articolo</a:t>
            </a:r>
            <a:r>
              <a:rPr sz="1600" spc="-35" dirty="0">
                <a:solidFill>
                  <a:srgbClr val="62666A"/>
                </a:solidFill>
                <a:latin typeface="Arial MT"/>
                <a:cs typeface="Arial MT"/>
              </a:rPr>
              <a:t> </a:t>
            </a:r>
            <a:r>
              <a:rPr sz="1600" spc="-5" dirty="0">
                <a:solidFill>
                  <a:srgbClr val="62666A"/>
                </a:solidFill>
                <a:latin typeface="Arial MT"/>
                <a:cs typeface="Arial MT"/>
              </a:rPr>
              <a:t>16</a:t>
            </a:r>
            <a:r>
              <a:rPr sz="1600" spc="5" dirty="0">
                <a:solidFill>
                  <a:srgbClr val="62666A"/>
                </a:solidFill>
                <a:latin typeface="Arial MT"/>
                <a:cs typeface="Arial MT"/>
              </a:rPr>
              <a:t> </a:t>
            </a:r>
            <a:r>
              <a:rPr sz="1600" spc="-5" dirty="0">
                <a:solidFill>
                  <a:srgbClr val="62666A"/>
                </a:solidFill>
                <a:latin typeface="Arial MT"/>
                <a:cs typeface="Arial MT"/>
              </a:rPr>
              <a:t>sono</a:t>
            </a:r>
            <a:r>
              <a:rPr sz="1600" spc="20" dirty="0">
                <a:solidFill>
                  <a:srgbClr val="62666A"/>
                </a:solidFill>
                <a:latin typeface="Arial MT"/>
                <a:cs typeface="Arial MT"/>
              </a:rPr>
              <a:t> </a:t>
            </a:r>
            <a:r>
              <a:rPr sz="1600" b="1" spc="-5" dirty="0">
                <a:solidFill>
                  <a:srgbClr val="62666A"/>
                </a:solidFill>
                <a:latin typeface="Arial"/>
                <a:cs typeface="Arial"/>
              </a:rPr>
              <a:t>Enti</a:t>
            </a:r>
            <a:r>
              <a:rPr sz="1600" b="1" spc="5" dirty="0">
                <a:solidFill>
                  <a:srgbClr val="62666A"/>
                </a:solidFill>
                <a:latin typeface="Arial"/>
                <a:cs typeface="Arial"/>
              </a:rPr>
              <a:t> </a:t>
            </a:r>
            <a:r>
              <a:rPr sz="1600" b="1" spc="-5" dirty="0">
                <a:solidFill>
                  <a:srgbClr val="62666A"/>
                </a:solidFill>
                <a:latin typeface="Arial"/>
                <a:cs typeface="Arial"/>
              </a:rPr>
              <a:t>di</a:t>
            </a:r>
            <a:r>
              <a:rPr sz="1600" b="1" spc="20" dirty="0">
                <a:solidFill>
                  <a:srgbClr val="62666A"/>
                </a:solidFill>
                <a:latin typeface="Arial"/>
                <a:cs typeface="Arial"/>
              </a:rPr>
              <a:t> </a:t>
            </a:r>
            <a:r>
              <a:rPr sz="1600" b="1" spc="-5" dirty="0">
                <a:solidFill>
                  <a:srgbClr val="62666A"/>
                </a:solidFill>
                <a:latin typeface="Arial"/>
                <a:cs typeface="Arial"/>
              </a:rPr>
              <a:t>Interesse</a:t>
            </a:r>
            <a:r>
              <a:rPr sz="1600" b="1" spc="25" dirty="0">
                <a:solidFill>
                  <a:srgbClr val="62666A"/>
                </a:solidFill>
                <a:latin typeface="Arial"/>
                <a:cs typeface="Arial"/>
              </a:rPr>
              <a:t> </a:t>
            </a:r>
            <a:r>
              <a:rPr sz="1600" b="1" spc="-5" dirty="0">
                <a:solidFill>
                  <a:srgbClr val="62666A"/>
                </a:solidFill>
                <a:latin typeface="Arial"/>
                <a:cs typeface="Arial"/>
              </a:rPr>
              <a:t>Pubblico</a:t>
            </a:r>
            <a:r>
              <a:rPr sz="1600" b="1" spc="30" dirty="0">
                <a:solidFill>
                  <a:srgbClr val="62666A"/>
                </a:solidFill>
                <a:latin typeface="Arial"/>
                <a:cs typeface="Arial"/>
              </a:rPr>
              <a:t> </a:t>
            </a:r>
            <a:r>
              <a:rPr sz="1600" spc="-5" dirty="0">
                <a:solidFill>
                  <a:srgbClr val="62666A"/>
                </a:solidFill>
                <a:latin typeface="Arial MT"/>
                <a:cs typeface="Arial MT"/>
              </a:rPr>
              <a:t>le</a:t>
            </a:r>
            <a:r>
              <a:rPr sz="1600" spc="-10" dirty="0">
                <a:solidFill>
                  <a:srgbClr val="62666A"/>
                </a:solidFill>
                <a:latin typeface="Arial MT"/>
                <a:cs typeface="Arial MT"/>
              </a:rPr>
              <a:t> </a:t>
            </a:r>
            <a:r>
              <a:rPr sz="1600" spc="-5" dirty="0">
                <a:solidFill>
                  <a:srgbClr val="62666A"/>
                </a:solidFill>
                <a:latin typeface="Arial MT"/>
                <a:cs typeface="Arial MT"/>
              </a:rPr>
              <a:t>società che</a:t>
            </a:r>
            <a:endParaRPr sz="1600">
              <a:latin typeface="Arial MT"/>
              <a:cs typeface="Arial MT"/>
            </a:endParaRPr>
          </a:p>
          <a:p>
            <a:pPr marL="12700">
              <a:lnSpc>
                <a:spcPct val="100000"/>
              </a:lnSpc>
            </a:pPr>
            <a:r>
              <a:rPr sz="1600" spc="-5" dirty="0">
                <a:solidFill>
                  <a:srgbClr val="62666A"/>
                </a:solidFill>
                <a:latin typeface="Arial MT"/>
                <a:cs typeface="Arial MT"/>
              </a:rPr>
              <a:t>svolgono</a:t>
            </a:r>
            <a:r>
              <a:rPr sz="1600" spc="-25" dirty="0">
                <a:solidFill>
                  <a:srgbClr val="62666A"/>
                </a:solidFill>
                <a:latin typeface="Arial MT"/>
                <a:cs typeface="Arial MT"/>
              </a:rPr>
              <a:t> </a:t>
            </a:r>
            <a:r>
              <a:rPr sz="1600" spc="-5" dirty="0">
                <a:solidFill>
                  <a:srgbClr val="62666A"/>
                </a:solidFill>
                <a:latin typeface="Arial MT"/>
                <a:cs typeface="Arial MT"/>
              </a:rPr>
              <a:t>le</a:t>
            </a:r>
            <a:r>
              <a:rPr sz="1600" spc="-20" dirty="0">
                <a:solidFill>
                  <a:srgbClr val="62666A"/>
                </a:solidFill>
                <a:latin typeface="Arial MT"/>
                <a:cs typeface="Arial MT"/>
              </a:rPr>
              <a:t> </a:t>
            </a:r>
            <a:r>
              <a:rPr sz="1600" spc="-5" dirty="0">
                <a:solidFill>
                  <a:srgbClr val="62666A"/>
                </a:solidFill>
                <a:latin typeface="Arial MT"/>
                <a:cs typeface="Arial MT"/>
              </a:rPr>
              <a:t>seguenti</a:t>
            </a:r>
            <a:r>
              <a:rPr sz="1600" spc="-10" dirty="0">
                <a:solidFill>
                  <a:srgbClr val="62666A"/>
                </a:solidFill>
                <a:latin typeface="Arial MT"/>
                <a:cs typeface="Arial MT"/>
              </a:rPr>
              <a:t> </a:t>
            </a:r>
            <a:r>
              <a:rPr sz="1600" dirty="0">
                <a:solidFill>
                  <a:srgbClr val="62666A"/>
                </a:solidFill>
                <a:latin typeface="Arial MT"/>
                <a:cs typeface="Arial MT"/>
              </a:rPr>
              <a:t>attività:</a:t>
            </a:r>
            <a:endParaRPr sz="1600">
              <a:latin typeface="Arial MT"/>
              <a:cs typeface="Arial MT"/>
            </a:endParaRPr>
          </a:p>
          <a:p>
            <a:pPr>
              <a:lnSpc>
                <a:spcPct val="100000"/>
              </a:lnSpc>
              <a:spcBef>
                <a:spcPts val="25"/>
              </a:spcBef>
            </a:pPr>
            <a:endParaRPr sz="1650">
              <a:latin typeface="Arial MT"/>
              <a:cs typeface="Arial MT"/>
            </a:endParaRPr>
          </a:p>
          <a:p>
            <a:pPr marL="355600" marR="395605" indent="-342900">
              <a:lnSpc>
                <a:spcPct val="100000"/>
              </a:lnSpc>
              <a:buAutoNum type="alphaLcParenR"/>
              <a:tabLst>
                <a:tab pos="354965" algn="l"/>
                <a:tab pos="355600" algn="l"/>
              </a:tabLst>
            </a:pPr>
            <a:r>
              <a:rPr sz="1600" spc="-5" dirty="0">
                <a:solidFill>
                  <a:srgbClr val="62666A"/>
                </a:solidFill>
                <a:latin typeface="Arial MT"/>
                <a:cs typeface="Arial MT"/>
              </a:rPr>
              <a:t>Società emittenti</a:t>
            </a:r>
            <a:r>
              <a:rPr sz="1600" spc="25" dirty="0">
                <a:solidFill>
                  <a:srgbClr val="62666A"/>
                </a:solidFill>
                <a:latin typeface="Arial MT"/>
                <a:cs typeface="Arial MT"/>
              </a:rPr>
              <a:t> </a:t>
            </a:r>
            <a:r>
              <a:rPr sz="1600" spc="-5" dirty="0">
                <a:solidFill>
                  <a:srgbClr val="62666A"/>
                </a:solidFill>
                <a:latin typeface="Arial MT"/>
                <a:cs typeface="Arial MT"/>
              </a:rPr>
              <a:t>valori mobiliari</a:t>
            </a:r>
            <a:r>
              <a:rPr sz="1600" spc="-15" dirty="0">
                <a:solidFill>
                  <a:srgbClr val="62666A"/>
                </a:solidFill>
                <a:latin typeface="Arial MT"/>
                <a:cs typeface="Arial MT"/>
              </a:rPr>
              <a:t> </a:t>
            </a:r>
            <a:r>
              <a:rPr sz="1600" spc="-5" dirty="0">
                <a:solidFill>
                  <a:srgbClr val="62666A"/>
                </a:solidFill>
                <a:latin typeface="Arial MT"/>
                <a:cs typeface="Arial MT"/>
              </a:rPr>
              <a:t>ammessi</a:t>
            </a:r>
            <a:r>
              <a:rPr sz="1600" spc="15" dirty="0">
                <a:solidFill>
                  <a:srgbClr val="62666A"/>
                </a:solidFill>
                <a:latin typeface="Arial MT"/>
                <a:cs typeface="Arial MT"/>
              </a:rPr>
              <a:t> </a:t>
            </a:r>
            <a:r>
              <a:rPr sz="1600" spc="-5" dirty="0">
                <a:solidFill>
                  <a:srgbClr val="62666A"/>
                </a:solidFill>
                <a:latin typeface="Arial MT"/>
                <a:cs typeface="Arial MT"/>
              </a:rPr>
              <a:t>alla negoziazione</a:t>
            </a:r>
            <a:r>
              <a:rPr sz="1600" spc="-15" dirty="0">
                <a:solidFill>
                  <a:srgbClr val="62666A"/>
                </a:solidFill>
                <a:latin typeface="Arial MT"/>
                <a:cs typeface="Arial MT"/>
              </a:rPr>
              <a:t> </a:t>
            </a:r>
            <a:r>
              <a:rPr sz="1600" spc="-5" dirty="0">
                <a:solidFill>
                  <a:srgbClr val="62666A"/>
                </a:solidFill>
                <a:latin typeface="Arial MT"/>
                <a:cs typeface="Arial MT"/>
              </a:rPr>
              <a:t>sui </a:t>
            </a:r>
            <a:r>
              <a:rPr sz="1600" dirty="0">
                <a:solidFill>
                  <a:srgbClr val="62666A"/>
                </a:solidFill>
                <a:latin typeface="Arial MT"/>
                <a:cs typeface="Arial MT"/>
              </a:rPr>
              <a:t> </a:t>
            </a:r>
            <a:r>
              <a:rPr sz="1600" spc="-5" dirty="0">
                <a:solidFill>
                  <a:srgbClr val="62666A"/>
                </a:solidFill>
                <a:latin typeface="Arial MT"/>
                <a:cs typeface="Arial MT"/>
              </a:rPr>
              <a:t>mercati</a:t>
            </a:r>
            <a:r>
              <a:rPr sz="1600" spc="25" dirty="0">
                <a:solidFill>
                  <a:srgbClr val="62666A"/>
                </a:solidFill>
                <a:latin typeface="Arial MT"/>
                <a:cs typeface="Arial MT"/>
              </a:rPr>
              <a:t> </a:t>
            </a:r>
            <a:r>
              <a:rPr sz="1600" spc="-5" dirty="0">
                <a:solidFill>
                  <a:srgbClr val="62666A"/>
                </a:solidFill>
                <a:latin typeface="Arial MT"/>
                <a:cs typeface="Arial MT"/>
              </a:rPr>
              <a:t>regolamentati</a:t>
            </a:r>
            <a:r>
              <a:rPr sz="1600" spc="25" dirty="0">
                <a:solidFill>
                  <a:srgbClr val="62666A"/>
                </a:solidFill>
                <a:latin typeface="Arial MT"/>
                <a:cs typeface="Arial MT"/>
              </a:rPr>
              <a:t> </a:t>
            </a:r>
            <a:r>
              <a:rPr sz="1600" spc="-5" dirty="0">
                <a:solidFill>
                  <a:srgbClr val="62666A"/>
                </a:solidFill>
                <a:latin typeface="Arial MT"/>
                <a:cs typeface="Arial MT"/>
              </a:rPr>
              <a:t>italiani</a:t>
            </a:r>
            <a:r>
              <a:rPr sz="1600" spc="-25" dirty="0">
                <a:solidFill>
                  <a:srgbClr val="62666A"/>
                </a:solidFill>
                <a:latin typeface="Arial MT"/>
                <a:cs typeface="Arial MT"/>
              </a:rPr>
              <a:t> </a:t>
            </a:r>
            <a:r>
              <a:rPr sz="1600" spc="-5" dirty="0">
                <a:solidFill>
                  <a:srgbClr val="62666A"/>
                </a:solidFill>
                <a:latin typeface="Arial MT"/>
                <a:cs typeface="Arial MT"/>
              </a:rPr>
              <a:t>ed</a:t>
            </a:r>
            <a:r>
              <a:rPr sz="1600" spc="20" dirty="0">
                <a:solidFill>
                  <a:srgbClr val="62666A"/>
                </a:solidFill>
                <a:latin typeface="Arial MT"/>
                <a:cs typeface="Arial MT"/>
              </a:rPr>
              <a:t> </a:t>
            </a:r>
            <a:r>
              <a:rPr sz="1600" spc="-5" dirty="0">
                <a:solidFill>
                  <a:srgbClr val="62666A"/>
                </a:solidFill>
                <a:latin typeface="Arial MT"/>
                <a:cs typeface="Arial MT"/>
              </a:rPr>
              <a:t>europei</a:t>
            </a:r>
            <a:r>
              <a:rPr sz="1600" spc="35" dirty="0">
                <a:solidFill>
                  <a:srgbClr val="62666A"/>
                </a:solidFill>
                <a:latin typeface="Arial MT"/>
                <a:cs typeface="Arial MT"/>
              </a:rPr>
              <a:t> </a:t>
            </a:r>
            <a:r>
              <a:rPr sz="1600" spc="-5" dirty="0">
                <a:solidFill>
                  <a:srgbClr val="62666A"/>
                </a:solidFill>
                <a:latin typeface="Arial MT"/>
                <a:cs typeface="Arial MT"/>
              </a:rPr>
              <a:t>(sono</a:t>
            </a:r>
            <a:r>
              <a:rPr sz="1600" spc="20" dirty="0">
                <a:solidFill>
                  <a:srgbClr val="62666A"/>
                </a:solidFill>
                <a:latin typeface="Arial MT"/>
                <a:cs typeface="Arial MT"/>
              </a:rPr>
              <a:t> </a:t>
            </a:r>
            <a:r>
              <a:rPr sz="1600" spc="-5" dirty="0">
                <a:solidFill>
                  <a:srgbClr val="62666A"/>
                </a:solidFill>
                <a:latin typeface="Arial MT"/>
                <a:cs typeface="Arial MT"/>
              </a:rPr>
              <a:t>pertanto</a:t>
            </a:r>
            <a:r>
              <a:rPr sz="1600" spc="35" dirty="0">
                <a:solidFill>
                  <a:srgbClr val="62666A"/>
                </a:solidFill>
                <a:latin typeface="Arial MT"/>
                <a:cs typeface="Arial MT"/>
              </a:rPr>
              <a:t> </a:t>
            </a:r>
            <a:r>
              <a:rPr sz="1600" spc="-5" dirty="0">
                <a:solidFill>
                  <a:srgbClr val="62666A"/>
                </a:solidFill>
                <a:latin typeface="Arial MT"/>
                <a:cs typeface="Arial MT"/>
              </a:rPr>
              <a:t>escluse </a:t>
            </a:r>
            <a:r>
              <a:rPr sz="1600" spc="-430" dirty="0">
                <a:solidFill>
                  <a:srgbClr val="62666A"/>
                </a:solidFill>
                <a:latin typeface="Arial MT"/>
                <a:cs typeface="Arial MT"/>
              </a:rPr>
              <a:t> </a:t>
            </a:r>
            <a:r>
              <a:rPr sz="1600" spc="-5" dirty="0">
                <a:solidFill>
                  <a:srgbClr val="62666A"/>
                </a:solidFill>
                <a:latin typeface="Arial MT"/>
                <a:cs typeface="Arial MT"/>
              </a:rPr>
              <a:t>dalla</a:t>
            </a:r>
            <a:r>
              <a:rPr sz="1600" spc="-15" dirty="0">
                <a:solidFill>
                  <a:srgbClr val="62666A"/>
                </a:solidFill>
                <a:latin typeface="Arial MT"/>
                <a:cs typeface="Arial MT"/>
              </a:rPr>
              <a:t> </a:t>
            </a:r>
            <a:r>
              <a:rPr sz="1600" spc="-5" dirty="0">
                <a:solidFill>
                  <a:srgbClr val="62666A"/>
                </a:solidFill>
                <a:latin typeface="Arial MT"/>
                <a:cs typeface="Arial MT"/>
              </a:rPr>
              <a:t>definizione</a:t>
            </a:r>
            <a:r>
              <a:rPr sz="1600" spc="-20" dirty="0">
                <a:solidFill>
                  <a:srgbClr val="62666A"/>
                </a:solidFill>
                <a:latin typeface="Arial MT"/>
                <a:cs typeface="Arial MT"/>
              </a:rPr>
              <a:t> </a:t>
            </a:r>
            <a:r>
              <a:rPr sz="1600" spc="-5" dirty="0">
                <a:solidFill>
                  <a:srgbClr val="62666A"/>
                </a:solidFill>
                <a:latin typeface="Arial MT"/>
                <a:cs typeface="Arial MT"/>
              </a:rPr>
              <a:t>le</a:t>
            </a:r>
            <a:r>
              <a:rPr sz="1600" spc="-15" dirty="0">
                <a:solidFill>
                  <a:srgbClr val="62666A"/>
                </a:solidFill>
                <a:latin typeface="Arial MT"/>
                <a:cs typeface="Arial MT"/>
              </a:rPr>
              <a:t> </a:t>
            </a:r>
            <a:r>
              <a:rPr sz="1600" spc="-5" dirty="0">
                <a:solidFill>
                  <a:srgbClr val="62666A"/>
                </a:solidFill>
                <a:latin typeface="Arial MT"/>
                <a:cs typeface="Arial MT"/>
              </a:rPr>
              <a:t>società</a:t>
            </a:r>
            <a:r>
              <a:rPr sz="1600" dirty="0">
                <a:solidFill>
                  <a:srgbClr val="62666A"/>
                </a:solidFill>
                <a:latin typeface="Arial MT"/>
                <a:cs typeface="Arial MT"/>
              </a:rPr>
              <a:t> </a:t>
            </a:r>
            <a:r>
              <a:rPr sz="1600" spc="-5" dirty="0">
                <a:solidFill>
                  <a:srgbClr val="62666A"/>
                </a:solidFill>
                <a:latin typeface="Arial MT"/>
                <a:cs typeface="Arial MT"/>
              </a:rPr>
              <a:t>clienti</a:t>
            </a:r>
            <a:r>
              <a:rPr sz="1600" spc="-15" dirty="0">
                <a:solidFill>
                  <a:srgbClr val="62666A"/>
                </a:solidFill>
                <a:latin typeface="Arial MT"/>
                <a:cs typeface="Arial MT"/>
              </a:rPr>
              <a:t> </a:t>
            </a:r>
            <a:r>
              <a:rPr sz="1600" spc="-5" dirty="0">
                <a:solidFill>
                  <a:srgbClr val="62666A"/>
                </a:solidFill>
                <a:latin typeface="Arial MT"/>
                <a:cs typeface="Arial MT"/>
              </a:rPr>
              <a:t>quotate</a:t>
            </a:r>
            <a:r>
              <a:rPr sz="1600" spc="10" dirty="0">
                <a:solidFill>
                  <a:srgbClr val="62666A"/>
                </a:solidFill>
                <a:latin typeface="Arial MT"/>
                <a:cs typeface="Arial MT"/>
              </a:rPr>
              <a:t> </a:t>
            </a:r>
            <a:r>
              <a:rPr sz="1600" spc="-5" dirty="0">
                <a:solidFill>
                  <a:srgbClr val="62666A"/>
                </a:solidFill>
                <a:latin typeface="Arial MT"/>
                <a:cs typeface="Arial MT"/>
              </a:rPr>
              <a:t>su</a:t>
            </a:r>
            <a:r>
              <a:rPr sz="1600" dirty="0">
                <a:solidFill>
                  <a:srgbClr val="62666A"/>
                </a:solidFill>
                <a:latin typeface="Arial MT"/>
                <a:cs typeface="Arial MT"/>
              </a:rPr>
              <a:t> </a:t>
            </a:r>
            <a:r>
              <a:rPr sz="1600" spc="-5" dirty="0">
                <a:solidFill>
                  <a:srgbClr val="62666A"/>
                </a:solidFill>
                <a:latin typeface="Arial MT"/>
                <a:cs typeface="Arial MT"/>
              </a:rPr>
              <a:t>mercati</a:t>
            </a:r>
            <a:r>
              <a:rPr sz="1600" spc="20" dirty="0">
                <a:solidFill>
                  <a:srgbClr val="62666A"/>
                </a:solidFill>
                <a:latin typeface="Arial MT"/>
                <a:cs typeface="Arial MT"/>
              </a:rPr>
              <a:t> </a:t>
            </a:r>
            <a:r>
              <a:rPr sz="1600" spc="-5" dirty="0">
                <a:solidFill>
                  <a:srgbClr val="62666A"/>
                </a:solidFill>
                <a:latin typeface="Arial MT"/>
                <a:cs typeface="Arial MT"/>
              </a:rPr>
              <a:t>non </a:t>
            </a:r>
            <a:r>
              <a:rPr sz="1600" dirty="0">
                <a:solidFill>
                  <a:srgbClr val="62666A"/>
                </a:solidFill>
                <a:latin typeface="Arial MT"/>
                <a:cs typeface="Arial MT"/>
              </a:rPr>
              <a:t> </a:t>
            </a:r>
            <a:r>
              <a:rPr sz="1600" spc="-5" dirty="0">
                <a:solidFill>
                  <a:srgbClr val="62666A"/>
                </a:solidFill>
                <a:latin typeface="Arial MT"/>
                <a:cs typeface="Arial MT"/>
              </a:rPr>
              <a:t>regolamentati);</a:t>
            </a:r>
            <a:endParaRPr sz="1600">
              <a:latin typeface="Arial MT"/>
              <a:cs typeface="Arial MT"/>
            </a:endParaRPr>
          </a:p>
          <a:p>
            <a:pPr marL="355600" indent="-342900">
              <a:lnSpc>
                <a:spcPct val="100000"/>
              </a:lnSpc>
              <a:buAutoNum type="alphaLcParenR"/>
              <a:tabLst>
                <a:tab pos="354965" algn="l"/>
                <a:tab pos="355600" algn="l"/>
              </a:tabLst>
            </a:pPr>
            <a:r>
              <a:rPr sz="1600" spc="-5" dirty="0">
                <a:solidFill>
                  <a:srgbClr val="62666A"/>
                </a:solidFill>
                <a:latin typeface="Arial MT"/>
                <a:cs typeface="Arial MT"/>
              </a:rPr>
              <a:t>Le</a:t>
            </a:r>
            <a:r>
              <a:rPr sz="1600" spc="-40" dirty="0">
                <a:solidFill>
                  <a:srgbClr val="62666A"/>
                </a:solidFill>
                <a:latin typeface="Arial MT"/>
                <a:cs typeface="Arial MT"/>
              </a:rPr>
              <a:t> </a:t>
            </a:r>
            <a:r>
              <a:rPr sz="1600" spc="-5" dirty="0">
                <a:solidFill>
                  <a:srgbClr val="62666A"/>
                </a:solidFill>
                <a:latin typeface="Arial MT"/>
                <a:cs typeface="Arial MT"/>
              </a:rPr>
              <a:t>banche;</a:t>
            </a:r>
            <a:endParaRPr sz="1600">
              <a:latin typeface="Arial MT"/>
              <a:cs typeface="Arial MT"/>
            </a:endParaRPr>
          </a:p>
          <a:p>
            <a:pPr marL="355600" indent="-342900">
              <a:lnSpc>
                <a:spcPct val="100000"/>
              </a:lnSpc>
              <a:buAutoNum type="alphaLcParenR"/>
              <a:tabLst>
                <a:tab pos="354965" algn="l"/>
                <a:tab pos="355600" algn="l"/>
              </a:tabLst>
            </a:pPr>
            <a:r>
              <a:rPr sz="1600" spc="-5" dirty="0">
                <a:solidFill>
                  <a:srgbClr val="62666A"/>
                </a:solidFill>
                <a:latin typeface="Arial MT"/>
                <a:cs typeface="Arial MT"/>
              </a:rPr>
              <a:t>Le</a:t>
            </a:r>
            <a:r>
              <a:rPr sz="1600" spc="-10" dirty="0">
                <a:solidFill>
                  <a:srgbClr val="62666A"/>
                </a:solidFill>
                <a:latin typeface="Arial MT"/>
                <a:cs typeface="Arial MT"/>
              </a:rPr>
              <a:t> </a:t>
            </a:r>
            <a:r>
              <a:rPr sz="1600" spc="-5" dirty="0">
                <a:solidFill>
                  <a:srgbClr val="62666A"/>
                </a:solidFill>
                <a:latin typeface="Arial MT"/>
                <a:cs typeface="Arial MT"/>
              </a:rPr>
              <a:t>imprese</a:t>
            </a:r>
            <a:r>
              <a:rPr sz="1600" spc="5" dirty="0">
                <a:solidFill>
                  <a:srgbClr val="62666A"/>
                </a:solidFill>
                <a:latin typeface="Arial MT"/>
                <a:cs typeface="Arial MT"/>
              </a:rPr>
              <a:t> </a:t>
            </a:r>
            <a:r>
              <a:rPr sz="1600" spc="-5" dirty="0">
                <a:solidFill>
                  <a:srgbClr val="62666A"/>
                </a:solidFill>
                <a:latin typeface="Arial MT"/>
                <a:cs typeface="Arial MT"/>
              </a:rPr>
              <a:t>di</a:t>
            </a:r>
            <a:r>
              <a:rPr sz="1600" spc="-15" dirty="0">
                <a:solidFill>
                  <a:srgbClr val="62666A"/>
                </a:solidFill>
                <a:latin typeface="Arial MT"/>
                <a:cs typeface="Arial MT"/>
              </a:rPr>
              <a:t> </a:t>
            </a:r>
            <a:r>
              <a:rPr sz="1600" spc="-5" dirty="0">
                <a:solidFill>
                  <a:srgbClr val="62666A"/>
                </a:solidFill>
                <a:latin typeface="Arial MT"/>
                <a:cs typeface="Arial MT"/>
              </a:rPr>
              <a:t>assicurazioni;</a:t>
            </a:r>
            <a:endParaRPr sz="1600">
              <a:latin typeface="Arial MT"/>
              <a:cs typeface="Arial MT"/>
            </a:endParaRPr>
          </a:p>
          <a:p>
            <a:pPr marL="355600" indent="-342900">
              <a:lnSpc>
                <a:spcPct val="100000"/>
              </a:lnSpc>
              <a:buAutoNum type="alphaLcParenR"/>
              <a:tabLst>
                <a:tab pos="354965" algn="l"/>
                <a:tab pos="355600" algn="l"/>
              </a:tabLst>
            </a:pPr>
            <a:r>
              <a:rPr sz="1600" spc="-5" dirty="0">
                <a:solidFill>
                  <a:srgbClr val="62666A"/>
                </a:solidFill>
                <a:latin typeface="Arial MT"/>
                <a:cs typeface="Arial MT"/>
              </a:rPr>
              <a:t>Le</a:t>
            </a:r>
            <a:r>
              <a:rPr sz="1600" spc="-10" dirty="0">
                <a:solidFill>
                  <a:srgbClr val="62666A"/>
                </a:solidFill>
                <a:latin typeface="Arial MT"/>
                <a:cs typeface="Arial MT"/>
              </a:rPr>
              <a:t> </a:t>
            </a:r>
            <a:r>
              <a:rPr sz="1600" spc="-5" dirty="0">
                <a:solidFill>
                  <a:srgbClr val="62666A"/>
                </a:solidFill>
                <a:latin typeface="Arial MT"/>
                <a:cs typeface="Arial MT"/>
              </a:rPr>
              <a:t>imprese</a:t>
            </a:r>
            <a:r>
              <a:rPr sz="1600" spc="10" dirty="0">
                <a:solidFill>
                  <a:srgbClr val="62666A"/>
                </a:solidFill>
                <a:latin typeface="Arial MT"/>
                <a:cs typeface="Arial MT"/>
              </a:rPr>
              <a:t> </a:t>
            </a:r>
            <a:r>
              <a:rPr sz="1600" spc="-5" dirty="0">
                <a:solidFill>
                  <a:srgbClr val="62666A"/>
                </a:solidFill>
                <a:latin typeface="Arial MT"/>
                <a:cs typeface="Arial MT"/>
              </a:rPr>
              <a:t>di</a:t>
            </a:r>
            <a:r>
              <a:rPr sz="1600" spc="-10" dirty="0">
                <a:solidFill>
                  <a:srgbClr val="62666A"/>
                </a:solidFill>
                <a:latin typeface="Arial MT"/>
                <a:cs typeface="Arial MT"/>
              </a:rPr>
              <a:t> </a:t>
            </a:r>
            <a:r>
              <a:rPr sz="1600" spc="-5" dirty="0">
                <a:solidFill>
                  <a:srgbClr val="62666A"/>
                </a:solidFill>
                <a:latin typeface="Arial MT"/>
                <a:cs typeface="Arial MT"/>
              </a:rPr>
              <a:t>riassicurazione;</a:t>
            </a:r>
            <a:endParaRPr sz="1600">
              <a:latin typeface="Arial MT"/>
              <a:cs typeface="Arial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2944" y="321309"/>
            <a:ext cx="7553325" cy="330835"/>
          </a:xfrm>
          <a:prstGeom prst="rect">
            <a:avLst/>
          </a:prstGeom>
        </p:spPr>
        <p:txBody>
          <a:bodyPr vert="horz" wrap="square" lIns="0" tIns="13335" rIns="0" bIns="0" rtlCol="0">
            <a:spAutoFit/>
          </a:bodyPr>
          <a:lstStyle/>
          <a:p>
            <a:pPr marL="12700">
              <a:lnSpc>
                <a:spcPct val="100000"/>
              </a:lnSpc>
              <a:spcBef>
                <a:spcPts val="105"/>
              </a:spcBef>
            </a:pPr>
            <a:r>
              <a:rPr dirty="0"/>
              <a:t>ENTE </a:t>
            </a:r>
            <a:r>
              <a:rPr spc="-10" dirty="0"/>
              <a:t>SOTTOPOSTO</a:t>
            </a:r>
            <a:r>
              <a:rPr spc="-135" dirty="0"/>
              <a:t> </a:t>
            </a:r>
            <a:r>
              <a:rPr dirty="0"/>
              <a:t>A</a:t>
            </a:r>
            <a:r>
              <a:rPr spc="-110" dirty="0"/>
              <a:t> </a:t>
            </a:r>
            <a:r>
              <a:rPr dirty="0"/>
              <a:t>REGIME</a:t>
            </a:r>
            <a:r>
              <a:rPr spc="-25" dirty="0"/>
              <a:t> </a:t>
            </a:r>
            <a:r>
              <a:rPr dirty="0"/>
              <a:t>INTERMEDIO</a:t>
            </a:r>
            <a:r>
              <a:rPr spc="-10" dirty="0"/>
              <a:t> </a:t>
            </a:r>
            <a:r>
              <a:rPr dirty="0"/>
              <a:t>–</a:t>
            </a:r>
            <a:r>
              <a:rPr spc="-15" dirty="0"/>
              <a:t> </a:t>
            </a:r>
            <a:r>
              <a:rPr dirty="0"/>
              <a:t>D. Lgs.</a:t>
            </a:r>
            <a:r>
              <a:rPr spc="-35" dirty="0"/>
              <a:t> </a:t>
            </a:r>
            <a:r>
              <a:rPr dirty="0"/>
              <a:t>39/2010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18</a:t>
            </a:fld>
            <a:endParaRPr dirty="0"/>
          </a:p>
        </p:txBody>
      </p:sp>
      <p:sp>
        <p:nvSpPr>
          <p:cNvPr id="3" name="object 3"/>
          <p:cNvSpPr txBox="1"/>
          <p:nvPr/>
        </p:nvSpPr>
        <p:spPr>
          <a:xfrm>
            <a:off x="1861820" y="982725"/>
            <a:ext cx="6641465" cy="3195955"/>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62666A"/>
                </a:solidFill>
                <a:latin typeface="Arial MT"/>
                <a:cs typeface="Arial MT"/>
              </a:rPr>
              <a:t>A</a:t>
            </a:r>
            <a:r>
              <a:rPr sz="1600" spc="-85" dirty="0">
                <a:solidFill>
                  <a:srgbClr val="62666A"/>
                </a:solidFill>
                <a:latin typeface="Arial MT"/>
                <a:cs typeface="Arial MT"/>
              </a:rPr>
              <a:t> </a:t>
            </a:r>
            <a:r>
              <a:rPr sz="1600" spc="-10" dirty="0">
                <a:solidFill>
                  <a:srgbClr val="62666A"/>
                </a:solidFill>
                <a:latin typeface="Arial MT"/>
                <a:cs typeface="Arial MT"/>
              </a:rPr>
              <a:t>norma</a:t>
            </a:r>
            <a:r>
              <a:rPr sz="1600" spc="5" dirty="0">
                <a:solidFill>
                  <a:srgbClr val="62666A"/>
                </a:solidFill>
                <a:latin typeface="Arial MT"/>
                <a:cs typeface="Arial MT"/>
              </a:rPr>
              <a:t> </a:t>
            </a:r>
            <a:r>
              <a:rPr sz="1600" spc="-5" dirty="0">
                <a:solidFill>
                  <a:srgbClr val="62666A"/>
                </a:solidFill>
                <a:latin typeface="Arial MT"/>
                <a:cs typeface="Arial MT"/>
              </a:rPr>
              <a:t>dell’art. 19</a:t>
            </a:r>
            <a:r>
              <a:rPr sz="1600" spc="10" dirty="0">
                <a:solidFill>
                  <a:srgbClr val="62666A"/>
                </a:solidFill>
                <a:latin typeface="Arial MT"/>
                <a:cs typeface="Arial MT"/>
              </a:rPr>
              <a:t> </a:t>
            </a:r>
            <a:r>
              <a:rPr sz="1600" spc="-5" dirty="0">
                <a:solidFill>
                  <a:srgbClr val="62666A"/>
                </a:solidFill>
                <a:latin typeface="Arial MT"/>
                <a:cs typeface="Arial MT"/>
              </a:rPr>
              <a:t>–</a:t>
            </a:r>
            <a:r>
              <a:rPr sz="1600" spc="10" dirty="0">
                <a:solidFill>
                  <a:srgbClr val="62666A"/>
                </a:solidFill>
                <a:latin typeface="Arial MT"/>
                <a:cs typeface="Arial MT"/>
              </a:rPr>
              <a:t> </a:t>
            </a:r>
            <a:r>
              <a:rPr sz="1600" spc="-5" dirty="0">
                <a:solidFill>
                  <a:srgbClr val="62666A"/>
                </a:solidFill>
                <a:latin typeface="Arial MT"/>
                <a:cs typeface="Arial MT"/>
              </a:rPr>
              <a:t>bis, sono</a:t>
            </a:r>
            <a:r>
              <a:rPr sz="1600" spc="5" dirty="0">
                <a:solidFill>
                  <a:srgbClr val="62666A"/>
                </a:solidFill>
                <a:latin typeface="Arial MT"/>
                <a:cs typeface="Arial MT"/>
              </a:rPr>
              <a:t> </a:t>
            </a:r>
            <a:r>
              <a:rPr sz="1600" b="1" spc="-5" dirty="0">
                <a:solidFill>
                  <a:srgbClr val="62666A"/>
                </a:solidFill>
                <a:latin typeface="Arial"/>
                <a:cs typeface="Arial"/>
              </a:rPr>
              <a:t>Enti</a:t>
            </a:r>
            <a:r>
              <a:rPr sz="1600" b="1" spc="5" dirty="0">
                <a:solidFill>
                  <a:srgbClr val="62666A"/>
                </a:solidFill>
                <a:latin typeface="Arial"/>
                <a:cs typeface="Arial"/>
              </a:rPr>
              <a:t> </a:t>
            </a:r>
            <a:r>
              <a:rPr sz="1600" b="1" spc="-5" dirty="0">
                <a:solidFill>
                  <a:srgbClr val="62666A"/>
                </a:solidFill>
                <a:latin typeface="Arial"/>
                <a:cs typeface="Arial"/>
              </a:rPr>
              <a:t>Sottoposti</a:t>
            </a:r>
            <a:r>
              <a:rPr sz="1600" b="1" spc="45" dirty="0">
                <a:solidFill>
                  <a:srgbClr val="62666A"/>
                </a:solidFill>
                <a:latin typeface="Arial"/>
                <a:cs typeface="Arial"/>
              </a:rPr>
              <a:t> </a:t>
            </a:r>
            <a:r>
              <a:rPr sz="1600" b="1" spc="-5" dirty="0">
                <a:solidFill>
                  <a:srgbClr val="62666A"/>
                </a:solidFill>
                <a:latin typeface="Arial"/>
                <a:cs typeface="Arial"/>
              </a:rPr>
              <a:t>a</a:t>
            </a:r>
            <a:r>
              <a:rPr sz="1600" b="1" spc="15" dirty="0">
                <a:solidFill>
                  <a:srgbClr val="62666A"/>
                </a:solidFill>
                <a:latin typeface="Arial"/>
                <a:cs typeface="Arial"/>
              </a:rPr>
              <a:t> </a:t>
            </a:r>
            <a:r>
              <a:rPr sz="1600" b="1" spc="-5" dirty="0">
                <a:solidFill>
                  <a:srgbClr val="62666A"/>
                </a:solidFill>
                <a:latin typeface="Arial"/>
                <a:cs typeface="Arial"/>
              </a:rPr>
              <a:t>Regime</a:t>
            </a:r>
            <a:r>
              <a:rPr sz="1600" b="1" spc="10" dirty="0">
                <a:solidFill>
                  <a:srgbClr val="62666A"/>
                </a:solidFill>
                <a:latin typeface="Arial"/>
                <a:cs typeface="Arial"/>
              </a:rPr>
              <a:t> </a:t>
            </a:r>
            <a:r>
              <a:rPr sz="1600" b="1" spc="-5" dirty="0">
                <a:solidFill>
                  <a:srgbClr val="62666A"/>
                </a:solidFill>
                <a:latin typeface="Arial"/>
                <a:cs typeface="Arial"/>
              </a:rPr>
              <a:t>Intermedio</a:t>
            </a:r>
            <a:r>
              <a:rPr sz="1600" spc="-5" dirty="0">
                <a:solidFill>
                  <a:srgbClr val="62666A"/>
                </a:solidFill>
                <a:latin typeface="Arial MT"/>
                <a:cs typeface="Arial MT"/>
              </a:rPr>
              <a:t>:</a:t>
            </a:r>
            <a:endParaRPr sz="1600">
              <a:latin typeface="Arial MT"/>
              <a:cs typeface="Arial MT"/>
            </a:endParaRPr>
          </a:p>
          <a:p>
            <a:pPr>
              <a:lnSpc>
                <a:spcPct val="100000"/>
              </a:lnSpc>
              <a:spcBef>
                <a:spcPts val="20"/>
              </a:spcBef>
            </a:pPr>
            <a:endParaRPr sz="1650">
              <a:latin typeface="Arial MT"/>
              <a:cs typeface="Arial MT"/>
            </a:endParaRPr>
          </a:p>
          <a:p>
            <a:pPr marL="342265" marR="5080" indent="-342265" algn="r">
              <a:lnSpc>
                <a:spcPct val="100000"/>
              </a:lnSpc>
              <a:buAutoNum type="alphaLcParenR"/>
              <a:tabLst>
                <a:tab pos="342265" algn="l"/>
                <a:tab pos="342900" algn="l"/>
              </a:tabLst>
            </a:pPr>
            <a:r>
              <a:rPr sz="1600" spc="-5" dirty="0">
                <a:solidFill>
                  <a:srgbClr val="62666A"/>
                </a:solidFill>
                <a:latin typeface="Arial MT"/>
                <a:cs typeface="Arial MT"/>
              </a:rPr>
              <a:t>Le</a:t>
            </a:r>
            <a:r>
              <a:rPr sz="1600" spc="5" dirty="0">
                <a:solidFill>
                  <a:srgbClr val="62666A"/>
                </a:solidFill>
                <a:latin typeface="Arial MT"/>
                <a:cs typeface="Arial MT"/>
              </a:rPr>
              <a:t> </a:t>
            </a:r>
            <a:r>
              <a:rPr sz="1600" spc="-5" dirty="0">
                <a:solidFill>
                  <a:srgbClr val="62666A"/>
                </a:solidFill>
                <a:latin typeface="Arial MT"/>
                <a:cs typeface="Arial MT"/>
              </a:rPr>
              <a:t>società</a:t>
            </a:r>
            <a:r>
              <a:rPr sz="1600" spc="10" dirty="0">
                <a:solidFill>
                  <a:srgbClr val="62666A"/>
                </a:solidFill>
                <a:latin typeface="Arial MT"/>
                <a:cs typeface="Arial MT"/>
              </a:rPr>
              <a:t> </a:t>
            </a:r>
            <a:r>
              <a:rPr sz="1600" spc="-5" dirty="0">
                <a:solidFill>
                  <a:srgbClr val="62666A"/>
                </a:solidFill>
                <a:latin typeface="Arial MT"/>
                <a:cs typeface="Arial MT"/>
              </a:rPr>
              <a:t>emittenti</a:t>
            </a:r>
            <a:r>
              <a:rPr sz="1600" spc="20" dirty="0">
                <a:solidFill>
                  <a:srgbClr val="62666A"/>
                </a:solidFill>
                <a:latin typeface="Arial MT"/>
                <a:cs typeface="Arial MT"/>
              </a:rPr>
              <a:t> </a:t>
            </a:r>
            <a:r>
              <a:rPr sz="1600" spc="-5" dirty="0">
                <a:solidFill>
                  <a:srgbClr val="62666A"/>
                </a:solidFill>
                <a:latin typeface="Arial MT"/>
                <a:cs typeface="Arial MT"/>
              </a:rPr>
              <a:t>strumenti</a:t>
            </a:r>
            <a:r>
              <a:rPr sz="1600" spc="40" dirty="0">
                <a:solidFill>
                  <a:srgbClr val="62666A"/>
                </a:solidFill>
                <a:latin typeface="Arial MT"/>
                <a:cs typeface="Arial MT"/>
              </a:rPr>
              <a:t> </a:t>
            </a:r>
            <a:r>
              <a:rPr sz="1600" spc="-5" dirty="0">
                <a:solidFill>
                  <a:srgbClr val="62666A"/>
                </a:solidFill>
                <a:latin typeface="Arial MT"/>
                <a:cs typeface="Arial MT"/>
              </a:rPr>
              <a:t>finanziari,</a:t>
            </a:r>
            <a:r>
              <a:rPr sz="1600" spc="5" dirty="0">
                <a:solidFill>
                  <a:srgbClr val="62666A"/>
                </a:solidFill>
                <a:latin typeface="Arial MT"/>
                <a:cs typeface="Arial MT"/>
              </a:rPr>
              <a:t> </a:t>
            </a:r>
            <a:r>
              <a:rPr sz="1600" spc="-5" dirty="0">
                <a:solidFill>
                  <a:srgbClr val="62666A"/>
                </a:solidFill>
                <a:latin typeface="Arial MT"/>
                <a:cs typeface="Arial MT"/>
              </a:rPr>
              <a:t>che,</a:t>
            </a:r>
            <a:r>
              <a:rPr sz="1600" spc="25" dirty="0">
                <a:solidFill>
                  <a:srgbClr val="62666A"/>
                </a:solidFill>
                <a:latin typeface="Arial MT"/>
                <a:cs typeface="Arial MT"/>
              </a:rPr>
              <a:t> </a:t>
            </a:r>
            <a:r>
              <a:rPr sz="1600" spc="-5" dirty="0">
                <a:solidFill>
                  <a:srgbClr val="62666A"/>
                </a:solidFill>
                <a:latin typeface="Arial MT"/>
                <a:cs typeface="Arial MT"/>
              </a:rPr>
              <a:t>ancorché'</a:t>
            </a:r>
            <a:r>
              <a:rPr sz="1600" spc="10" dirty="0">
                <a:solidFill>
                  <a:srgbClr val="62666A"/>
                </a:solidFill>
                <a:latin typeface="Arial MT"/>
                <a:cs typeface="Arial MT"/>
              </a:rPr>
              <a:t> </a:t>
            </a:r>
            <a:r>
              <a:rPr sz="1600" spc="-5" dirty="0">
                <a:solidFill>
                  <a:srgbClr val="62666A"/>
                </a:solidFill>
                <a:latin typeface="Arial MT"/>
                <a:cs typeface="Arial MT"/>
              </a:rPr>
              <a:t>non</a:t>
            </a:r>
            <a:r>
              <a:rPr sz="1600" spc="25" dirty="0">
                <a:solidFill>
                  <a:srgbClr val="62666A"/>
                </a:solidFill>
                <a:latin typeface="Arial MT"/>
                <a:cs typeface="Arial MT"/>
              </a:rPr>
              <a:t> </a:t>
            </a:r>
            <a:r>
              <a:rPr sz="1600" spc="-5" dirty="0">
                <a:solidFill>
                  <a:srgbClr val="62666A"/>
                </a:solidFill>
                <a:latin typeface="Arial MT"/>
                <a:cs typeface="Arial MT"/>
              </a:rPr>
              <a:t>quotati</a:t>
            </a:r>
            <a:r>
              <a:rPr sz="1600" spc="20" dirty="0">
                <a:solidFill>
                  <a:srgbClr val="62666A"/>
                </a:solidFill>
                <a:latin typeface="Arial MT"/>
                <a:cs typeface="Arial MT"/>
              </a:rPr>
              <a:t> </a:t>
            </a:r>
            <a:r>
              <a:rPr sz="1600" spc="-5" dirty="0">
                <a:solidFill>
                  <a:srgbClr val="62666A"/>
                </a:solidFill>
                <a:latin typeface="Arial MT"/>
                <a:cs typeface="Arial MT"/>
              </a:rPr>
              <a:t>su</a:t>
            </a:r>
            <a:endParaRPr sz="1600">
              <a:latin typeface="Arial MT"/>
              <a:cs typeface="Arial MT"/>
            </a:endParaRPr>
          </a:p>
          <a:p>
            <a:pPr marR="48895" algn="r">
              <a:lnSpc>
                <a:spcPct val="100000"/>
              </a:lnSpc>
            </a:pPr>
            <a:r>
              <a:rPr sz="1600" spc="-5" dirty="0">
                <a:solidFill>
                  <a:srgbClr val="62666A"/>
                </a:solidFill>
                <a:latin typeface="Arial MT"/>
                <a:cs typeface="Arial MT"/>
              </a:rPr>
              <a:t>mercati</a:t>
            </a:r>
            <a:r>
              <a:rPr sz="1600" spc="20" dirty="0">
                <a:solidFill>
                  <a:srgbClr val="62666A"/>
                </a:solidFill>
                <a:latin typeface="Arial MT"/>
                <a:cs typeface="Arial MT"/>
              </a:rPr>
              <a:t> </a:t>
            </a:r>
            <a:r>
              <a:rPr sz="1600" spc="-5" dirty="0">
                <a:solidFill>
                  <a:srgbClr val="62666A"/>
                </a:solidFill>
                <a:latin typeface="Arial MT"/>
                <a:cs typeface="Arial MT"/>
              </a:rPr>
              <a:t>regolamentati,</a:t>
            </a:r>
            <a:r>
              <a:rPr sz="1600" spc="20" dirty="0">
                <a:solidFill>
                  <a:srgbClr val="62666A"/>
                </a:solidFill>
                <a:latin typeface="Arial MT"/>
                <a:cs typeface="Arial MT"/>
              </a:rPr>
              <a:t> </a:t>
            </a:r>
            <a:r>
              <a:rPr sz="1600" spc="-5" dirty="0">
                <a:solidFill>
                  <a:srgbClr val="62666A"/>
                </a:solidFill>
                <a:latin typeface="Arial MT"/>
                <a:cs typeface="Arial MT"/>
              </a:rPr>
              <a:t>sono</a:t>
            </a:r>
            <a:r>
              <a:rPr sz="1600" spc="10" dirty="0">
                <a:solidFill>
                  <a:srgbClr val="62666A"/>
                </a:solidFill>
                <a:latin typeface="Arial MT"/>
                <a:cs typeface="Arial MT"/>
              </a:rPr>
              <a:t> </a:t>
            </a:r>
            <a:r>
              <a:rPr sz="1600" spc="-5" dirty="0">
                <a:solidFill>
                  <a:srgbClr val="62666A"/>
                </a:solidFill>
                <a:latin typeface="Arial MT"/>
                <a:cs typeface="Arial MT"/>
              </a:rPr>
              <a:t>diffusi</a:t>
            </a:r>
            <a:r>
              <a:rPr sz="1600" spc="10" dirty="0">
                <a:solidFill>
                  <a:srgbClr val="62666A"/>
                </a:solidFill>
                <a:latin typeface="Arial MT"/>
                <a:cs typeface="Arial MT"/>
              </a:rPr>
              <a:t> </a:t>
            </a:r>
            <a:r>
              <a:rPr sz="1600" spc="-5" dirty="0">
                <a:solidFill>
                  <a:srgbClr val="62666A"/>
                </a:solidFill>
                <a:latin typeface="Arial MT"/>
                <a:cs typeface="Arial MT"/>
              </a:rPr>
              <a:t>tra</a:t>
            </a:r>
            <a:r>
              <a:rPr sz="1600" spc="30" dirty="0">
                <a:solidFill>
                  <a:srgbClr val="62666A"/>
                </a:solidFill>
                <a:latin typeface="Arial MT"/>
                <a:cs typeface="Arial MT"/>
              </a:rPr>
              <a:t> </a:t>
            </a:r>
            <a:r>
              <a:rPr sz="1600" spc="-5" dirty="0">
                <a:solidFill>
                  <a:srgbClr val="62666A"/>
                </a:solidFill>
                <a:latin typeface="Arial MT"/>
                <a:cs typeface="Arial MT"/>
              </a:rPr>
              <a:t>il</a:t>
            </a:r>
            <a:r>
              <a:rPr sz="1600" dirty="0">
                <a:solidFill>
                  <a:srgbClr val="62666A"/>
                </a:solidFill>
                <a:latin typeface="Arial MT"/>
                <a:cs typeface="Arial MT"/>
              </a:rPr>
              <a:t> </a:t>
            </a:r>
            <a:r>
              <a:rPr sz="1600" spc="-5" dirty="0">
                <a:solidFill>
                  <a:srgbClr val="62666A"/>
                </a:solidFill>
                <a:latin typeface="Arial MT"/>
                <a:cs typeface="Arial MT"/>
              </a:rPr>
              <a:t>pubblico</a:t>
            </a:r>
            <a:r>
              <a:rPr sz="1600" spc="-15" dirty="0">
                <a:solidFill>
                  <a:srgbClr val="62666A"/>
                </a:solidFill>
                <a:latin typeface="Arial MT"/>
                <a:cs typeface="Arial MT"/>
              </a:rPr>
              <a:t> </a:t>
            </a:r>
            <a:r>
              <a:rPr sz="1600" spc="-5" dirty="0">
                <a:solidFill>
                  <a:srgbClr val="62666A"/>
                </a:solidFill>
                <a:latin typeface="Arial MT"/>
                <a:cs typeface="Arial MT"/>
              </a:rPr>
              <a:t>in</a:t>
            </a:r>
            <a:r>
              <a:rPr sz="1600" spc="10" dirty="0">
                <a:solidFill>
                  <a:srgbClr val="62666A"/>
                </a:solidFill>
                <a:latin typeface="Arial MT"/>
                <a:cs typeface="Arial MT"/>
              </a:rPr>
              <a:t> </a:t>
            </a:r>
            <a:r>
              <a:rPr sz="1600" spc="-5" dirty="0">
                <a:solidFill>
                  <a:srgbClr val="62666A"/>
                </a:solidFill>
                <a:latin typeface="Arial MT"/>
                <a:cs typeface="Arial MT"/>
              </a:rPr>
              <a:t>maniera</a:t>
            </a:r>
            <a:r>
              <a:rPr sz="1600" spc="15" dirty="0">
                <a:solidFill>
                  <a:srgbClr val="62666A"/>
                </a:solidFill>
                <a:latin typeface="Arial MT"/>
                <a:cs typeface="Arial MT"/>
              </a:rPr>
              <a:t> </a:t>
            </a:r>
            <a:r>
              <a:rPr sz="1600" spc="-5" dirty="0">
                <a:solidFill>
                  <a:srgbClr val="62666A"/>
                </a:solidFill>
                <a:latin typeface="Arial MT"/>
                <a:cs typeface="Arial MT"/>
              </a:rPr>
              <a:t>rilevante;</a:t>
            </a:r>
            <a:endParaRPr sz="1600">
              <a:latin typeface="Arial MT"/>
              <a:cs typeface="Arial MT"/>
            </a:endParaRPr>
          </a:p>
          <a:p>
            <a:pPr marL="355600" indent="-342900">
              <a:lnSpc>
                <a:spcPct val="100000"/>
              </a:lnSpc>
              <a:spcBef>
                <a:spcPts val="5"/>
              </a:spcBef>
              <a:buAutoNum type="alphaLcParenR" startAt="2"/>
              <a:tabLst>
                <a:tab pos="354965" algn="l"/>
                <a:tab pos="355600" algn="l"/>
              </a:tabLst>
            </a:pPr>
            <a:r>
              <a:rPr sz="1600" spc="-5" dirty="0">
                <a:solidFill>
                  <a:srgbClr val="62666A"/>
                </a:solidFill>
                <a:latin typeface="Arial MT"/>
                <a:cs typeface="Arial MT"/>
              </a:rPr>
              <a:t>Le</a:t>
            </a:r>
            <a:r>
              <a:rPr sz="1600" dirty="0">
                <a:solidFill>
                  <a:srgbClr val="62666A"/>
                </a:solidFill>
                <a:latin typeface="Arial MT"/>
                <a:cs typeface="Arial MT"/>
              </a:rPr>
              <a:t> </a:t>
            </a:r>
            <a:r>
              <a:rPr sz="1600" spc="-5" dirty="0">
                <a:solidFill>
                  <a:srgbClr val="62666A"/>
                </a:solidFill>
                <a:latin typeface="Arial MT"/>
                <a:cs typeface="Arial MT"/>
              </a:rPr>
              <a:t>società</a:t>
            </a:r>
            <a:r>
              <a:rPr sz="160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gestione</a:t>
            </a:r>
            <a:r>
              <a:rPr sz="1600" dirty="0">
                <a:solidFill>
                  <a:srgbClr val="62666A"/>
                </a:solidFill>
                <a:latin typeface="Arial MT"/>
                <a:cs typeface="Arial MT"/>
              </a:rPr>
              <a:t> </a:t>
            </a:r>
            <a:r>
              <a:rPr sz="1600" spc="-5" dirty="0">
                <a:solidFill>
                  <a:srgbClr val="62666A"/>
                </a:solidFill>
                <a:latin typeface="Arial MT"/>
                <a:cs typeface="Arial MT"/>
              </a:rPr>
              <a:t>dei</a:t>
            </a:r>
            <a:r>
              <a:rPr sz="1600" spc="10" dirty="0">
                <a:solidFill>
                  <a:srgbClr val="62666A"/>
                </a:solidFill>
                <a:latin typeface="Arial MT"/>
                <a:cs typeface="Arial MT"/>
              </a:rPr>
              <a:t> </a:t>
            </a:r>
            <a:r>
              <a:rPr sz="1600" spc="-5" dirty="0">
                <a:solidFill>
                  <a:srgbClr val="62666A"/>
                </a:solidFill>
                <a:latin typeface="Arial MT"/>
                <a:cs typeface="Arial MT"/>
              </a:rPr>
              <a:t>mercati</a:t>
            </a:r>
            <a:r>
              <a:rPr sz="1600" spc="25" dirty="0">
                <a:solidFill>
                  <a:srgbClr val="62666A"/>
                </a:solidFill>
                <a:latin typeface="Arial MT"/>
                <a:cs typeface="Arial MT"/>
              </a:rPr>
              <a:t> </a:t>
            </a:r>
            <a:r>
              <a:rPr sz="1600" spc="-5" dirty="0">
                <a:solidFill>
                  <a:srgbClr val="62666A"/>
                </a:solidFill>
                <a:latin typeface="Arial MT"/>
                <a:cs typeface="Arial MT"/>
              </a:rPr>
              <a:t>regolamentati;</a:t>
            </a:r>
            <a:endParaRPr sz="1600">
              <a:latin typeface="Arial MT"/>
              <a:cs typeface="Arial MT"/>
            </a:endParaRPr>
          </a:p>
          <a:p>
            <a:pPr marL="355600" indent="-342900">
              <a:lnSpc>
                <a:spcPct val="100000"/>
              </a:lnSpc>
              <a:buAutoNum type="alphaLcParenR" startAt="2"/>
              <a:tabLst>
                <a:tab pos="354965" algn="l"/>
                <a:tab pos="355600" algn="l"/>
              </a:tabLst>
            </a:pPr>
            <a:r>
              <a:rPr sz="1600" spc="-5" dirty="0">
                <a:solidFill>
                  <a:srgbClr val="62666A"/>
                </a:solidFill>
                <a:latin typeface="Arial MT"/>
                <a:cs typeface="Arial MT"/>
              </a:rPr>
              <a:t>Le</a:t>
            </a:r>
            <a:r>
              <a:rPr sz="1600" dirty="0">
                <a:solidFill>
                  <a:srgbClr val="62666A"/>
                </a:solidFill>
                <a:latin typeface="Arial MT"/>
                <a:cs typeface="Arial MT"/>
              </a:rPr>
              <a:t> </a:t>
            </a:r>
            <a:r>
              <a:rPr sz="1600" spc="-5" dirty="0">
                <a:solidFill>
                  <a:srgbClr val="62666A"/>
                </a:solidFill>
                <a:latin typeface="Arial MT"/>
                <a:cs typeface="Arial MT"/>
              </a:rPr>
              <a:t>società</a:t>
            </a:r>
            <a:r>
              <a:rPr sz="1600" dirty="0">
                <a:solidFill>
                  <a:srgbClr val="62666A"/>
                </a:solidFill>
                <a:latin typeface="Arial MT"/>
                <a:cs typeface="Arial MT"/>
              </a:rPr>
              <a:t> </a:t>
            </a:r>
            <a:r>
              <a:rPr sz="1600" spc="-5" dirty="0">
                <a:solidFill>
                  <a:srgbClr val="62666A"/>
                </a:solidFill>
                <a:latin typeface="Arial MT"/>
                <a:cs typeface="Arial MT"/>
              </a:rPr>
              <a:t>che</a:t>
            </a:r>
            <a:r>
              <a:rPr sz="1600" spc="5" dirty="0">
                <a:solidFill>
                  <a:srgbClr val="62666A"/>
                </a:solidFill>
                <a:latin typeface="Arial MT"/>
                <a:cs typeface="Arial MT"/>
              </a:rPr>
              <a:t> </a:t>
            </a:r>
            <a:r>
              <a:rPr sz="1600" spc="-5" dirty="0">
                <a:solidFill>
                  <a:srgbClr val="62666A"/>
                </a:solidFill>
                <a:latin typeface="Arial MT"/>
                <a:cs typeface="Arial MT"/>
              </a:rPr>
              <a:t>gestiscono</a:t>
            </a:r>
            <a:r>
              <a:rPr sz="1600" spc="-10" dirty="0">
                <a:solidFill>
                  <a:srgbClr val="62666A"/>
                </a:solidFill>
                <a:latin typeface="Arial MT"/>
                <a:cs typeface="Arial MT"/>
              </a:rPr>
              <a:t> </a:t>
            </a:r>
            <a:r>
              <a:rPr sz="1600" spc="-5" dirty="0">
                <a:solidFill>
                  <a:srgbClr val="62666A"/>
                </a:solidFill>
                <a:latin typeface="Arial MT"/>
                <a:cs typeface="Arial MT"/>
              </a:rPr>
              <a:t>i</a:t>
            </a:r>
            <a:r>
              <a:rPr sz="1600" spc="10" dirty="0">
                <a:solidFill>
                  <a:srgbClr val="62666A"/>
                </a:solidFill>
                <a:latin typeface="Arial MT"/>
                <a:cs typeface="Arial MT"/>
              </a:rPr>
              <a:t> </a:t>
            </a:r>
            <a:r>
              <a:rPr sz="1600" spc="-5" dirty="0">
                <a:solidFill>
                  <a:srgbClr val="62666A"/>
                </a:solidFill>
                <a:latin typeface="Arial MT"/>
                <a:cs typeface="Arial MT"/>
              </a:rPr>
              <a:t>sistemi</a:t>
            </a:r>
            <a:r>
              <a:rPr sz="160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compensazione</a:t>
            </a:r>
            <a:r>
              <a:rPr sz="1600" spc="-10" dirty="0">
                <a:solidFill>
                  <a:srgbClr val="62666A"/>
                </a:solidFill>
                <a:latin typeface="Arial MT"/>
                <a:cs typeface="Arial MT"/>
              </a:rPr>
              <a:t> </a:t>
            </a:r>
            <a:r>
              <a:rPr sz="1600" spc="-5" dirty="0">
                <a:solidFill>
                  <a:srgbClr val="62666A"/>
                </a:solidFill>
                <a:latin typeface="Arial MT"/>
                <a:cs typeface="Arial MT"/>
              </a:rPr>
              <a:t>e</a:t>
            </a:r>
            <a:r>
              <a:rPr sz="1600" spc="5" dirty="0">
                <a:solidFill>
                  <a:srgbClr val="62666A"/>
                </a:solidFill>
                <a:latin typeface="Arial MT"/>
                <a:cs typeface="Arial MT"/>
              </a:rPr>
              <a:t> </a:t>
            </a:r>
            <a:r>
              <a:rPr sz="1600" spc="-5" dirty="0">
                <a:solidFill>
                  <a:srgbClr val="62666A"/>
                </a:solidFill>
                <a:latin typeface="Arial MT"/>
                <a:cs typeface="Arial MT"/>
              </a:rPr>
              <a:t>di</a:t>
            </a:r>
            <a:r>
              <a:rPr sz="1600" spc="10" dirty="0">
                <a:solidFill>
                  <a:srgbClr val="62666A"/>
                </a:solidFill>
                <a:latin typeface="Arial MT"/>
                <a:cs typeface="Arial MT"/>
              </a:rPr>
              <a:t> </a:t>
            </a:r>
            <a:r>
              <a:rPr sz="1600" spc="-5" dirty="0">
                <a:solidFill>
                  <a:srgbClr val="62666A"/>
                </a:solidFill>
                <a:latin typeface="Arial MT"/>
                <a:cs typeface="Arial MT"/>
              </a:rPr>
              <a:t>garanzia;</a:t>
            </a:r>
            <a:endParaRPr sz="1600">
              <a:latin typeface="Arial MT"/>
              <a:cs typeface="Arial MT"/>
            </a:endParaRPr>
          </a:p>
          <a:p>
            <a:pPr marL="355600" indent="-342900">
              <a:lnSpc>
                <a:spcPct val="100000"/>
              </a:lnSpc>
              <a:buAutoNum type="alphaLcParenR" startAt="2"/>
              <a:tabLst>
                <a:tab pos="354965" algn="l"/>
                <a:tab pos="355600" algn="l"/>
              </a:tabLst>
            </a:pPr>
            <a:r>
              <a:rPr sz="1600" spc="-5" dirty="0">
                <a:solidFill>
                  <a:srgbClr val="62666A"/>
                </a:solidFill>
                <a:latin typeface="Arial MT"/>
                <a:cs typeface="Arial MT"/>
              </a:rPr>
              <a:t>Le</a:t>
            </a:r>
            <a:r>
              <a:rPr sz="1600" dirty="0">
                <a:solidFill>
                  <a:srgbClr val="62666A"/>
                </a:solidFill>
                <a:latin typeface="Arial MT"/>
                <a:cs typeface="Arial MT"/>
              </a:rPr>
              <a:t> </a:t>
            </a:r>
            <a:r>
              <a:rPr sz="1600" spc="-5" dirty="0">
                <a:solidFill>
                  <a:srgbClr val="62666A"/>
                </a:solidFill>
                <a:latin typeface="Arial MT"/>
                <a:cs typeface="Arial MT"/>
              </a:rPr>
              <a:t>società</a:t>
            </a:r>
            <a:r>
              <a:rPr sz="1600" spc="5"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gestione</a:t>
            </a:r>
            <a:r>
              <a:rPr sz="1600" spc="5" dirty="0">
                <a:solidFill>
                  <a:srgbClr val="62666A"/>
                </a:solidFill>
                <a:latin typeface="Arial MT"/>
                <a:cs typeface="Arial MT"/>
              </a:rPr>
              <a:t> </a:t>
            </a:r>
            <a:r>
              <a:rPr sz="1600" spc="-5" dirty="0">
                <a:solidFill>
                  <a:srgbClr val="62666A"/>
                </a:solidFill>
                <a:latin typeface="Arial MT"/>
                <a:cs typeface="Arial MT"/>
              </a:rPr>
              <a:t>accentrata</a:t>
            </a:r>
            <a:r>
              <a:rPr sz="1600" spc="15" dirty="0">
                <a:solidFill>
                  <a:srgbClr val="62666A"/>
                </a:solidFill>
                <a:latin typeface="Arial MT"/>
                <a:cs typeface="Arial MT"/>
              </a:rPr>
              <a:t> </a:t>
            </a:r>
            <a:r>
              <a:rPr sz="1600" spc="-5" dirty="0">
                <a:solidFill>
                  <a:srgbClr val="62666A"/>
                </a:solidFill>
                <a:latin typeface="Arial MT"/>
                <a:cs typeface="Arial MT"/>
              </a:rPr>
              <a:t>di</a:t>
            </a:r>
            <a:r>
              <a:rPr sz="1600" spc="10" dirty="0">
                <a:solidFill>
                  <a:srgbClr val="62666A"/>
                </a:solidFill>
                <a:latin typeface="Arial MT"/>
                <a:cs typeface="Arial MT"/>
              </a:rPr>
              <a:t> </a:t>
            </a:r>
            <a:r>
              <a:rPr sz="1600" spc="-5" dirty="0">
                <a:solidFill>
                  <a:srgbClr val="62666A"/>
                </a:solidFill>
                <a:latin typeface="Arial MT"/>
                <a:cs typeface="Arial MT"/>
              </a:rPr>
              <a:t>strumenti</a:t>
            </a:r>
            <a:r>
              <a:rPr sz="1600" spc="35" dirty="0">
                <a:solidFill>
                  <a:srgbClr val="62666A"/>
                </a:solidFill>
                <a:latin typeface="Arial MT"/>
                <a:cs typeface="Arial MT"/>
              </a:rPr>
              <a:t> </a:t>
            </a:r>
            <a:r>
              <a:rPr sz="1600" spc="-5" dirty="0">
                <a:solidFill>
                  <a:srgbClr val="62666A"/>
                </a:solidFill>
                <a:latin typeface="Arial MT"/>
                <a:cs typeface="Arial MT"/>
              </a:rPr>
              <a:t>finanziari;</a:t>
            </a:r>
            <a:endParaRPr sz="1600">
              <a:latin typeface="Arial MT"/>
              <a:cs typeface="Arial MT"/>
            </a:endParaRPr>
          </a:p>
          <a:p>
            <a:pPr marL="355600" indent="-342900">
              <a:lnSpc>
                <a:spcPct val="100000"/>
              </a:lnSpc>
              <a:buAutoNum type="alphaLcParenR" startAt="2"/>
              <a:tabLst>
                <a:tab pos="354965" algn="l"/>
                <a:tab pos="355600" algn="l"/>
              </a:tabLst>
            </a:pPr>
            <a:r>
              <a:rPr sz="1600" spc="-5" dirty="0">
                <a:solidFill>
                  <a:srgbClr val="62666A"/>
                </a:solidFill>
                <a:latin typeface="Arial MT"/>
                <a:cs typeface="Arial MT"/>
              </a:rPr>
              <a:t>Le</a:t>
            </a:r>
            <a:r>
              <a:rPr sz="1600" dirty="0">
                <a:solidFill>
                  <a:srgbClr val="62666A"/>
                </a:solidFill>
                <a:latin typeface="Arial MT"/>
                <a:cs typeface="Arial MT"/>
              </a:rPr>
              <a:t> </a:t>
            </a:r>
            <a:r>
              <a:rPr sz="1600" spc="-5" dirty="0">
                <a:solidFill>
                  <a:srgbClr val="62666A"/>
                </a:solidFill>
                <a:latin typeface="Arial MT"/>
                <a:cs typeface="Arial MT"/>
              </a:rPr>
              <a:t>società</a:t>
            </a:r>
            <a:r>
              <a:rPr sz="160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intermediazione</a:t>
            </a:r>
            <a:r>
              <a:rPr sz="1600" dirty="0">
                <a:solidFill>
                  <a:srgbClr val="62666A"/>
                </a:solidFill>
                <a:latin typeface="Arial MT"/>
                <a:cs typeface="Arial MT"/>
              </a:rPr>
              <a:t> </a:t>
            </a:r>
            <a:r>
              <a:rPr sz="1600" spc="-5" dirty="0">
                <a:solidFill>
                  <a:srgbClr val="62666A"/>
                </a:solidFill>
                <a:latin typeface="Arial MT"/>
                <a:cs typeface="Arial MT"/>
              </a:rPr>
              <a:t>mobiliare;</a:t>
            </a:r>
            <a:endParaRPr sz="1600">
              <a:latin typeface="Arial MT"/>
              <a:cs typeface="Arial MT"/>
            </a:endParaRPr>
          </a:p>
          <a:p>
            <a:pPr marL="355600" indent="-342900">
              <a:lnSpc>
                <a:spcPct val="100000"/>
              </a:lnSpc>
              <a:buAutoNum type="alphaLcParenR" startAt="2"/>
              <a:tabLst>
                <a:tab pos="354965" algn="l"/>
                <a:tab pos="355600" algn="l"/>
              </a:tabLst>
            </a:pPr>
            <a:r>
              <a:rPr sz="1600" spc="-5" dirty="0">
                <a:solidFill>
                  <a:srgbClr val="62666A"/>
                </a:solidFill>
                <a:latin typeface="Arial MT"/>
                <a:cs typeface="Arial MT"/>
              </a:rPr>
              <a:t>Le</a:t>
            </a:r>
            <a:r>
              <a:rPr sz="1600" dirty="0">
                <a:solidFill>
                  <a:srgbClr val="62666A"/>
                </a:solidFill>
                <a:latin typeface="Arial MT"/>
                <a:cs typeface="Arial MT"/>
              </a:rPr>
              <a:t> </a:t>
            </a:r>
            <a:r>
              <a:rPr sz="1600" spc="-5" dirty="0">
                <a:solidFill>
                  <a:srgbClr val="62666A"/>
                </a:solidFill>
                <a:latin typeface="Arial MT"/>
                <a:cs typeface="Arial MT"/>
              </a:rPr>
              <a:t>società</a:t>
            </a:r>
            <a:r>
              <a:rPr sz="1600" spc="5"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gestione</a:t>
            </a:r>
            <a:r>
              <a:rPr sz="1600" spc="5" dirty="0">
                <a:solidFill>
                  <a:srgbClr val="62666A"/>
                </a:solidFill>
                <a:latin typeface="Arial MT"/>
                <a:cs typeface="Arial MT"/>
              </a:rPr>
              <a:t> </a:t>
            </a:r>
            <a:r>
              <a:rPr sz="1600" spc="-5" dirty="0">
                <a:solidFill>
                  <a:srgbClr val="62666A"/>
                </a:solidFill>
                <a:latin typeface="Arial MT"/>
                <a:cs typeface="Arial MT"/>
              </a:rPr>
              <a:t>del</a:t>
            </a:r>
            <a:r>
              <a:rPr sz="1600" spc="15" dirty="0">
                <a:solidFill>
                  <a:srgbClr val="62666A"/>
                </a:solidFill>
                <a:latin typeface="Arial MT"/>
                <a:cs typeface="Arial MT"/>
              </a:rPr>
              <a:t> </a:t>
            </a:r>
            <a:r>
              <a:rPr sz="1600" spc="-5" dirty="0">
                <a:solidFill>
                  <a:srgbClr val="62666A"/>
                </a:solidFill>
                <a:latin typeface="Arial MT"/>
                <a:cs typeface="Arial MT"/>
              </a:rPr>
              <a:t>risparmio</a:t>
            </a:r>
            <a:r>
              <a:rPr sz="1600" spc="5" dirty="0">
                <a:solidFill>
                  <a:srgbClr val="62666A"/>
                </a:solidFill>
                <a:latin typeface="Arial MT"/>
                <a:cs typeface="Arial MT"/>
              </a:rPr>
              <a:t> </a:t>
            </a:r>
            <a:r>
              <a:rPr sz="1600" spc="-5" dirty="0">
                <a:solidFill>
                  <a:srgbClr val="62666A"/>
                </a:solidFill>
                <a:latin typeface="Arial MT"/>
                <a:cs typeface="Arial MT"/>
              </a:rPr>
              <a:t>ed</a:t>
            </a:r>
            <a:r>
              <a:rPr sz="1600" spc="5" dirty="0">
                <a:solidFill>
                  <a:srgbClr val="62666A"/>
                </a:solidFill>
                <a:latin typeface="Arial MT"/>
                <a:cs typeface="Arial MT"/>
              </a:rPr>
              <a:t> </a:t>
            </a:r>
            <a:r>
              <a:rPr sz="1600" spc="-5" dirty="0">
                <a:solidFill>
                  <a:srgbClr val="62666A"/>
                </a:solidFill>
                <a:latin typeface="Arial MT"/>
                <a:cs typeface="Arial MT"/>
              </a:rPr>
              <a:t>i</a:t>
            </a:r>
            <a:r>
              <a:rPr sz="1600" spc="10" dirty="0">
                <a:solidFill>
                  <a:srgbClr val="62666A"/>
                </a:solidFill>
                <a:latin typeface="Arial MT"/>
                <a:cs typeface="Arial MT"/>
              </a:rPr>
              <a:t> </a:t>
            </a:r>
            <a:r>
              <a:rPr sz="1600" spc="-5" dirty="0">
                <a:solidFill>
                  <a:srgbClr val="62666A"/>
                </a:solidFill>
                <a:latin typeface="Arial MT"/>
                <a:cs typeface="Arial MT"/>
              </a:rPr>
              <a:t>relativi</a:t>
            </a:r>
            <a:r>
              <a:rPr sz="1600" dirty="0">
                <a:solidFill>
                  <a:srgbClr val="62666A"/>
                </a:solidFill>
                <a:latin typeface="Arial MT"/>
                <a:cs typeface="Arial MT"/>
              </a:rPr>
              <a:t> </a:t>
            </a:r>
            <a:r>
              <a:rPr sz="1600" spc="-5" dirty="0">
                <a:solidFill>
                  <a:srgbClr val="62666A"/>
                </a:solidFill>
                <a:latin typeface="Arial MT"/>
                <a:cs typeface="Arial MT"/>
              </a:rPr>
              <a:t>fondi</a:t>
            </a:r>
            <a:r>
              <a:rPr sz="1600" spc="15" dirty="0">
                <a:solidFill>
                  <a:srgbClr val="62666A"/>
                </a:solidFill>
                <a:latin typeface="Arial MT"/>
                <a:cs typeface="Arial MT"/>
              </a:rPr>
              <a:t> </a:t>
            </a:r>
            <a:r>
              <a:rPr sz="1600" spc="-5" dirty="0">
                <a:solidFill>
                  <a:srgbClr val="62666A"/>
                </a:solidFill>
                <a:latin typeface="Arial MT"/>
                <a:cs typeface="Arial MT"/>
              </a:rPr>
              <a:t>comuni</a:t>
            </a:r>
            <a:r>
              <a:rPr sz="1600" spc="15" dirty="0">
                <a:solidFill>
                  <a:srgbClr val="62666A"/>
                </a:solidFill>
                <a:latin typeface="Arial MT"/>
                <a:cs typeface="Arial MT"/>
              </a:rPr>
              <a:t> </a:t>
            </a:r>
            <a:r>
              <a:rPr sz="1600" spc="-5" dirty="0">
                <a:solidFill>
                  <a:srgbClr val="62666A"/>
                </a:solidFill>
                <a:latin typeface="Arial MT"/>
                <a:cs typeface="Arial MT"/>
              </a:rPr>
              <a:t>gestiti;</a:t>
            </a:r>
            <a:endParaRPr sz="1600">
              <a:latin typeface="Arial MT"/>
              <a:cs typeface="Arial MT"/>
            </a:endParaRPr>
          </a:p>
          <a:p>
            <a:pPr marL="355600" indent="-342900">
              <a:lnSpc>
                <a:spcPct val="100000"/>
              </a:lnSpc>
              <a:buAutoNum type="alphaLcParenR" startAt="2"/>
              <a:tabLst>
                <a:tab pos="354965" algn="l"/>
                <a:tab pos="355600" algn="l"/>
              </a:tabLst>
            </a:pPr>
            <a:r>
              <a:rPr sz="1600" spc="-5" dirty="0">
                <a:solidFill>
                  <a:srgbClr val="62666A"/>
                </a:solidFill>
                <a:latin typeface="Arial MT"/>
                <a:cs typeface="Arial MT"/>
              </a:rPr>
              <a:t>Le</a:t>
            </a:r>
            <a:r>
              <a:rPr sz="1600" dirty="0">
                <a:solidFill>
                  <a:srgbClr val="62666A"/>
                </a:solidFill>
                <a:latin typeface="Arial MT"/>
                <a:cs typeface="Arial MT"/>
              </a:rPr>
              <a:t> </a:t>
            </a:r>
            <a:r>
              <a:rPr sz="1600" spc="-5" dirty="0">
                <a:solidFill>
                  <a:srgbClr val="62666A"/>
                </a:solidFill>
                <a:latin typeface="Arial MT"/>
                <a:cs typeface="Arial MT"/>
              </a:rPr>
              <a:t>società</a:t>
            </a:r>
            <a:r>
              <a:rPr sz="1600" spc="5" dirty="0">
                <a:solidFill>
                  <a:srgbClr val="62666A"/>
                </a:solidFill>
                <a:latin typeface="Arial MT"/>
                <a:cs typeface="Arial MT"/>
              </a:rPr>
              <a:t> </a:t>
            </a:r>
            <a:r>
              <a:rPr sz="1600" spc="-5" dirty="0">
                <a:solidFill>
                  <a:srgbClr val="62666A"/>
                </a:solidFill>
                <a:latin typeface="Arial MT"/>
                <a:cs typeface="Arial MT"/>
              </a:rPr>
              <a:t>di investimento</a:t>
            </a:r>
            <a:r>
              <a:rPr sz="1600" spc="10" dirty="0">
                <a:solidFill>
                  <a:srgbClr val="62666A"/>
                </a:solidFill>
                <a:latin typeface="Arial MT"/>
                <a:cs typeface="Arial MT"/>
              </a:rPr>
              <a:t> </a:t>
            </a:r>
            <a:r>
              <a:rPr sz="1600" spc="-5" dirty="0">
                <a:solidFill>
                  <a:srgbClr val="62666A"/>
                </a:solidFill>
                <a:latin typeface="Arial MT"/>
                <a:cs typeface="Arial MT"/>
              </a:rPr>
              <a:t>a</a:t>
            </a:r>
            <a:r>
              <a:rPr sz="1600" dirty="0">
                <a:solidFill>
                  <a:srgbClr val="62666A"/>
                </a:solidFill>
                <a:latin typeface="Arial MT"/>
                <a:cs typeface="Arial MT"/>
              </a:rPr>
              <a:t> </a:t>
            </a:r>
            <a:r>
              <a:rPr sz="1600" spc="-5" dirty="0">
                <a:solidFill>
                  <a:srgbClr val="62666A"/>
                </a:solidFill>
                <a:latin typeface="Arial MT"/>
                <a:cs typeface="Arial MT"/>
              </a:rPr>
              <a:t>capitale variabile</a:t>
            </a:r>
            <a:r>
              <a:rPr sz="1600" spc="-20" dirty="0">
                <a:solidFill>
                  <a:srgbClr val="62666A"/>
                </a:solidFill>
                <a:latin typeface="Arial MT"/>
                <a:cs typeface="Arial MT"/>
              </a:rPr>
              <a:t> </a:t>
            </a:r>
            <a:r>
              <a:rPr sz="1600" spc="-5" dirty="0">
                <a:solidFill>
                  <a:srgbClr val="62666A"/>
                </a:solidFill>
                <a:latin typeface="Arial MT"/>
                <a:cs typeface="Arial MT"/>
              </a:rPr>
              <a:t>e</a:t>
            </a:r>
            <a:r>
              <a:rPr sz="1600" spc="20" dirty="0">
                <a:solidFill>
                  <a:srgbClr val="62666A"/>
                </a:solidFill>
                <a:latin typeface="Arial MT"/>
                <a:cs typeface="Arial MT"/>
              </a:rPr>
              <a:t> </a:t>
            </a:r>
            <a:r>
              <a:rPr sz="1600" spc="-5" dirty="0">
                <a:solidFill>
                  <a:srgbClr val="62666A"/>
                </a:solidFill>
                <a:latin typeface="Arial MT"/>
                <a:cs typeface="Arial MT"/>
              </a:rPr>
              <a:t>a</a:t>
            </a:r>
            <a:r>
              <a:rPr sz="1600" dirty="0">
                <a:solidFill>
                  <a:srgbClr val="62666A"/>
                </a:solidFill>
                <a:latin typeface="Arial MT"/>
                <a:cs typeface="Arial MT"/>
              </a:rPr>
              <a:t> </a:t>
            </a:r>
            <a:r>
              <a:rPr sz="1600" spc="-5" dirty="0">
                <a:solidFill>
                  <a:srgbClr val="62666A"/>
                </a:solidFill>
                <a:latin typeface="Arial MT"/>
                <a:cs typeface="Arial MT"/>
              </a:rPr>
              <a:t>capitale fisso;</a:t>
            </a:r>
            <a:endParaRPr sz="1600">
              <a:latin typeface="Arial MT"/>
              <a:cs typeface="Arial MT"/>
            </a:endParaRPr>
          </a:p>
          <a:p>
            <a:pPr marL="355600" indent="-342900">
              <a:lnSpc>
                <a:spcPct val="100000"/>
              </a:lnSpc>
              <a:buAutoNum type="alphaLcParenR" startAt="2"/>
              <a:tabLst>
                <a:tab pos="354965" algn="l"/>
                <a:tab pos="355600" algn="l"/>
              </a:tabLst>
            </a:pPr>
            <a:r>
              <a:rPr sz="1600" spc="-5" dirty="0">
                <a:solidFill>
                  <a:srgbClr val="62666A"/>
                </a:solidFill>
                <a:latin typeface="Arial MT"/>
                <a:cs typeface="Arial MT"/>
              </a:rPr>
              <a:t>Gli</a:t>
            </a:r>
            <a:r>
              <a:rPr sz="1600" spc="5" dirty="0">
                <a:solidFill>
                  <a:srgbClr val="62666A"/>
                </a:solidFill>
                <a:latin typeface="Arial MT"/>
                <a:cs typeface="Arial MT"/>
              </a:rPr>
              <a:t> </a:t>
            </a:r>
            <a:r>
              <a:rPr sz="1600" spc="-5" dirty="0">
                <a:solidFill>
                  <a:srgbClr val="62666A"/>
                </a:solidFill>
                <a:latin typeface="Arial MT"/>
                <a:cs typeface="Arial MT"/>
              </a:rPr>
              <a:t>istituti di</a:t>
            </a:r>
            <a:r>
              <a:rPr sz="1600" spc="5" dirty="0">
                <a:solidFill>
                  <a:srgbClr val="62666A"/>
                </a:solidFill>
                <a:latin typeface="Arial MT"/>
                <a:cs typeface="Arial MT"/>
              </a:rPr>
              <a:t> </a:t>
            </a:r>
            <a:r>
              <a:rPr sz="1600" spc="-5" dirty="0">
                <a:solidFill>
                  <a:srgbClr val="62666A"/>
                </a:solidFill>
                <a:latin typeface="Arial MT"/>
                <a:cs typeface="Arial MT"/>
              </a:rPr>
              <a:t>pagamento</a:t>
            </a:r>
            <a:r>
              <a:rPr sz="1600" spc="15" dirty="0">
                <a:solidFill>
                  <a:srgbClr val="62666A"/>
                </a:solidFill>
                <a:latin typeface="Arial MT"/>
                <a:cs typeface="Arial MT"/>
              </a:rPr>
              <a:t> </a:t>
            </a:r>
            <a:r>
              <a:rPr sz="1600" spc="-5" dirty="0">
                <a:solidFill>
                  <a:srgbClr val="62666A"/>
                </a:solidFill>
                <a:latin typeface="Arial MT"/>
                <a:cs typeface="Arial MT"/>
              </a:rPr>
              <a:t>di</a:t>
            </a:r>
            <a:r>
              <a:rPr sz="1600" spc="5" dirty="0">
                <a:solidFill>
                  <a:srgbClr val="62666A"/>
                </a:solidFill>
                <a:latin typeface="Arial MT"/>
                <a:cs typeface="Arial MT"/>
              </a:rPr>
              <a:t> </a:t>
            </a:r>
            <a:r>
              <a:rPr sz="1600" spc="-5" dirty="0">
                <a:solidFill>
                  <a:srgbClr val="62666A"/>
                </a:solidFill>
                <a:latin typeface="Arial MT"/>
                <a:cs typeface="Arial MT"/>
              </a:rPr>
              <a:t>cui</a:t>
            </a:r>
            <a:r>
              <a:rPr sz="1600" dirty="0">
                <a:solidFill>
                  <a:srgbClr val="62666A"/>
                </a:solidFill>
                <a:latin typeface="Arial MT"/>
                <a:cs typeface="Arial MT"/>
              </a:rPr>
              <a:t> </a:t>
            </a:r>
            <a:r>
              <a:rPr sz="1600" spc="-5" dirty="0">
                <a:solidFill>
                  <a:srgbClr val="62666A"/>
                </a:solidFill>
                <a:latin typeface="Arial MT"/>
                <a:cs typeface="Arial MT"/>
              </a:rPr>
              <a:t>alla</a:t>
            </a:r>
            <a:r>
              <a:rPr sz="1600" spc="-10" dirty="0">
                <a:solidFill>
                  <a:srgbClr val="62666A"/>
                </a:solidFill>
                <a:latin typeface="Arial MT"/>
                <a:cs typeface="Arial MT"/>
              </a:rPr>
              <a:t> </a:t>
            </a:r>
            <a:r>
              <a:rPr sz="1600" spc="-5" dirty="0">
                <a:solidFill>
                  <a:srgbClr val="62666A"/>
                </a:solidFill>
                <a:latin typeface="Arial MT"/>
                <a:cs typeface="Arial MT"/>
              </a:rPr>
              <a:t>direttiva</a:t>
            </a:r>
            <a:r>
              <a:rPr sz="1600" dirty="0">
                <a:solidFill>
                  <a:srgbClr val="62666A"/>
                </a:solidFill>
                <a:latin typeface="Arial MT"/>
                <a:cs typeface="Arial MT"/>
              </a:rPr>
              <a:t> </a:t>
            </a:r>
            <a:r>
              <a:rPr sz="1600" spc="-5" dirty="0">
                <a:solidFill>
                  <a:srgbClr val="62666A"/>
                </a:solidFill>
                <a:latin typeface="Arial MT"/>
                <a:cs typeface="Arial MT"/>
              </a:rPr>
              <a:t>2009/64/CE;</a:t>
            </a:r>
            <a:endParaRPr sz="1600">
              <a:latin typeface="Arial MT"/>
              <a:cs typeface="Arial MT"/>
            </a:endParaRPr>
          </a:p>
          <a:p>
            <a:pPr marL="355600" indent="-342900">
              <a:lnSpc>
                <a:spcPct val="100000"/>
              </a:lnSpc>
              <a:buAutoNum type="alphaLcParenR" startAt="2"/>
              <a:tabLst>
                <a:tab pos="354965" algn="l"/>
                <a:tab pos="355600" algn="l"/>
              </a:tabLst>
            </a:pPr>
            <a:r>
              <a:rPr sz="1600" spc="-5" dirty="0">
                <a:solidFill>
                  <a:srgbClr val="62666A"/>
                </a:solidFill>
                <a:latin typeface="Arial MT"/>
                <a:cs typeface="Arial MT"/>
              </a:rPr>
              <a:t>Gli istituti</a:t>
            </a:r>
            <a:r>
              <a:rPr sz="1600" spc="-1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moneta</a:t>
            </a:r>
            <a:r>
              <a:rPr sz="1600" spc="10" dirty="0">
                <a:solidFill>
                  <a:srgbClr val="62666A"/>
                </a:solidFill>
                <a:latin typeface="Arial MT"/>
                <a:cs typeface="Arial MT"/>
              </a:rPr>
              <a:t> </a:t>
            </a:r>
            <a:r>
              <a:rPr sz="1600" spc="-5" dirty="0">
                <a:solidFill>
                  <a:srgbClr val="62666A"/>
                </a:solidFill>
                <a:latin typeface="Arial MT"/>
                <a:cs typeface="Arial MT"/>
              </a:rPr>
              <a:t>elettronica;</a:t>
            </a:r>
            <a:endParaRPr sz="1600">
              <a:latin typeface="Arial MT"/>
              <a:cs typeface="Arial MT"/>
            </a:endParaRPr>
          </a:p>
          <a:p>
            <a:pPr marL="355600" indent="-342900">
              <a:lnSpc>
                <a:spcPct val="100000"/>
              </a:lnSpc>
              <a:buAutoNum type="alphaLcParenR" startAt="2"/>
              <a:tabLst>
                <a:tab pos="354965" algn="l"/>
                <a:tab pos="355600" algn="l"/>
              </a:tabLst>
            </a:pPr>
            <a:r>
              <a:rPr sz="1600" spc="-5" dirty="0">
                <a:solidFill>
                  <a:srgbClr val="62666A"/>
                </a:solidFill>
                <a:latin typeface="Arial MT"/>
                <a:cs typeface="Arial MT"/>
              </a:rPr>
              <a:t>Gli</a:t>
            </a:r>
            <a:r>
              <a:rPr sz="1600" spc="5" dirty="0">
                <a:solidFill>
                  <a:srgbClr val="62666A"/>
                </a:solidFill>
                <a:latin typeface="Arial MT"/>
                <a:cs typeface="Arial MT"/>
              </a:rPr>
              <a:t> </a:t>
            </a:r>
            <a:r>
              <a:rPr sz="1600" spc="-5" dirty="0">
                <a:solidFill>
                  <a:srgbClr val="62666A"/>
                </a:solidFill>
                <a:latin typeface="Arial MT"/>
                <a:cs typeface="Arial MT"/>
              </a:rPr>
              <a:t>intermediari</a:t>
            </a:r>
            <a:r>
              <a:rPr sz="1600" spc="5" dirty="0">
                <a:solidFill>
                  <a:srgbClr val="62666A"/>
                </a:solidFill>
                <a:latin typeface="Arial MT"/>
                <a:cs typeface="Arial MT"/>
              </a:rPr>
              <a:t> </a:t>
            </a:r>
            <a:r>
              <a:rPr sz="1600" spc="-5" dirty="0">
                <a:solidFill>
                  <a:srgbClr val="62666A"/>
                </a:solidFill>
                <a:latin typeface="Arial MT"/>
                <a:cs typeface="Arial MT"/>
              </a:rPr>
              <a:t>finanziari</a:t>
            </a:r>
            <a:r>
              <a:rPr sz="160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cui </a:t>
            </a:r>
            <a:r>
              <a:rPr sz="1600" spc="-5" dirty="0">
                <a:solidFill>
                  <a:srgbClr val="62666A"/>
                </a:solidFill>
                <a:latin typeface="Arial MT"/>
                <a:cs typeface="Arial MT"/>
              </a:rPr>
              <a:t>all'articolo</a:t>
            </a:r>
            <a:r>
              <a:rPr sz="1600" spc="-15" dirty="0">
                <a:solidFill>
                  <a:srgbClr val="62666A"/>
                </a:solidFill>
                <a:latin typeface="Arial MT"/>
                <a:cs typeface="Arial MT"/>
              </a:rPr>
              <a:t> </a:t>
            </a:r>
            <a:r>
              <a:rPr sz="1600" spc="-5" dirty="0">
                <a:solidFill>
                  <a:srgbClr val="62666A"/>
                </a:solidFill>
                <a:latin typeface="Arial MT"/>
                <a:cs typeface="Arial MT"/>
              </a:rPr>
              <a:t>106</a:t>
            </a:r>
            <a:r>
              <a:rPr sz="1600" dirty="0">
                <a:solidFill>
                  <a:srgbClr val="62666A"/>
                </a:solidFill>
                <a:latin typeface="Arial MT"/>
                <a:cs typeface="Arial MT"/>
              </a:rPr>
              <a:t> </a:t>
            </a:r>
            <a:r>
              <a:rPr sz="1600" spc="-5" dirty="0">
                <a:solidFill>
                  <a:srgbClr val="62666A"/>
                </a:solidFill>
                <a:latin typeface="Arial MT"/>
                <a:cs typeface="Arial MT"/>
              </a:rPr>
              <a:t>del</a:t>
            </a:r>
            <a:r>
              <a:rPr sz="1600" spc="-15" dirty="0">
                <a:solidFill>
                  <a:srgbClr val="62666A"/>
                </a:solidFill>
                <a:latin typeface="Arial MT"/>
                <a:cs typeface="Arial MT"/>
              </a:rPr>
              <a:t> </a:t>
            </a:r>
            <a:r>
              <a:rPr sz="1600" spc="-5" dirty="0">
                <a:solidFill>
                  <a:srgbClr val="62666A"/>
                </a:solidFill>
                <a:latin typeface="Arial MT"/>
                <a:cs typeface="Arial MT"/>
              </a:rPr>
              <a:t>TUB.</a:t>
            </a:r>
            <a:endParaRPr sz="1600">
              <a:latin typeface="Arial MT"/>
              <a:cs typeface="Arial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4520" y="2572511"/>
            <a:ext cx="1626235" cy="1225550"/>
          </a:xfrm>
          <a:custGeom>
            <a:avLst/>
            <a:gdLst/>
            <a:ahLst/>
            <a:cxnLst/>
            <a:rect l="l" t="t" r="r" b="b"/>
            <a:pathLst>
              <a:path w="1626235" h="1225550">
                <a:moveTo>
                  <a:pt x="0" y="122555"/>
                </a:moveTo>
                <a:lnTo>
                  <a:pt x="9630" y="74848"/>
                </a:lnTo>
                <a:lnTo>
                  <a:pt x="35893" y="35893"/>
                </a:lnTo>
                <a:lnTo>
                  <a:pt x="74848" y="9630"/>
                </a:lnTo>
                <a:lnTo>
                  <a:pt x="122555" y="0"/>
                </a:lnTo>
                <a:lnTo>
                  <a:pt x="1503553" y="0"/>
                </a:lnTo>
                <a:lnTo>
                  <a:pt x="1551259" y="9630"/>
                </a:lnTo>
                <a:lnTo>
                  <a:pt x="1590214" y="35893"/>
                </a:lnTo>
                <a:lnTo>
                  <a:pt x="1616477" y="74848"/>
                </a:lnTo>
                <a:lnTo>
                  <a:pt x="1626108" y="122555"/>
                </a:lnTo>
                <a:lnTo>
                  <a:pt x="1626108" y="1102741"/>
                </a:lnTo>
                <a:lnTo>
                  <a:pt x="1616477" y="1150447"/>
                </a:lnTo>
                <a:lnTo>
                  <a:pt x="1590214" y="1189402"/>
                </a:lnTo>
                <a:lnTo>
                  <a:pt x="1551259" y="1215665"/>
                </a:lnTo>
                <a:lnTo>
                  <a:pt x="1503553" y="1225296"/>
                </a:lnTo>
                <a:lnTo>
                  <a:pt x="122555" y="1225296"/>
                </a:lnTo>
                <a:lnTo>
                  <a:pt x="74848" y="1215665"/>
                </a:lnTo>
                <a:lnTo>
                  <a:pt x="35893" y="1189402"/>
                </a:lnTo>
                <a:lnTo>
                  <a:pt x="9630" y="1150447"/>
                </a:lnTo>
                <a:lnTo>
                  <a:pt x="0" y="1102741"/>
                </a:lnTo>
                <a:lnTo>
                  <a:pt x="0" y="122555"/>
                </a:lnTo>
                <a:close/>
              </a:path>
            </a:pathLst>
          </a:custGeom>
          <a:ln w="9525">
            <a:solidFill>
              <a:srgbClr val="34A797"/>
            </a:solidFill>
          </a:ln>
        </p:spPr>
        <p:txBody>
          <a:bodyPr wrap="square" lIns="0" tIns="0" rIns="0" bIns="0" rtlCol="0"/>
          <a:lstStyle/>
          <a:p>
            <a:endParaRPr/>
          </a:p>
        </p:txBody>
      </p:sp>
      <p:sp>
        <p:nvSpPr>
          <p:cNvPr id="3" name="object 3"/>
          <p:cNvSpPr txBox="1"/>
          <p:nvPr/>
        </p:nvSpPr>
        <p:spPr>
          <a:xfrm>
            <a:off x="2013585" y="2955493"/>
            <a:ext cx="994410"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62666A"/>
                </a:solidFill>
                <a:latin typeface="Arial MT"/>
                <a:cs typeface="Arial MT"/>
              </a:rPr>
              <a:t>7</a:t>
            </a:r>
            <a:r>
              <a:rPr sz="1400" spc="-80" dirty="0">
                <a:solidFill>
                  <a:srgbClr val="62666A"/>
                </a:solidFill>
                <a:latin typeface="Arial MT"/>
                <a:cs typeface="Arial MT"/>
              </a:rPr>
              <a:t> </a:t>
            </a:r>
            <a:r>
              <a:rPr sz="1400" spc="-5" dirty="0">
                <a:solidFill>
                  <a:srgbClr val="62666A"/>
                </a:solidFill>
                <a:latin typeface="Arial MT"/>
                <a:cs typeface="Arial MT"/>
              </a:rPr>
              <a:t>ESERCIZI</a:t>
            </a:r>
            <a:endParaRPr sz="1400">
              <a:latin typeface="Arial MT"/>
              <a:cs typeface="Arial MT"/>
            </a:endParaRPr>
          </a:p>
        </p:txBody>
      </p:sp>
      <p:pic>
        <p:nvPicPr>
          <p:cNvPr id="4" name="object 4"/>
          <p:cNvPicPr/>
          <p:nvPr/>
        </p:nvPicPr>
        <p:blipFill>
          <a:blip r:embed="rId2" cstate="print"/>
          <a:stretch>
            <a:fillRect/>
          </a:stretch>
        </p:blipFill>
        <p:spPr>
          <a:xfrm>
            <a:off x="2119883" y="3307067"/>
            <a:ext cx="1242821" cy="550938"/>
          </a:xfrm>
          <a:prstGeom prst="rect">
            <a:avLst/>
          </a:prstGeom>
        </p:spPr>
      </p:pic>
      <p:grpSp>
        <p:nvGrpSpPr>
          <p:cNvPr id="5" name="object 5"/>
          <p:cNvGrpSpPr/>
          <p:nvPr/>
        </p:nvGrpSpPr>
        <p:grpSpPr>
          <a:xfrm>
            <a:off x="1882122" y="1249585"/>
            <a:ext cx="5577205" cy="2379345"/>
            <a:chOff x="1882122" y="1249585"/>
            <a:chExt cx="5577205" cy="2379345"/>
          </a:xfrm>
        </p:grpSpPr>
        <p:pic>
          <p:nvPicPr>
            <p:cNvPr id="6" name="object 6"/>
            <p:cNvPicPr/>
            <p:nvPr/>
          </p:nvPicPr>
          <p:blipFill>
            <a:blip r:embed="rId3" cstate="print"/>
            <a:stretch>
              <a:fillRect/>
            </a:stretch>
          </p:blipFill>
          <p:spPr>
            <a:xfrm>
              <a:off x="1882122" y="1249585"/>
              <a:ext cx="5577108" cy="858950"/>
            </a:xfrm>
            <a:prstGeom prst="rect">
              <a:avLst/>
            </a:prstGeom>
          </p:spPr>
        </p:pic>
        <p:sp>
          <p:nvSpPr>
            <p:cNvPr id="7" name="object 7"/>
            <p:cNvSpPr/>
            <p:nvPr/>
          </p:nvSpPr>
          <p:spPr>
            <a:xfrm>
              <a:off x="3595116" y="2436876"/>
              <a:ext cx="1529080" cy="1187450"/>
            </a:xfrm>
            <a:custGeom>
              <a:avLst/>
              <a:gdLst/>
              <a:ahLst/>
              <a:cxnLst/>
              <a:rect l="l" t="t" r="r" b="b"/>
              <a:pathLst>
                <a:path w="1529079" h="1187450">
                  <a:moveTo>
                    <a:pt x="0" y="118744"/>
                  </a:moveTo>
                  <a:lnTo>
                    <a:pt x="9338" y="72544"/>
                  </a:lnTo>
                  <a:lnTo>
                    <a:pt x="34798" y="34798"/>
                  </a:lnTo>
                  <a:lnTo>
                    <a:pt x="72544" y="9338"/>
                  </a:lnTo>
                  <a:lnTo>
                    <a:pt x="118745" y="0"/>
                  </a:lnTo>
                  <a:lnTo>
                    <a:pt x="1409827" y="0"/>
                  </a:lnTo>
                  <a:lnTo>
                    <a:pt x="1456027" y="9338"/>
                  </a:lnTo>
                  <a:lnTo>
                    <a:pt x="1493774" y="34797"/>
                  </a:lnTo>
                  <a:lnTo>
                    <a:pt x="1519233" y="72544"/>
                  </a:lnTo>
                  <a:lnTo>
                    <a:pt x="1528572" y="118744"/>
                  </a:lnTo>
                  <a:lnTo>
                    <a:pt x="1528572" y="1068451"/>
                  </a:lnTo>
                  <a:lnTo>
                    <a:pt x="1519233" y="1114651"/>
                  </a:lnTo>
                  <a:lnTo>
                    <a:pt x="1493774" y="1152398"/>
                  </a:lnTo>
                  <a:lnTo>
                    <a:pt x="1456027" y="1177857"/>
                  </a:lnTo>
                  <a:lnTo>
                    <a:pt x="1409827" y="1187196"/>
                  </a:lnTo>
                  <a:lnTo>
                    <a:pt x="118745" y="1187196"/>
                  </a:lnTo>
                  <a:lnTo>
                    <a:pt x="72544" y="1177857"/>
                  </a:lnTo>
                  <a:lnTo>
                    <a:pt x="34798" y="1152398"/>
                  </a:lnTo>
                  <a:lnTo>
                    <a:pt x="9338" y="1114651"/>
                  </a:lnTo>
                  <a:lnTo>
                    <a:pt x="0" y="1068451"/>
                  </a:lnTo>
                  <a:lnTo>
                    <a:pt x="0" y="118744"/>
                  </a:lnTo>
                  <a:close/>
                </a:path>
              </a:pathLst>
            </a:custGeom>
            <a:ln w="9525">
              <a:solidFill>
                <a:srgbClr val="3B7BB4"/>
              </a:solidFill>
            </a:ln>
          </p:spPr>
          <p:txBody>
            <a:bodyPr wrap="square" lIns="0" tIns="0" rIns="0" bIns="0" rtlCol="0"/>
            <a:lstStyle/>
            <a:p>
              <a:endParaRPr/>
            </a:p>
          </p:txBody>
        </p:sp>
      </p:grpSp>
      <p:sp>
        <p:nvSpPr>
          <p:cNvPr id="8" name="object 8"/>
          <p:cNvSpPr txBox="1"/>
          <p:nvPr/>
        </p:nvSpPr>
        <p:spPr>
          <a:xfrm>
            <a:off x="2369566" y="3387978"/>
            <a:ext cx="748030" cy="338455"/>
          </a:xfrm>
          <a:prstGeom prst="rect">
            <a:avLst/>
          </a:prstGeom>
        </p:spPr>
        <p:txBody>
          <a:bodyPr vert="horz" wrap="square" lIns="0" tIns="36830" rIns="0" bIns="0" rtlCol="0">
            <a:spAutoFit/>
          </a:bodyPr>
          <a:lstStyle/>
          <a:p>
            <a:pPr marL="100965" marR="5080" indent="-88900">
              <a:lnSpc>
                <a:spcPts val="1140"/>
              </a:lnSpc>
              <a:spcBef>
                <a:spcPts val="290"/>
              </a:spcBef>
            </a:pPr>
            <a:r>
              <a:rPr sz="1100" spc="-10" dirty="0">
                <a:solidFill>
                  <a:srgbClr val="FFFFFF"/>
                </a:solidFill>
                <a:latin typeface="Arial MT"/>
                <a:cs typeface="Arial MT"/>
              </a:rPr>
              <a:t>R</a:t>
            </a:r>
            <a:r>
              <a:rPr sz="1100" spc="-5" dirty="0">
                <a:solidFill>
                  <a:srgbClr val="FFFFFF"/>
                </a:solidFill>
                <a:latin typeface="Arial MT"/>
                <a:cs typeface="Arial MT"/>
              </a:rPr>
              <a:t>EV</a:t>
            </a:r>
            <a:r>
              <a:rPr sz="1100" dirty="0">
                <a:solidFill>
                  <a:srgbClr val="FFFFFF"/>
                </a:solidFill>
                <a:latin typeface="Arial MT"/>
                <a:cs typeface="Arial MT"/>
              </a:rPr>
              <a:t>I</a:t>
            </a:r>
            <a:r>
              <a:rPr sz="1100" spc="-5" dirty="0">
                <a:solidFill>
                  <a:srgbClr val="FFFFFF"/>
                </a:solidFill>
                <a:latin typeface="Arial MT"/>
                <a:cs typeface="Arial MT"/>
              </a:rPr>
              <a:t>S</a:t>
            </a:r>
            <a:r>
              <a:rPr sz="1100" dirty="0">
                <a:solidFill>
                  <a:srgbClr val="FFFFFF"/>
                </a:solidFill>
                <a:latin typeface="Arial MT"/>
                <a:cs typeface="Arial MT"/>
              </a:rPr>
              <a:t>O</a:t>
            </a:r>
            <a:r>
              <a:rPr sz="1100" spc="-10" dirty="0">
                <a:solidFill>
                  <a:srgbClr val="FFFFFF"/>
                </a:solidFill>
                <a:latin typeface="Arial MT"/>
                <a:cs typeface="Arial MT"/>
              </a:rPr>
              <a:t>R</a:t>
            </a:r>
            <a:r>
              <a:rPr sz="1100" dirty="0">
                <a:solidFill>
                  <a:srgbClr val="FFFFFF"/>
                </a:solidFill>
                <a:latin typeface="Arial MT"/>
                <a:cs typeface="Arial MT"/>
              </a:rPr>
              <a:t>E  LEGALE</a:t>
            </a:r>
            <a:endParaRPr sz="1100">
              <a:latin typeface="Arial MT"/>
              <a:cs typeface="Arial MT"/>
            </a:endParaRPr>
          </a:p>
        </p:txBody>
      </p:sp>
      <p:sp>
        <p:nvSpPr>
          <p:cNvPr id="9" name="object 9"/>
          <p:cNvSpPr txBox="1"/>
          <p:nvPr/>
        </p:nvSpPr>
        <p:spPr>
          <a:xfrm>
            <a:off x="3862578" y="2798826"/>
            <a:ext cx="99441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62666A"/>
                </a:solidFill>
                <a:latin typeface="Arial MT"/>
                <a:cs typeface="Arial MT"/>
              </a:rPr>
              <a:t>9</a:t>
            </a:r>
            <a:r>
              <a:rPr sz="1400" spc="-65" dirty="0">
                <a:solidFill>
                  <a:srgbClr val="62666A"/>
                </a:solidFill>
                <a:latin typeface="Arial MT"/>
                <a:cs typeface="Arial MT"/>
              </a:rPr>
              <a:t> </a:t>
            </a:r>
            <a:r>
              <a:rPr sz="1400" spc="-5" dirty="0">
                <a:solidFill>
                  <a:srgbClr val="62666A"/>
                </a:solidFill>
                <a:latin typeface="Arial MT"/>
                <a:cs typeface="Arial MT"/>
              </a:rPr>
              <a:t>ESERCIZI</a:t>
            </a:r>
            <a:endParaRPr sz="1400">
              <a:latin typeface="Arial MT"/>
              <a:cs typeface="Arial MT"/>
            </a:endParaRPr>
          </a:p>
        </p:txBody>
      </p:sp>
      <p:grpSp>
        <p:nvGrpSpPr>
          <p:cNvPr id="10" name="object 10"/>
          <p:cNvGrpSpPr/>
          <p:nvPr/>
        </p:nvGrpSpPr>
        <p:grpSpPr>
          <a:xfrm>
            <a:off x="4194047" y="1827263"/>
            <a:ext cx="2474595" cy="677545"/>
            <a:chOff x="4194047" y="1827263"/>
            <a:chExt cx="2474595" cy="677545"/>
          </a:xfrm>
        </p:grpSpPr>
        <p:pic>
          <p:nvPicPr>
            <p:cNvPr id="11" name="object 11"/>
            <p:cNvPicPr/>
            <p:nvPr/>
          </p:nvPicPr>
          <p:blipFill>
            <a:blip r:embed="rId4" cstate="print"/>
            <a:stretch>
              <a:fillRect/>
            </a:stretch>
          </p:blipFill>
          <p:spPr>
            <a:xfrm>
              <a:off x="5253227" y="1827263"/>
              <a:ext cx="1415033" cy="625614"/>
            </a:xfrm>
            <a:prstGeom prst="rect">
              <a:avLst/>
            </a:prstGeom>
          </p:spPr>
        </p:pic>
        <p:pic>
          <p:nvPicPr>
            <p:cNvPr id="12" name="object 12"/>
            <p:cNvPicPr/>
            <p:nvPr/>
          </p:nvPicPr>
          <p:blipFill>
            <a:blip r:embed="rId5" cstate="print"/>
            <a:stretch>
              <a:fillRect/>
            </a:stretch>
          </p:blipFill>
          <p:spPr>
            <a:xfrm>
              <a:off x="4194047" y="1953755"/>
              <a:ext cx="1242822" cy="550938"/>
            </a:xfrm>
            <a:prstGeom prst="rect">
              <a:avLst/>
            </a:prstGeom>
          </p:spPr>
        </p:pic>
      </p:grpSp>
      <p:sp>
        <p:nvSpPr>
          <p:cNvPr id="13" name="object 13"/>
          <p:cNvSpPr txBox="1"/>
          <p:nvPr/>
        </p:nvSpPr>
        <p:spPr>
          <a:xfrm>
            <a:off x="4498594" y="2033777"/>
            <a:ext cx="639445" cy="319318"/>
          </a:xfrm>
          <a:prstGeom prst="rect">
            <a:avLst/>
          </a:prstGeom>
        </p:spPr>
        <p:txBody>
          <a:bodyPr vert="horz" wrap="square" lIns="0" tIns="36830" rIns="0" bIns="0" rtlCol="0">
            <a:spAutoFit/>
          </a:bodyPr>
          <a:lstStyle/>
          <a:p>
            <a:pPr marL="40005" marR="5080" indent="-27940" algn="ctr">
              <a:lnSpc>
                <a:spcPts val="1140"/>
              </a:lnSpc>
              <a:spcBef>
                <a:spcPts val="290"/>
              </a:spcBef>
            </a:pPr>
            <a:r>
              <a:rPr lang="it-IT" sz="1100" spc="-5" dirty="0">
                <a:solidFill>
                  <a:srgbClr val="FFFFFF"/>
                </a:solidFill>
                <a:latin typeface="Arial MT"/>
                <a:cs typeface="Arial MT"/>
              </a:rPr>
              <a:t>Revisore Legale</a:t>
            </a:r>
            <a:endParaRPr sz="1100" dirty="0">
              <a:latin typeface="Arial MT"/>
              <a:cs typeface="Arial MT"/>
            </a:endParaRPr>
          </a:p>
        </p:txBody>
      </p:sp>
      <p:grpSp>
        <p:nvGrpSpPr>
          <p:cNvPr id="14" name="object 14"/>
          <p:cNvGrpSpPr/>
          <p:nvPr/>
        </p:nvGrpSpPr>
        <p:grpSpPr>
          <a:xfrm>
            <a:off x="5388673" y="2401633"/>
            <a:ext cx="1704339" cy="1190625"/>
            <a:chOff x="5388673" y="2401633"/>
            <a:chExt cx="1704339" cy="1190625"/>
          </a:xfrm>
        </p:grpSpPr>
        <p:sp>
          <p:nvSpPr>
            <p:cNvPr id="15" name="object 15"/>
            <p:cNvSpPr/>
            <p:nvPr/>
          </p:nvSpPr>
          <p:spPr>
            <a:xfrm>
              <a:off x="5393435" y="2406395"/>
              <a:ext cx="1694814" cy="1181100"/>
            </a:xfrm>
            <a:custGeom>
              <a:avLst/>
              <a:gdLst/>
              <a:ahLst/>
              <a:cxnLst/>
              <a:rect l="l" t="t" r="r" b="b"/>
              <a:pathLst>
                <a:path w="1694815" h="1181100">
                  <a:moveTo>
                    <a:pt x="1576578" y="0"/>
                  </a:moveTo>
                  <a:lnTo>
                    <a:pt x="118110" y="0"/>
                  </a:lnTo>
                  <a:lnTo>
                    <a:pt x="72116" y="9274"/>
                  </a:lnTo>
                  <a:lnTo>
                    <a:pt x="34575" y="34575"/>
                  </a:lnTo>
                  <a:lnTo>
                    <a:pt x="9274" y="72116"/>
                  </a:lnTo>
                  <a:lnTo>
                    <a:pt x="0" y="118110"/>
                  </a:lnTo>
                  <a:lnTo>
                    <a:pt x="0" y="1062990"/>
                  </a:lnTo>
                  <a:lnTo>
                    <a:pt x="9274" y="1108983"/>
                  </a:lnTo>
                  <a:lnTo>
                    <a:pt x="34575" y="1146524"/>
                  </a:lnTo>
                  <a:lnTo>
                    <a:pt x="72116" y="1171825"/>
                  </a:lnTo>
                  <a:lnTo>
                    <a:pt x="118110" y="1181100"/>
                  </a:lnTo>
                  <a:lnTo>
                    <a:pt x="1576578" y="1181100"/>
                  </a:lnTo>
                  <a:lnTo>
                    <a:pt x="1622571" y="1171825"/>
                  </a:lnTo>
                  <a:lnTo>
                    <a:pt x="1660112" y="1146524"/>
                  </a:lnTo>
                  <a:lnTo>
                    <a:pt x="1685413" y="1108983"/>
                  </a:lnTo>
                  <a:lnTo>
                    <a:pt x="1694688" y="1062990"/>
                  </a:lnTo>
                  <a:lnTo>
                    <a:pt x="1694688" y="118110"/>
                  </a:lnTo>
                  <a:lnTo>
                    <a:pt x="1685413" y="72116"/>
                  </a:lnTo>
                  <a:lnTo>
                    <a:pt x="1660112" y="34575"/>
                  </a:lnTo>
                  <a:lnTo>
                    <a:pt x="1622571" y="9274"/>
                  </a:lnTo>
                  <a:lnTo>
                    <a:pt x="1576578" y="0"/>
                  </a:lnTo>
                  <a:close/>
                </a:path>
              </a:pathLst>
            </a:custGeom>
            <a:solidFill>
              <a:srgbClr val="FFFFFF">
                <a:alpha val="90194"/>
              </a:srgbClr>
            </a:solidFill>
          </p:spPr>
          <p:txBody>
            <a:bodyPr wrap="square" lIns="0" tIns="0" rIns="0" bIns="0" rtlCol="0"/>
            <a:lstStyle/>
            <a:p>
              <a:endParaRPr/>
            </a:p>
          </p:txBody>
        </p:sp>
        <p:sp>
          <p:nvSpPr>
            <p:cNvPr id="16" name="object 16"/>
            <p:cNvSpPr/>
            <p:nvPr/>
          </p:nvSpPr>
          <p:spPr>
            <a:xfrm>
              <a:off x="5393435" y="2406395"/>
              <a:ext cx="1694814" cy="1181100"/>
            </a:xfrm>
            <a:custGeom>
              <a:avLst/>
              <a:gdLst/>
              <a:ahLst/>
              <a:cxnLst/>
              <a:rect l="l" t="t" r="r" b="b"/>
              <a:pathLst>
                <a:path w="1694815" h="1181100">
                  <a:moveTo>
                    <a:pt x="0" y="118110"/>
                  </a:moveTo>
                  <a:lnTo>
                    <a:pt x="9274" y="72116"/>
                  </a:lnTo>
                  <a:lnTo>
                    <a:pt x="34575" y="34575"/>
                  </a:lnTo>
                  <a:lnTo>
                    <a:pt x="72116" y="9274"/>
                  </a:lnTo>
                  <a:lnTo>
                    <a:pt x="118110" y="0"/>
                  </a:lnTo>
                  <a:lnTo>
                    <a:pt x="1576578" y="0"/>
                  </a:lnTo>
                  <a:lnTo>
                    <a:pt x="1622571" y="9274"/>
                  </a:lnTo>
                  <a:lnTo>
                    <a:pt x="1660112" y="34575"/>
                  </a:lnTo>
                  <a:lnTo>
                    <a:pt x="1685413" y="72116"/>
                  </a:lnTo>
                  <a:lnTo>
                    <a:pt x="1694688" y="118110"/>
                  </a:lnTo>
                  <a:lnTo>
                    <a:pt x="1694688" y="1062990"/>
                  </a:lnTo>
                  <a:lnTo>
                    <a:pt x="1685413" y="1108983"/>
                  </a:lnTo>
                  <a:lnTo>
                    <a:pt x="1660112" y="1146524"/>
                  </a:lnTo>
                  <a:lnTo>
                    <a:pt x="1622571" y="1171825"/>
                  </a:lnTo>
                  <a:lnTo>
                    <a:pt x="1576578" y="1181100"/>
                  </a:lnTo>
                  <a:lnTo>
                    <a:pt x="118110" y="1181100"/>
                  </a:lnTo>
                  <a:lnTo>
                    <a:pt x="72116" y="1171825"/>
                  </a:lnTo>
                  <a:lnTo>
                    <a:pt x="34575" y="1146524"/>
                  </a:lnTo>
                  <a:lnTo>
                    <a:pt x="9274" y="1108983"/>
                  </a:lnTo>
                  <a:lnTo>
                    <a:pt x="0" y="1062990"/>
                  </a:lnTo>
                  <a:lnTo>
                    <a:pt x="0" y="118110"/>
                  </a:lnTo>
                  <a:close/>
                </a:path>
              </a:pathLst>
            </a:custGeom>
            <a:ln w="9525">
              <a:solidFill>
                <a:srgbClr val="5148BC"/>
              </a:solidFill>
            </a:ln>
          </p:spPr>
          <p:txBody>
            <a:bodyPr wrap="square" lIns="0" tIns="0" rIns="0" bIns="0" rtlCol="0"/>
            <a:lstStyle/>
            <a:p>
              <a:endParaRPr/>
            </a:p>
          </p:txBody>
        </p:sp>
      </p:grpSp>
      <p:sp>
        <p:nvSpPr>
          <p:cNvPr id="17" name="object 17"/>
          <p:cNvSpPr txBox="1"/>
          <p:nvPr/>
        </p:nvSpPr>
        <p:spPr>
          <a:xfrm>
            <a:off x="5533390" y="2513457"/>
            <a:ext cx="1204595" cy="791210"/>
          </a:xfrm>
          <a:prstGeom prst="rect">
            <a:avLst/>
          </a:prstGeom>
        </p:spPr>
        <p:txBody>
          <a:bodyPr vert="horz" wrap="square" lIns="0" tIns="42545" rIns="0" bIns="0" rtlCol="0">
            <a:spAutoFit/>
          </a:bodyPr>
          <a:lstStyle/>
          <a:p>
            <a:pPr marL="127000" marR="5080" indent="-114300">
              <a:lnSpc>
                <a:spcPct val="86200"/>
              </a:lnSpc>
              <a:spcBef>
                <a:spcPts val="335"/>
              </a:spcBef>
            </a:pPr>
            <a:r>
              <a:rPr sz="1400" spc="-5" dirty="0">
                <a:solidFill>
                  <a:srgbClr val="62666A"/>
                </a:solidFill>
                <a:latin typeface="Arial MT"/>
                <a:cs typeface="Arial MT"/>
              </a:rPr>
              <a:t>Dopo</a:t>
            </a:r>
            <a:r>
              <a:rPr sz="1400" spc="-75" dirty="0">
                <a:solidFill>
                  <a:srgbClr val="62666A"/>
                </a:solidFill>
                <a:latin typeface="Arial MT"/>
                <a:cs typeface="Arial MT"/>
              </a:rPr>
              <a:t> </a:t>
            </a:r>
            <a:r>
              <a:rPr sz="1400" dirty="0">
                <a:solidFill>
                  <a:srgbClr val="62666A"/>
                </a:solidFill>
                <a:latin typeface="Arial MT"/>
                <a:cs typeface="Arial MT"/>
              </a:rPr>
              <a:t>7esercizi </a:t>
            </a:r>
            <a:r>
              <a:rPr sz="1400" spc="-375" dirty="0">
                <a:solidFill>
                  <a:srgbClr val="62666A"/>
                </a:solidFill>
                <a:latin typeface="Arial MT"/>
                <a:cs typeface="Arial MT"/>
              </a:rPr>
              <a:t> </a:t>
            </a:r>
            <a:r>
              <a:rPr sz="1400" dirty="0">
                <a:solidFill>
                  <a:srgbClr val="62666A"/>
                </a:solidFill>
                <a:latin typeface="Arial MT"/>
                <a:cs typeface="Arial MT"/>
              </a:rPr>
              <a:t>sostituzione </a:t>
            </a:r>
            <a:r>
              <a:rPr sz="1400" spc="5" dirty="0">
                <a:solidFill>
                  <a:srgbClr val="62666A"/>
                </a:solidFill>
                <a:latin typeface="Arial MT"/>
                <a:cs typeface="Arial MT"/>
              </a:rPr>
              <a:t> </a:t>
            </a:r>
            <a:r>
              <a:rPr sz="1400" dirty="0">
                <a:solidFill>
                  <a:srgbClr val="62666A"/>
                </a:solidFill>
                <a:latin typeface="Arial MT"/>
                <a:cs typeface="Arial MT"/>
              </a:rPr>
              <a:t>responsabile </a:t>
            </a:r>
            <a:r>
              <a:rPr sz="1400" spc="-375" dirty="0">
                <a:solidFill>
                  <a:srgbClr val="62666A"/>
                </a:solidFill>
                <a:latin typeface="Arial MT"/>
                <a:cs typeface="Arial MT"/>
              </a:rPr>
              <a:t> </a:t>
            </a:r>
            <a:r>
              <a:rPr sz="1400" spc="-5" dirty="0">
                <a:solidFill>
                  <a:srgbClr val="62666A"/>
                </a:solidFill>
                <a:latin typeface="Arial MT"/>
                <a:cs typeface="Arial MT"/>
              </a:rPr>
              <a:t>chiave</a:t>
            </a:r>
            <a:endParaRPr sz="1400">
              <a:latin typeface="Arial MT"/>
              <a:cs typeface="Arial MT"/>
            </a:endParaRPr>
          </a:p>
        </p:txBody>
      </p:sp>
      <p:grpSp>
        <p:nvGrpSpPr>
          <p:cNvPr id="18" name="object 18"/>
          <p:cNvGrpSpPr/>
          <p:nvPr/>
        </p:nvGrpSpPr>
        <p:grpSpPr>
          <a:xfrm>
            <a:off x="6359652" y="3124187"/>
            <a:ext cx="2014220" cy="880744"/>
            <a:chOff x="6359652" y="3124187"/>
            <a:chExt cx="2014220" cy="880744"/>
          </a:xfrm>
        </p:grpSpPr>
        <p:pic>
          <p:nvPicPr>
            <p:cNvPr id="19" name="object 19"/>
            <p:cNvPicPr/>
            <p:nvPr/>
          </p:nvPicPr>
          <p:blipFill>
            <a:blip r:embed="rId6" cstate="print"/>
            <a:stretch>
              <a:fillRect/>
            </a:stretch>
          </p:blipFill>
          <p:spPr>
            <a:xfrm>
              <a:off x="6359652" y="3124187"/>
              <a:ext cx="1727453" cy="689622"/>
            </a:xfrm>
            <a:prstGeom prst="rect">
              <a:avLst/>
            </a:prstGeom>
          </p:spPr>
        </p:pic>
        <p:pic>
          <p:nvPicPr>
            <p:cNvPr id="20" name="object 20"/>
            <p:cNvPicPr/>
            <p:nvPr/>
          </p:nvPicPr>
          <p:blipFill>
            <a:blip r:embed="rId7" cstate="print"/>
            <a:stretch>
              <a:fillRect/>
            </a:stretch>
          </p:blipFill>
          <p:spPr>
            <a:xfrm>
              <a:off x="7130796" y="3477767"/>
              <a:ext cx="1242822" cy="526567"/>
            </a:xfrm>
            <a:prstGeom prst="rect">
              <a:avLst/>
            </a:prstGeom>
          </p:spPr>
        </p:pic>
      </p:grpSp>
      <p:sp>
        <p:nvSpPr>
          <p:cNvPr id="21" name="object 21"/>
          <p:cNvSpPr txBox="1"/>
          <p:nvPr/>
        </p:nvSpPr>
        <p:spPr>
          <a:xfrm>
            <a:off x="7344282" y="3617722"/>
            <a:ext cx="81788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MT"/>
                <a:cs typeface="Arial MT"/>
              </a:rPr>
              <a:t>Art.</a:t>
            </a:r>
            <a:r>
              <a:rPr sz="1100" spc="-45" dirty="0">
                <a:solidFill>
                  <a:srgbClr val="FFFFFF"/>
                </a:solidFill>
                <a:latin typeface="Arial MT"/>
                <a:cs typeface="Arial MT"/>
              </a:rPr>
              <a:t> </a:t>
            </a:r>
            <a:r>
              <a:rPr sz="1100" dirty="0">
                <a:solidFill>
                  <a:srgbClr val="FFFFFF"/>
                </a:solidFill>
                <a:latin typeface="Arial MT"/>
                <a:cs typeface="Arial MT"/>
              </a:rPr>
              <a:t>17,</a:t>
            </a:r>
            <a:r>
              <a:rPr sz="1100" spc="-30" dirty="0">
                <a:solidFill>
                  <a:srgbClr val="FFFFFF"/>
                </a:solidFill>
                <a:latin typeface="Arial MT"/>
                <a:cs typeface="Arial MT"/>
              </a:rPr>
              <a:t> </a:t>
            </a:r>
            <a:r>
              <a:rPr sz="1100" dirty="0">
                <a:solidFill>
                  <a:srgbClr val="FFFFFF"/>
                </a:solidFill>
                <a:latin typeface="Arial MT"/>
                <a:cs typeface="Arial MT"/>
              </a:rPr>
              <a:t>co.</a:t>
            </a:r>
            <a:r>
              <a:rPr sz="1100" spc="-30" dirty="0">
                <a:solidFill>
                  <a:srgbClr val="FFFFFF"/>
                </a:solidFill>
                <a:latin typeface="Arial MT"/>
                <a:cs typeface="Arial MT"/>
              </a:rPr>
              <a:t> </a:t>
            </a:r>
            <a:r>
              <a:rPr sz="1100" dirty="0">
                <a:solidFill>
                  <a:srgbClr val="FFFFFF"/>
                </a:solidFill>
                <a:latin typeface="Arial MT"/>
                <a:cs typeface="Arial MT"/>
              </a:rPr>
              <a:t>4</a:t>
            </a:r>
            <a:endParaRPr sz="1100">
              <a:latin typeface="Arial MT"/>
              <a:cs typeface="Arial MT"/>
            </a:endParaRPr>
          </a:p>
        </p:txBody>
      </p:sp>
      <p:grpSp>
        <p:nvGrpSpPr>
          <p:cNvPr id="22" name="object 22"/>
          <p:cNvGrpSpPr/>
          <p:nvPr/>
        </p:nvGrpSpPr>
        <p:grpSpPr>
          <a:xfrm>
            <a:off x="7225283" y="2057209"/>
            <a:ext cx="1601470" cy="1073785"/>
            <a:chOff x="7225283" y="2057209"/>
            <a:chExt cx="1601470" cy="1073785"/>
          </a:xfrm>
        </p:grpSpPr>
        <p:sp>
          <p:nvSpPr>
            <p:cNvPr id="23" name="object 23"/>
            <p:cNvSpPr/>
            <p:nvPr/>
          </p:nvSpPr>
          <p:spPr>
            <a:xfrm>
              <a:off x="7330439" y="2061972"/>
              <a:ext cx="1292860" cy="1064260"/>
            </a:xfrm>
            <a:custGeom>
              <a:avLst/>
              <a:gdLst/>
              <a:ahLst/>
              <a:cxnLst/>
              <a:rect l="l" t="t" r="r" b="b"/>
              <a:pathLst>
                <a:path w="1292859" h="1064260">
                  <a:moveTo>
                    <a:pt x="1185926" y="0"/>
                  </a:moveTo>
                  <a:lnTo>
                    <a:pt x="106425" y="0"/>
                  </a:lnTo>
                  <a:lnTo>
                    <a:pt x="64990" y="8360"/>
                  </a:lnTo>
                  <a:lnTo>
                    <a:pt x="31162" y="31162"/>
                  </a:lnTo>
                  <a:lnTo>
                    <a:pt x="8360" y="64990"/>
                  </a:lnTo>
                  <a:lnTo>
                    <a:pt x="0" y="106425"/>
                  </a:lnTo>
                  <a:lnTo>
                    <a:pt x="0" y="957326"/>
                  </a:lnTo>
                  <a:lnTo>
                    <a:pt x="8360" y="998761"/>
                  </a:lnTo>
                  <a:lnTo>
                    <a:pt x="31162" y="1032589"/>
                  </a:lnTo>
                  <a:lnTo>
                    <a:pt x="64990" y="1055391"/>
                  </a:lnTo>
                  <a:lnTo>
                    <a:pt x="106425" y="1063752"/>
                  </a:lnTo>
                  <a:lnTo>
                    <a:pt x="1185926" y="1063752"/>
                  </a:lnTo>
                  <a:lnTo>
                    <a:pt x="1227361" y="1055391"/>
                  </a:lnTo>
                  <a:lnTo>
                    <a:pt x="1261189" y="1032589"/>
                  </a:lnTo>
                  <a:lnTo>
                    <a:pt x="1283991" y="998761"/>
                  </a:lnTo>
                  <a:lnTo>
                    <a:pt x="1292352" y="957326"/>
                  </a:lnTo>
                  <a:lnTo>
                    <a:pt x="1292352" y="106425"/>
                  </a:lnTo>
                  <a:lnTo>
                    <a:pt x="1283991" y="64990"/>
                  </a:lnTo>
                  <a:lnTo>
                    <a:pt x="1261189" y="31162"/>
                  </a:lnTo>
                  <a:lnTo>
                    <a:pt x="1227361" y="8360"/>
                  </a:lnTo>
                  <a:lnTo>
                    <a:pt x="1185926" y="0"/>
                  </a:lnTo>
                  <a:close/>
                </a:path>
              </a:pathLst>
            </a:custGeom>
            <a:solidFill>
              <a:srgbClr val="FFFFFF">
                <a:alpha val="90194"/>
              </a:srgbClr>
            </a:solidFill>
          </p:spPr>
          <p:txBody>
            <a:bodyPr wrap="square" lIns="0" tIns="0" rIns="0" bIns="0" rtlCol="0"/>
            <a:lstStyle/>
            <a:p>
              <a:endParaRPr/>
            </a:p>
          </p:txBody>
        </p:sp>
        <p:sp>
          <p:nvSpPr>
            <p:cNvPr id="24" name="object 24"/>
            <p:cNvSpPr/>
            <p:nvPr/>
          </p:nvSpPr>
          <p:spPr>
            <a:xfrm>
              <a:off x="7330439" y="2061972"/>
              <a:ext cx="1292860" cy="1064260"/>
            </a:xfrm>
            <a:custGeom>
              <a:avLst/>
              <a:gdLst/>
              <a:ahLst/>
              <a:cxnLst/>
              <a:rect l="l" t="t" r="r" b="b"/>
              <a:pathLst>
                <a:path w="1292859" h="1064260">
                  <a:moveTo>
                    <a:pt x="0" y="106425"/>
                  </a:moveTo>
                  <a:lnTo>
                    <a:pt x="8360" y="64990"/>
                  </a:lnTo>
                  <a:lnTo>
                    <a:pt x="31162" y="31162"/>
                  </a:lnTo>
                  <a:lnTo>
                    <a:pt x="64990" y="8360"/>
                  </a:lnTo>
                  <a:lnTo>
                    <a:pt x="106425" y="0"/>
                  </a:lnTo>
                  <a:lnTo>
                    <a:pt x="1185926" y="0"/>
                  </a:lnTo>
                  <a:lnTo>
                    <a:pt x="1227361" y="8360"/>
                  </a:lnTo>
                  <a:lnTo>
                    <a:pt x="1261189" y="31162"/>
                  </a:lnTo>
                  <a:lnTo>
                    <a:pt x="1283991" y="64990"/>
                  </a:lnTo>
                  <a:lnTo>
                    <a:pt x="1292352" y="106425"/>
                  </a:lnTo>
                  <a:lnTo>
                    <a:pt x="1292352" y="957326"/>
                  </a:lnTo>
                  <a:lnTo>
                    <a:pt x="1283991" y="998761"/>
                  </a:lnTo>
                  <a:lnTo>
                    <a:pt x="1261189" y="1032589"/>
                  </a:lnTo>
                  <a:lnTo>
                    <a:pt x="1227361" y="1055391"/>
                  </a:lnTo>
                  <a:lnTo>
                    <a:pt x="1185926" y="1063752"/>
                  </a:lnTo>
                  <a:lnTo>
                    <a:pt x="106425" y="1063752"/>
                  </a:lnTo>
                  <a:lnTo>
                    <a:pt x="64990" y="1055391"/>
                  </a:lnTo>
                  <a:lnTo>
                    <a:pt x="31162" y="1032589"/>
                  </a:lnTo>
                  <a:lnTo>
                    <a:pt x="8360" y="998761"/>
                  </a:lnTo>
                  <a:lnTo>
                    <a:pt x="0" y="957326"/>
                  </a:lnTo>
                  <a:lnTo>
                    <a:pt x="0" y="106425"/>
                  </a:lnTo>
                  <a:close/>
                </a:path>
              </a:pathLst>
            </a:custGeom>
            <a:ln w="9525">
              <a:solidFill>
                <a:srgbClr val="9F5CC0"/>
              </a:solidFill>
            </a:ln>
          </p:spPr>
          <p:txBody>
            <a:bodyPr wrap="square" lIns="0" tIns="0" rIns="0" bIns="0" rtlCol="0"/>
            <a:lstStyle/>
            <a:p>
              <a:endParaRPr/>
            </a:p>
          </p:txBody>
        </p:sp>
        <p:pic>
          <p:nvPicPr>
            <p:cNvPr id="25" name="object 25"/>
            <p:cNvPicPr/>
            <p:nvPr/>
          </p:nvPicPr>
          <p:blipFill>
            <a:blip r:embed="rId8" cstate="print"/>
            <a:stretch>
              <a:fillRect/>
            </a:stretch>
          </p:blipFill>
          <p:spPr>
            <a:xfrm>
              <a:off x="7225283" y="2334742"/>
              <a:ext cx="1600962" cy="663727"/>
            </a:xfrm>
            <a:prstGeom prst="rect">
              <a:avLst/>
            </a:prstGeom>
          </p:spPr>
        </p:pic>
      </p:grpSp>
      <p:sp>
        <p:nvSpPr>
          <p:cNvPr id="26" name="object 26"/>
          <p:cNvSpPr txBox="1"/>
          <p:nvPr/>
        </p:nvSpPr>
        <p:spPr>
          <a:xfrm>
            <a:off x="7400290" y="2387854"/>
            <a:ext cx="1254125" cy="483234"/>
          </a:xfrm>
          <a:prstGeom prst="rect">
            <a:avLst/>
          </a:prstGeom>
        </p:spPr>
        <p:txBody>
          <a:bodyPr vert="horz" wrap="square" lIns="0" tIns="36830" rIns="0" bIns="0" rtlCol="0">
            <a:spAutoFit/>
          </a:bodyPr>
          <a:lstStyle/>
          <a:p>
            <a:pPr marL="12700" marR="5080" indent="1270" algn="ctr">
              <a:lnSpc>
                <a:spcPts val="1140"/>
              </a:lnSpc>
              <a:spcBef>
                <a:spcPts val="290"/>
              </a:spcBef>
            </a:pPr>
            <a:r>
              <a:rPr sz="1100" spc="-5" dirty="0">
                <a:solidFill>
                  <a:srgbClr val="FFFFFF"/>
                </a:solidFill>
                <a:latin typeface="Arial MT"/>
                <a:cs typeface="Arial MT"/>
              </a:rPr>
              <a:t>Decorsi </a:t>
            </a:r>
            <a:r>
              <a:rPr sz="1100" dirty="0">
                <a:solidFill>
                  <a:srgbClr val="FFFFFF"/>
                </a:solidFill>
                <a:latin typeface="Arial MT"/>
                <a:cs typeface="Arial MT"/>
              </a:rPr>
              <a:t>3 anni può </a:t>
            </a:r>
            <a:r>
              <a:rPr sz="1100" spc="5" dirty="0">
                <a:solidFill>
                  <a:srgbClr val="FFFFFF"/>
                </a:solidFill>
                <a:latin typeface="Arial MT"/>
                <a:cs typeface="Arial MT"/>
              </a:rPr>
              <a:t> </a:t>
            </a:r>
            <a:r>
              <a:rPr sz="1100" dirty="0">
                <a:solidFill>
                  <a:srgbClr val="FFFFFF"/>
                </a:solidFill>
                <a:latin typeface="Arial MT"/>
                <a:cs typeface="Arial MT"/>
              </a:rPr>
              <a:t>ess</a:t>
            </a:r>
            <a:r>
              <a:rPr sz="1100" spc="-5" dirty="0">
                <a:solidFill>
                  <a:srgbClr val="FFFFFF"/>
                </a:solidFill>
                <a:latin typeface="Arial MT"/>
                <a:cs typeface="Arial MT"/>
              </a:rPr>
              <a:t>e</a:t>
            </a:r>
            <a:r>
              <a:rPr sz="1100" dirty="0">
                <a:solidFill>
                  <a:srgbClr val="FFFFFF"/>
                </a:solidFill>
                <a:latin typeface="Arial MT"/>
                <a:cs typeface="Arial MT"/>
              </a:rPr>
              <a:t>re</a:t>
            </a:r>
            <a:r>
              <a:rPr sz="1100" spc="-10" dirty="0">
                <a:solidFill>
                  <a:srgbClr val="FFFFFF"/>
                </a:solidFill>
                <a:latin typeface="Arial MT"/>
                <a:cs typeface="Arial MT"/>
              </a:rPr>
              <a:t> </a:t>
            </a:r>
            <a:r>
              <a:rPr sz="1100" dirty="0">
                <a:solidFill>
                  <a:srgbClr val="FFFFFF"/>
                </a:solidFill>
                <a:latin typeface="Arial MT"/>
                <a:cs typeface="Arial MT"/>
              </a:rPr>
              <a:t>n</a:t>
            </a:r>
            <a:r>
              <a:rPr sz="1100" spc="-5" dirty="0">
                <a:solidFill>
                  <a:srgbClr val="FFFFFF"/>
                </a:solidFill>
                <a:latin typeface="Arial MT"/>
                <a:cs typeface="Arial MT"/>
              </a:rPr>
              <a:t>u</a:t>
            </a:r>
            <a:r>
              <a:rPr sz="1100" dirty="0">
                <a:solidFill>
                  <a:srgbClr val="FFFFFF"/>
                </a:solidFill>
                <a:latin typeface="Arial MT"/>
                <a:cs typeface="Arial MT"/>
              </a:rPr>
              <a:t>o</a:t>
            </a:r>
            <a:r>
              <a:rPr sz="1100" spc="-15" dirty="0">
                <a:solidFill>
                  <a:srgbClr val="FFFFFF"/>
                </a:solidFill>
                <a:latin typeface="Arial MT"/>
                <a:cs typeface="Arial MT"/>
              </a:rPr>
              <a:t>v</a:t>
            </a:r>
            <a:r>
              <a:rPr sz="1100" dirty="0">
                <a:solidFill>
                  <a:srgbClr val="FFFFFF"/>
                </a:solidFill>
                <a:latin typeface="Arial MT"/>
                <a:cs typeface="Arial MT"/>
              </a:rPr>
              <a:t>amente  </a:t>
            </a:r>
            <a:r>
              <a:rPr sz="1100" spc="-5" dirty="0">
                <a:solidFill>
                  <a:srgbClr val="FFFFFF"/>
                </a:solidFill>
                <a:latin typeface="Arial MT"/>
                <a:cs typeface="Arial MT"/>
              </a:rPr>
              <a:t>incaricato.</a:t>
            </a:r>
            <a:endParaRPr sz="1100">
              <a:latin typeface="Arial MT"/>
              <a:cs typeface="Arial MT"/>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19</a:t>
            </a:fld>
            <a:endParaRPr dirty="0"/>
          </a:p>
        </p:txBody>
      </p:sp>
      <p:sp>
        <p:nvSpPr>
          <p:cNvPr id="27" name="object 27"/>
          <p:cNvSpPr txBox="1"/>
          <p:nvPr/>
        </p:nvSpPr>
        <p:spPr>
          <a:xfrm>
            <a:off x="2450338" y="1407033"/>
            <a:ext cx="43948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MT"/>
                <a:cs typeface="Arial MT"/>
              </a:rPr>
              <a:t>D</a:t>
            </a:r>
            <a:r>
              <a:rPr sz="1800" spc="-15" dirty="0">
                <a:solidFill>
                  <a:srgbClr val="FF0000"/>
                </a:solidFill>
                <a:latin typeface="Arial MT"/>
                <a:cs typeface="Arial MT"/>
              </a:rPr>
              <a:t>U</a:t>
            </a:r>
            <a:r>
              <a:rPr sz="1800" spc="-5" dirty="0">
                <a:solidFill>
                  <a:srgbClr val="FF0000"/>
                </a:solidFill>
                <a:latin typeface="Arial MT"/>
                <a:cs typeface="Arial MT"/>
              </a:rPr>
              <a:t>R</a:t>
            </a:r>
            <a:r>
              <a:rPr sz="1800" spc="-140" dirty="0">
                <a:solidFill>
                  <a:srgbClr val="FF0000"/>
                </a:solidFill>
                <a:latin typeface="Arial MT"/>
                <a:cs typeface="Arial MT"/>
              </a:rPr>
              <a:t>A</a:t>
            </a:r>
            <a:r>
              <a:rPr sz="1800" spc="-120" dirty="0">
                <a:solidFill>
                  <a:srgbClr val="FF0000"/>
                </a:solidFill>
                <a:latin typeface="Arial MT"/>
                <a:cs typeface="Arial MT"/>
              </a:rPr>
              <a:t>T</a:t>
            </a:r>
            <a:r>
              <a:rPr sz="1800" dirty="0">
                <a:solidFill>
                  <a:srgbClr val="FF0000"/>
                </a:solidFill>
                <a:latin typeface="Arial MT"/>
                <a:cs typeface="Arial MT"/>
              </a:rPr>
              <a:t>A</a:t>
            </a:r>
            <a:r>
              <a:rPr sz="1800" spc="-110" dirty="0">
                <a:solidFill>
                  <a:srgbClr val="FF0000"/>
                </a:solidFill>
                <a:latin typeface="Arial MT"/>
                <a:cs typeface="Arial MT"/>
              </a:rPr>
              <a:t> </a:t>
            </a:r>
            <a:r>
              <a:rPr sz="1800" spc="-5" dirty="0">
                <a:solidFill>
                  <a:srgbClr val="FF0000"/>
                </a:solidFill>
                <a:latin typeface="Arial MT"/>
                <a:cs typeface="Arial MT"/>
              </a:rPr>
              <a:t>INCA</a:t>
            </a:r>
            <a:r>
              <a:rPr sz="1800" spc="-15" dirty="0">
                <a:solidFill>
                  <a:srgbClr val="FF0000"/>
                </a:solidFill>
                <a:latin typeface="Arial MT"/>
                <a:cs typeface="Arial MT"/>
              </a:rPr>
              <a:t>R</a:t>
            </a:r>
            <a:r>
              <a:rPr sz="1800" dirty="0">
                <a:solidFill>
                  <a:srgbClr val="FF0000"/>
                </a:solidFill>
                <a:latin typeface="Arial MT"/>
                <a:cs typeface="Arial MT"/>
              </a:rPr>
              <a:t>ICO:</a:t>
            </a:r>
            <a:r>
              <a:rPr sz="1800" spc="-100" dirty="0">
                <a:solidFill>
                  <a:srgbClr val="FF0000"/>
                </a:solidFill>
                <a:latin typeface="Arial MT"/>
                <a:cs typeface="Arial MT"/>
              </a:rPr>
              <a:t> </a:t>
            </a:r>
            <a:r>
              <a:rPr sz="1800" spc="-5" dirty="0">
                <a:solidFill>
                  <a:srgbClr val="FF0000"/>
                </a:solidFill>
                <a:latin typeface="Arial MT"/>
                <a:cs typeface="Arial MT"/>
              </a:rPr>
              <a:t>A</a:t>
            </a:r>
            <a:r>
              <a:rPr sz="1800" spc="-45" dirty="0">
                <a:solidFill>
                  <a:srgbClr val="FF0000"/>
                </a:solidFill>
                <a:latin typeface="Arial MT"/>
                <a:cs typeface="Arial MT"/>
              </a:rPr>
              <a:t>R</a:t>
            </a:r>
            <a:r>
              <a:rPr sz="1800" spc="-190" dirty="0">
                <a:solidFill>
                  <a:srgbClr val="FF0000"/>
                </a:solidFill>
                <a:latin typeface="Arial MT"/>
                <a:cs typeface="Arial MT"/>
              </a:rPr>
              <a:t>T</a:t>
            </a:r>
            <a:r>
              <a:rPr sz="1800" dirty="0">
                <a:solidFill>
                  <a:srgbClr val="FF0000"/>
                </a:solidFill>
                <a:latin typeface="Arial MT"/>
                <a:cs typeface="Arial MT"/>
              </a:rPr>
              <a:t>. </a:t>
            </a:r>
            <a:r>
              <a:rPr sz="1800" spc="-15" dirty="0">
                <a:solidFill>
                  <a:srgbClr val="FF0000"/>
                </a:solidFill>
                <a:latin typeface="Arial MT"/>
                <a:cs typeface="Arial MT"/>
              </a:rPr>
              <a:t>1</a:t>
            </a:r>
            <a:r>
              <a:rPr sz="1800" dirty="0">
                <a:solidFill>
                  <a:srgbClr val="FF0000"/>
                </a:solidFill>
                <a:latin typeface="Arial MT"/>
                <a:cs typeface="Arial MT"/>
              </a:rPr>
              <a:t>7, co. </a:t>
            </a:r>
            <a:r>
              <a:rPr sz="1800" spc="-5" dirty="0">
                <a:solidFill>
                  <a:srgbClr val="FF0000"/>
                </a:solidFill>
                <a:latin typeface="Arial MT"/>
                <a:cs typeface="Arial MT"/>
              </a:rPr>
              <a:t>1</a:t>
            </a:r>
            <a:r>
              <a:rPr sz="1800" dirty="0">
                <a:solidFill>
                  <a:srgbClr val="FF0000"/>
                </a:solidFill>
                <a:latin typeface="Arial MT"/>
                <a:cs typeface="Arial MT"/>
              </a:rPr>
              <a:t> </a:t>
            </a:r>
            <a:r>
              <a:rPr sz="1800" spc="-5" dirty="0">
                <a:solidFill>
                  <a:srgbClr val="FF0000"/>
                </a:solidFill>
                <a:latin typeface="Arial MT"/>
                <a:cs typeface="Arial MT"/>
              </a:rPr>
              <a:t>e</a:t>
            </a:r>
            <a:r>
              <a:rPr sz="1800" dirty="0">
                <a:solidFill>
                  <a:srgbClr val="FF0000"/>
                </a:solidFill>
                <a:latin typeface="Arial MT"/>
                <a:cs typeface="Arial MT"/>
              </a:rPr>
              <a:t> co. </a:t>
            </a:r>
            <a:r>
              <a:rPr sz="1800" spc="-5" dirty="0">
                <a:solidFill>
                  <a:srgbClr val="FF0000"/>
                </a:solidFill>
                <a:latin typeface="Arial MT"/>
                <a:cs typeface="Arial MT"/>
              </a:rPr>
              <a:t>4</a:t>
            </a:r>
            <a:endParaRPr sz="1800">
              <a:latin typeface="Arial MT"/>
              <a:cs typeface="Arial MT"/>
            </a:endParaRPr>
          </a:p>
        </p:txBody>
      </p:sp>
      <p:sp>
        <p:nvSpPr>
          <p:cNvPr id="28" name="object 28"/>
          <p:cNvSpPr txBox="1">
            <a:spLocks noGrp="1"/>
          </p:cNvSpPr>
          <p:nvPr>
            <p:ph type="title"/>
          </p:nvPr>
        </p:nvSpPr>
        <p:spPr>
          <a:xfrm>
            <a:off x="521004" y="302132"/>
            <a:ext cx="8171180"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14" dirty="0"/>
              <a:t> </a:t>
            </a:r>
            <a:r>
              <a:rPr dirty="0"/>
              <a:t>NELLE</a:t>
            </a:r>
            <a:r>
              <a:rPr spc="-10" dirty="0"/>
              <a:t> </a:t>
            </a:r>
            <a:r>
              <a:rPr dirty="0"/>
              <a:t>REVISIONI LEGALI</a:t>
            </a:r>
            <a:r>
              <a:rPr spc="-25" dirty="0"/>
              <a:t> </a:t>
            </a:r>
            <a:r>
              <a:rPr spc="-5" dirty="0"/>
              <a:t>EIP/ESRI:</a:t>
            </a:r>
            <a:r>
              <a:rPr dirty="0"/>
              <a:t> D.</a:t>
            </a:r>
            <a:r>
              <a:rPr spc="-25" dirty="0"/>
              <a:t> </a:t>
            </a:r>
            <a:r>
              <a:rPr dirty="0"/>
              <a:t>Lgs.</a:t>
            </a:r>
            <a:r>
              <a:rPr spc="-25" dirty="0"/>
              <a:t> </a:t>
            </a:r>
            <a:r>
              <a:rPr dirty="0"/>
              <a:t>39/2010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836" y="2650362"/>
            <a:ext cx="7284720" cy="452120"/>
          </a:xfrm>
          <a:prstGeom prst="rect">
            <a:avLst/>
          </a:prstGeom>
        </p:spPr>
        <p:txBody>
          <a:bodyPr vert="horz" wrap="square" lIns="0" tIns="12065" rIns="0" bIns="0" rtlCol="0">
            <a:spAutoFit/>
          </a:bodyPr>
          <a:lstStyle/>
          <a:p>
            <a:pPr marL="12700">
              <a:lnSpc>
                <a:spcPct val="100000"/>
              </a:lnSpc>
              <a:spcBef>
                <a:spcPts val="95"/>
              </a:spcBef>
            </a:pPr>
            <a:r>
              <a:rPr sz="2800" spc="-5" dirty="0"/>
              <a:t>ETICA</a:t>
            </a:r>
            <a:r>
              <a:rPr sz="2800" spc="-165" dirty="0"/>
              <a:t> </a:t>
            </a:r>
            <a:r>
              <a:rPr sz="2800" spc="-5" dirty="0"/>
              <a:t>ED</a:t>
            </a:r>
            <a:r>
              <a:rPr sz="2800" spc="-15" dirty="0"/>
              <a:t> </a:t>
            </a:r>
            <a:r>
              <a:rPr sz="2800" spc="-10" dirty="0"/>
              <a:t>INDIPENDENZA:</a:t>
            </a:r>
            <a:r>
              <a:rPr sz="2800" spc="25" dirty="0"/>
              <a:t> </a:t>
            </a:r>
            <a:r>
              <a:rPr sz="2800" spc="-5" dirty="0"/>
              <a:t>INTRODUZIONE</a:t>
            </a:r>
            <a:endParaRPr sz="28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a:t>
            </a:fld>
            <a:endParaRPr dirty="0"/>
          </a:p>
        </p:txBody>
      </p:sp>
    </p:spTree>
    <p:extLst>
      <p:ext uri="{BB962C8B-B14F-4D97-AF65-F5344CB8AC3E}">
        <p14:creationId xmlns:p14="http://schemas.microsoft.com/office/powerpoint/2010/main" val="40787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28670" y="984630"/>
            <a:ext cx="36449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MT"/>
                <a:cs typeface="Arial MT"/>
              </a:rPr>
              <a:t>D</a:t>
            </a:r>
            <a:r>
              <a:rPr sz="1800" spc="-15" dirty="0">
                <a:solidFill>
                  <a:srgbClr val="FF0000"/>
                </a:solidFill>
                <a:latin typeface="Arial MT"/>
                <a:cs typeface="Arial MT"/>
              </a:rPr>
              <a:t>U</a:t>
            </a:r>
            <a:r>
              <a:rPr sz="1800" spc="-5" dirty="0">
                <a:solidFill>
                  <a:srgbClr val="FF0000"/>
                </a:solidFill>
                <a:latin typeface="Arial MT"/>
                <a:cs typeface="Arial MT"/>
              </a:rPr>
              <a:t>R</a:t>
            </a:r>
            <a:r>
              <a:rPr sz="1800" spc="-140" dirty="0">
                <a:solidFill>
                  <a:srgbClr val="FF0000"/>
                </a:solidFill>
                <a:latin typeface="Arial MT"/>
                <a:cs typeface="Arial MT"/>
              </a:rPr>
              <a:t>A</a:t>
            </a:r>
            <a:r>
              <a:rPr sz="1800" spc="-120" dirty="0">
                <a:solidFill>
                  <a:srgbClr val="FF0000"/>
                </a:solidFill>
                <a:latin typeface="Arial MT"/>
                <a:cs typeface="Arial MT"/>
              </a:rPr>
              <a:t>T</a:t>
            </a:r>
            <a:r>
              <a:rPr sz="1800" dirty="0">
                <a:solidFill>
                  <a:srgbClr val="FF0000"/>
                </a:solidFill>
                <a:latin typeface="Arial MT"/>
                <a:cs typeface="Arial MT"/>
              </a:rPr>
              <a:t>A</a:t>
            </a:r>
            <a:r>
              <a:rPr sz="1800" spc="-110" dirty="0">
                <a:solidFill>
                  <a:srgbClr val="FF0000"/>
                </a:solidFill>
                <a:latin typeface="Arial MT"/>
                <a:cs typeface="Arial MT"/>
              </a:rPr>
              <a:t> </a:t>
            </a:r>
            <a:r>
              <a:rPr sz="1800" spc="-5" dirty="0">
                <a:solidFill>
                  <a:srgbClr val="FF0000"/>
                </a:solidFill>
                <a:latin typeface="Arial MT"/>
                <a:cs typeface="Arial MT"/>
              </a:rPr>
              <a:t>INCA</a:t>
            </a:r>
            <a:r>
              <a:rPr sz="1800" spc="-15" dirty="0">
                <a:solidFill>
                  <a:srgbClr val="FF0000"/>
                </a:solidFill>
                <a:latin typeface="Arial MT"/>
                <a:cs typeface="Arial MT"/>
              </a:rPr>
              <a:t>R</a:t>
            </a:r>
            <a:r>
              <a:rPr sz="1800" dirty="0">
                <a:solidFill>
                  <a:srgbClr val="FF0000"/>
                </a:solidFill>
                <a:latin typeface="Arial MT"/>
                <a:cs typeface="Arial MT"/>
              </a:rPr>
              <a:t>ICO:</a:t>
            </a:r>
            <a:r>
              <a:rPr sz="1800" spc="-100" dirty="0">
                <a:solidFill>
                  <a:srgbClr val="FF0000"/>
                </a:solidFill>
                <a:latin typeface="Arial MT"/>
                <a:cs typeface="Arial MT"/>
              </a:rPr>
              <a:t> </a:t>
            </a:r>
            <a:r>
              <a:rPr sz="1800" spc="-5" dirty="0">
                <a:solidFill>
                  <a:srgbClr val="FF0000"/>
                </a:solidFill>
                <a:latin typeface="Arial MT"/>
                <a:cs typeface="Arial MT"/>
              </a:rPr>
              <a:t>A</a:t>
            </a:r>
            <a:r>
              <a:rPr sz="1800" spc="-45" dirty="0">
                <a:solidFill>
                  <a:srgbClr val="FF0000"/>
                </a:solidFill>
                <a:latin typeface="Arial MT"/>
                <a:cs typeface="Arial MT"/>
              </a:rPr>
              <a:t>R</a:t>
            </a:r>
            <a:r>
              <a:rPr sz="1800" spc="-190" dirty="0">
                <a:solidFill>
                  <a:srgbClr val="FF0000"/>
                </a:solidFill>
                <a:latin typeface="Arial MT"/>
                <a:cs typeface="Arial MT"/>
              </a:rPr>
              <a:t>T</a:t>
            </a:r>
            <a:r>
              <a:rPr sz="1800" dirty="0">
                <a:solidFill>
                  <a:srgbClr val="FF0000"/>
                </a:solidFill>
                <a:latin typeface="Arial MT"/>
                <a:cs typeface="Arial MT"/>
              </a:rPr>
              <a:t>. </a:t>
            </a:r>
            <a:r>
              <a:rPr sz="1800" spc="-15" dirty="0">
                <a:solidFill>
                  <a:srgbClr val="FF0000"/>
                </a:solidFill>
                <a:latin typeface="Arial MT"/>
                <a:cs typeface="Arial MT"/>
              </a:rPr>
              <a:t>1</a:t>
            </a:r>
            <a:r>
              <a:rPr sz="1800" dirty="0">
                <a:solidFill>
                  <a:srgbClr val="FF0000"/>
                </a:solidFill>
                <a:latin typeface="Arial MT"/>
                <a:cs typeface="Arial MT"/>
              </a:rPr>
              <a:t>7, co. </a:t>
            </a:r>
            <a:r>
              <a:rPr sz="1800" spc="-5" dirty="0">
                <a:solidFill>
                  <a:srgbClr val="FF0000"/>
                </a:solidFill>
                <a:latin typeface="Arial MT"/>
                <a:cs typeface="Arial MT"/>
              </a:rPr>
              <a:t>1</a:t>
            </a:r>
            <a:endParaRPr sz="1800">
              <a:latin typeface="Arial MT"/>
              <a:cs typeface="Arial MT"/>
            </a:endParaRPr>
          </a:p>
        </p:txBody>
      </p:sp>
      <p:sp>
        <p:nvSpPr>
          <p:cNvPr id="3" name="object 3"/>
          <p:cNvSpPr txBox="1">
            <a:spLocks noGrp="1"/>
          </p:cNvSpPr>
          <p:nvPr>
            <p:ph type="title"/>
          </p:nvPr>
        </p:nvSpPr>
        <p:spPr>
          <a:xfrm>
            <a:off x="330200" y="302132"/>
            <a:ext cx="8171180"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14" dirty="0"/>
              <a:t> </a:t>
            </a:r>
            <a:r>
              <a:rPr dirty="0"/>
              <a:t>NELLE</a:t>
            </a:r>
            <a:r>
              <a:rPr spc="-10" dirty="0"/>
              <a:t> </a:t>
            </a:r>
            <a:r>
              <a:rPr dirty="0"/>
              <a:t>REVISIONI LEGALI</a:t>
            </a:r>
            <a:r>
              <a:rPr spc="-25" dirty="0"/>
              <a:t> </a:t>
            </a:r>
            <a:r>
              <a:rPr spc="-5" dirty="0"/>
              <a:t>EIP/ESRI:</a:t>
            </a:r>
            <a:r>
              <a:rPr dirty="0"/>
              <a:t> D.</a:t>
            </a:r>
            <a:r>
              <a:rPr spc="-25" dirty="0"/>
              <a:t> </a:t>
            </a:r>
            <a:r>
              <a:rPr dirty="0"/>
              <a:t>Lgs.</a:t>
            </a:r>
            <a:r>
              <a:rPr spc="-25" dirty="0"/>
              <a:t> </a:t>
            </a:r>
            <a:r>
              <a:rPr dirty="0"/>
              <a:t>39/2010</a:t>
            </a:r>
          </a:p>
        </p:txBody>
      </p:sp>
      <p:sp>
        <p:nvSpPr>
          <p:cNvPr id="4" name="object 4"/>
          <p:cNvSpPr txBox="1"/>
          <p:nvPr/>
        </p:nvSpPr>
        <p:spPr>
          <a:xfrm>
            <a:off x="2401061" y="1611630"/>
            <a:ext cx="1607820" cy="962025"/>
          </a:xfrm>
          <a:prstGeom prst="rect">
            <a:avLst/>
          </a:prstGeom>
          <a:solidFill>
            <a:srgbClr val="3E9C35"/>
          </a:solidFill>
          <a:ln w="10795">
            <a:solidFill>
              <a:srgbClr val="2C7023"/>
            </a:solidFill>
          </a:ln>
        </p:spPr>
        <p:txBody>
          <a:bodyPr vert="horz" wrap="square" lIns="0" tIns="200025" rIns="0" bIns="0" rtlCol="0">
            <a:spAutoFit/>
          </a:bodyPr>
          <a:lstStyle/>
          <a:p>
            <a:pPr marL="346710" marR="293370" indent="-45720">
              <a:lnSpc>
                <a:spcPct val="100000"/>
              </a:lnSpc>
              <a:spcBef>
                <a:spcPts val="1575"/>
              </a:spcBef>
            </a:pPr>
            <a:r>
              <a:rPr sz="1800" spc="-5" dirty="0">
                <a:solidFill>
                  <a:srgbClr val="FFFFFF"/>
                </a:solidFill>
                <a:latin typeface="Arial MT"/>
                <a:cs typeface="Arial MT"/>
              </a:rPr>
              <a:t>Società</a:t>
            </a:r>
            <a:r>
              <a:rPr sz="1800" spc="-55" dirty="0">
                <a:solidFill>
                  <a:srgbClr val="FFFFFF"/>
                </a:solidFill>
                <a:latin typeface="Arial MT"/>
                <a:cs typeface="Arial MT"/>
              </a:rPr>
              <a:t> </a:t>
            </a:r>
            <a:r>
              <a:rPr sz="1800" spc="-5" dirty="0">
                <a:solidFill>
                  <a:srgbClr val="FFFFFF"/>
                </a:solidFill>
                <a:latin typeface="Arial MT"/>
                <a:cs typeface="Arial MT"/>
              </a:rPr>
              <a:t>di </a:t>
            </a:r>
            <a:r>
              <a:rPr sz="1800" spc="-484" dirty="0">
                <a:solidFill>
                  <a:srgbClr val="FFFFFF"/>
                </a:solidFill>
                <a:latin typeface="Arial MT"/>
                <a:cs typeface="Arial MT"/>
              </a:rPr>
              <a:t> </a:t>
            </a:r>
            <a:r>
              <a:rPr sz="1800" spc="-5" dirty="0">
                <a:solidFill>
                  <a:srgbClr val="FFFFFF"/>
                </a:solidFill>
                <a:latin typeface="Arial MT"/>
                <a:cs typeface="Arial MT"/>
              </a:rPr>
              <a:t>revisione</a:t>
            </a:r>
            <a:endParaRPr sz="1800">
              <a:latin typeface="Arial MT"/>
              <a:cs typeface="Arial MT"/>
            </a:endParaRPr>
          </a:p>
        </p:txBody>
      </p:sp>
      <p:sp>
        <p:nvSpPr>
          <p:cNvPr id="5" name="object 5"/>
          <p:cNvSpPr txBox="1"/>
          <p:nvPr/>
        </p:nvSpPr>
        <p:spPr>
          <a:xfrm>
            <a:off x="2402585" y="2894838"/>
            <a:ext cx="1605280" cy="962025"/>
          </a:xfrm>
          <a:prstGeom prst="rect">
            <a:avLst/>
          </a:prstGeom>
          <a:solidFill>
            <a:srgbClr val="F0B434"/>
          </a:solidFill>
          <a:ln w="10795">
            <a:solidFill>
              <a:srgbClr val="B08322"/>
            </a:solidFill>
          </a:ln>
        </p:spPr>
        <p:txBody>
          <a:bodyPr vert="horz" wrap="square" lIns="0" tIns="200025" rIns="0" bIns="0" rtlCol="0">
            <a:spAutoFit/>
          </a:bodyPr>
          <a:lstStyle/>
          <a:p>
            <a:pPr algn="ctr">
              <a:lnSpc>
                <a:spcPct val="100000"/>
              </a:lnSpc>
              <a:spcBef>
                <a:spcPts val="1575"/>
              </a:spcBef>
            </a:pPr>
            <a:r>
              <a:rPr sz="1800" spc="-5" dirty="0">
                <a:solidFill>
                  <a:srgbClr val="FFFFFF"/>
                </a:solidFill>
                <a:latin typeface="Arial MT"/>
                <a:cs typeface="Arial MT"/>
              </a:rPr>
              <a:t>Revisore</a:t>
            </a:r>
            <a:endParaRPr sz="1800">
              <a:latin typeface="Arial MT"/>
              <a:cs typeface="Arial MT"/>
            </a:endParaRPr>
          </a:p>
          <a:p>
            <a:pPr algn="ctr">
              <a:lnSpc>
                <a:spcPct val="100000"/>
              </a:lnSpc>
            </a:pPr>
            <a:r>
              <a:rPr sz="1800" spc="-5" dirty="0">
                <a:solidFill>
                  <a:srgbClr val="FFFFFF"/>
                </a:solidFill>
                <a:latin typeface="Arial MT"/>
                <a:cs typeface="Arial MT"/>
              </a:rPr>
              <a:t>legale</a:t>
            </a:r>
            <a:endParaRPr sz="1800">
              <a:latin typeface="Arial MT"/>
              <a:cs typeface="Arial MT"/>
            </a:endParaRPr>
          </a:p>
        </p:txBody>
      </p:sp>
      <p:grpSp>
        <p:nvGrpSpPr>
          <p:cNvPr id="6" name="object 6"/>
          <p:cNvGrpSpPr/>
          <p:nvPr/>
        </p:nvGrpSpPr>
        <p:grpSpPr>
          <a:xfrm>
            <a:off x="4276280" y="2598356"/>
            <a:ext cx="666115" cy="269875"/>
            <a:chOff x="4276280" y="2598356"/>
            <a:chExt cx="666115" cy="269875"/>
          </a:xfrm>
        </p:grpSpPr>
        <p:sp>
          <p:nvSpPr>
            <p:cNvPr id="7" name="object 7"/>
            <p:cNvSpPr/>
            <p:nvPr/>
          </p:nvSpPr>
          <p:spPr>
            <a:xfrm>
              <a:off x="4281677" y="2603754"/>
              <a:ext cx="655320" cy="259079"/>
            </a:xfrm>
            <a:custGeom>
              <a:avLst/>
              <a:gdLst/>
              <a:ahLst/>
              <a:cxnLst/>
              <a:rect l="l" t="t" r="r" b="b"/>
              <a:pathLst>
                <a:path w="655320" h="259080">
                  <a:moveTo>
                    <a:pt x="525780" y="0"/>
                  </a:moveTo>
                  <a:lnTo>
                    <a:pt x="525780" y="64769"/>
                  </a:lnTo>
                  <a:lnTo>
                    <a:pt x="0" y="64769"/>
                  </a:lnTo>
                  <a:lnTo>
                    <a:pt x="0" y="194309"/>
                  </a:lnTo>
                  <a:lnTo>
                    <a:pt x="525780" y="194309"/>
                  </a:lnTo>
                  <a:lnTo>
                    <a:pt x="525780" y="259079"/>
                  </a:lnTo>
                  <a:lnTo>
                    <a:pt x="655320" y="129539"/>
                  </a:lnTo>
                  <a:lnTo>
                    <a:pt x="525780" y="0"/>
                  </a:lnTo>
                  <a:close/>
                </a:path>
              </a:pathLst>
            </a:custGeom>
            <a:solidFill>
              <a:srgbClr val="009CDE"/>
            </a:solidFill>
          </p:spPr>
          <p:txBody>
            <a:bodyPr wrap="square" lIns="0" tIns="0" rIns="0" bIns="0" rtlCol="0"/>
            <a:lstStyle/>
            <a:p>
              <a:endParaRPr/>
            </a:p>
          </p:txBody>
        </p:sp>
        <p:sp>
          <p:nvSpPr>
            <p:cNvPr id="8" name="object 8"/>
            <p:cNvSpPr/>
            <p:nvPr/>
          </p:nvSpPr>
          <p:spPr>
            <a:xfrm>
              <a:off x="4281677" y="2603754"/>
              <a:ext cx="655320" cy="259079"/>
            </a:xfrm>
            <a:custGeom>
              <a:avLst/>
              <a:gdLst/>
              <a:ahLst/>
              <a:cxnLst/>
              <a:rect l="l" t="t" r="r" b="b"/>
              <a:pathLst>
                <a:path w="655320" h="259080">
                  <a:moveTo>
                    <a:pt x="0" y="194309"/>
                  </a:moveTo>
                  <a:lnTo>
                    <a:pt x="525780" y="194309"/>
                  </a:lnTo>
                  <a:lnTo>
                    <a:pt x="525780" y="259079"/>
                  </a:lnTo>
                  <a:lnTo>
                    <a:pt x="655320" y="129539"/>
                  </a:lnTo>
                  <a:lnTo>
                    <a:pt x="525780" y="0"/>
                  </a:lnTo>
                  <a:lnTo>
                    <a:pt x="525780" y="64769"/>
                  </a:lnTo>
                  <a:lnTo>
                    <a:pt x="0" y="64769"/>
                  </a:lnTo>
                  <a:lnTo>
                    <a:pt x="0" y="194309"/>
                  </a:lnTo>
                  <a:close/>
                </a:path>
              </a:pathLst>
            </a:custGeom>
            <a:ln w="10795">
              <a:solidFill>
                <a:srgbClr val="0070A2"/>
              </a:solidFill>
            </a:ln>
          </p:spPr>
          <p:txBody>
            <a:bodyPr wrap="square" lIns="0" tIns="0" rIns="0" bIns="0" rtlCol="0"/>
            <a:lstStyle/>
            <a:p>
              <a:endParaRPr/>
            </a:p>
          </p:txBody>
        </p:sp>
      </p:grpSp>
      <p:grpSp>
        <p:nvGrpSpPr>
          <p:cNvPr id="9" name="object 9"/>
          <p:cNvGrpSpPr/>
          <p:nvPr/>
        </p:nvGrpSpPr>
        <p:grpSpPr>
          <a:xfrm>
            <a:off x="5131117" y="1606105"/>
            <a:ext cx="1729105" cy="2254885"/>
            <a:chOff x="5131117" y="1606105"/>
            <a:chExt cx="1729105" cy="2254885"/>
          </a:xfrm>
        </p:grpSpPr>
        <p:sp>
          <p:nvSpPr>
            <p:cNvPr id="10" name="object 10"/>
            <p:cNvSpPr/>
            <p:nvPr/>
          </p:nvSpPr>
          <p:spPr>
            <a:xfrm>
              <a:off x="5135879" y="1610867"/>
              <a:ext cx="1719580" cy="2245360"/>
            </a:xfrm>
            <a:custGeom>
              <a:avLst/>
              <a:gdLst/>
              <a:ahLst/>
              <a:cxnLst/>
              <a:rect l="l" t="t" r="r" b="b"/>
              <a:pathLst>
                <a:path w="1719579" h="2245360">
                  <a:moveTo>
                    <a:pt x="1432560" y="0"/>
                  </a:moveTo>
                  <a:lnTo>
                    <a:pt x="0" y="0"/>
                  </a:lnTo>
                  <a:lnTo>
                    <a:pt x="0" y="2244852"/>
                  </a:lnTo>
                  <a:lnTo>
                    <a:pt x="1719072" y="2244852"/>
                  </a:lnTo>
                  <a:lnTo>
                    <a:pt x="1719072" y="286512"/>
                  </a:lnTo>
                  <a:lnTo>
                    <a:pt x="1715322" y="240036"/>
                  </a:lnTo>
                  <a:lnTo>
                    <a:pt x="1704465" y="195949"/>
                  </a:lnTo>
                  <a:lnTo>
                    <a:pt x="1687093" y="154840"/>
                  </a:lnTo>
                  <a:lnTo>
                    <a:pt x="1663793" y="117299"/>
                  </a:lnTo>
                  <a:lnTo>
                    <a:pt x="1635156" y="83915"/>
                  </a:lnTo>
                  <a:lnTo>
                    <a:pt x="1601772" y="55278"/>
                  </a:lnTo>
                  <a:lnTo>
                    <a:pt x="1564231" y="31978"/>
                  </a:lnTo>
                  <a:lnTo>
                    <a:pt x="1523122" y="14606"/>
                  </a:lnTo>
                  <a:lnTo>
                    <a:pt x="1479035" y="3749"/>
                  </a:lnTo>
                  <a:lnTo>
                    <a:pt x="1432560" y="0"/>
                  </a:lnTo>
                  <a:close/>
                </a:path>
              </a:pathLst>
            </a:custGeom>
            <a:solidFill>
              <a:srgbClr val="ED9FA8"/>
            </a:solidFill>
          </p:spPr>
          <p:txBody>
            <a:bodyPr wrap="square" lIns="0" tIns="0" rIns="0" bIns="0" rtlCol="0"/>
            <a:lstStyle/>
            <a:p>
              <a:endParaRPr/>
            </a:p>
          </p:txBody>
        </p:sp>
        <p:sp>
          <p:nvSpPr>
            <p:cNvPr id="11" name="object 11"/>
            <p:cNvSpPr/>
            <p:nvPr/>
          </p:nvSpPr>
          <p:spPr>
            <a:xfrm>
              <a:off x="5135879" y="1610867"/>
              <a:ext cx="1719580" cy="2245360"/>
            </a:xfrm>
            <a:custGeom>
              <a:avLst/>
              <a:gdLst/>
              <a:ahLst/>
              <a:cxnLst/>
              <a:rect l="l" t="t" r="r" b="b"/>
              <a:pathLst>
                <a:path w="1719579" h="2245360">
                  <a:moveTo>
                    <a:pt x="0" y="0"/>
                  </a:moveTo>
                  <a:lnTo>
                    <a:pt x="1432560" y="0"/>
                  </a:lnTo>
                  <a:lnTo>
                    <a:pt x="1479035" y="3749"/>
                  </a:lnTo>
                  <a:lnTo>
                    <a:pt x="1523122" y="14606"/>
                  </a:lnTo>
                  <a:lnTo>
                    <a:pt x="1564231" y="31978"/>
                  </a:lnTo>
                  <a:lnTo>
                    <a:pt x="1601772" y="55278"/>
                  </a:lnTo>
                  <a:lnTo>
                    <a:pt x="1635156" y="83915"/>
                  </a:lnTo>
                  <a:lnTo>
                    <a:pt x="1663793" y="117299"/>
                  </a:lnTo>
                  <a:lnTo>
                    <a:pt x="1687093" y="154840"/>
                  </a:lnTo>
                  <a:lnTo>
                    <a:pt x="1704465" y="195949"/>
                  </a:lnTo>
                  <a:lnTo>
                    <a:pt x="1715322" y="240036"/>
                  </a:lnTo>
                  <a:lnTo>
                    <a:pt x="1719072" y="286512"/>
                  </a:lnTo>
                  <a:lnTo>
                    <a:pt x="1719072" y="2244852"/>
                  </a:lnTo>
                  <a:lnTo>
                    <a:pt x="0" y="2244852"/>
                  </a:lnTo>
                  <a:lnTo>
                    <a:pt x="0" y="0"/>
                  </a:lnTo>
                  <a:close/>
                </a:path>
              </a:pathLst>
            </a:custGeom>
            <a:ln w="9525">
              <a:solidFill>
                <a:srgbClr val="E30046"/>
              </a:solidFill>
            </a:ln>
          </p:spPr>
          <p:txBody>
            <a:bodyPr wrap="square" lIns="0" tIns="0" rIns="0" bIns="0" rtlCol="0"/>
            <a:lstStyle/>
            <a:p>
              <a:endParaRPr/>
            </a:p>
          </p:txBody>
        </p:sp>
      </p:grpSp>
      <p:sp>
        <p:nvSpPr>
          <p:cNvPr id="12" name="object 12"/>
          <p:cNvSpPr txBox="1"/>
          <p:nvPr/>
        </p:nvSpPr>
        <p:spPr>
          <a:xfrm>
            <a:off x="5248402" y="2167585"/>
            <a:ext cx="1410335" cy="1123315"/>
          </a:xfrm>
          <a:prstGeom prst="rect">
            <a:avLst/>
          </a:prstGeom>
        </p:spPr>
        <p:txBody>
          <a:bodyPr vert="horz" wrap="square" lIns="0" tIns="12700" rIns="0" bIns="0" rtlCol="0">
            <a:spAutoFit/>
          </a:bodyPr>
          <a:lstStyle/>
          <a:p>
            <a:pPr marL="96520" marR="89535" indent="1905" algn="ctr">
              <a:lnSpc>
                <a:spcPct val="100000"/>
              </a:lnSpc>
              <a:spcBef>
                <a:spcPts val="100"/>
              </a:spcBef>
            </a:pPr>
            <a:r>
              <a:rPr sz="1200" dirty="0">
                <a:solidFill>
                  <a:srgbClr val="62666A"/>
                </a:solidFill>
                <a:latin typeface="Arial MT"/>
                <a:cs typeface="Arial MT"/>
              </a:rPr>
              <a:t>Può essere </a:t>
            </a:r>
            <a:r>
              <a:rPr sz="1200" spc="5" dirty="0">
                <a:solidFill>
                  <a:srgbClr val="62666A"/>
                </a:solidFill>
                <a:latin typeface="Arial MT"/>
                <a:cs typeface="Arial MT"/>
              </a:rPr>
              <a:t> </a:t>
            </a:r>
            <a:r>
              <a:rPr sz="1200" spc="-5" dirty="0">
                <a:solidFill>
                  <a:srgbClr val="62666A"/>
                </a:solidFill>
                <a:latin typeface="Arial MT"/>
                <a:cs typeface="Arial MT"/>
              </a:rPr>
              <a:t>nuovamente </a:t>
            </a:r>
            <a:r>
              <a:rPr sz="1200" dirty="0">
                <a:solidFill>
                  <a:srgbClr val="62666A"/>
                </a:solidFill>
                <a:latin typeface="Arial MT"/>
                <a:cs typeface="Arial MT"/>
              </a:rPr>
              <a:t> con</a:t>
            </a:r>
            <a:r>
              <a:rPr sz="1200" spc="10" dirty="0">
                <a:solidFill>
                  <a:srgbClr val="62666A"/>
                </a:solidFill>
                <a:latin typeface="Arial MT"/>
                <a:cs typeface="Arial MT"/>
              </a:rPr>
              <a:t>f</a:t>
            </a:r>
            <a:r>
              <a:rPr sz="1200" dirty="0">
                <a:solidFill>
                  <a:srgbClr val="62666A"/>
                </a:solidFill>
                <a:latin typeface="Arial MT"/>
                <a:cs typeface="Arial MT"/>
              </a:rPr>
              <a:t>er</a:t>
            </a:r>
            <a:r>
              <a:rPr sz="1200" spc="-10" dirty="0">
                <a:solidFill>
                  <a:srgbClr val="62666A"/>
                </a:solidFill>
                <a:latin typeface="Arial MT"/>
                <a:cs typeface="Arial MT"/>
              </a:rPr>
              <a:t>i</a:t>
            </a:r>
            <a:r>
              <a:rPr sz="1200" dirty="0">
                <a:solidFill>
                  <a:srgbClr val="62666A"/>
                </a:solidFill>
                <a:latin typeface="Arial MT"/>
                <a:cs typeface="Arial MT"/>
              </a:rPr>
              <a:t>to</a:t>
            </a:r>
            <a:r>
              <a:rPr sz="1200" spc="-40" dirty="0">
                <a:solidFill>
                  <a:srgbClr val="62666A"/>
                </a:solidFill>
                <a:latin typeface="Arial MT"/>
                <a:cs typeface="Arial MT"/>
              </a:rPr>
              <a:t> </a:t>
            </a:r>
            <a:r>
              <a:rPr sz="1200" spc="-5" dirty="0">
                <a:solidFill>
                  <a:srgbClr val="62666A"/>
                </a:solidFill>
                <a:latin typeface="Arial MT"/>
                <a:cs typeface="Arial MT"/>
              </a:rPr>
              <a:t>l’inc</a:t>
            </a:r>
            <a:r>
              <a:rPr sz="1200" spc="5" dirty="0">
                <a:solidFill>
                  <a:srgbClr val="62666A"/>
                </a:solidFill>
                <a:latin typeface="Arial MT"/>
                <a:cs typeface="Arial MT"/>
              </a:rPr>
              <a:t>a</a:t>
            </a:r>
            <a:r>
              <a:rPr sz="1200" dirty="0">
                <a:solidFill>
                  <a:srgbClr val="62666A"/>
                </a:solidFill>
                <a:latin typeface="Arial MT"/>
                <a:cs typeface="Arial MT"/>
              </a:rPr>
              <a:t>r</a:t>
            </a:r>
            <a:r>
              <a:rPr sz="1200" spc="-10" dirty="0">
                <a:solidFill>
                  <a:srgbClr val="62666A"/>
                </a:solidFill>
                <a:latin typeface="Arial MT"/>
                <a:cs typeface="Arial MT"/>
              </a:rPr>
              <a:t>i</a:t>
            </a:r>
            <a:r>
              <a:rPr sz="1200" dirty="0">
                <a:solidFill>
                  <a:srgbClr val="62666A"/>
                </a:solidFill>
                <a:latin typeface="Arial MT"/>
                <a:cs typeface="Arial MT"/>
              </a:rPr>
              <a:t>co</a:t>
            </a:r>
            <a:endParaRPr sz="1200">
              <a:latin typeface="Arial MT"/>
              <a:cs typeface="Arial MT"/>
            </a:endParaRPr>
          </a:p>
          <a:p>
            <a:pPr marL="12700" marR="5080" algn="ctr">
              <a:lnSpc>
                <a:spcPct val="100000"/>
              </a:lnSpc>
              <a:spcBef>
                <a:spcPts val="5"/>
              </a:spcBef>
            </a:pPr>
            <a:r>
              <a:rPr sz="1200" spc="-5" dirty="0">
                <a:solidFill>
                  <a:srgbClr val="62666A"/>
                </a:solidFill>
                <a:latin typeface="Arial MT"/>
                <a:cs typeface="Arial MT"/>
              </a:rPr>
              <a:t>dopo</a:t>
            </a:r>
            <a:r>
              <a:rPr sz="1200" spc="-45" dirty="0">
                <a:solidFill>
                  <a:srgbClr val="62666A"/>
                </a:solidFill>
                <a:latin typeface="Arial MT"/>
                <a:cs typeface="Arial MT"/>
              </a:rPr>
              <a:t> </a:t>
            </a:r>
            <a:r>
              <a:rPr sz="1200" spc="-5" dirty="0">
                <a:solidFill>
                  <a:srgbClr val="62666A"/>
                </a:solidFill>
                <a:latin typeface="Arial MT"/>
                <a:cs typeface="Arial MT"/>
              </a:rPr>
              <a:t>4</a:t>
            </a:r>
            <a:r>
              <a:rPr sz="1200" spc="-25" dirty="0">
                <a:solidFill>
                  <a:srgbClr val="62666A"/>
                </a:solidFill>
                <a:latin typeface="Arial MT"/>
                <a:cs typeface="Arial MT"/>
              </a:rPr>
              <a:t> </a:t>
            </a:r>
            <a:r>
              <a:rPr sz="1200" spc="-5" dirty="0">
                <a:solidFill>
                  <a:srgbClr val="62666A"/>
                </a:solidFill>
                <a:latin typeface="Arial MT"/>
                <a:cs typeface="Arial MT"/>
              </a:rPr>
              <a:t>esercizi</a:t>
            </a:r>
            <a:r>
              <a:rPr sz="1200" spc="-15" dirty="0">
                <a:solidFill>
                  <a:srgbClr val="62666A"/>
                </a:solidFill>
                <a:latin typeface="Arial MT"/>
                <a:cs typeface="Arial MT"/>
              </a:rPr>
              <a:t> </a:t>
            </a:r>
            <a:r>
              <a:rPr sz="1200" spc="-5" dirty="0">
                <a:solidFill>
                  <a:srgbClr val="62666A"/>
                </a:solidFill>
                <a:latin typeface="Arial MT"/>
                <a:cs typeface="Arial MT"/>
              </a:rPr>
              <a:t>dalla </a:t>
            </a:r>
            <a:r>
              <a:rPr sz="1200" spc="-315" dirty="0">
                <a:solidFill>
                  <a:srgbClr val="62666A"/>
                </a:solidFill>
                <a:latin typeface="Arial MT"/>
                <a:cs typeface="Arial MT"/>
              </a:rPr>
              <a:t> </a:t>
            </a:r>
            <a:r>
              <a:rPr sz="1200" spc="-5" dirty="0">
                <a:solidFill>
                  <a:srgbClr val="62666A"/>
                </a:solidFill>
                <a:latin typeface="Arial MT"/>
                <a:cs typeface="Arial MT"/>
              </a:rPr>
              <a:t>cessazione di quello </a:t>
            </a:r>
            <a:r>
              <a:rPr sz="1200" spc="-320" dirty="0">
                <a:solidFill>
                  <a:srgbClr val="62666A"/>
                </a:solidFill>
                <a:latin typeface="Arial MT"/>
                <a:cs typeface="Arial MT"/>
              </a:rPr>
              <a:t> </a:t>
            </a:r>
            <a:r>
              <a:rPr sz="1200" spc="-5" dirty="0">
                <a:solidFill>
                  <a:srgbClr val="62666A"/>
                </a:solidFill>
                <a:latin typeface="Arial MT"/>
                <a:cs typeface="Arial MT"/>
              </a:rPr>
              <a:t>precedente</a:t>
            </a:r>
            <a:endParaRPr sz="1200">
              <a:latin typeface="Arial MT"/>
              <a:cs typeface="Arial MT"/>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004" y="302132"/>
            <a:ext cx="8171180"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14" dirty="0"/>
              <a:t> </a:t>
            </a:r>
            <a:r>
              <a:rPr dirty="0"/>
              <a:t>NELLE</a:t>
            </a:r>
            <a:r>
              <a:rPr spc="-10" dirty="0"/>
              <a:t> </a:t>
            </a:r>
            <a:r>
              <a:rPr dirty="0"/>
              <a:t>REVISIONI LEGALI</a:t>
            </a:r>
            <a:r>
              <a:rPr spc="-25" dirty="0"/>
              <a:t> </a:t>
            </a:r>
            <a:r>
              <a:rPr spc="-5" dirty="0"/>
              <a:t>EIP/ESRI:</a:t>
            </a:r>
            <a:r>
              <a:rPr dirty="0"/>
              <a:t> D.</a:t>
            </a:r>
            <a:r>
              <a:rPr spc="-25" dirty="0"/>
              <a:t> </a:t>
            </a:r>
            <a:r>
              <a:rPr dirty="0"/>
              <a:t>Lgs.</a:t>
            </a:r>
            <a:r>
              <a:rPr spc="-20" dirty="0"/>
              <a:t> </a:t>
            </a:r>
            <a:r>
              <a:rPr dirty="0"/>
              <a:t>39/2010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21</a:t>
            </a:fld>
            <a:endParaRPr dirty="0"/>
          </a:p>
        </p:txBody>
      </p:sp>
      <p:graphicFrame>
        <p:nvGraphicFramePr>
          <p:cNvPr id="3" name="object 3"/>
          <p:cNvGraphicFramePr>
            <a:graphicFrameLocks noGrp="1"/>
          </p:cNvGraphicFramePr>
          <p:nvPr/>
        </p:nvGraphicFramePr>
        <p:xfrm>
          <a:off x="1963292" y="894080"/>
          <a:ext cx="6240145" cy="3039110"/>
        </p:xfrm>
        <a:graphic>
          <a:graphicData uri="http://schemas.openxmlformats.org/drawingml/2006/table">
            <a:tbl>
              <a:tblPr firstRow="1" bandRow="1">
                <a:tableStyleId>{2D5ABB26-0587-4C30-8999-92F81FD0307C}</a:tableStyleId>
              </a:tblPr>
              <a:tblGrid>
                <a:gridCol w="1849755">
                  <a:extLst>
                    <a:ext uri="{9D8B030D-6E8A-4147-A177-3AD203B41FA5}">
                      <a16:colId xmlns:a16="http://schemas.microsoft.com/office/drawing/2014/main" val="20000"/>
                    </a:ext>
                  </a:extLst>
                </a:gridCol>
                <a:gridCol w="2320290">
                  <a:extLst>
                    <a:ext uri="{9D8B030D-6E8A-4147-A177-3AD203B41FA5}">
                      <a16:colId xmlns:a16="http://schemas.microsoft.com/office/drawing/2014/main" val="20001"/>
                    </a:ext>
                  </a:extLst>
                </a:gridCol>
                <a:gridCol w="2070100">
                  <a:extLst>
                    <a:ext uri="{9D8B030D-6E8A-4147-A177-3AD203B41FA5}">
                      <a16:colId xmlns:a16="http://schemas.microsoft.com/office/drawing/2014/main" val="20002"/>
                    </a:ext>
                  </a:extLst>
                </a:gridCol>
              </a:tblGrid>
              <a:tr h="615950">
                <a:tc>
                  <a:txBody>
                    <a:bodyPr/>
                    <a:lstStyle/>
                    <a:p>
                      <a:pPr marL="513080">
                        <a:lnSpc>
                          <a:spcPct val="100000"/>
                        </a:lnSpc>
                        <a:spcBef>
                          <a:spcPts val="315"/>
                        </a:spcBef>
                      </a:pPr>
                      <a:r>
                        <a:rPr sz="1800" b="1" spc="-65" dirty="0">
                          <a:solidFill>
                            <a:srgbClr val="FFFFFF"/>
                          </a:solidFill>
                          <a:latin typeface="Arial"/>
                          <a:cs typeface="Arial"/>
                        </a:rPr>
                        <a:t>ART.</a:t>
                      </a:r>
                      <a:r>
                        <a:rPr sz="1800" b="1" spc="10" dirty="0">
                          <a:solidFill>
                            <a:srgbClr val="FFFFFF"/>
                          </a:solidFill>
                          <a:latin typeface="Arial"/>
                          <a:cs typeface="Arial"/>
                        </a:rPr>
                        <a:t> </a:t>
                      </a:r>
                      <a:r>
                        <a:rPr sz="1800" b="1" spc="-10" dirty="0">
                          <a:solidFill>
                            <a:srgbClr val="FFFFFF"/>
                          </a:solidFill>
                          <a:latin typeface="Arial"/>
                          <a:cs typeface="Arial"/>
                        </a:rPr>
                        <a:t>17</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438150">
                        <a:lnSpc>
                          <a:spcPct val="100000"/>
                        </a:lnSpc>
                        <a:spcBef>
                          <a:spcPts val="315"/>
                        </a:spcBef>
                      </a:pPr>
                      <a:r>
                        <a:rPr sz="1800" b="1" spc="-5" dirty="0">
                          <a:solidFill>
                            <a:srgbClr val="FFFFFF"/>
                          </a:solidFill>
                          <a:latin typeface="Arial"/>
                          <a:cs typeface="Arial"/>
                        </a:rPr>
                        <a:t>CONTENUTO</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635" algn="ctr">
                        <a:lnSpc>
                          <a:spcPct val="100000"/>
                        </a:lnSpc>
                        <a:spcBef>
                          <a:spcPts val="315"/>
                        </a:spcBef>
                      </a:pPr>
                      <a:r>
                        <a:rPr sz="1800" b="1" dirty="0">
                          <a:solidFill>
                            <a:srgbClr val="FFFFFF"/>
                          </a:solidFill>
                          <a:latin typeface="Arial"/>
                          <a:cs typeface="Arial"/>
                        </a:rPr>
                        <a:t>NOTE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531620">
                <a:tc>
                  <a:txBody>
                    <a:bodyPr/>
                    <a:lstStyle/>
                    <a:p>
                      <a:pPr marL="91440">
                        <a:lnSpc>
                          <a:spcPct val="100000"/>
                        </a:lnSpc>
                        <a:spcBef>
                          <a:spcPts val="320"/>
                        </a:spcBef>
                      </a:pPr>
                      <a:r>
                        <a:rPr sz="1400" b="1" spc="-5" dirty="0">
                          <a:solidFill>
                            <a:srgbClr val="FF0000"/>
                          </a:solidFill>
                          <a:latin typeface="Arial"/>
                          <a:cs typeface="Arial"/>
                        </a:rPr>
                        <a:t>Comma</a:t>
                      </a:r>
                      <a:r>
                        <a:rPr sz="1400" b="1" spc="-50" dirty="0">
                          <a:solidFill>
                            <a:srgbClr val="FF0000"/>
                          </a:solidFill>
                          <a:latin typeface="Arial"/>
                          <a:cs typeface="Arial"/>
                        </a:rPr>
                        <a:t> </a:t>
                      </a:r>
                      <a:r>
                        <a:rPr sz="1400" b="1" dirty="0">
                          <a:solidFill>
                            <a:srgbClr val="FF0000"/>
                          </a:solidFill>
                          <a:latin typeface="Arial"/>
                          <a:cs typeface="Arial"/>
                        </a:rPr>
                        <a:t>2</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54305">
                        <a:lnSpc>
                          <a:spcPct val="100000"/>
                        </a:lnSpc>
                        <a:spcBef>
                          <a:spcPts val="335"/>
                        </a:spcBef>
                      </a:pPr>
                      <a:r>
                        <a:rPr sz="1050" dirty="0">
                          <a:solidFill>
                            <a:srgbClr val="62666A"/>
                          </a:solidFill>
                          <a:latin typeface="Arial MT"/>
                          <a:cs typeface="Arial MT"/>
                        </a:rPr>
                        <a:t>Richiama le disposizioni </a:t>
                      </a:r>
                      <a:r>
                        <a:rPr sz="1050" spc="-5" dirty="0">
                          <a:solidFill>
                            <a:srgbClr val="62666A"/>
                          </a:solidFill>
                          <a:latin typeface="Arial MT"/>
                          <a:cs typeface="Arial MT"/>
                        </a:rPr>
                        <a:t>artt. </a:t>
                      </a:r>
                      <a:r>
                        <a:rPr sz="1050" dirty="0">
                          <a:solidFill>
                            <a:srgbClr val="62666A"/>
                          </a:solidFill>
                          <a:latin typeface="Arial MT"/>
                          <a:cs typeface="Arial MT"/>
                        </a:rPr>
                        <a:t>10 e </a:t>
                      </a:r>
                      <a:r>
                        <a:rPr sz="1050" spc="5" dirty="0">
                          <a:solidFill>
                            <a:srgbClr val="62666A"/>
                          </a:solidFill>
                          <a:latin typeface="Arial MT"/>
                          <a:cs typeface="Arial MT"/>
                        </a:rPr>
                        <a:t> </a:t>
                      </a:r>
                      <a:r>
                        <a:rPr sz="1050" dirty="0">
                          <a:solidFill>
                            <a:srgbClr val="62666A"/>
                          </a:solidFill>
                          <a:latin typeface="Arial MT"/>
                          <a:cs typeface="Arial MT"/>
                        </a:rPr>
                        <a:t>10 bis ed il Regolamento Consob </a:t>
                      </a:r>
                      <a:r>
                        <a:rPr sz="1050" spc="5" dirty="0">
                          <a:solidFill>
                            <a:srgbClr val="62666A"/>
                          </a:solidFill>
                          <a:latin typeface="Arial MT"/>
                          <a:cs typeface="Arial MT"/>
                        </a:rPr>
                        <a:t> </a:t>
                      </a:r>
                      <a:r>
                        <a:rPr sz="1050" dirty="0">
                          <a:solidFill>
                            <a:srgbClr val="62666A"/>
                          </a:solidFill>
                          <a:latin typeface="Arial MT"/>
                          <a:cs typeface="Arial MT"/>
                        </a:rPr>
                        <a:t>sulle </a:t>
                      </a:r>
                      <a:r>
                        <a:rPr sz="1050" spc="-5" dirty="0">
                          <a:solidFill>
                            <a:srgbClr val="62666A"/>
                          </a:solidFill>
                          <a:latin typeface="Arial MT"/>
                          <a:cs typeface="Arial MT"/>
                        </a:rPr>
                        <a:t>situazioni </a:t>
                      </a:r>
                      <a:r>
                        <a:rPr sz="1050" dirty="0">
                          <a:solidFill>
                            <a:srgbClr val="62666A"/>
                          </a:solidFill>
                          <a:latin typeface="Arial MT"/>
                          <a:cs typeface="Arial MT"/>
                        </a:rPr>
                        <a:t>che possono </a:t>
                      </a:r>
                      <a:r>
                        <a:rPr sz="1050" spc="5" dirty="0">
                          <a:solidFill>
                            <a:srgbClr val="62666A"/>
                          </a:solidFill>
                          <a:latin typeface="Arial MT"/>
                          <a:cs typeface="Arial MT"/>
                        </a:rPr>
                        <a:t> </a:t>
                      </a:r>
                      <a:r>
                        <a:rPr sz="1050" dirty="0">
                          <a:solidFill>
                            <a:srgbClr val="62666A"/>
                          </a:solidFill>
                          <a:latin typeface="Arial MT"/>
                          <a:cs typeface="Arial MT"/>
                        </a:rPr>
                        <a:t>compromettere </a:t>
                      </a:r>
                      <a:r>
                        <a:rPr sz="1050" spc="-5" dirty="0">
                          <a:solidFill>
                            <a:srgbClr val="62666A"/>
                          </a:solidFill>
                          <a:latin typeface="Arial MT"/>
                          <a:cs typeface="Arial MT"/>
                        </a:rPr>
                        <a:t>l’indipendenza del </a:t>
                      </a:r>
                      <a:r>
                        <a:rPr sz="1050" dirty="0">
                          <a:solidFill>
                            <a:srgbClr val="62666A"/>
                          </a:solidFill>
                          <a:latin typeface="Arial MT"/>
                          <a:cs typeface="Arial MT"/>
                        </a:rPr>
                        <a:t> revisore legale, della società di </a:t>
                      </a:r>
                      <a:r>
                        <a:rPr sz="1050" spc="5" dirty="0">
                          <a:solidFill>
                            <a:srgbClr val="62666A"/>
                          </a:solidFill>
                          <a:latin typeface="Arial MT"/>
                          <a:cs typeface="Arial MT"/>
                        </a:rPr>
                        <a:t> </a:t>
                      </a:r>
                      <a:r>
                        <a:rPr sz="1050" dirty="0">
                          <a:solidFill>
                            <a:srgbClr val="62666A"/>
                          </a:solidFill>
                          <a:latin typeface="Arial MT"/>
                          <a:cs typeface="Arial MT"/>
                        </a:rPr>
                        <a:t>revisione legale e del responsabile </a:t>
                      </a:r>
                      <a:r>
                        <a:rPr sz="1050" spc="-280" dirty="0">
                          <a:solidFill>
                            <a:srgbClr val="62666A"/>
                          </a:solidFill>
                          <a:latin typeface="Arial MT"/>
                          <a:cs typeface="Arial MT"/>
                        </a:rPr>
                        <a:t> </a:t>
                      </a:r>
                      <a:r>
                        <a:rPr sz="1050" dirty="0">
                          <a:solidFill>
                            <a:srgbClr val="62666A"/>
                          </a:solidFill>
                          <a:latin typeface="Arial MT"/>
                          <a:cs typeface="Arial MT"/>
                        </a:rPr>
                        <a:t>chiave della revisione nonché le </a:t>
                      </a:r>
                      <a:r>
                        <a:rPr sz="1050" spc="5" dirty="0">
                          <a:solidFill>
                            <a:srgbClr val="62666A"/>
                          </a:solidFill>
                          <a:latin typeface="Arial MT"/>
                          <a:cs typeface="Arial MT"/>
                        </a:rPr>
                        <a:t> </a:t>
                      </a:r>
                      <a:r>
                        <a:rPr sz="1050" dirty="0">
                          <a:solidFill>
                            <a:srgbClr val="62666A"/>
                          </a:solidFill>
                          <a:latin typeface="Arial MT"/>
                          <a:cs typeface="Arial MT"/>
                        </a:rPr>
                        <a:t>misure</a:t>
                      </a:r>
                      <a:r>
                        <a:rPr sz="1050" spc="-35" dirty="0">
                          <a:solidFill>
                            <a:srgbClr val="62666A"/>
                          </a:solidFill>
                          <a:latin typeface="Arial MT"/>
                          <a:cs typeface="Arial MT"/>
                        </a:rPr>
                        <a:t> </a:t>
                      </a:r>
                      <a:r>
                        <a:rPr sz="1050" dirty="0">
                          <a:solidFill>
                            <a:srgbClr val="62666A"/>
                          </a:solidFill>
                          <a:latin typeface="Arial MT"/>
                          <a:cs typeface="Arial MT"/>
                        </a:rPr>
                        <a:t>per</a:t>
                      </a:r>
                      <a:r>
                        <a:rPr sz="1050" spc="5" dirty="0">
                          <a:solidFill>
                            <a:srgbClr val="62666A"/>
                          </a:solidFill>
                          <a:latin typeface="Arial MT"/>
                          <a:cs typeface="Arial MT"/>
                        </a:rPr>
                        <a:t> </a:t>
                      </a:r>
                      <a:r>
                        <a:rPr sz="1050" dirty="0">
                          <a:solidFill>
                            <a:srgbClr val="62666A"/>
                          </a:solidFill>
                          <a:latin typeface="Arial MT"/>
                          <a:cs typeface="Arial MT"/>
                        </a:rPr>
                        <a:t>rimuovere</a:t>
                      </a:r>
                      <a:r>
                        <a:rPr sz="1050" spc="-20" dirty="0">
                          <a:solidFill>
                            <a:srgbClr val="62666A"/>
                          </a:solidFill>
                          <a:latin typeface="Arial MT"/>
                          <a:cs typeface="Arial MT"/>
                        </a:rPr>
                        <a:t> </a:t>
                      </a:r>
                      <a:r>
                        <a:rPr sz="1050" dirty="0">
                          <a:solidFill>
                            <a:srgbClr val="62666A"/>
                          </a:solidFill>
                          <a:latin typeface="Arial MT"/>
                          <a:cs typeface="Arial MT"/>
                        </a:rPr>
                        <a:t>tali</a:t>
                      </a:r>
                      <a:r>
                        <a:rPr sz="1050" spc="-5" dirty="0">
                          <a:solidFill>
                            <a:srgbClr val="62666A"/>
                          </a:solidFill>
                          <a:latin typeface="Arial MT"/>
                          <a:cs typeface="Arial MT"/>
                        </a:rPr>
                        <a:t> situazioni</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891540">
                <a:tc>
                  <a:txBody>
                    <a:bodyPr/>
                    <a:lstStyle/>
                    <a:p>
                      <a:pPr marL="91440">
                        <a:lnSpc>
                          <a:spcPct val="100000"/>
                        </a:lnSpc>
                        <a:spcBef>
                          <a:spcPts val="320"/>
                        </a:spcBef>
                      </a:pPr>
                      <a:r>
                        <a:rPr sz="1400" b="1" spc="-5" dirty="0">
                          <a:solidFill>
                            <a:srgbClr val="FF0000"/>
                          </a:solidFill>
                          <a:latin typeface="Arial"/>
                          <a:cs typeface="Arial"/>
                        </a:rPr>
                        <a:t>Comma</a:t>
                      </a:r>
                      <a:r>
                        <a:rPr sz="1400" b="1" spc="-50" dirty="0">
                          <a:solidFill>
                            <a:srgbClr val="FF0000"/>
                          </a:solidFill>
                          <a:latin typeface="Arial"/>
                          <a:cs typeface="Arial"/>
                        </a:rPr>
                        <a:t> </a:t>
                      </a:r>
                      <a:r>
                        <a:rPr sz="1400" b="1" dirty="0">
                          <a:solidFill>
                            <a:srgbClr val="FF0000"/>
                          </a:solidFill>
                          <a:latin typeface="Arial"/>
                          <a:cs typeface="Arial"/>
                        </a:rPr>
                        <a:t>3</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175895">
                        <a:lnSpc>
                          <a:spcPct val="100000"/>
                        </a:lnSpc>
                        <a:spcBef>
                          <a:spcPts val="335"/>
                        </a:spcBef>
                      </a:pPr>
                      <a:r>
                        <a:rPr sz="1050" dirty="0">
                          <a:solidFill>
                            <a:srgbClr val="62666A"/>
                          </a:solidFill>
                          <a:latin typeface="Arial MT"/>
                          <a:cs typeface="Arial MT"/>
                        </a:rPr>
                        <a:t>Richiama l’obbligo </a:t>
                      </a:r>
                      <a:r>
                        <a:rPr sz="1050" spc="-5" dirty="0">
                          <a:solidFill>
                            <a:srgbClr val="62666A"/>
                          </a:solidFill>
                          <a:latin typeface="Arial MT"/>
                          <a:cs typeface="Arial MT"/>
                        </a:rPr>
                        <a:t>di </a:t>
                      </a:r>
                      <a:r>
                        <a:rPr sz="1050" dirty="0">
                          <a:solidFill>
                            <a:srgbClr val="62666A"/>
                          </a:solidFill>
                          <a:latin typeface="Arial MT"/>
                          <a:cs typeface="Arial MT"/>
                        </a:rPr>
                        <a:t>rispetto </a:t>
                      </a:r>
                      <a:r>
                        <a:rPr sz="1050" spc="-5" dirty="0">
                          <a:solidFill>
                            <a:srgbClr val="62666A"/>
                          </a:solidFill>
                          <a:latin typeface="Arial MT"/>
                          <a:cs typeface="Arial MT"/>
                        </a:rPr>
                        <a:t>dei </a:t>
                      </a:r>
                      <a:r>
                        <a:rPr sz="1050" dirty="0">
                          <a:solidFill>
                            <a:srgbClr val="62666A"/>
                          </a:solidFill>
                          <a:latin typeface="Arial MT"/>
                          <a:cs typeface="Arial MT"/>
                        </a:rPr>
                        <a:t> </a:t>
                      </a:r>
                      <a:r>
                        <a:rPr sz="1050" spc="-5" dirty="0">
                          <a:solidFill>
                            <a:srgbClr val="62666A"/>
                          </a:solidFill>
                          <a:latin typeface="Arial MT"/>
                          <a:cs typeface="Arial MT"/>
                        </a:rPr>
                        <a:t>divieti di </a:t>
                      </a:r>
                      <a:r>
                        <a:rPr sz="1050" dirty="0">
                          <a:solidFill>
                            <a:srgbClr val="62666A"/>
                          </a:solidFill>
                          <a:latin typeface="Arial MT"/>
                          <a:cs typeface="Arial MT"/>
                        </a:rPr>
                        <a:t>cui </a:t>
                      </a:r>
                      <a:r>
                        <a:rPr sz="1050" spc="-5" dirty="0">
                          <a:solidFill>
                            <a:srgbClr val="62666A"/>
                          </a:solidFill>
                          <a:latin typeface="Arial MT"/>
                          <a:cs typeface="Arial MT"/>
                        </a:rPr>
                        <a:t>all’art. </a:t>
                      </a:r>
                      <a:r>
                        <a:rPr sz="1050" dirty="0">
                          <a:solidFill>
                            <a:srgbClr val="62666A"/>
                          </a:solidFill>
                          <a:latin typeface="Arial MT"/>
                          <a:cs typeface="Arial MT"/>
                        </a:rPr>
                        <a:t>5 co.1 del </a:t>
                      </a:r>
                      <a:r>
                        <a:rPr sz="1050" spc="5" dirty="0">
                          <a:solidFill>
                            <a:srgbClr val="62666A"/>
                          </a:solidFill>
                          <a:latin typeface="Arial MT"/>
                          <a:cs typeface="Arial MT"/>
                        </a:rPr>
                        <a:t> </a:t>
                      </a:r>
                      <a:r>
                        <a:rPr sz="1050" dirty="0">
                          <a:solidFill>
                            <a:srgbClr val="62666A"/>
                          </a:solidFill>
                          <a:latin typeface="Arial MT"/>
                          <a:cs typeface="Arial MT"/>
                        </a:rPr>
                        <a:t>Regolamento</a:t>
                      </a:r>
                      <a:r>
                        <a:rPr sz="1050" spc="-30" dirty="0">
                          <a:solidFill>
                            <a:srgbClr val="62666A"/>
                          </a:solidFill>
                          <a:latin typeface="Arial MT"/>
                          <a:cs typeface="Arial MT"/>
                        </a:rPr>
                        <a:t> </a:t>
                      </a:r>
                      <a:r>
                        <a:rPr sz="1050" dirty="0">
                          <a:solidFill>
                            <a:srgbClr val="62666A"/>
                          </a:solidFill>
                          <a:latin typeface="Arial MT"/>
                          <a:cs typeface="Arial MT"/>
                        </a:rPr>
                        <a:t>Europeo</a:t>
                      </a:r>
                      <a:r>
                        <a:rPr sz="1050" spc="-20" dirty="0">
                          <a:solidFill>
                            <a:srgbClr val="62666A"/>
                          </a:solidFill>
                          <a:latin typeface="Arial MT"/>
                          <a:cs typeface="Arial MT"/>
                        </a:rPr>
                        <a:t> </a:t>
                      </a:r>
                      <a:r>
                        <a:rPr sz="1050" dirty="0">
                          <a:solidFill>
                            <a:srgbClr val="62666A"/>
                          </a:solidFill>
                          <a:latin typeface="Arial MT"/>
                          <a:cs typeface="Arial MT"/>
                        </a:rPr>
                        <a:t>(n.</a:t>
                      </a:r>
                      <a:r>
                        <a:rPr sz="1050" spc="-15" dirty="0">
                          <a:solidFill>
                            <a:srgbClr val="62666A"/>
                          </a:solidFill>
                          <a:latin typeface="Arial MT"/>
                          <a:cs typeface="Arial MT"/>
                        </a:rPr>
                        <a:t> </a:t>
                      </a:r>
                      <a:r>
                        <a:rPr sz="1050" dirty="0">
                          <a:solidFill>
                            <a:srgbClr val="62666A"/>
                          </a:solidFill>
                          <a:latin typeface="Arial MT"/>
                          <a:cs typeface="Arial MT"/>
                        </a:rPr>
                        <a:t>537,</a:t>
                      </a:r>
                      <a:r>
                        <a:rPr sz="1050" spc="-15" dirty="0">
                          <a:solidFill>
                            <a:srgbClr val="62666A"/>
                          </a:solidFill>
                          <a:latin typeface="Arial MT"/>
                          <a:cs typeface="Arial MT"/>
                        </a:rPr>
                        <a:t> </a:t>
                      </a:r>
                      <a:r>
                        <a:rPr sz="1050" dirty="0">
                          <a:solidFill>
                            <a:srgbClr val="62666A"/>
                          </a:solidFill>
                          <a:latin typeface="Arial MT"/>
                          <a:cs typeface="Arial MT"/>
                        </a:rPr>
                        <a:t>del </a:t>
                      </a:r>
                      <a:r>
                        <a:rPr sz="1050" spc="-280" dirty="0">
                          <a:solidFill>
                            <a:srgbClr val="62666A"/>
                          </a:solidFill>
                          <a:latin typeface="Arial MT"/>
                          <a:cs typeface="Arial MT"/>
                        </a:rPr>
                        <a:t> </a:t>
                      </a:r>
                      <a:r>
                        <a:rPr sz="1050" dirty="0">
                          <a:solidFill>
                            <a:srgbClr val="62666A"/>
                          </a:solidFill>
                          <a:latin typeface="Arial MT"/>
                          <a:cs typeface="Arial MT"/>
                        </a:rPr>
                        <a:t>16/04/2014)</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004" y="302132"/>
            <a:ext cx="8171180"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14" dirty="0"/>
              <a:t> </a:t>
            </a:r>
            <a:r>
              <a:rPr dirty="0"/>
              <a:t>NELLE</a:t>
            </a:r>
            <a:r>
              <a:rPr spc="-10" dirty="0"/>
              <a:t> </a:t>
            </a:r>
            <a:r>
              <a:rPr dirty="0"/>
              <a:t>REVISIONI LEGALI</a:t>
            </a:r>
            <a:r>
              <a:rPr spc="-25" dirty="0"/>
              <a:t> </a:t>
            </a:r>
            <a:r>
              <a:rPr spc="-5" dirty="0"/>
              <a:t>EIP/ESRI:</a:t>
            </a:r>
            <a:r>
              <a:rPr dirty="0"/>
              <a:t> D.</a:t>
            </a:r>
            <a:r>
              <a:rPr spc="-25" dirty="0"/>
              <a:t> </a:t>
            </a:r>
            <a:r>
              <a:rPr dirty="0"/>
              <a:t>Lgs.</a:t>
            </a:r>
            <a:r>
              <a:rPr spc="-20" dirty="0"/>
              <a:t> </a:t>
            </a:r>
            <a:r>
              <a:rPr dirty="0"/>
              <a:t>39/2010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22</a:t>
            </a:fld>
            <a:endParaRPr dirty="0"/>
          </a:p>
        </p:txBody>
      </p:sp>
      <p:graphicFrame>
        <p:nvGraphicFramePr>
          <p:cNvPr id="3" name="object 3"/>
          <p:cNvGraphicFramePr>
            <a:graphicFrameLocks noGrp="1"/>
          </p:cNvGraphicFramePr>
          <p:nvPr/>
        </p:nvGraphicFramePr>
        <p:xfrm>
          <a:off x="1843785" y="904113"/>
          <a:ext cx="6504940" cy="3558450"/>
        </p:xfrm>
        <a:graphic>
          <a:graphicData uri="http://schemas.openxmlformats.org/drawingml/2006/table">
            <a:tbl>
              <a:tblPr firstRow="1" bandRow="1">
                <a:tableStyleId>{2D5ABB26-0587-4C30-8999-92F81FD0307C}</a:tableStyleId>
              </a:tblPr>
              <a:tblGrid>
                <a:gridCol w="1335405">
                  <a:extLst>
                    <a:ext uri="{9D8B030D-6E8A-4147-A177-3AD203B41FA5}">
                      <a16:colId xmlns:a16="http://schemas.microsoft.com/office/drawing/2014/main" val="20000"/>
                    </a:ext>
                  </a:extLst>
                </a:gridCol>
                <a:gridCol w="3071495">
                  <a:extLst>
                    <a:ext uri="{9D8B030D-6E8A-4147-A177-3AD203B41FA5}">
                      <a16:colId xmlns:a16="http://schemas.microsoft.com/office/drawing/2014/main" val="20001"/>
                    </a:ext>
                  </a:extLst>
                </a:gridCol>
                <a:gridCol w="2098040">
                  <a:extLst>
                    <a:ext uri="{9D8B030D-6E8A-4147-A177-3AD203B41FA5}">
                      <a16:colId xmlns:a16="http://schemas.microsoft.com/office/drawing/2014/main" val="20002"/>
                    </a:ext>
                  </a:extLst>
                </a:gridCol>
              </a:tblGrid>
              <a:tr h="329057">
                <a:tc>
                  <a:txBody>
                    <a:bodyPr/>
                    <a:lstStyle/>
                    <a:p>
                      <a:pPr marL="346710">
                        <a:lnSpc>
                          <a:spcPct val="100000"/>
                        </a:lnSpc>
                        <a:spcBef>
                          <a:spcPts val="315"/>
                        </a:spcBef>
                      </a:pPr>
                      <a:r>
                        <a:rPr sz="1400" b="1" spc="-55" dirty="0">
                          <a:solidFill>
                            <a:srgbClr val="FFFFFF"/>
                          </a:solidFill>
                          <a:latin typeface="Arial"/>
                          <a:cs typeface="Arial"/>
                        </a:rPr>
                        <a:t>ART.</a:t>
                      </a:r>
                      <a:r>
                        <a:rPr sz="1400" b="1" spc="-5" dirty="0">
                          <a:solidFill>
                            <a:srgbClr val="FFFFFF"/>
                          </a:solidFill>
                          <a:latin typeface="Arial"/>
                          <a:cs typeface="Arial"/>
                        </a:rPr>
                        <a:t> 17</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974725">
                        <a:lnSpc>
                          <a:spcPct val="100000"/>
                        </a:lnSpc>
                        <a:spcBef>
                          <a:spcPts val="315"/>
                        </a:spcBef>
                      </a:pPr>
                      <a:r>
                        <a:rPr sz="1400" b="1" spc="-5" dirty="0">
                          <a:solidFill>
                            <a:srgbClr val="FFFFFF"/>
                          </a:solidFill>
                          <a:latin typeface="Arial"/>
                          <a:cs typeface="Arial"/>
                        </a:rPr>
                        <a:t>CONTENUTO</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1905" algn="ctr">
                        <a:lnSpc>
                          <a:spcPct val="100000"/>
                        </a:lnSpc>
                        <a:spcBef>
                          <a:spcPts val="315"/>
                        </a:spcBef>
                      </a:pPr>
                      <a:r>
                        <a:rPr sz="1400" b="1" spc="-5" dirty="0">
                          <a:solidFill>
                            <a:srgbClr val="FFFFFF"/>
                          </a:solidFill>
                          <a:latin typeface="Arial"/>
                          <a:cs typeface="Arial"/>
                        </a:rPr>
                        <a:t>NOTE</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377695">
                <a:tc>
                  <a:txBody>
                    <a:bodyPr/>
                    <a:lstStyle/>
                    <a:p>
                      <a:pPr marL="91440">
                        <a:lnSpc>
                          <a:spcPct val="100000"/>
                        </a:lnSpc>
                        <a:spcBef>
                          <a:spcPts val="320"/>
                        </a:spcBef>
                      </a:pPr>
                      <a:r>
                        <a:rPr sz="1400" b="1" spc="-5" dirty="0">
                          <a:solidFill>
                            <a:srgbClr val="FF5589"/>
                          </a:solidFill>
                          <a:latin typeface="Arial"/>
                          <a:cs typeface="Arial"/>
                        </a:rPr>
                        <a:t>Comma</a:t>
                      </a:r>
                      <a:r>
                        <a:rPr sz="1400" b="1" spc="-50" dirty="0">
                          <a:solidFill>
                            <a:srgbClr val="FF5589"/>
                          </a:solidFill>
                          <a:latin typeface="Arial"/>
                          <a:cs typeface="Arial"/>
                        </a:rPr>
                        <a:t> </a:t>
                      </a:r>
                      <a:r>
                        <a:rPr sz="1400" b="1" dirty="0">
                          <a:solidFill>
                            <a:srgbClr val="FF5589"/>
                          </a:solidFill>
                          <a:latin typeface="Arial"/>
                          <a:cs typeface="Arial"/>
                        </a:rPr>
                        <a:t>4</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1440" marR="411480">
                        <a:lnSpc>
                          <a:spcPct val="100000"/>
                        </a:lnSpc>
                        <a:spcBef>
                          <a:spcPts val="330"/>
                        </a:spcBef>
                      </a:pPr>
                      <a:r>
                        <a:rPr sz="1050" dirty="0">
                          <a:solidFill>
                            <a:srgbClr val="62666A"/>
                          </a:solidFill>
                          <a:latin typeface="Arial MT"/>
                          <a:cs typeface="Arial MT"/>
                        </a:rPr>
                        <a:t>Dopo</a:t>
                      </a:r>
                      <a:r>
                        <a:rPr sz="1050" spc="-20" dirty="0">
                          <a:solidFill>
                            <a:srgbClr val="62666A"/>
                          </a:solidFill>
                          <a:latin typeface="Arial MT"/>
                          <a:cs typeface="Arial MT"/>
                        </a:rPr>
                        <a:t> </a:t>
                      </a:r>
                      <a:r>
                        <a:rPr sz="1050" dirty="0">
                          <a:solidFill>
                            <a:srgbClr val="62666A"/>
                          </a:solidFill>
                          <a:latin typeface="Arial MT"/>
                          <a:cs typeface="Arial MT"/>
                        </a:rPr>
                        <a:t>7</a:t>
                      </a:r>
                      <a:r>
                        <a:rPr sz="1050" spc="-10" dirty="0">
                          <a:solidFill>
                            <a:srgbClr val="62666A"/>
                          </a:solidFill>
                          <a:latin typeface="Arial MT"/>
                          <a:cs typeface="Arial MT"/>
                        </a:rPr>
                        <a:t> </a:t>
                      </a:r>
                      <a:r>
                        <a:rPr sz="1050" dirty="0">
                          <a:solidFill>
                            <a:srgbClr val="62666A"/>
                          </a:solidFill>
                          <a:latin typeface="Arial MT"/>
                          <a:cs typeface="Arial MT"/>
                        </a:rPr>
                        <a:t>esercizi il</a:t>
                      </a:r>
                      <a:r>
                        <a:rPr sz="1050" spc="-5" dirty="0">
                          <a:solidFill>
                            <a:srgbClr val="62666A"/>
                          </a:solidFill>
                          <a:latin typeface="Arial MT"/>
                          <a:cs typeface="Arial MT"/>
                        </a:rPr>
                        <a:t> </a:t>
                      </a:r>
                      <a:r>
                        <a:rPr sz="1050" dirty="0">
                          <a:solidFill>
                            <a:srgbClr val="62666A"/>
                          </a:solidFill>
                          <a:latin typeface="Arial MT"/>
                          <a:cs typeface="Arial MT"/>
                        </a:rPr>
                        <a:t>responsabile</a:t>
                      </a:r>
                      <a:r>
                        <a:rPr sz="1050" spc="-25" dirty="0">
                          <a:solidFill>
                            <a:srgbClr val="62666A"/>
                          </a:solidFill>
                          <a:latin typeface="Arial MT"/>
                          <a:cs typeface="Arial MT"/>
                        </a:rPr>
                        <a:t> </a:t>
                      </a:r>
                      <a:r>
                        <a:rPr sz="1050" dirty="0">
                          <a:solidFill>
                            <a:srgbClr val="62666A"/>
                          </a:solidFill>
                          <a:latin typeface="Arial MT"/>
                          <a:cs typeface="Arial MT"/>
                        </a:rPr>
                        <a:t>chiave</a:t>
                      </a:r>
                      <a:r>
                        <a:rPr sz="1050" spc="-5" dirty="0">
                          <a:solidFill>
                            <a:srgbClr val="62666A"/>
                          </a:solidFill>
                          <a:latin typeface="Arial MT"/>
                          <a:cs typeface="Arial MT"/>
                        </a:rPr>
                        <a:t> </a:t>
                      </a:r>
                      <a:r>
                        <a:rPr sz="1050" dirty="0">
                          <a:solidFill>
                            <a:srgbClr val="62666A"/>
                          </a:solidFill>
                          <a:latin typeface="Arial MT"/>
                          <a:cs typeface="Arial MT"/>
                        </a:rPr>
                        <a:t>della </a:t>
                      </a:r>
                      <a:r>
                        <a:rPr sz="1050" spc="-280"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deve</a:t>
                      </a:r>
                      <a:r>
                        <a:rPr sz="1050" dirty="0">
                          <a:solidFill>
                            <a:srgbClr val="62666A"/>
                          </a:solidFill>
                          <a:latin typeface="Arial MT"/>
                          <a:cs typeface="Arial MT"/>
                        </a:rPr>
                        <a:t> essere</a:t>
                      </a:r>
                      <a:r>
                        <a:rPr sz="1050" spc="-20" dirty="0">
                          <a:solidFill>
                            <a:srgbClr val="62666A"/>
                          </a:solidFill>
                          <a:latin typeface="Arial MT"/>
                          <a:cs typeface="Arial MT"/>
                        </a:rPr>
                        <a:t> </a:t>
                      </a:r>
                      <a:r>
                        <a:rPr sz="1050" dirty="0">
                          <a:solidFill>
                            <a:srgbClr val="62666A"/>
                          </a:solidFill>
                          <a:latin typeface="Arial MT"/>
                          <a:cs typeface="Arial MT"/>
                        </a:rPr>
                        <a:t>sostituito</a:t>
                      </a:r>
                      <a:endParaRPr sz="105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130175">
                        <a:lnSpc>
                          <a:spcPct val="100000"/>
                        </a:lnSpc>
                        <a:spcBef>
                          <a:spcPts val="330"/>
                        </a:spcBef>
                      </a:pPr>
                      <a:r>
                        <a:rPr sz="1050" spc="-5" dirty="0">
                          <a:solidFill>
                            <a:srgbClr val="62666A"/>
                          </a:solidFill>
                          <a:latin typeface="Arial MT"/>
                          <a:cs typeface="Arial MT"/>
                        </a:rPr>
                        <a:t>L’esercizio di </a:t>
                      </a:r>
                      <a:r>
                        <a:rPr sz="1050" dirty="0">
                          <a:solidFill>
                            <a:srgbClr val="62666A"/>
                          </a:solidFill>
                          <a:latin typeface="Arial MT"/>
                          <a:cs typeface="Arial MT"/>
                        </a:rPr>
                        <a:t>responsabile </a:t>
                      </a:r>
                      <a:r>
                        <a:rPr sz="1050" spc="5" dirty="0">
                          <a:solidFill>
                            <a:srgbClr val="62666A"/>
                          </a:solidFill>
                          <a:latin typeface="Arial MT"/>
                          <a:cs typeface="Arial MT"/>
                        </a:rPr>
                        <a:t> </a:t>
                      </a:r>
                      <a:r>
                        <a:rPr sz="1050" dirty="0">
                          <a:solidFill>
                            <a:srgbClr val="62666A"/>
                          </a:solidFill>
                          <a:latin typeface="Arial MT"/>
                          <a:cs typeface="Arial MT"/>
                        </a:rPr>
                        <a:t>chiave non può essere assunto </a:t>
                      </a:r>
                      <a:r>
                        <a:rPr sz="1050" spc="-280" dirty="0">
                          <a:solidFill>
                            <a:srgbClr val="62666A"/>
                          </a:solidFill>
                          <a:latin typeface="Arial MT"/>
                          <a:cs typeface="Arial MT"/>
                        </a:rPr>
                        <a:t> </a:t>
                      </a:r>
                      <a:r>
                        <a:rPr sz="1050" dirty="0">
                          <a:solidFill>
                            <a:srgbClr val="62666A"/>
                          </a:solidFill>
                          <a:latin typeface="Arial MT"/>
                          <a:cs typeface="Arial MT"/>
                        </a:rPr>
                        <a:t>dalla stessa persona neppure </a:t>
                      </a:r>
                      <a:r>
                        <a:rPr sz="1050" spc="5" dirty="0">
                          <a:solidFill>
                            <a:srgbClr val="62666A"/>
                          </a:solidFill>
                          <a:latin typeface="Arial MT"/>
                          <a:cs typeface="Arial MT"/>
                        </a:rPr>
                        <a:t> </a:t>
                      </a:r>
                      <a:r>
                        <a:rPr sz="1050" dirty="0">
                          <a:solidFill>
                            <a:srgbClr val="62666A"/>
                          </a:solidFill>
                          <a:latin typeface="Arial MT"/>
                          <a:cs typeface="Arial MT"/>
                        </a:rPr>
                        <a:t>per conto di altra società di </a:t>
                      </a:r>
                      <a:r>
                        <a:rPr sz="1050" spc="5" dirty="0">
                          <a:solidFill>
                            <a:srgbClr val="62666A"/>
                          </a:solidFill>
                          <a:latin typeface="Arial MT"/>
                          <a:cs typeface="Arial MT"/>
                        </a:rPr>
                        <a:t> </a:t>
                      </a:r>
                      <a:r>
                        <a:rPr sz="1050" dirty="0">
                          <a:solidFill>
                            <a:srgbClr val="62666A"/>
                          </a:solidFill>
                          <a:latin typeface="Arial MT"/>
                          <a:cs typeface="Arial MT"/>
                        </a:rPr>
                        <a:t>revisione se non sono decorsi </a:t>
                      </a:r>
                      <a:r>
                        <a:rPr sz="1050" spc="5" dirty="0">
                          <a:solidFill>
                            <a:srgbClr val="62666A"/>
                          </a:solidFill>
                          <a:latin typeface="Arial MT"/>
                          <a:cs typeface="Arial MT"/>
                        </a:rPr>
                        <a:t> </a:t>
                      </a:r>
                      <a:r>
                        <a:rPr sz="1050" dirty="0">
                          <a:solidFill>
                            <a:srgbClr val="62666A"/>
                          </a:solidFill>
                          <a:latin typeface="Arial MT"/>
                          <a:cs typeface="Arial MT"/>
                        </a:rPr>
                        <a:t>almeno</a:t>
                      </a:r>
                      <a:r>
                        <a:rPr sz="1050" spc="-40" dirty="0">
                          <a:solidFill>
                            <a:srgbClr val="62666A"/>
                          </a:solidFill>
                          <a:latin typeface="Arial MT"/>
                          <a:cs typeface="Arial MT"/>
                        </a:rPr>
                        <a:t> </a:t>
                      </a:r>
                      <a:r>
                        <a:rPr sz="1050" dirty="0">
                          <a:solidFill>
                            <a:srgbClr val="62666A"/>
                          </a:solidFill>
                          <a:latin typeface="Arial MT"/>
                          <a:cs typeface="Arial MT"/>
                        </a:rPr>
                        <a:t>3</a:t>
                      </a:r>
                      <a:r>
                        <a:rPr sz="1050" spc="-10" dirty="0">
                          <a:solidFill>
                            <a:srgbClr val="62666A"/>
                          </a:solidFill>
                          <a:latin typeface="Arial MT"/>
                          <a:cs typeface="Arial MT"/>
                        </a:rPr>
                        <a:t> </a:t>
                      </a:r>
                      <a:r>
                        <a:rPr sz="1050" dirty="0">
                          <a:solidFill>
                            <a:srgbClr val="62666A"/>
                          </a:solidFill>
                          <a:latin typeface="Arial MT"/>
                          <a:cs typeface="Arial MT"/>
                        </a:rPr>
                        <a:t>anni</a:t>
                      </a:r>
                      <a:r>
                        <a:rPr sz="1050" spc="-5" dirty="0">
                          <a:solidFill>
                            <a:srgbClr val="62666A"/>
                          </a:solidFill>
                          <a:latin typeface="Arial MT"/>
                          <a:cs typeface="Arial MT"/>
                        </a:rPr>
                        <a:t> </a:t>
                      </a:r>
                      <a:r>
                        <a:rPr sz="1050" dirty="0">
                          <a:solidFill>
                            <a:srgbClr val="62666A"/>
                          </a:solidFill>
                          <a:latin typeface="Arial MT"/>
                          <a:cs typeface="Arial MT"/>
                        </a:rPr>
                        <a:t>dalla</a:t>
                      </a:r>
                      <a:r>
                        <a:rPr sz="1050" spc="-30" dirty="0">
                          <a:solidFill>
                            <a:srgbClr val="62666A"/>
                          </a:solidFill>
                          <a:latin typeface="Arial MT"/>
                          <a:cs typeface="Arial MT"/>
                        </a:rPr>
                        <a:t> </a:t>
                      </a:r>
                      <a:r>
                        <a:rPr sz="1050" dirty="0">
                          <a:solidFill>
                            <a:srgbClr val="62666A"/>
                          </a:solidFill>
                          <a:latin typeface="Arial MT"/>
                          <a:cs typeface="Arial MT"/>
                        </a:rPr>
                        <a:t>cessazione </a:t>
                      </a:r>
                      <a:r>
                        <a:rPr sz="1050" spc="-275" dirty="0">
                          <a:solidFill>
                            <a:srgbClr val="62666A"/>
                          </a:solidFill>
                          <a:latin typeface="Arial MT"/>
                          <a:cs typeface="Arial MT"/>
                        </a:rPr>
                        <a:t> </a:t>
                      </a:r>
                      <a:r>
                        <a:rPr sz="1050" dirty="0">
                          <a:solidFill>
                            <a:srgbClr val="62666A"/>
                          </a:solidFill>
                          <a:latin typeface="Arial MT"/>
                          <a:cs typeface="Arial MT"/>
                        </a:rPr>
                        <a:t>del</a:t>
                      </a:r>
                      <a:r>
                        <a:rPr sz="1050" spc="-5" dirty="0">
                          <a:solidFill>
                            <a:srgbClr val="62666A"/>
                          </a:solidFill>
                          <a:latin typeface="Arial MT"/>
                          <a:cs typeface="Arial MT"/>
                        </a:rPr>
                        <a:t> </a:t>
                      </a:r>
                      <a:r>
                        <a:rPr sz="1050" dirty="0">
                          <a:solidFill>
                            <a:srgbClr val="62666A"/>
                          </a:solidFill>
                          <a:latin typeface="Arial MT"/>
                          <a:cs typeface="Arial MT"/>
                        </a:rPr>
                        <a:t>precedente</a:t>
                      </a:r>
                      <a:r>
                        <a:rPr sz="1050" spc="-25" dirty="0">
                          <a:solidFill>
                            <a:srgbClr val="62666A"/>
                          </a:solidFill>
                          <a:latin typeface="Arial MT"/>
                          <a:cs typeface="Arial MT"/>
                        </a:rPr>
                        <a:t> </a:t>
                      </a:r>
                      <a:r>
                        <a:rPr sz="1050" dirty="0">
                          <a:solidFill>
                            <a:srgbClr val="62666A"/>
                          </a:solidFill>
                          <a:latin typeface="Arial MT"/>
                          <a:cs typeface="Arial MT"/>
                        </a:rPr>
                        <a:t>incarico.</a:t>
                      </a:r>
                      <a:endParaRPr sz="105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1851698">
                <a:tc>
                  <a:txBody>
                    <a:bodyPr/>
                    <a:lstStyle/>
                    <a:p>
                      <a:pPr marL="91440">
                        <a:lnSpc>
                          <a:spcPct val="100000"/>
                        </a:lnSpc>
                        <a:spcBef>
                          <a:spcPts val="325"/>
                        </a:spcBef>
                      </a:pPr>
                      <a:r>
                        <a:rPr sz="1400" b="1" spc="-5" dirty="0">
                          <a:solidFill>
                            <a:srgbClr val="FF5589"/>
                          </a:solidFill>
                          <a:latin typeface="Arial"/>
                          <a:cs typeface="Arial"/>
                        </a:rPr>
                        <a:t>Comma</a:t>
                      </a:r>
                      <a:r>
                        <a:rPr sz="1400" b="1" spc="-50" dirty="0">
                          <a:solidFill>
                            <a:srgbClr val="FF5589"/>
                          </a:solidFill>
                          <a:latin typeface="Arial"/>
                          <a:cs typeface="Arial"/>
                        </a:rPr>
                        <a:t> </a:t>
                      </a:r>
                      <a:r>
                        <a:rPr sz="1400" b="1" dirty="0">
                          <a:solidFill>
                            <a:srgbClr val="FF5589"/>
                          </a:solidFill>
                          <a:latin typeface="Arial"/>
                          <a:cs typeface="Arial"/>
                        </a:rPr>
                        <a:t>5</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1440">
                        <a:lnSpc>
                          <a:spcPct val="100000"/>
                        </a:lnSpc>
                        <a:spcBef>
                          <a:spcPts val="335"/>
                        </a:spcBef>
                      </a:pPr>
                      <a:r>
                        <a:rPr sz="1050" spc="-5" dirty="0">
                          <a:solidFill>
                            <a:srgbClr val="62666A"/>
                          </a:solidFill>
                          <a:latin typeface="Arial MT"/>
                          <a:cs typeface="Arial MT"/>
                        </a:rPr>
                        <a:t>Il</a:t>
                      </a:r>
                      <a:r>
                        <a:rPr sz="1050" dirty="0">
                          <a:solidFill>
                            <a:srgbClr val="62666A"/>
                          </a:solidFill>
                          <a:latin typeface="Arial MT"/>
                          <a:cs typeface="Arial MT"/>
                        </a:rPr>
                        <a:t> </a:t>
                      </a:r>
                      <a:r>
                        <a:rPr sz="1050" spc="-5" dirty="0">
                          <a:solidFill>
                            <a:srgbClr val="62666A"/>
                          </a:solidFill>
                          <a:latin typeface="Arial MT"/>
                          <a:cs typeface="Arial MT"/>
                        </a:rPr>
                        <a:t>revisore</a:t>
                      </a:r>
                      <a:r>
                        <a:rPr sz="1050" dirty="0">
                          <a:solidFill>
                            <a:srgbClr val="62666A"/>
                          </a:solidFill>
                          <a:latin typeface="Arial MT"/>
                          <a:cs typeface="Arial MT"/>
                        </a:rPr>
                        <a:t> legale o</a:t>
                      </a:r>
                      <a:r>
                        <a:rPr sz="1050" spc="-15" dirty="0">
                          <a:solidFill>
                            <a:srgbClr val="62666A"/>
                          </a:solidFill>
                          <a:latin typeface="Arial MT"/>
                          <a:cs typeface="Arial MT"/>
                        </a:rPr>
                        <a:t> </a:t>
                      </a:r>
                      <a:r>
                        <a:rPr sz="1050" dirty="0">
                          <a:solidFill>
                            <a:srgbClr val="62666A"/>
                          </a:solidFill>
                          <a:latin typeface="Arial MT"/>
                          <a:cs typeface="Arial MT"/>
                        </a:rPr>
                        <a:t>il responsabile</a:t>
                      </a:r>
                      <a:r>
                        <a:rPr sz="1050" spc="-15" dirty="0">
                          <a:solidFill>
                            <a:srgbClr val="62666A"/>
                          </a:solidFill>
                          <a:latin typeface="Arial MT"/>
                          <a:cs typeface="Arial MT"/>
                        </a:rPr>
                        <a:t> </a:t>
                      </a:r>
                      <a:r>
                        <a:rPr sz="1050" dirty="0">
                          <a:solidFill>
                            <a:srgbClr val="62666A"/>
                          </a:solidFill>
                          <a:latin typeface="Arial MT"/>
                          <a:cs typeface="Arial MT"/>
                        </a:rPr>
                        <a:t>chiave non</a:t>
                      </a:r>
                      <a:endParaRPr sz="1050">
                        <a:latin typeface="Arial MT"/>
                        <a:cs typeface="Arial MT"/>
                      </a:endParaRPr>
                    </a:p>
                    <a:p>
                      <a:pPr marL="91440">
                        <a:lnSpc>
                          <a:spcPct val="100000"/>
                        </a:lnSpc>
                      </a:pPr>
                      <a:r>
                        <a:rPr sz="1050" dirty="0">
                          <a:solidFill>
                            <a:srgbClr val="62666A"/>
                          </a:solidFill>
                          <a:latin typeface="Arial MT"/>
                          <a:cs typeface="Arial MT"/>
                        </a:rPr>
                        <a:t>può</a:t>
                      </a:r>
                      <a:r>
                        <a:rPr sz="1050" spc="-25" dirty="0">
                          <a:solidFill>
                            <a:srgbClr val="62666A"/>
                          </a:solidFill>
                          <a:latin typeface="Arial MT"/>
                          <a:cs typeface="Arial MT"/>
                        </a:rPr>
                        <a:t> </a:t>
                      </a:r>
                      <a:r>
                        <a:rPr sz="1050" spc="-5" dirty="0">
                          <a:solidFill>
                            <a:srgbClr val="62666A"/>
                          </a:solidFill>
                          <a:latin typeface="Arial MT"/>
                          <a:cs typeface="Arial MT"/>
                        </a:rPr>
                        <a:t>rivestire:</a:t>
                      </a:r>
                      <a:endParaRPr sz="1050">
                        <a:latin typeface="Arial MT"/>
                        <a:cs typeface="Arial MT"/>
                      </a:endParaRPr>
                    </a:p>
                    <a:p>
                      <a:pPr marL="264160" marR="641350" indent="-172720">
                        <a:lnSpc>
                          <a:spcPct val="100000"/>
                        </a:lnSpc>
                        <a:buChar char="•"/>
                        <a:tabLst>
                          <a:tab pos="264160" algn="l"/>
                        </a:tabLst>
                      </a:pPr>
                      <a:r>
                        <a:rPr sz="1050" dirty="0">
                          <a:solidFill>
                            <a:srgbClr val="62666A"/>
                          </a:solidFill>
                          <a:latin typeface="Arial MT"/>
                          <a:cs typeface="Arial MT"/>
                        </a:rPr>
                        <a:t>Cariche sociali negli organi di </a:t>
                      </a:r>
                      <a:r>
                        <a:rPr sz="1050" spc="5" dirty="0">
                          <a:solidFill>
                            <a:srgbClr val="62666A"/>
                          </a:solidFill>
                          <a:latin typeface="Arial MT"/>
                          <a:cs typeface="Arial MT"/>
                        </a:rPr>
                        <a:t> </a:t>
                      </a:r>
                      <a:r>
                        <a:rPr sz="1050" dirty="0">
                          <a:solidFill>
                            <a:srgbClr val="62666A"/>
                          </a:solidFill>
                          <a:latin typeface="Arial MT"/>
                          <a:cs typeface="Arial MT"/>
                        </a:rPr>
                        <a:t>amministrazione</a:t>
                      </a:r>
                      <a:r>
                        <a:rPr sz="1050" spc="-55" dirty="0">
                          <a:solidFill>
                            <a:srgbClr val="62666A"/>
                          </a:solidFill>
                          <a:latin typeface="Arial MT"/>
                          <a:cs typeface="Arial MT"/>
                        </a:rPr>
                        <a:t> </a:t>
                      </a:r>
                      <a:r>
                        <a:rPr sz="1050" dirty="0">
                          <a:solidFill>
                            <a:srgbClr val="62666A"/>
                          </a:solidFill>
                          <a:latin typeface="Arial MT"/>
                          <a:cs typeface="Arial MT"/>
                        </a:rPr>
                        <a:t>e</a:t>
                      </a:r>
                      <a:r>
                        <a:rPr sz="1050" spc="-40" dirty="0">
                          <a:solidFill>
                            <a:srgbClr val="62666A"/>
                          </a:solidFill>
                          <a:latin typeface="Arial MT"/>
                          <a:cs typeface="Arial MT"/>
                        </a:rPr>
                        <a:t> </a:t>
                      </a:r>
                      <a:r>
                        <a:rPr sz="1050" dirty="0">
                          <a:solidFill>
                            <a:srgbClr val="62666A"/>
                          </a:solidFill>
                          <a:latin typeface="Arial MT"/>
                          <a:cs typeface="Arial MT"/>
                        </a:rPr>
                        <a:t>controllo</a:t>
                      </a:r>
                      <a:r>
                        <a:rPr sz="1050" spc="-25" dirty="0">
                          <a:solidFill>
                            <a:srgbClr val="62666A"/>
                          </a:solidFill>
                          <a:latin typeface="Arial MT"/>
                          <a:cs typeface="Arial MT"/>
                        </a:rPr>
                        <a:t> </a:t>
                      </a:r>
                      <a:r>
                        <a:rPr sz="1050" dirty="0">
                          <a:solidFill>
                            <a:srgbClr val="62666A"/>
                          </a:solidFill>
                          <a:latin typeface="Arial MT"/>
                          <a:cs typeface="Arial MT"/>
                        </a:rPr>
                        <a:t>dell’EIP,</a:t>
                      </a:r>
                      <a:endParaRPr sz="1050">
                        <a:latin typeface="Arial MT"/>
                        <a:cs typeface="Arial MT"/>
                      </a:endParaRPr>
                    </a:p>
                    <a:p>
                      <a:pPr marL="264160" marR="123189" indent="-172720">
                        <a:lnSpc>
                          <a:spcPct val="100000"/>
                        </a:lnSpc>
                        <a:buChar char="•"/>
                        <a:tabLst>
                          <a:tab pos="264160" algn="l"/>
                        </a:tabLst>
                      </a:pPr>
                      <a:r>
                        <a:rPr sz="1050" dirty="0">
                          <a:solidFill>
                            <a:srgbClr val="62666A"/>
                          </a:solidFill>
                          <a:latin typeface="Arial MT"/>
                          <a:cs typeface="Arial MT"/>
                        </a:rPr>
                        <a:t>Lavoro autonomo</a:t>
                      </a:r>
                      <a:r>
                        <a:rPr sz="1050" spc="-35" dirty="0">
                          <a:solidFill>
                            <a:srgbClr val="62666A"/>
                          </a:solidFill>
                          <a:latin typeface="Arial MT"/>
                          <a:cs typeface="Arial MT"/>
                        </a:rPr>
                        <a:t> </a:t>
                      </a:r>
                      <a:r>
                        <a:rPr sz="1050" dirty="0">
                          <a:solidFill>
                            <a:srgbClr val="62666A"/>
                          </a:solidFill>
                          <a:latin typeface="Arial MT"/>
                          <a:cs typeface="Arial MT"/>
                        </a:rPr>
                        <a:t>e</a:t>
                      </a:r>
                      <a:r>
                        <a:rPr sz="1050" spc="-10" dirty="0">
                          <a:solidFill>
                            <a:srgbClr val="62666A"/>
                          </a:solidFill>
                          <a:latin typeface="Arial MT"/>
                          <a:cs typeface="Arial MT"/>
                        </a:rPr>
                        <a:t> </a:t>
                      </a:r>
                      <a:r>
                        <a:rPr sz="1050" dirty="0">
                          <a:solidFill>
                            <a:srgbClr val="62666A"/>
                          </a:solidFill>
                          <a:latin typeface="Arial MT"/>
                          <a:cs typeface="Arial MT"/>
                        </a:rPr>
                        <a:t>subordinato,</a:t>
                      </a:r>
                      <a:r>
                        <a:rPr sz="1050" spc="-15" dirty="0">
                          <a:solidFill>
                            <a:srgbClr val="62666A"/>
                          </a:solidFill>
                          <a:latin typeface="Arial MT"/>
                          <a:cs typeface="Arial MT"/>
                        </a:rPr>
                        <a:t> </a:t>
                      </a:r>
                      <a:r>
                        <a:rPr sz="1050" dirty="0">
                          <a:solidFill>
                            <a:srgbClr val="62666A"/>
                          </a:solidFill>
                          <a:latin typeface="Arial MT"/>
                          <a:cs typeface="Arial MT"/>
                        </a:rPr>
                        <a:t>con</a:t>
                      </a:r>
                      <a:r>
                        <a:rPr sz="1050" spc="-20" dirty="0">
                          <a:solidFill>
                            <a:srgbClr val="62666A"/>
                          </a:solidFill>
                          <a:latin typeface="Arial MT"/>
                          <a:cs typeface="Arial MT"/>
                        </a:rPr>
                        <a:t> </a:t>
                      </a:r>
                      <a:r>
                        <a:rPr sz="1050" dirty="0">
                          <a:solidFill>
                            <a:srgbClr val="62666A"/>
                          </a:solidFill>
                          <a:latin typeface="Arial MT"/>
                          <a:cs typeface="Arial MT"/>
                        </a:rPr>
                        <a:t>funzioni </a:t>
                      </a:r>
                      <a:r>
                        <a:rPr sz="1050" spc="-275" dirty="0">
                          <a:solidFill>
                            <a:srgbClr val="62666A"/>
                          </a:solidFill>
                          <a:latin typeface="Arial MT"/>
                          <a:cs typeface="Arial MT"/>
                        </a:rPr>
                        <a:t> </a:t>
                      </a:r>
                      <a:r>
                        <a:rPr sz="1050" dirty="0">
                          <a:solidFill>
                            <a:srgbClr val="62666A"/>
                          </a:solidFill>
                          <a:latin typeface="Arial MT"/>
                          <a:cs typeface="Arial MT"/>
                        </a:rPr>
                        <a:t>dirigenziali</a:t>
                      </a:r>
                      <a:r>
                        <a:rPr sz="1050" spc="-5" dirty="0">
                          <a:solidFill>
                            <a:srgbClr val="62666A"/>
                          </a:solidFill>
                          <a:latin typeface="Arial MT"/>
                          <a:cs typeface="Arial MT"/>
                        </a:rPr>
                        <a:t> </a:t>
                      </a:r>
                      <a:r>
                        <a:rPr sz="1050" dirty="0">
                          <a:solidFill>
                            <a:srgbClr val="62666A"/>
                          </a:solidFill>
                          <a:latin typeface="Arial MT"/>
                          <a:cs typeface="Arial MT"/>
                        </a:rPr>
                        <a:t>di</a:t>
                      </a:r>
                      <a:r>
                        <a:rPr sz="1050" spc="-15" dirty="0">
                          <a:solidFill>
                            <a:srgbClr val="62666A"/>
                          </a:solidFill>
                          <a:latin typeface="Arial MT"/>
                          <a:cs typeface="Arial MT"/>
                        </a:rPr>
                        <a:t> </a:t>
                      </a:r>
                      <a:r>
                        <a:rPr sz="1050" spc="-5" dirty="0">
                          <a:solidFill>
                            <a:srgbClr val="62666A"/>
                          </a:solidFill>
                          <a:latin typeface="Arial MT"/>
                          <a:cs typeface="Arial MT"/>
                        </a:rPr>
                        <a:t>rilievo</a:t>
                      </a:r>
                      <a:endParaRPr sz="1050">
                        <a:latin typeface="Arial MT"/>
                        <a:cs typeface="Arial MT"/>
                      </a:endParaRPr>
                    </a:p>
                    <a:p>
                      <a:pPr marL="91440" marR="397510">
                        <a:lnSpc>
                          <a:spcPct val="100000"/>
                        </a:lnSpc>
                      </a:pPr>
                      <a:r>
                        <a:rPr sz="1050" spc="5" dirty="0">
                          <a:solidFill>
                            <a:srgbClr val="62666A"/>
                          </a:solidFill>
                          <a:latin typeface="Arial MT"/>
                          <a:cs typeface="Arial MT"/>
                        </a:rPr>
                        <a:t>Se</a:t>
                      </a:r>
                      <a:r>
                        <a:rPr sz="1050" spc="-20" dirty="0">
                          <a:solidFill>
                            <a:srgbClr val="62666A"/>
                          </a:solidFill>
                          <a:latin typeface="Arial MT"/>
                          <a:cs typeface="Arial MT"/>
                        </a:rPr>
                        <a:t> </a:t>
                      </a:r>
                      <a:r>
                        <a:rPr sz="1050" dirty="0">
                          <a:solidFill>
                            <a:srgbClr val="62666A"/>
                          </a:solidFill>
                          <a:latin typeface="Arial MT"/>
                          <a:cs typeface="Arial MT"/>
                        </a:rPr>
                        <a:t>non</a:t>
                      </a:r>
                      <a:r>
                        <a:rPr sz="1050" spc="-10" dirty="0">
                          <a:solidFill>
                            <a:srgbClr val="62666A"/>
                          </a:solidFill>
                          <a:latin typeface="Arial MT"/>
                          <a:cs typeface="Arial MT"/>
                        </a:rPr>
                        <a:t> </a:t>
                      </a:r>
                      <a:r>
                        <a:rPr sz="1050" dirty="0">
                          <a:solidFill>
                            <a:srgbClr val="62666A"/>
                          </a:solidFill>
                          <a:latin typeface="Arial MT"/>
                          <a:cs typeface="Arial MT"/>
                        </a:rPr>
                        <a:t>è</a:t>
                      </a:r>
                      <a:r>
                        <a:rPr sz="1050" spc="-5" dirty="0">
                          <a:solidFill>
                            <a:srgbClr val="62666A"/>
                          </a:solidFill>
                          <a:latin typeface="Arial MT"/>
                          <a:cs typeface="Arial MT"/>
                        </a:rPr>
                        <a:t> </a:t>
                      </a:r>
                      <a:r>
                        <a:rPr sz="1050" dirty="0">
                          <a:solidFill>
                            <a:srgbClr val="62666A"/>
                          </a:solidFill>
                          <a:latin typeface="Arial MT"/>
                          <a:cs typeface="Arial MT"/>
                        </a:rPr>
                        <a:t>trascorso</a:t>
                      </a:r>
                      <a:r>
                        <a:rPr sz="1050" spc="-25" dirty="0">
                          <a:solidFill>
                            <a:srgbClr val="62666A"/>
                          </a:solidFill>
                          <a:latin typeface="Arial MT"/>
                          <a:cs typeface="Arial MT"/>
                        </a:rPr>
                        <a:t> </a:t>
                      </a:r>
                      <a:r>
                        <a:rPr sz="1050" spc="5" dirty="0">
                          <a:solidFill>
                            <a:srgbClr val="62666A"/>
                          </a:solidFill>
                          <a:latin typeface="Arial MT"/>
                          <a:cs typeface="Arial MT"/>
                        </a:rPr>
                        <a:t>almeno</a:t>
                      </a:r>
                      <a:r>
                        <a:rPr sz="1050" spc="-20" dirty="0">
                          <a:solidFill>
                            <a:srgbClr val="62666A"/>
                          </a:solidFill>
                          <a:latin typeface="Arial MT"/>
                          <a:cs typeface="Arial MT"/>
                        </a:rPr>
                        <a:t> </a:t>
                      </a:r>
                      <a:r>
                        <a:rPr sz="1050" dirty="0">
                          <a:solidFill>
                            <a:srgbClr val="62666A"/>
                          </a:solidFill>
                          <a:latin typeface="Arial MT"/>
                          <a:cs typeface="Arial MT"/>
                        </a:rPr>
                        <a:t>un</a:t>
                      </a:r>
                      <a:r>
                        <a:rPr sz="1050" spc="-10" dirty="0">
                          <a:solidFill>
                            <a:srgbClr val="62666A"/>
                          </a:solidFill>
                          <a:latin typeface="Arial MT"/>
                          <a:cs typeface="Arial MT"/>
                        </a:rPr>
                        <a:t> </a:t>
                      </a:r>
                      <a:r>
                        <a:rPr sz="1050" dirty="0">
                          <a:solidFill>
                            <a:srgbClr val="FF5589"/>
                          </a:solidFill>
                          <a:latin typeface="Arial MT"/>
                          <a:cs typeface="Arial MT"/>
                        </a:rPr>
                        <a:t>biennio</a:t>
                      </a:r>
                      <a:r>
                        <a:rPr sz="1050" spc="-15" dirty="0">
                          <a:solidFill>
                            <a:srgbClr val="FF5589"/>
                          </a:solidFill>
                          <a:latin typeface="Arial MT"/>
                          <a:cs typeface="Arial MT"/>
                        </a:rPr>
                        <a:t> </a:t>
                      </a:r>
                      <a:r>
                        <a:rPr sz="1050" dirty="0">
                          <a:solidFill>
                            <a:srgbClr val="62666A"/>
                          </a:solidFill>
                          <a:latin typeface="Arial MT"/>
                          <a:cs typeface="Arial MT"/>
                        </a:rPr>
                        <a:t>dalla </a:t>
                      </a:r>
                      <a:r>
                        <a:rPr sz="1050" spc="-280" dirty="0">
                          <a:solidFill>
                            <a:srgbClr val="62666A"/>
                          </a:solidFill>
                          <a:latin typeface="Arial MT"/>
                          <a:cs typeface="Arial MT"/>
                        </a:rPr>
                        <a:t> </a:t>
                      </a:r>
                      <a:r>
                        <a:rPr sz="1050" dirty="0">
                          <a:solidFill>
                            <a:srgbClr val="62666A"/>
                          </a:solidFill>
                          <a:latin typeface="Arial MT"/>
                          <a:cs typeface="Arial MT"/>
                        </a:rPr>
                        <a:t>cessazione del ruolo di revisore legale o </a:t>
                      </a:r>
                      <a:r>
                        <a:rPr sz="1050" spc="5" dirty="0">
                          <a:solidFill>
                            <a:srgbClr val="62666A"/>
                          </a:solidFill>
                          <a:latin typeface="Arial MT"/>
                          <a:cs typeface="Arial MT"/>
                        </a:rPr>
                        <a:t> </a:t>
                      </a:r>
                      <a:r>
                        <a:rPr sz="1050" dirty="0">
                          <a:solidFill>
                            <a:srgbClr val="62666A"/>
                          </a:solidFill>
                          <a:latin typeface="Arial MT"/>
                          <a:cs typeface="Arial MT"/>
                        </a:rPr>
                        <a:t>responsabile chiave della revisione legale </a:t>
                      </a:r>
                      <a:r>
                        <a:rPr sz="1050" spc="5" dirty="0">
                          <a:solidFill>
                            <a:srgbClr val="62666A"/>
                          </a:solidFill>
                          <a:latin typeface="Arial MT"/>
                          <a:cs typeface="Arial MT"/>
                        </a:rPr>
                        <a:t> </a:t>
                      </a:r>
                      <a:r>
                        <a:rPr sz="1050" dirty="0">
                          <a:solidFill>
                            <a:srgbClr val="62666A"/>
                          </a:solidFill>
                          <a:latin typeface="Arial MT"/>
                          <a:cs typeface="Arial MT"/>
                        </a:rPr>
                        <a:t>dell’EIP</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a:lnSpc>
                          <a:spcPct val="100000"/>
                        </a:lnSpc>
                        <a:spcBef>
                          <a:spcPts val="335"/>
                        </a:spcBef>
                      </a:pPr>
                      <a:r>
                        <a:rPr sz="1050" spc="-5" dirty="0">
                          <a:solidFill>
                            <a:srgbClr val="62666A"/>
                          </a:solidFill>
                          <a:latin typeface="Arial MT"/>
                          <a:cs typeface="Arial MT"/>
                        </a:rPr>
                        <a:t>Il</a:t>
                      </a:r>
                      <a:r>
                        <a:rPr sz="1050" spc="-10" dirty="0">
                          <a:solidFill>
                            <a:srgbClr val="62666A"/>
                          </a:solidFill>
                          <a:latin typeface="Arial MT"/>
                          <a:cs typeface="Arial MT"/>
                        </a:rPr>
                        <a:t> </a:t>
                      </a:r>
                      <a:r>
                        <a:rPr sz="1050" spc="-5" dirty="0">
                          <a:solidFill>
                            <a:srgbClr val="62666A"/>
                          </a:solidFill>
                          <a:latin typeface="Arial MT"/>
                          <a:cs typeface="Arial MT"/>
                        </a:rPr>
                        <a:t>divieto </a:t>
                      </a:r>
                      <a:r>
                        <a:rPr sz="1050" dirty="0">
                          <a:solidFill>
                            <a:srgbClr val="62666A"/>
                          </a:solidFill>
                          <a:latin typeface="Arial MT"/>
                          <a:cs typeface="Arial MT"/>
                        </a:rPr>
                        <a:t>è</a:t>
                      </a:r>
                      <a:r>
                        <a:rPr sz="1050" spc="-15" dirty="0">
                          <a:solidFill>
                            <a:srgbClr val="62666A"/>
                          </a:solidFill>
                          <a:latin typeface="Arial MT"/>
                          <a:cs typeface="Arial MT"/>
                        </a:rPr>
                        <a:t> </a:t>
                      </a:r>
                      <a:r>
                        <a:rPr sz="1050" dirty="0">
                          <a:solidFill>
                            <a:srgbClr val="62666A"/>
                          </a:solidFill>
                          <a:latin typeface="Arial MT"/>
                          <a:cs typeface="Arial MT"/>
                        </a:rPr>
                        <a:t>esteso</a:t>
                      </a:r>
                      <a:r>
                        <a:rPr sz="1050" spc="-25" dirty="0">
                          <a:solidFill>
                            <a:srgbClr val="62666A"/>
                          </a:solidFill>
                          <a:latin typeface="Arial MT"/>
                          <a:cs typeface="Arial MT"/>
                        </a:rPr>
                        <a:t> </a:t>
                      </a:r>
                      <a:r>
                        <a:rPr sz="1050" dirty="0">
                          <a:solidFill>
                            <a:srgbClr val="62666A"/>
                          </a:solidFill>
                          <a:latin typeface="Arial MT"/>
                          <a:cs typeface="Arial MT"/>
                        </a:rPr>
                        <a:t>a:</a:t>
                      </a:r>
                      <a:endParaRPr sz="1050">
                        <a:latin typeface="Arial MT"/>
                        <a:cs typeface="Arial MT"/>
                      </a:endParaRPr>
                    </a:p>
                    <a:p>
                      <a:pPr marL="264160" indent="-172720">
                        <a:lnSpc>
                          <a:spcPct val="100000"/>
                        </a:lnSpc>
                        <a:buChar char="•"/>
                        <a:tabLst>
                          <a:tab pos="264795" algn="l"/>
                        </a:tabLst>
                      </a:pPr>
                      <a:r>
                        <a:rPr sz="1050" dirty="0">
                          <a:solidFill>
                            <a:srgbClr val="62666A"/>
                          </a:solidFill>
                          <a:latin typeface="Arial MT"/>
                          <a:cs typeface="Arial MT"/>
                        </a:rPr>
                        <a:t>Ai</a:t>
                      </a:r>
                      <a:r>
                        <a:rPr sz="1050" spc="-50" dirty="0">
                          <a:solidFill>
                            <a:srgbClr val="62666A"/>
                          </a:solidFill>
                          <a:latin typeface="Arial MT"/>
                          <a:cs typeface="Arial MT"/>
                        </a:rPr>
                        <a:t> </a:t>
                      </a:r>
                      <a:r>
                        <a:rPr sz="1050" dirty="0">
                          <a:solidFill>
                            <a:srgbClr val="62666A"/>
                          </a:solidFill>
                          <a:latin typeface="Arial MT"/>
                          <a:cs typeface="Arial MT"/>
                        </a:rPr>
                        <a:t>dipendenti</a:t>
                      </a:r>
                      <a:endParaRPr sz="1050">
                        <a:latin typeface="Arial MT"/>
                        <a:cs typeface="Arial MT"/>
                      </a:endParaRPr>
                    </a:p>
                    <a:p>
                      <a:pPr marL="264160" indent="-172720">
                        <a:lnSpc>
                          <a:spcPct val="100000"/>
                        </a:lnSpc>
                        <a:buChar char="•"/>
                        <a:tabLst>
                          <a:tab pos="264795" algn="l"/>
                        </a:tabLst>
                      </a:pPr>
                      <a:r>
                        <a:rPr sz="1050" dirty="0">
                          <a:solidFill>
                            <a:srgbClr val="62666A"/>
                          </a:solidFill>
                          <a:latin typeface="Arial MT"/>
                          <a:cs typeface="Arial MT"/>
                        </a:rPr>
                        <a:t>Ai</a:t>
                      </a:r>
                      <a:r>
                        <a:rPr sz="1050" spc="-55" dirty="0">
                          <a:solidFill>
                            <a:srgbClr val="62666A"/>
                          </a:solidFill>
                          <a:latin typeface="Arial MT"/>
                          <a:cs typeface="Arial MT"/>
                        </a:rPr>
                        <a:t> </a:t>
                      </a:r>
                      <a:r>
                        <a:rPr sz="1050" dirty="0">
                          <a:solidFill>
                            <a:srgbClr val="62666A"/>
                          </a:solidFill>
                          <a:latin typeface="Arial MT"/>
                          <a:cs typeface="Arial MT"/>
                        </a:rPr>
                        <a:t>soci</a:t>
                      </a:r>
                      <a:endParaRPr sz="1050">
                        <a:latin typeface="Arial MT"/>
                        <a:cs typeface="Arial MT"/>
                      </a:endParaRPr>
                    </a:p>
                    <a:p>
                      <a:pPr marL="264160" marR="189865" indent="-172720">
                        <a:lnSpc>
                          <a:spcPct val="100000"/>
                        </a:lnSpc>
                        <a:buChar char="•"/>
                        <a:tabLst>
                          <a:tab pos="264795" algn="l"/>
                        </a:tabLst>
                      </a:pPr>
                      <a:r>
                        <a:rPr sz="1050" spc="-5" dirty="0">
                          <a:solidFill>
                            <a:srgbClr val="62666A"/>
                          </a:solidFill>
                          <a:latin typeface="Arial MT"/>
                          <a:cs typeface="Arial MT"/>
                        </a:rPr>
                        <a:t>Altra</a:t>
                      </a:r>
                      <a:r>
                        <a:rPr sz="1050" spc="-30" dirty="0">
                          <a:solidFill>
                            <a:srgbClr val="62666A"/>
                          </a:solidFill>
                          <a:latin typeface="Arial MT"/>
                          <a:cs typeface="Arial MT"/>
                        </a:rPr>
                        <a:t> </a:t>
                      </a:r>
                      <a:r>
                        <a:rPr sz="1050" dirty="0">
                          <a:solidFill>
                            <a:srgbClr val="62666A"/>
                          </a:solidFill>
                          <a:latin typeface="Arial MT"/>
                          <a:cs typeface="Arial MT"/>
                        </a:rPr>
                        <a:t>persona</a:t>
                      </a:r>
                      <a:r>
                        <a:rPr sz="1050" spc="-15" dirty="0">
                          <a:solidFill>
                            <a:srgbClr val="62666A"/>
                          </a:solidFill>
                          <a:latin typeface="Arial MT"/>
                          <a:cs typeface="Arial MT"/>
                        </a:rPr>
                        <a:t> </a:t>
                      </a:r>
                      <a:r>
                        <a:rPr sz="1050" dirty="0">
                          <a:solidFill>
                            <a:srgbClr val="62666A"/>
                          </a:solidFill>
                          <a:latin typeface="Arial MT"/>
                          <a:cs typeface="Arial MT"/>
                        </a:rPr>
                        <a:t>fisica</a:t>
                      </a:r>
                      <a:r>
                        <a:rPr sz="1050" spc="-40" dirty="0">
                          <a:solidFill>
                            <a:srgbClr val="62666A"/>
                          </a:solidFill>
                          <a:latin typeface="Arial MT"/>
                          <a:cs typeface="Arial MT"/>
                        </a:rPr>
                        <a:t> </a:t>
                      </a:r>
                      <a:r>
                        <a:rPr sz="1050" dirty="0">
                          <a:solidFill>
                            <a:srgbClr val="62666A"/>
                          </a:solidFill>
                          <a:latin typeface="Arial MT"/>
                          <a:cs typeface="Arial MT"/>
                        </a:rPr>
                        <a:t>abilitata </a:t>
                      </a:r>
                      <a:r>
                        <a:rPr sz="1050" spc="-275" dirty="0">
                          <a:solidFill>
                            <a:srgbClr val="62666A"/>
                          </a:solidFill>
                          <a:latin typeface="Arial MT"/>
                          <a:cs typeface="Arial MT"/>
                        </a:rPr>
                        <a:t> </a:t>
                      </a:r>
                      <a:r>
                        <a:rPr sz="1050" dirty="0">
                          <a:solidFill>
                            <a:srgbClr val="62666A"/>
                          </a:solidFill>
                          <a:latin typeface="Arial MT"/>
                          <a:cs typeface="Arial MT"/>
                        </a:rPr>
                        <a:t>alla</a:t>
                      </a:r>
                      <a:r>
                        <a:rPr sz="1050" spc="-25"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a:t>
                      </a:r>
                      <a:r>
                        <a:rPr sz="1050" dirty="0">
                          <a:solidFill>
                            <a:srgbClr val="62666A"/>
                          </a:solidFill>
                          <a:latin typeface="Arial MT"/>
                          <a:cs typeface="Arial MT"/>
                        </a:rPr>
                        <a:t>legale</a:t>
                      </a:r>
                      <a:endParaRPr sz="1050">
                        <a:latin typeface="Arial MT"/>
                        <a:cs typeface="Arial MT"/>
                      </a:endParaRPr>
                    </a:p>
                    <a:p>
                      <a:pPr marL="92075" marR="123189">
                        <a:lnSpc>
                          <a:spcPct val="100000"/>
                        </a:lnSpc>
                      </a:pPr>
                      <a:r>
                        <a:rPr sz="1050" dirty="0">
                          <a:solidFill>
                            <a:srgbClr val="62666A"/>
                          </a:solidFill>
                          <a:latin typeface="Arial MT"/>
                          <a:cs typeface="Arial MT"/>
                        </a:rPr>
                        <a:t>i cui </a:t>
                      </a:r>
                      <a:r>
                        <a:rPr sz="1050" spc="-5" dirty="0">
                          <a:solidFill>
                            <a:srgbClr val="62666A"/>
                          </a:solidFill>
                          <a:latin typeface="Arial MT"/>
                          <a:cs typeface="Arial MT"/>
                        </a:rPr>
                        <a:t>servizi </a:t>
                      </a:r>
                      <a:r>
                        <a:rPr sz="1050" dirty="0">
                          <a:solidFill>
                            <a:srgbClr val="62666A"/>
                          </a:solidFill>
                          <a:latin typeface="Arial MT"/>
                          <a:cs typeface="Arial MT"/>
                        </a:rPr>
                        <a:t>sono </a:t>
                      </a:r>
                      <a:r>
                        <a:rPr sz="1050" spc="-5" dirty="0">
                          <a:solidFill>
                            <a:srgbClr val="62666A"/>
                          </a:solidFill>
                          <a:latin typeface="Arial MT"/>
                          <a:cs typeface="Arial MT"/>
                        </a:rPr>
                        <a:t>sotto </a:t>
                      </a:r>
                      <a:r>
                        <a:rPr sz="1050" dirty="0">
                          <a:solidFill>
                            <a:srgbClr val="62666A"/>
                          </a:solidFill>
                          <a:latin typeface="Arial MT"/>
                          <a:cs typeface="Arial MT"/>
                        </a:rPr>
                        <a:t>il </a:t>
                      </a:r>
                      <a:r>
                        <a:rPr sz="1050" spc="5" dirty="0">
                          <a:solidFill>
                            <a:srgbClr val="62666A"/>
                          </a:solidFill>
                          <a:latin typeface="Arial MT"/>
                          <a:cs typeface="Arial MT"/>
                        </a:rPr>
                        <a:t> </a:t>
                      </a:r>
                      <a:r>
                        <a:rPr sz="1050" dirty="0">
                          <a:solidFill>
                            <a:srgbClr val="62666A"/>
                          </a:solidFill>
                          <a:latin typeface="Arial MT"/>
                          <a:cs typeface="Arial MT"/>
                        </a:rPr>
                        <a:t>controllo della società di </a:t>
                      </a:r>
                      <a:r>
                        <a:rPr sz="1050" spc="5" dirty="0">
                          <a:solidFill>
                            <a:srgbClr val="62666A"/>
                          </a:solidFill>
                          <a:latin typeface="Arial MT"/>
                          <a:cs typeface="Arial MT"/>
                        </a:rPr>
                        <a:t> </a:t>
                      </a:r>
                      <a:r>
                        <a:rPr sz="1050" dirty="0">
                          <a:solidFill>
                            <a:srgbClr val="62666A"/>
                          </a:solidFill>
                          <a:latin typeface="Arial MT"/>
                          <a:cs typeface="Arial MT"/>
                        </a:rPr>
                        <a:t>revisione o del revisore legale </a:t>
                      </a:r>
                      <a:r>
                        <a:rPr sz="1050" spc="5" dirty="0">
                          <a:solidFill>
                            <a:srgbClr val="62666A"/>
                          </a:solidFill>
                          <a:latin typeface="Arial MT"/>
                          <a:cs typeface="Arial MT"/>
                        </a:rPr>
                        <a:t> </a:t>
                      </a:r>
                      <a:r>
                        <a:rPr sz="1050" dirty="0">
                          <a:solidFill>
                            <a:srgbClr val="62666A"/>
                          </a:solidFill>
                          <a:latin typeface="Arial MT"/>
                          <a:cs typeface="Arial MT"/>
                        </a:rPr>
                        <a:t>decorso almeno un biennio </a:t>
                      </a:r>
                      <a:r>
                        <a:rPr sz="1050" spc="5" dirty="0">
                          <a:solidFill>
                            <a:srgbClr val="62666A"/>
                          </a:solidFill>
                          <a:latin typeface="Arial MT"/>
                          <a:cs typeface="Arial MT"/>
                        </a:rPr>
                        <a:t> </a:t>
                      </a:r>
                      <a:r>
                        <a:rPr sz="1050" dirty="0">
                          <a:solidFill>
                            <a:srgbClr val="62666A"/>
                          </a:solidFill>
                          <a:latin typeface="Arial MT"/>
                          <a:cs typeface="Arial MT"/>
                        </a:rPr>
                        <a:t>dalla</a:t>
                      </a:r>
                      <a:r>
                        <a:rPr sz="1050" spc="-35" dirty="0">
                          <a:solidFill>
                            <a:srgbClr val="62666A"/>
                          </a:solidFill>
                          <a:latin typeface="Arial MT"/>
                          <a:cs typeface="Arial MT"/>
                        </a:rPr>
                        <a:t> </a:t>
                      </a:r>
                      <a:r>
                        <a:rPr sz="1050" dirty="0">
                          <a:solidFill>
                            <a:srgbClr val="62666A"/>
                          </a:solidFill>
                          <a:latin typeface="Arial MT"/>
                          <a:cs typeface="Arial MT"/>
                        </a:rPr>
                        <a:t>cessazione</a:t>
                      </a:r>
                      <a:r>
                        <a:rPr sz="1050" spc="-5" dirty="0">
                          <a:solidFill>
                            <a:srgbClr val="62666A"/>
                          </a:solidFill>
                          <a:latin typeface="Arial MT"/>
                          <a:cs typeface="Arial MT"/>
                        </a:rPr>
                        <a:t> </a:t>
                      </a:r>
                      <a:r>
                        <a:rPr sz="1050" dirty="0">
                          <a:solidFill>
                            <a:srgbClr val="62666A"/>
                          </a:solidFill>
                          <a:latin typeface="Arial MT"/>
                          <a:cs typeface="Arial MT"/>
                        </a:rPr>
                        <a:t>del</a:t>
                      </a:r>
                      <a:r>
                        <a:rPr sz="1050" spc="-15" dirty="0">
                          <a:solidFill>
                            <a:srgbClr val="62666A"/>
                          </a:solidFill>
                          <a:latin typeface="Arial MT"/>
                          <a:cs typeface="Arial MT"/>
                        </a:rPr>
                        <a:t> </a:t>
                      </a:r>
                      <a:r>
                        <a:rPr sz="1050" dirty="0">
                          <a:solidFill>
                            <a:srgbClr val="62666A"/>
                          </a:solidFill>
                          <a:latin typeface="Arial MT"/>
                          <a:cs typeface="Arial MT"/>
                        </a:rPr>
                        <a:t>loro</a:t>
                      </a:r>
                      <a:r>
                        <a:rPr sz="1050" spc="-30" dirty="0">
                          <a:solidFill>
                            <a:srgbClr val="62666A"/>
                          </a:solidFill>
                          <a:latin typeface="Arial MT"/>
                          <a:cs typeface="Arial MT"/>
                        </a:rPr>
                        <a:t> </a:t>
                      </a:r>
                      <a:r>
                        <a:rPr sz="1050" dirty="0">
                          <a:solidFill>
                            <a:srgbClr val="62666A"/>
                          </a:solidFill>
                          <a:latin typeface="Arial MT"/>
                          <a:cs typeface="Arial MT"/>
                        </a:rPr>
                        <a:t>diretto </a:t>
                      </a:r>
                      <a:r>
                        <a:rPr sz="1050" spc="-280" dirty="0">
                          <a:solidFill>
                            <a:srgbClr val="62666A"/>
                          </a:solidFill>
                          <a:latin typeface="Arial MT"/>
                          <a:cs typeface="Arial MT"/>
                        </a:rPr>
                        <a:t> </a:t>
                      </a:r>
                      <a:r>
                        <a:rPr sz="1050" dirty="0">
                          <a:solidFill>
                            <a:srgbClr val="62666A"/>
                          </a:solidFill>
                          <a:latin typeface="Arial MT"/>
                          <a:cs typeface="Arial MT"/>
                        </a:rPr>
                        <a:t>coinvolgimento.</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004" y="302132"/>
            <a:ext cx="8171180"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14" dirty="0"/>
              <a:t> </a:t>
            </a:r>
            <a:r>
              <a:rPr dirty="0"/>
              <a:t>NELLE</a:t>
            </a:r>
            <a:r>
              <a:rPr spc="-10" dirty="0"/>
              <a:t> </a:t>
            </a:r>
            <a:r>
              <a:rPr dirty="0"/>
              <a:t>REVISIONI LEGALI</a:t>
            </a:r>
            <a:r>
              <a:rPr spc="-25" dirty="0"/>
              <a:t> </a:t>
            </a:r>
            <a:r>
              <a:rPr spc="-5" dirty="0"/>
              <a:t>EIP/ESRI:</a:t>
            </a:r>
            <a:r>
              <a:rPr dirty="0"/>
              <a:t> D.</a:t>
            </a:r>
            <a:r>
              <a:rPr spc="-25" dirty="0"/>
              <a:t> </a:t>
            </a:r>
            <a:r>
              <a:rPr dirty="0"/>
              <a:t>Lgs.</a:t>
            </a:r>
            <a:r>
              <a:rPr spc="-20" dirty="0"/>
              <a:t> </a:t>
            </a:r>
            <a:r>
              <a:rPr dirty="0"/>
              <a:t>39/2010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23</a:t>
            </a:fld>
            <a:endParaRPr dirty="0"/>
          </a:p>
        </p:txBody>
      </p:sp>
      <p:graphicFrame>
        <p:nvGraphicFramePr>
          <p:cNvPr id="3" name="object 3"/>
          <p:cNvGraphicFramePr>
            <a:graphicFrameLocks noGrp="1"/>
          </p:cNvGraphicFramePr>
          <p:nvPr/>
        </p:nvGraphicFramePr>
        <p:xfrm>
          <a:off x="1891157" y="1283842"/>
          <a:ext cx="6351270" cy="2752966"/>
        </p:xfrm>
        <a:graphic>
          <a:graphicData uri="http://schemas.openxmlformats.org/drawingml/2006/table">
            <a:tbl>
              <a:tblPr firstRow="1" bandRow="1">
                <a:tableStyleId>{2D5ABB26-0587-4C30-8999-92F81FD0307C}</a:tableStyleId>
              </a:tblPr>
              <a:tblGrid>
                <a:gridCol w="1303655">
                  <a:extLst>
                    <a:ext uri="{9D8B030D-6E8A-4147-A177-3AD203B41FA5}">
                      <a16:colId xmlns:a16="http://schemas.microsoft.com/office/drawing/2014/main" val="20000"/>
                    </a:ext>
                  </a:extLst>
                </a:gridCol>
                <a:gridCol w="2999105">
                  <a:extLst>
                    <a:ext uri="{9D8B030D-6E8A-4147-A177-3AD203B41FA5}">
                      <a16:colId xmlns:a16="http://schemas.microsoft.com/office/drawing/2014/main" val="20001"/>
                    </a:ext>
                  </a:extLst>
                </a:gridCol>
                <a:gridCol w="2048510">
                  <a:extLst>
                    <a:ext uri="{9D8B030D-6E8A-4147-A177-3AD203B41FA5}">
                      <a16:colId xmlns:a16="http://schemas.microsoft.com/office/drawing/2014/main" val="20002"/>
                    </a:ext>
                  </a:extLst>
                </a:gridCol>
              </a:tblGrid>
              <a:tr h="395859">
                <a:tc>
                  <a:txBody>
                    <a:bodyPr/>
                    <a:lstStyle/>
                    <a:p>
                      <a:pPr marL="330835">
                        <a:lnSpc>
                          <a:spcPct val="100000"/>
                        </a:lnSpc>
                        <a:spcBef>
                          <a:spcPts val="315"/>
                        </a:spcBef>
                      </a:pPr>
                      <a:r>
                        <a:rPr sz="1400" b="1" spc="-55" dirty="0">
                          <a:solidFill>
                            <a:srgbClr val="FFFFFF"/>
                          </a:solidFill>
                          <a:latin typeface="Arial"/>
                          <a:cs typeface="Arial"/>
                        </a:rPr>
                        <a:t>ART.</a:t>
                      </a:r>
                      <a:r>
                        <a:rPr sz="1400" b="1" spc="-10" dirty="0">
                          <a:solidFill>
                            <a:srgbClr val="FFFFFF"/>
                          </a:solidFill>
                          <a:latin typeface="Arial"/>
                          <a:cs typeface="Arial"/>
                        </a:rPr>
                        <a:t> </a:t>
                      </a:r>
                      <a:r>
                        <a:rPr sz="1400" b="1" spc="-5" dirty="0">
                          <a:solidFill>
                            <a:srgbClr val="FFFFFF"/>
                          </a:solidFill>
                          <a:latin typeface="Arial"/>
                          <a:cs typeface="Arial"/>
                        </a:rPr>
                        <a:t>17</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939165">
                        <a:lnSpc>
                          <a:spcPct val="100000"/>
                        </a:lnSpc>
                        <a:spcBef>
                          <a:spcPts val="315"/>
                        </a:spcBef>
                      </a:pPr>
                      <a:r>
                        <a:rPr sz="1400" b="1" spc="-10" dirty="0">
                          <a:solidFill>
                            <a:srgbClr val="FFFFFF"/>
                          </a:solidFill>
                          <a:latin typeface="Arial"/>
                          <a:cs typeface="Arial"/>
                        </a:rPr>
                        <a:t>CONTENUTO</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2540" algn="ctr">
                        <a:lnSpc>
                          <a:spcPct val="100000"/>
                        </a:lnSpc>
                        <a:spcBef>
                          <a:spcPts val="315"/>
                        </a:spcBef>
                      </a:pPr>
                      <a:r>
                        <a:rPr sz="1400" b="1" spc="-5" dirty="0">
                          <a:solidFill>
                            <a:srgbClr val="FFFFFF"/>
                          </a:solidFill>
                          <a:latin typeface="Arial"/>
                          <a:cs typeface="Arial"/>
                        </a:rPr>
                        <a:t>NOTE</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442847">
                <a:tc>
                  <a:txBody>
                    <a:bodyPr/>
                    <a:lstStyle/>
                    <a:p>
                      <a:pPr marL="91440">
                        <a:lnSpc>
                          <a:spcPct val="100000"/>
                        </a:lnSpc>
                        <a:spcBef>
                          <a:spcPts val="320"/>
                        </a:spcBef>
                      </a:pPr>
                      <a:r>
                        <a:rPr sz="1400" b="1" spc="-5" dirty="0">
                          <a:solidFill>
                            <a:srgbClr val="FF5589"/>
                          </a:solidFill>
                          <a:latin typeface="Arial"/>
                          <a:cs typeface="Arial"/>
                        </a:rPr>
                        <a:t>Comma</a:t>
                      </a:r>
                      <a:r>
                        <a:rPr sz="1400" b="1" spc="-50" dirty="0">
                          <a:solidFill>
                            <a:srgbClr val="FF5589"/>
                          </a:solidFill>
                          <a:latin typeface="Arial"/>
                          <a:cs typeface="Arial"/>
                        </a:rPr>
                        <a:t> </a:t>
                      </a:r>
                      <a:r>
                        <a:rPr sz="1400" b="1" dirty="0">
                          <a:solidFill>
                            <a:srgbClr val="FF5589"/>
                          </a:solidFill>
                          <a:latin typeface="Arial"/>
                          <a:cs typeface="Arial"/>
                        </a:rPr>
                        <a:t>6</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98425">
                        <a:lnSpc>
                          <a:spcPct val="100000"/>
                        </a:lnSpc>
                        <a:spcBef>
                          <a:spcPts val="335"/>
                        </a:spcBef>
                      </a:pPr>
                      <a:r>
                        <a:rPr sz="1050" dirty="0">
                          <a:solidFill>
                            <a:srgbClr val="62666A"/>
                          </a:solidFill>
                          <a:latin typeface="Arial MT"/>
                          <a:cs typeface="Arial MT"/>
                        </a:rPr>
                        <a:t>Amministratori, sindaci, direttori generali o </a:t>
                      </a:r>
                      <a:r>
                        <a:rPr sz="1050" spc="5" dirty="0">
                          <a:solidFill>
                            <a:srgbClr val="62666A"/>
                          </a:solidFill>
                          <a:latin typeface="Arial MT"/>
                          <a:cs typeface="Arial MT"/>
                        </a:rPr>
                        <a:t> </a:t>
                      </a:r>
                      <a:r>
                        <a:rPr sz="1050" dirty="0">
                          <a:solidFill>
                            <a:srgbClr val="62666A"/>
                          </a:solidFill>
                          <a:latin typeface="Arial MT"/>
                          <a:cs typeface="Arial MT"/>
                        </a:rPr>
                        <a:t>dirigenti</a:t>
                      </a:r>
                      <a:r>
                        <a:rPr sz="1050" spc="-5" dirty="0">
                          <a:solidFill>
                            <a:srgbClr val="62666A"/>
                          </a:solidFill>
                          <a:latin typeface="Arial MT"/>
                          <a:cs typeface="Arial MT"/>
                        </a:rPr>
                        <a:t> </a:t>
                      </a:r>
                      <a:r>
                        <a:rPr sz="1050" dirty="0">
                          <a:solidFill>
                            <a:srgbClr val="62666A"/>
                          </a:solidFill>
                          <a:latin typeface="Arial MT"/>
                          <a:cs typeface="Arial MT"/>
                        </a:rPr>
                        <a:t>preposti</a:t>
                      </a:r>
                      <a:r>
                        <a:rPr sz="1050" spc="15" dirty="0">
                          <a:solidFill>
                            <a:srgbClr val="62666A"/>
                          </a:solidFill>
                          <a:latin typeface="Arial MT"/>
                          <a:cs typeface="Arial MT"/>
                        </a:rPr>
                        <a:t> </a:t>
                      </a:r>
                      <a:r>
                        <a:rPr sz="1050" dirty="0">
                          <a:solidFill>
                            <a:srgbClr val="62666A"/>
                          </a:solidFill>
                          <a:latin typeface="Arial MT"/>
                          <a:cs typeface="Arial MT"/>
                        </a:rPr>
                        <a:t>alla</a:t>
                      </a:r>
                      <a:r>
                        <a:rPr sz="1050" spc="-5" dirty="0">
                          <a:solidFill>
                            <a:srgbClr val="62666A"/>
                          </a:solidFill>
                          <a:latin typeface="Arial MT"/>
                          <a:cs typeface="Arial MT"/>
                        </a:rPr>
                        <a:t> </a:t>
                      </a:r>
                      <a:r>
                        <a:rPr sz="1050" dirty="0">
                          <a:solidFill>
                            <a:srgbClr val="62666A"/>
                          </a:solidFill>
                          <a:latin typeface="Arial MT"/>
                          <a:cs typeface="Arial MT"/>
                        </a:rPr>
                        <a:t>preparazione</a:t>
                      </a:r>
                      <a:r>
                        <a:rPr sz="1050" spc="25" dirty="0">
                          <a:solidFill>
                            <a:srgbClr val="62666A"/>
                          </a:solidFill>
                          <a:latin typeface="Arial MT"/>
                          <a:cs typeface="Arial MT"/>
                        </a:rPr>
                        <a:t> </a:t>
                      </a:r>
                      <a:r>
                        <a:rPr sz="1050" dirty="0">
                          <a:solidFill>
                            <a:srgbClr val="62666A"/>
                          </a:solidFill>
                          <a:latin typeface="Arial MT"/>
                          <a:cs typeface="Arial MT"/>
                        </a:rPr>
                        <a:t>di </a:t>
                      </a:r>
                      <a:r>
                        <a:rPr sz="1050" spc="5" dirty="0">
                          <a:solidFill>
                            <a:srgbClr val="62666A"/>
                          </a:solidFill>
                          <a:latin typeface="Arial MT"/>
                          <a:cs typeface="Arial MT"/>
                        </a:rPr>
                        <a:t> </a:t>
                      </a:r>
                      <a:r>
                        <a:rPr sz="1050" dirty="0">
                          <a:solidFill>
                            <a:srgbClr val="62666A"/>
                          </a:solidFill>
                          <a:latin typeface="Arial MT"/>
                          <a:cs typeface="Arial MT"/>
                        </a:rPr>
                        <a:t>documenti contabili di un EIP non possono </a:t>
                      </a:r>
                      <a:r>
                        <a:rPr sz="1050" spc="5" dirty="0">
                          <a:solidFill>
                            <a:srgbClr val="62666A"/>
                          </a:solidFill>
                          <a:latin typeface="Arial MT"/>
                          <a:cs typeface="Arial MT"/>
                        </a:rPr>
                        <a:t> </a:t>
                      </a:r>
                      <a:r>
                        <a:rPr sz="1050" dirty="0">
                          <a:solidFill>
                            <a:srgbClr val="62666A"/>
                          </a:solidFill>
                          <a:latin typeface="Arial MT"/>
                          <a:cs typeface="Arial MT"/>
                        </a:rPr>
                        <a:t>esercitare</a:t>
                      </a:r>
                      <a:r>
                        <a:rPr sz="1050" spc="-25" dirty="0">
                          <a:solidFill>
                            <a:srgbClr val="62666A"/>
                          </a:solidFill>
                          <a:latin typeface="Arial MT"/>
                          <a:cs typeface="Arial MT"/>
                        </a:rPr>
                        <a:t> </a:t>
                      </a:r>
                      <a:r>
                        <a:rPr sz="1050" dirty="0">
                          <a:solidFill>
                            <a:srgbClr val="62666A"/>
                          </a:solidFill>
                          <a:latin typeface="Arial MT"/>
                          <a:cs typeface="Arial MT"/>
                        </a:rPr>
                        <a:t>la</a:t>
                      </a:r>
                      <a:r>
                        <a:rPr sz="1050" spc="-10"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a:t>
                      </a:r>
                      <a:r>
                        <a:rPr sz="1050" dirty="0">
                          <a:solidFill>
                            <a:srgbClr val="62666A"/>
                          </a:solidFill>
                          <a:latin typeface="Arial MT"/>
                          <a:cs typeface="Arial MT"/>
                        </a:rPr>
                        <a:t>legale</a:t>
                      </a:r>
                      <a:r>
                        <a:rPr sz="1050" spc="-10" dirty="0">
                          <a:solidFill>
                            <a:srgbClr val="62666A"/>
                          </a:solidFill>
                          <a:latin typeface="Arial MT"/>
                          <a:cs typeface="Arial MT"/>
                        </a:rPr>
                        <a:t> </a:t>
                      </a:r>
                      <a:r>
                        <a:rPr sz="1050" dirty="0">
                          <a:solidFill>
                            <a:srgbClr val="62666A"/>
                          </a:solidFill>
                          <a:latin typeface="Arial MT"/>
                          <a:cs typeface="Arial MT"/>
                        </a:rPr>
                        <a:t>dello</a:t>
                      </a:r>
                      <a:r>
                        <a:rPr sz="1050" spc="-25" dirty="0">
                          <a:solidFill>
                            <a:srgbClr val="62666A"/>
                          </a:solidFill>
                          <a:latin typeface="Arial MT"/>
                          <a:cs typeface="Arial MT"/>
                        </a:rPr>
                        <a:t> </a:t>
                      </a:r>
                      <a:r>
                        <a:rPr sz="1050" dirty="0">
                          <a:solidFill>
                            <a:srgbClr val="62666A"/>
                          </a:solidFill>
                          <a:latin typeface="Arial MT"/>
                          <a:cs typeface="Arial MT"/>
                        </a:rPr>
                        <a:t>stesso</a:t>
                      </a:r>
                      <a:r>
                        <a:rPr sz="1050" spc="-15" dirty="0">
                          <a:solidFill>
                            <a:srgbClr val="62666A"/>
                          </a:solidFill>
                          <a:latin typeface="Arial MT"/>
                          <a:cs typeface="Arial MT"/>
                        </a:rPr>
                        <a:t> </a:t>
                      </a:r>
                      <a:r>
                        <a:rPr sz="1050" dirty="0">
                          <a:solidFill>
                            <a:srgbClr val="62666A"/>
                          </a:solidFill>
                          <a:latin typeface="Arial MT"/>
                          <a:cs typeface="Arial MT"/>
                        </a:rPr>
                        <a:t>EIP</a:t>
                      </a:r>
                      <a:r>
                        <a:rPr sz="1050" spc="-20" dirty="0">
                          <a:solidFill>
                            <a:srgbClr val="62666A"/>
                          </a:solidFill>
                          <a:latin typeface="Arial MT"/>
                          <a:cs typeface="Arial MT"/>
                        </a:rPr>
                        <a:t> </a:t>
                      </a:r>
                      <a:r>
                        <a:rPr sz="1050" dirty="0">
                          <a:solidFill>
                            <a:srgbClr val="62666A"/>
                          </a:solidFill>
                          <a:latin typeface="Arial MT"/>
                          <a:cs typeface="Arial MT"/>
                        </a:rPr>
                        <a:t>o </a:t>
                      </a:r>
                      <a:r>
                        <a:rPr sz="1050" spc="-280" dirty="0">
                          <a:solidFill>
                            <a:srgbClr val="62666A"/>
                          </a:solidFill>
                          <a:latin typeface="Arial MT"/>
                          <a:cs typeface="Arial MT"/>
                        </a:rPr>
                        <a:t> </a:t>
                      </a:r>
                      <a:r>
                        <a:rPr sz="1050" dirty="0">
                          <a:solidFill>
                            <a:srgbClr val="62666A"/>
                          </a:solidFill>
                          <a:latin typeface="Arial MT"/>
                          <a:cs typeface="Arial MT"/>
                        </a:rPr>
                        <a:t>di sue controllate o controllante, se non è </a:t>
                      </a:r>
                      <a:r>
                        <a:rPr sz="1050" spc="5" dirty="0">
                          <a:solidFill>
                            <a:srgbClr val="62666A"/>
                          </a:solidFill>
                          <a:latin typeface="Arial MT"/>
                          <a:cs typeface="Arial MT"/>
                        </a:rPr>
                        <a:t> </a:t>
                      </a:r>
                      <a:r>
                        <a:rPr sz="1050" dirty="0">
                          <a:solidFill>
                            <a:srgbClr val="62666A"/>
                          </a:solidFill>
                          <a:latin typeface="Arial MT"/>
                          <a:cs typeface="Arial MT"/>
                        </a:rPr>
                        <a:t>decorso un </a:t>
                      </a:r>
                      <a:r>
                        <a:rPr sz="1050" dirty="0">
                          <a:solidFill>
                            <a:srgbClr val="FF0000"/>
                          </a:solidFill>
                          <a:latin typeface="Arial MT"/>
                          <a:cs typeface="Arial MT"/>
                        </a:rPr>
                        <a:t>biennio </a:t>
                      </a:r>
                      <a:r>
                        <a:rPr sz="1050" dirty="0">
                          <a:solidFill>
                            <a:srgbClr val="62666A"/>
                          </a:solidFill>
                          <a:latin typeface="Arial MT"/>
                          <a:cs typeface="Arial MT"/>
                        </a:rPr>
                        <a:t>dalla cessazione dei </a:t>
                      </a:r>
                      <a:r>
                        <a:rPr sz="1050" spc="5" dirty="0">
                          <a:solidFill>
                            <a:srgbClr val="62666A"/>
                          </a:solidFill>
                          <a:latin typeface="Arial MT"/>
                          <a:cs typeface="Arial MT"/>
                        </a:rPr>
                        <a:t> </a:t>
                      </a:r>
                      <a:r>
                        <a:rPr sz="1050" dirty="0">
                          <a:solidFill>
                            <a:srgbClr val="62666A"/>
                          </a:solidFill>
                          <a:latin typeface="Arial MT"/>
                          <a:cs typeface="Arial MT"/>
                        </a:rPr>
                        <a:t>suddetti</a:t>
                      </a:r>
                      <a:r>
                        <a:rPr sz="1050" spc="-20" dirty="0">
                          <a:solidFill>
                            <a:srgbClr val="62666A"/>
                          </a:solidFill>
                          <a:latin typeface="Arial MT"/>
                          <a:cs typeface="Arial MT"/>
                        </a:rPr>
                        <a:t> </a:t>
                      </a:r>
                      <a:r>
                        <a:rPr sz="1050" dirty="0">
                          <a:solidFill>
                            <a:srgbClr val="62666A"/>
                          </a:solidFill>
                          <a:latin typeface="Arial MT"/>
                          <a:cs typeface="Arial MT"/>
                        </a:rPr>
                        <a:t>incarichi</a:t>
                      </a:r>
                      <a:r>
                        <a:rPr sz="1050" spc="-20"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rapporti</a:t>
                      </a:r>
                      <a:r>
                        <a:rPr sz="1050" spc="-5" dirty="0">
                          <a:solidFill>
                            <a:srgbClr val="62666A"/>
                          </a:solidFill>
                          <a:latin typeface="Arial MT"/>
                          <a:cs typeface="Arial MT"/>
                        </a:rPr>
                        <a:t> </a:t>
                      </a:r>
                      <a:r>
                        <a:rPr sz="1050" dirty="0">
                          <a:solidFill>
                            <a:srgbClr val="62666A"/>
                          </a:solidFill>
                          <a:latin typeface="Arial MT"/>
                          <a:cs typeface="Arial MT"/>
                        </a:rPr>
                        <a:t>di lavoro</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914260">
                <a:tc>
                  <a:txBody>
                    <a:bodyPr/>
                    <a:lstStyle/>
                    <a:p>
                      <a:pPr marL="91440">
                        <a:lnSpc>
                          <a:spcPct val="100000"/>
                        </a:lnSpc>
                        <a:spcBef>
                          <a:spcPts val="325"/>
                        </a:spcBef>
                      </a:pPr>
                      <a:r>
                        <a:rPr sz="1400" b="1" spc="-5" dirty="0">
                          <a:solidFill>
                            <a:srgbClr val="FF5589"/>
                          </a:solidFill>
                          <a:latin typeface="Arial"/>
                          <a:cs typeface="Arial"/>
                        </a:rPr>
                        <a:t>Comma</a:t>
                      </a:r>
                      <a:r>
                        <a:rPr sz="1400" b="1" spc="-50" dirty="0">
                          <a:solidFill>
                            <a:srgbClr val="FF5589"/>
                          </a:solidFill>
                          <a:latin typeface="Arial"/>
                          <a:cs typeface="Arial"/>
                        </a:rPr>
                        <a:t> </a:t>
                      </a:r>
                      <a:r>
                        <a:rPr sz="1400" b="1" dirty="0">
                          <a:solidFill>
                            <a:srgbClr val="FF5589"/>
                          </a:solidFill>
                          <a:latin typeface="Arial"/>
                          <a:cs typeface="Arial"/>
                        </a:rPr>
                        <a:t>7</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370840">
                        <a:lnSpc>
                          <a:spcPct val="100000"/>
                        </a:lnSpc>
                        <a:spcBef>
                          <a:spcPts val="335"/>
                        </a:spcBef>
                      </a:pPr>
                      <a:r>
                        <a:rPr sz="1050" dirty="0">
                          <a:solidFill>
                            <a:srgbClr val="62666A"/>
                          </a:solidFill>
                          <a:latin typeface="Arial MT"/>
                          <a:cs typeface="Arial MT"/>
                        </a:rPr>
                        <a:t>La rappresentanza in assemblea non può </a:t>
                      </a:r>
                      <a:r>
                        <a:rPr sz="1050" spc="5" dirty="0">
                          <a:solidFill>
                            <a:srgbClr val="62666A"/>
                          </a:solidFill>
                          <a:latin typeface="Arial MT"/>
                          <a:cs typeface="Arial MT"/>
                        </a:rPr>
                        <a:t> </a:t>
                      </a:r>
                      <a:r>
                        <a:rPr sz="1050" dirty="0">
                          <a:solidFill>
                            <a:srgbClr val="62666A"/>
                          </a:solidFill>
                          <a:latin typeface="Arial MT"/>
                          <a:cs typeface="Arial MT"/>
                        </a:rPr>
                        <a:t>essere conferita al revisore legale o alla </a:t>
                      </a:r>
                      <a:r>
                        <a:rPr sz="1050" spc="5" dirty="0">
                          <a:solidFill>
                            <a:srgbClr val="62666A"/>
                          </a:solidFill>
                          <a:latin typeface="Arial MT"/>
                          <a:cs typeface="Arial MT"/>
                        </a:rPr>
                        <a:t> </a:t>
                      </a:r>
                      <a:r>
                        <a:rPr sz="1050" dirty="0">
                          <a:solidFill>
                            <a:srgbClr val="62666A"/>
                          </a:solidFill>
                          <a:latin typeface="Arial MT"/>
                          <a:cs typeface="Arial MT"/>
                        </a:rPr>
                        <a:t>società</a:t>
                      </a:r>
                      <a:r>
                        <a:rPr sz="1050" spc="-25" dirty="0">
                          <a:solidFill>
                            <a:srgbClr val="62666A"/>
                          </a:solidFill>
                          <a:latin typeface="Arial MT"/>
                          <a:cs typeface="Arial MT"/>
                        </a:rPr>
                        <a:t> </a:t>
                      </a:r>
                      <a:r>
                        <a:rPr sz="1050" dirty="0">
                          <a:solidFill>
                            <a:srgbClr val="62666A"/>
                          </a:solidFill>
                          <a:latin typeface="Arial MT"/>
                          <a:cs typeface="Arial MT"/>
                        </a:rPr>
                        <a:t>di revisione legale</a:t>
                      </a:r>
                      <a:r>
                        <a:rPr sz="1050" spc="-20" dirty="0">
                          <a:solidFill>
                            <a:srgbClr val="62666A"/>
                          </a:solidFill>
                          <a:latin typeface="Arial MT"/>
                          <a:cs typeface="Arial MT"/>
                        </a:rPr>
                        <a:t> </a:t>
                      </a:r>
                      <a:r>
                        <a:rPr sz="1050" dirty="0">
                          <a:solidFill>
                            <a:srgbClr val="62666A"/>
                          </a:solidFill>
                          <a:latin typeface="Arial MT"/>
                          <a:cs typeface="Arial MT"/>
                        </a:rPr>
                        <a:t>ai quali</a:t>
                      </a:r>
                      <a:r>
                        <a:rPr sz="1050" spc="-15" dirty="0">
                          <a:solidFill>
                            <a:srgbClr val="62666A"/>
                          </a:solidFill>
                          <a:latin typeface="Arial MT"/>
                          <a:cs typeface="Arial MT"/>
                        </a:rPr>
                        <a:t> </a:t>
                      </a:r>
                      <a:r>
                        <a:rPr sz="1050" dirty="0">
                          <a:solidFill>
                            <a:srgbClr val="62666A"/>
                          </a:solidFill>
                          <a:latin typeface="Arial MT"/>
                          <a:cs typeface="Arial MT"/>
                        </a:rPr>
                        <a:t>sia</a:t>
                      </a:r>
                      <a:r>
                        <a:rPr sz="1050" spc="-5" dirty="0">
                          <a:solidFill>
                            <a:srgbClr val="62666A"/>
                          </a:solidFill>
                          <a:latin typeface="Arial MT"/>
                          <a:cs typeface="Arial MT"/>
                        </a:rPr>
                        <a:t> stato </a:t>
                      </a:r>
                      <a:r>
                        <a:rPr sz="1050" spc="-275" dirty="0">
                          <a:solidFill>
                            <a:srgbClr val="62666A"/>
                          </a:solidFill>
                          <a:latin typeface="Arial MT"/>
                          <a:cs typeface="Arial MT"/>
                        </a:rPr>
                        <a:t> </a:t>
                      </a:r>
                      <a:r>
                        <a:rPr sz="1050" dirty="0">
                          <a:solidFill>
                            <a:srgbClr val="62666A"/>
                          </a:solidFill>
                          <a:latin typeface="Arial MT"/>
                          <a:cs typeface="Arial MT"/>
                        </a:rPr>
                        <a:t>conferito</a:t>
                      </a:r>
                      <a:r>
                        <a:rPr sz="1050" spc="-40" dirty="0">
                          <a:solidFill>
                            <a:srgbClr val="62666A"/>
                          </a:solidFill>
                          <a:latin typeface="Arial MT"/>
                          <a:cs typeface="Arial MT"/>
                        </a:rPr>
                        <a:t> </a:t>
                      </a:r>
                      <a:r>
                        <a:rPr sz="1050" dirty="0">
                          <a:solidFill>
                            <a:srgbClr val="62666A"/>
                          </a:solidFill>
                          <a:latin typeface="Arial MT"/>
                          <a:cs typeface="Arial MT"/>
                        </a:rPr>
                        <a:t>l’incarico</a:t>
                      </a:r>
                      <a:r>
                        <a:rPr sz="1050" spc="-25" dirty="0">
                          <a:solidFill>
                            <a:srgbClr val="62666A"/>
                          </a:solidFill>
                          <a:latin typeface="Arial MT"/>
                          <a:cs typeface="Arial MT"/>
                        </a:rPr>
                        <a:t> </a:t>
                      </a:r>
                      <a:r>
                        <a:rPr sz="1050" spc="-5" dirty="0">
                          <a:solidFill>
                            <a:srgbClr val="62666A"/>
                          </a:solidFill>
                          <a:latin typeface="Arial MT"/>
                          <a:cs typeface="Arial MT"/>
                        </a:rPr>
                        <a:t>di revisione </a:t>
                      </a:r>
                      <a:r>
                        <a:rPr sz="1050" dirty="0">
                          <a:solidFill>
                            <a:srgbClr val="62666A"/>
                          </a:solidFill>
                          <a:latin typeface="Arial MT"/>
                          <a:cs typeface="Arial MT"/>
                        </a:rPr>
                        <a:t>dell’EIP</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194945">
                        <a:lnSpc>
                          <a:spcPct val="100000"/>
                        </a:lnSpc>
                        <a:spcBef>
                          <a:spcPts val="335"/>
                        </a:spcBef>
                      </a:pPr>
                      <a:r>
                        <a:rPr sz="1050" spc="-5" dirty="0">
                          <a:solidFill>
                            <a:srgbClr val="62666A"/>
                          </a:solidFill>
                          <a:latin typeface="Arial MT"/>
                          <a:cs typeface="Arial MT"/>
                        </a:rPr>
                        <a:t>Divieto previsto </a:t>
                      </a:r>
                      <a:r>
                        <a:rPr sz="1050" dirty="0">
                          <a:solidFill>
                            <a:srgbClr val="62666A"/>
                          </a:solidFill>
                          <a:latin typeface="Arial MT"/>
                          <a:cs typeface="Arial MT"/>
                        </a:rPr>
                        <a:t>dall’ </a:t>
                      </a:r>
                      <a:r>
                        <a:rPr sz="1050" spc="-5" dirty="0">
                          <a:solidFill>
                            <a:srgbClr val="62666A"/>
                          </a:solidFill>
                          <a:latin typeface="Arial MT"/>
                          <a:cs typeface="Arial MT"/>
                        </a:rPr>
                        <a:t>art. 2372 </a:t>
                      </a:r>
                      <a:r>
                        <a:rPr sz="1050" spc="-280" dirty="0">
                          <a:solidFill>
                            <a:srgbClr val="62666A"/>
                          </a:solidFill>
                          <a:latin typeface="Arial MT"/>
                          <a:cs typeface="Arial MT"/>
                        </a:rPr>
                        <a:t> </a:t>
                      </a:r>
                      <a:r>
                        <a:rPr sz="1050" spc="-5" dirty="0">
                          <a:solidFill>
                            <a:srgbClr val="62666A"/>
                          </a:solidFill>
                          <a:latin typeface="Arial MT"/>
                          <a:cs typeface="Arial MT"/>
                        </a:rPr>
                        <a:t>c.c.</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004" y="302132"/>
            <a:ext cx="8171180"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14" dirty="0"/>
              <a:t> </a:t>
            </a:r>
            <a:r>
              <a:rPr dirty="0"/>
              <a:t>NELLE</a:t>
            </a:r>
            <a:r>
              <a:rPr spc="-10" dirty="0"/>
              <a:t> </a:t>
            </a:r>
            <a:r>
              <a:rPr dirty="0"/>
              <a:t>REVISIONI LEGALI</a:t>
            </a:r>
            <a:r>
              <a:rPr spc="-25" dirty="0"/>
              <a:t> </a:t>
            </a:r>
            <a:r>
              <a:rPr spc="-5" dirty="0"/>
              <a:t>EIP/ESRI:</a:t>
            </a:r>
            <a:r>
              <a:rPr dirty="0"/>
              <a:t> D.</a:t>
            </a:r>
            <a:r>
              <a:rPr spc="-25" dirty="0"/>
              <a:t> </a:t>
            </a:r>
            <a:r>
              <a:rPr dirty="0"/>
              <a:t>Lgs.</a:t>
            </a:r>
            <a:r>
              <a:rPr spc="-20" dirty="0"/>
              <a:t> </a:t>
            </a:r>
            <a:r>
              <a:rPr dirty="0"/>
              <a:t>39/2010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24</a:t>
            </a:fld>
            <a:endParaRPr dirty="0"/>
          </a:p>
        </p:txBody>
      </p:sp>
      <p:graphicFrame>
        <p:nvGraphicFramePr>
          <p:cNvPr id="3" name="object 3"/>
          <p:cNvGraphicFramePr>
            <a:graphicFrameLocks noGrp="1"/>
          </p:cNvGraphicFramePr>
          <p:nvPr/>
        </p:nvGraphicFramePr>
        <p:xfrm>
          <a:off x="1891157" y="1142746"/>
          <a:ext cx="6614795" cy="3387861"/>
        </p:xfrm>
        <a:graphic>
          <a:graphicData uri="http://schemas.openxmlformats.org/drawingml/2006/table">
            <a:tbl>
              <a:tblPr firstRow="1" bandRow="1">
                <a:tableStyleId>{2D5ABB26-0587-4C30-8999-92F81FD0307C}</a:tableStyleId>
              </a:tblPr>
              <a:tblGrid>
                <a:gridCol w="1357630">
                  <a:extLst>
                    <a:ext uri="{9D8B030D-6E8A-4147-A177-3AD203B41FA5}">
                      <a16:colId xmlns:a16="http://schemas.microsoft.com/office/drawing/2014/main" val="20000"/>
                    </a:ext>
                  </a:extLst>
                </a:gridCol>
                <a:gridCol w="3493770">
                  <a:extLst>
                    <a:ext uri="{9D8B030D-6E8A-4147-A177-3AD203B41FA5}">
                      <a16:colId xmlns:a16="http://schemas.microsoft.com/office/drawing/2014/main" val="20001"/>
                    </a:ext>
                  </a:extLst>
                </a:gridCol>
                <a:gridCol w="1763395">
                  <a:extLst>
                    <a:ext uri="{9D8B030D-6E8A-4147-A177-3AD203B41FA5}">
                      <a16:colId xmlns:a16="http://schemas.microsoft.com/office/drawing/2014/main" val="20002"/>
                    </a:ext>
                  </a:extLst>
                </a:gridCol>
              </a:tblGrid>
              <a:tr h="385825">
                <a:tc>
                  <a:txBody>
                    <a:bodyPr/>
                    <a:lstStyle/>
                    <a:p>
                      <a:pPr marL="151130">
                        <a:lnSpc>
                          <a:spcPct val="100000"/>
                        </a:lnSpc>
                        <a:spcBef>
                          <a:spcPts val="315"/>
                        </a:spcBef>
                      </a:pPr>
                      <a:r>
                        <a:rPr sz="1400" b="1" spc="-55" dirty="0">
                          <a:solidFill>
                            <a:srgbClr val="FFFFFF"/>
                          </a:solidFill>
                          <a:latin typeface="Arial"/>
                          <a:cs typeface="Arial"/>
                        </a:rPr>
                        <a:t>ART.</a:t>
                      </a:r>
                      <a:r>
                        <a:rPr sz="1400" b="1" dirty="0">
                          <a:solidFill>
                            <a:srgbClr val="FFFFFF"/>
                          </a:solidFill>
                          <a:latin typeface="Arial"/>
                          <a:cs typeface="Arial"/>
                        </a:rPr>
                        <a:t> </a:t>
                      </a:r>
                      <a:r>
                        <a:rPr sz="1400" b="1" spc="-5" dirty="0">
                          <a:solidFill>
                            <a:srgbClr val="FFFFFF"/>
                          </a:solidFill>
                          <a:latin typeface="Arial"/>
                          <a:cs typeface="Arial"/>
                        </a:rPr>
                        <a:t>19-TER</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1270" algn="ctr">
                        <a:lnSpc>
                          <a:spcPct val="100000"/>
                        </a:lnSpc>
                        <a:spcBef>
                          <a:spcPts val="315"/>
                        </a:spcBef>
                      </a:pPr>
                      <a:r>
                        <a:rPr sz="1400" b="1" spc="-10" dirty="0">
                          <a:solidFill>
                            <a:srgbClr val="FFFFFF"/>
                          </a:solidFill>
                          <a:latin typeface="Arial"/>
                          <a:cs typeface="Arial"/>
                        </a:rPr>
                        <a:t>CONTENUTO</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1270" algn="ctr">
                        <a:lnSpc>
                          <a:spcPct val="100000"/>
                        </a:lnSpc>
                        <a:spcBef>
                          <a:spcPts val="315"/>
                        </a:spcBef>
                      </a:pPr>
                      <a:r>
                        <a:rPr sz="1400" b="1" spc="-5" dirty="0">
                          <a:solidFill>
                            <a:srgbClr val="FFFFFF"/>
                          </a:solidFill>
                          <a:latin typeface="Arial"/>
                          <a:cs typeface="Arial"/>
                        </a:rPr>
                        <a:t>NOTE</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840104">
                <a:tc>
                  <a:txBody>
                    <a:bodyPr/>
                    <a:lstStyle/>
                    <a:p>
                      <a:pPr marL="91440">
                        <a:lnSpc>
                          <a:spcPct val="100000"/>
                        </a:lnSpc>
                        <a:spcBef>
                          <a:spcPts val="315"/>
                        </a:spcBef>
                      </a:pPr>
                      <a:r>
                        <a:rPr sz="1400" b="1" spc="-5" dirty="0">
                          <a:solidFill>
                            <a:srgbClr val="FF5589"/>
                          </a:solidFill>
                          <a:latin typeface="Arial"/>
                          <a:cs typeface="Arial"/>
                        </a:rPr>
                        <a:t>Comma</a:t>
                      </a:r>
                      <a:r>
                        <a:rPr sz="1400" b="1" spc="-45" dirty="0">
                          <a:solidFill>
                            <a:srgbClr val="FF5589"/>
                          </a:solidFill>
                          <a:latin typeface="Arial"/>
                          <a:cs typeface="Arial"/>
                        </a:rPr>
                        <a:t> </a:t>
                      </a:r>
                      <a:r>
                        <a:rPr sz="1400" b="1" dirty="0">
                          <a:solidFill>
                            <a:srgbClr val="FF5589"/>
                          </a:solidFill>
                          <a:latin typeface="Arial"/>
                          <a:cs typeface="Arial"/>
                        </a:rPr>
                        <a:t>1,</a:t>
                      </a:r>
                      <a:endParaRPr sz="1400">
                        <a:latin typeface="Arial"/>
                        <a:cs typeface="Arial"/>
                      </a:endParaRPr>
                    </a:p>
                    <a:p>
                      <a:pPr marL="91440">
                        <a:lnSpc>
                          <a:spcPct val="100000"/>
                        </a:lnSpc>
                        <a:spcBef>
                          <a:spcPts val="5"/>
                        </a:spcBef>
                      </a:pPr>
                      <a:r>
                        <a:rPr sz="1400" b="1" dirty="0">
                          <a:solidFill>
                            <a:srgbClr val="FF5589"/>
                          </a:solidFill>
                          <a:latin typeface="Arial"/>
                          <a:cs typeface="Arial"/>
                        </a:rPr>
                        <a:t>lett.</a:t>
                      </a:r>
                      <a:r>
                        <a:rPr sz="1400" b="1" spc="-70" dirty="0">
                          <a:solidFill>
                            <a:srgbClr val="FF5589"/>
                          </a:solidFill>
                          <a:latin typeface="Arial"/>
                          <a:cs typeface="Arial"/>
                        </a:rPr>
                        <a:t> </a:t>
                      </a:r>
                      <a:r>
                        <a:rPr sz="1400" b="1" dirty="0">
                          <a:solidFill>
                            <a:srgbClr val="FF5589"/>
                          </a:solidFill>
                          <a:latin typeface="Arial"/>
                          <a:cs typeface="Arial"/>
                        </a:rPr>
                        <a:t>a)</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a:lnSpc>
                          <a:spcPct val="100000"/>
                        </a:lnSpc>
                        <a:spcBef>
                          <a:spcPts val="330"/>
                        </a:spcBef>
                      </a:pPr>
                      <a:r>
                        <a:rPr sz="1050" dirty="0">
                          <a:solidFill>
                            <a:srgbClr val="62666A"/>
                          </a:solidFill>
                          <a:latin typeface="Arial MT"/>
                          <a:cs typeface="Arial MT"/>
                        </a:rPr>
                        <a:t>Agli</a:t>
                      </a:r>
                      <a:r>
                        <a:rPr sz="1050" spc="-5" dirty="0">
                          <a:solidFill>
                            <a:srgbClr val="62666A"/>
                          </a:solidFill>
                          <a:latin typeface="Arial MT"/>
                          <a:cs typeface="Arial MT"/>
                        </a:rPr>
                        <a:t> </a:t>
                      </a:r>
                      <a:r>
                        <a:rPr sz="1050" dirty="0">
                          <a:solidFill>
                            <a:srgbClr val="62666A"/>
                          </a:solidFill>
                          <a:latin typeface="Arial MT"/>
                          <a:cs typeface="Arial MT"/>
                        </a:rPr>
                        <a:t>ESRI</a:t>
                      </a:r>
                      <a:r>
                        <a:rPr sz="1050" spc="-25" dirty="0">
                          <a:solidFill>
                            <a:srgbClr val="62666A"/>
                          </a:solidFill>
                          <a:latin typeface="Arial MT"/>
                          <a:cs typeface="Arial MT"/>
                        </a:rPr>
                        <a:t> </a:t>
                      </a:r>
                      <a:r>
                        <a:rPr sz="1050" dirty="0">
                          <a:solidFill>
                            <a:srgbClr val="62666A"/>
                          </a:solidFill>
                          <a:latin typeface="Arial MT"/>
                          <a:cs typeface="Arial MT"/>
                        </a:rPr>
                        <a:t>si</a:t>
                      </a:r>
                      <a:r>
                        <a:rPr sz="1050" spc="-5" dirty="0">
                          <a:solidFill>
                            <a:srgbClr val="62666A"/>
                          </a:solidFill>
                          <a:latin typeface="Arial MT"/>
                          <a:cs typeface="Arial MT"/>
                        </a:rPr>
                        <a:t> </a:t>
                      </a:r>
                      <a:r>
                        <a:rPr sz="1050" dirty="0">
                          <a:solidFill>
                            <a:srgbClr val="62666A"/>
                          </a:solidFill>
                          <a:latin typeface="Arial MT"/>
                          <a:cs typeface="Arial MT"/>
                        </a:rPr>
                        <a:t>applicano</a:t>
                      </a:r>
                      <a:r>
                        <a:rPr sz="1050" spc="-15" dirty="0">
                          <a:solidFill>
                            <a:srgbClr val="62666A"/>
                          </a:solidFill>
                          <a:latin typeface="Arial MT"/>
                          <a:cs typeface="Arial MT"/>
                        </a:rPr>
                        <a:t> </a:t>
                      </a:r>
                      <a:r>
                        <a:rPr sz="1050" dirty="0">
                          <a:solidFill>
                            <a:srgbClr val="62666A"/>
                          </a:solidFill>
                          <a:latin typeface="Arial MT"/>
                          <a:cs typeface="Arial MT"/>
                        </a:rPr>
                        <a:t>anche le</a:t>
                      </a:r>
                      <a:r>
                        <a:rPr sz="1050" spc="5" dirty="0">
                          <a:solidFill>
                            <a:srgbClr val="62666A"/>
                          </a:solidFill>
                          <a:latin typeface="Arial MT"/>
                          <a:cs typeface="Arial MT"/>
                        </a:rPr>
                        <a:t> </a:t>
                      </a:r>
                      <a:r>
                        <a:rPr sz="1050" dirty="0">
                          <a:solidFill>
                            <a:srgbClr val="62666A"/>
                          </a:solidFill>
                          <a:latin typeface="Arial MT"/>
                          <a:cs typeface="Arial MT"/>
                        </a:rPr>
                        <a:t>disposizioni</a:t>
                      </a:r>
                      <a:r>
                        <a:rPr sz="1050" spc="-10" dirty="0">
                          <a:solidFill>
                            <a:srgbClr val="62666A"/>
                          </a:solidFill>
                          <a:latin typeface="Arial MT"/>
                          <a:cs typeface="Arial MT"/>
                        </a:rPr>
                        <a:t> </a:t>
                      </a:r>
                      <a:r>
                        <a:rPr sz="1050" spc="-5" dirty="0">
                          <a:solidFill>
                            <a:srgbClr val="62666A"/>
                          </a:solidFill>
                          <a:latin typeface="Arial MT"/>
                          <a:cs typeface="Arial MT"/>
                        </a:rPr>
                        <a:t>previste:</a:t>
                      </a:r>
                      <a:endParaRPr sz="1050">
                        <a:latin typeface="Arial MT"/>
                        <a:cs typeface="Arial MT"/>
                      </a:endParaRPr>
                    </a:p>
                    <a:p>
                      <a:pPr marL="264160" indent="-172720">
                        <a:lnSpc>
                          <a:spcPct val="100000"/>
                        </a:lnSpc>
                        <a:spcBef>
                          <a:spcPts val="5"/>
                        </a:spcBef>
                        <a:buChar char="•"/>
                        <a:tabLst>
                          <a:tab pos="264795" algn="l"/>
                        </a:tabLst>
                      </a:pPr>
                      <a:r>
                        <a:rPr sz="1050" dirty="0">
                          <a:solidFill>
                            <a:srgbClr val="62666A"/>
                          </a:solidFill>
                          <a:latin typeface="Arial MT"/>
                          <a:cs typeface="Arial MT"/>
                        </a:rPr>
                        <a:t>Dall’art.</a:t>
                      </a:r>
                      <a:r>
                        <a:rPr sz="1050" spc="-30" dirty="0">
                          <a:solidFill>
                            <a:srgbClr val="62666A"/>
                          </a:solidFill>
                          <a:latin typeface="Arial MT"/>
                          <a:cs typeface="Arial MT"/>
                        </a:rPr>
                        <a:t> </a:t>
                      </a:r>
                      <a:r>
                        <a:rPr sz="1050" dirty="0">
                          <a:solidFill>
                            <a:srgbClr val="62666A"/>
                          </a:solidFill>
                          <a:latin typeface="Arial MT"/>
                          <a:cs typeface="Arial MT"/>
                        </a:rPr>
                        <a:t>17</a:t>
                      </a:r>
                      <a:r>
                        <a:rPr sz="1050" spc="-5" dirty="0">
                          <a:solidFill>
                            <a:srgbClr val="62666A"/>
                          </a:solidFill>
                          <a:latin typeface="Arial MT"/>
                          <a:cs typeface="Arial MT"/>
                        </a:rPr>
                        <a:t> del</a:t>
                      </a:r>
                      <a:r>
                        <a:rPr sz="1050" spc="-15" dirty="0">
                          <a:solidFill>
                            <a:srgbClr val="62666A"/>
                          </a:solidFill>
                          <a:latin typeface="Arial MT"/>
                          <a:cs typeface="Arial MT"/>
                        </a:rPr>
                        <a:t> </a:t>
                      </a:r>
                      <a:r>
                        <a:rPr sz="1050" spc="-5" dirty="0">
                          <a:solidFill>
                            <a:srgbClr val="62666A"/>
                          </a:solidFill>
                          <a:latin typeface="Arial MT"/>
                          <a:cs typeface="Arial MT"/>
                        </a:rPr>
                        <a:t>Decreto (indipendenza)</a:t>
                      </a:r>
                      <a:endParaRPr sz="105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1718322">
                <a:tc rowSpan="2">
                  <a:txBody>
                    <a:bodyPr/>
                    <a:lstStyle/>
                    <a:p>
                      <a:pPr marL="91440" marR="408305">
                        <a:lnSpc>
                          <a:spcPct val="100000"/>
                        </a:lnSpc>
                        <a:spcBef>
                          <a:spcPts val="320"/>
                        </a:spcBef>
                      </a:pPr>
                      <a:r>
                        <a:rPr sz="1400" b="1" spc="-5" dirty="0">
                          <a:solidFill>
                            <a:srgbClr val="FF5589"/>
                          </a:solidFill>
                          <a:latin typeface="Arial"/>
                          <a:cs typeface="Arial"/>
                        </a:rPr>
                        <a:t>Comma</a:t>
                      </a:r>
                      <a:r>
                        <a:rPr sz="1400" b="1" spc="-85" dirty="0">
                          <a:solidFill>
                            <a:srgbClr val="FF5589"/>
                          </a:solidFill>
                          <a:latin typeface="Arial"/>
                          <a:cs typeface="Arial"/>
                        </a:rPr>
                        <a:t> </a:t>
                      </a:r>
                      <a:r>
                        <a:rPr sz="1400" b="1" dirty="0">
                          <a:solidFill>
                            <a:srgbClr val="FF5589"/>
                          </a:solidFill>
                          <a:latin typeface="Arial"/>
                          <a:cs typeface="Arial"/>
                        </a:rPr>
                        <a:t>1, </a:t>
                      </a:r>
                      <a:r>
                        <a:rPr sz="1400" b="1" spc="-375" dirty="0">
                          <a:solidFill>
                            <a:srgbClr val="FF5589"/>
                          </a:solidFill>
                          <a:latin typeface="Arial"/>
                          <a:cs typeface="Arial"/>
                        </a:rPr>
                        <a:t> </a:t>
                      </a:r>
                      <a:r>
                        <a:rPr sz="1400" b="1" dirty="0">
                          <a:solidFill>
                            <a:srgbClr val="FF5589"/>
                          </a:solidFill>
                          <a:latin typeface="Arial"/>
                          <a:cs typeface="Arial"/>
                        </a:rPr>
                        <a:t>lett.</a:t>
                      </a:r>
                      <a:r>
                        <a:rPr sz="1400" b="1" spc="-45" dirty="0">
                          <a:solidFill>
                            <a:srgbClr val="FF5589"/>
                          </a:solidFill>
                          <a:latin typeface="Arial"/>
                          <a:cs typeface="Arial"/>
                        </a:rPr>
                        <a:t> </a:t>
                      </a:r>
                      <a:r>
                        <a:rPr sz="1400" b="1" spc="-5" dirty="0">
                          <a:solidFill>
                            <a:srgbClr val="FF5589"/>
                          </a:solidFill>
                          <a:latin typeface="Arial"/>
                          <a:cs typeface="Arial"/>
                        </a:rPr>
                        <a:t>b)</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6360">
                        <a:lnSpc>
                          <a:spcPct val="100000"/>
                        </a:lnSpc>
                        <a:spcBef>
                          <a:spcPts val="335"/>
                        </a:spcBef>
                      </a:pPr>
                      <a:r>
                        <a:rPr sz="1050" dirty="0">
                          <a:solidFill>
                            <a:srgbClr val="62666A"/>
                          </a:solidFill>
                          <a:latin typeface="Arial MT"/>
                          <a:cs typeface="Arial MT"/>
                        </a:rPr>
                        <a:t>Agli ESRI si applicano anche le disposizioni </a:t>
                      </a:r>
                      <a:r>
                        <a:rPr sz="1050" spc="-5" dirty="0">
                          <a:solidFill>
                            <a:srgbClr val="62666A"/>
                          </a:solidFill>
                          <a:latin typeface="Arial MT"/>
                          <a:cs typeface="Arial MT"/>
                        </a:rPr>
                        <a:t>previste </a:t>
                      </a:r>
                      <a:r>
                        <a:rPr sz="1050" dirty="0">
                          <a:solidFill>
                            <a:srgbClr val="62666A"/>
                          </a:solidFill>
                          <a:latin typeface="Arial MT"/>
                          <a:cs typeface="Arial MT"/>
                        </a:rPr>
                        <a:t>dal </a:t>
                      </a:r>
                      <a:r>
                        <a:rPr sz="1050" spc="-280" dirty="0">
                          <a:solidFill>
                            <a:srgbClr val="62666A"/>
                          </a:solidFill>
                          <a:latin typeface="Arial MT"/>
                          <a:cs typeface="Arial MT"/>
                        </a:rPr>
                        <a:t> </a:t>
                      </a:r>
                      <a:r>
                        <a:rPr sz="1050" dirty="0">
                          <a:solidFill>
                            <a:srgbClr val="62666A"/>
                          </a:solidFill>
                          <a:latin typeface="Arial MT"/>
                          <a:cs typeface="Arial MT"/>
                        </a:rPr>
                        <a:t>Regolamento</a:t>
                      </a:r>
                      <a:r>
                        <a:rPr sz="1050" spc="-35" dirty="0">
                          <a:solidFill>
                            <a:srgbClr val="62666A"/>
                          </a:solidFill>
                          <a:latin typeface="Arial MT"/>
                          <a:cs typeface="Arial MT"/>
                        </a:rPr>
                        <a:t> </a:t>
                      </a:r>
                      <a:r>
                        <a:rPr sz="1050" dirty="0">
                          <a:solidFill>
                            <a:srgbClr val="62666A"/>
                          </a:solidFill>
                          <a:latin typeface="Arial MT"/>
                          <a:cs typeface="Arial MT"/>
                        </a:rPr>
                        <a:t>Europeo</a:t>
                      </a:r>
                      <a:r>
                        <a:rPr sz="1050" spc="-20" dirty="0">
                          <a:solidFill>
                            <a:srgbClr val="62666A"/>
                          </a:solidFill>
                          <a:latin typeface="Arial MT"/>
                          <a:cs typeface="Arial MT"/>
                        </a:rPr>
                        <a:t> </a:t>
                      </a:r>
                      <a:r>
                        <a:rPr sz="1050" dirty="0">
                          <a:solidFill>
                            <a:srgbClr val="62666A"/>
                          </a:solidFill>
                          <a:latin typeface="Arial MT"/>
                          <a:cs typeface="Arial MT"/>
                        </a:rPr>
                        <a:t>537/2014:</a:t>
                      </a:r>
                      <a:endParaRPr sz="1050">
                        <a:latin typeface="Arial MT"/>
                        <a:cs typeface="Arial MT"/>
                      </a:endParaRPr>
                    </a:p>
                    <a:p>
                      <a:pPr marL="92075">
                        <a:lnSpc>
                          <a:spcPct val="100000"/>
                        </a:lnSpc>
                      </a:pPr>
                      <a:r>
                        <a:rPr sz="1050" spc="-5" dirty="0">
                          <a:solidFill>
                            <a:srgbClr val="62666A"/>
                          </a:solidFill>
                          <a:latin typeface="Arial MT"/>
                          <a:cs typeface="Arial MT"/>
                        </a:rPr>
                        <a:t>Art.</a:t>
                      </a:r>
                      <a:r>
                        <a:rPr sz="1050" spc="-20" dirty="0">
                          <a:solidFill>
                            <a:srgbClr val="62666A"/>
                          </a:solidFill>
                          <a:latin typeface="Arial MT"/>
                          <a:cs typeface="Arial MT"/>
                        </a:rPr>
                        <a:t> </a:t>
                      </a:r>
                      <a:r>
                        <a:rPr sz="1050" dirty="0">
                          <a:solidFill>
                            <a:srgbClr val="62666A"/>
                          </a:solidFill>
                          <a:latin typeface="Arial MT"/>
                          <a:cs typeface="Arial MT"/>
                        </a:rPr>
                        <a:t>4,</a:t>
                      </a:r>
                      <a:r>
                        <a:rPr sz="1050" spc="-5" dirty="0">
                          <a:solidFill>
                            <a:srgbClr val="62666A"/>
                          </a:solidFill>
                          <a:latin typeface="Arial MT"/>
                          <a:cs typeface="Arial MT"/>
                        </a:rPr>
                        <a:t> </a:t>
                      </a:r>
                      <a:r>
                        <a:rPr sz="1050" dirty="0">
                          <a:solidFill>
                            <a:srgbClr val="62666A"/>
                          </a:solidFill>
                          <a:latin typeface="Arial MT"/>
                          <a:cs typeface="Arial MT"/>
                        </a:rPr>
                        <a:t>§1e 2 </a:t>
                      </a:r>
                      <a:r>
                        <a:rPr sz="1050" spc="-5" dirty="0">
                          <a:solidFill>
                            <a:srgbClr val="62666A"/>
                          </a:solidFill>
                          <a:latin typeface="Arial MT"/>
                          <a:cs typeface="Arial MT"/>
                        </a:rPr>
                        <a:t>(relativo</a:t>
                      </a:r>
                      <a:r>
                        <a:rPr sz="1050" dirty="0">
                          <a:solidFill>
                            <a:srgbClr val="62666A"/>
                          </a:solidFill>
                          <a:latin typeface="Arial MT"/>
                          <a:cs typeface="Arial MT"/>
                        </a:rPr>
                        <a:t> ai</a:t>
                      </a:r>
                      <a:r>
                        <a:rPr sz="1050" spc="5" dirty="0">
                          <a:solidFill>
                            <a:srgbClr val="62666A"/>
                          </a:solidFill>
                          <a:latin typeface="Arial MT"/>
                          <a:cs typeface="Arial MT"/>
                        </a:rPr>
                        <a:t> </a:t>
                      </a:r>
                      <a:r>
                        <a:rPr sz="1050" spc="-5" dirty="0">
                          <a:solidFill>
                            <a:srgbClr val="62666A"/>
                          </a:solidFill>
                          <a:latin typeface="Arial MT"/>
                          <a:cs typeface="Arial MT"/>
                        </a:rPr>
                        <a:t>corrispettivi)</a:t>
                      </a:r>
                      <a:endParaRPr sz="1050">
                        <a:latin typeface="Arial MT"/>
                        <a:cs typeface="Arial MT"/>
                      </a:endParaRPr>
                    </a:p>
                    <a:p>
                      <a:pPr marL="92075" marR="520700">
                        <a:lnSpc>
                          <a:spcPct val="100000"/>
                        </a:lnSpc>
                      </a:pPr>
                      <a:r>
                        <a:rPr sz="1050" spc="-5" dirty="0">
                          <a:solidFill>
                            <a:srgbClr val="62666A"/>
                          </a:solidFill>
                          <a:latin typeface="Arial MT"/>
                          <a:cs typeface="Arial MT"/>
                        </a:rPr>
                        <a:t>Art. </a:t>
                      </a:r>
                      <a:r>
                        <a:rPr sz="1050" dirty="0">
                          <a:solidFill>
                            <a:srgbClr val="62666A"/>
                          </a:solidFill>
                          <a:latin typeface="Arial MT"/>
                          <a:cs typeface="Arial MT"/>
                        </a:rPr>
                        <a:t>5, § 1 </a:t>
                      </a:r>
                      <a:r>
                        <a:rPr sz="1050" spc="-5" dirty="0">
                          <a:solidFill>
                            <a:srgbClr val="62666A"/>
                          </a:solidFill>
                          <a:latin typeface="Arial MT"/>
                          <a:cs typeface="Arial MT"/>
                        </a:rPr>
                        <a:t>(divieto </a:t>
                      </a:r>
                      <a:r>
                        <a:rPr sz="1050" dirty="0">
                          <a:solidFill>
                            <a:srgbClr val="62666A"/>
                          </a:solidFill>
                          <a:latin typeface="Arial MT"/>
                          <a:cs typeface="Arial MT"/>
                        </a:rPr>
                        <a:t>di prestare </a:t>
                      </a:r>
                      <a:r>
                        <a:rPr sz="1050" spc="-5" dirty="0">
                          <a:solidFill>
                            <a:srgbClr val="62666A"/>
                          </a:solidFill>
                          <a:latin typeface="Arial MT"/>
                          <a:cs typeface="Arial MT"/>
                        </a:rPr>
                        <a:t>servizi </a:t>
                      </a:r>
                      <a:r>
                        <a:rPr sz="1050" dirty="0">
                          <a:solidFill>
                            <a:srgbClr val="62666A"/>
                          </a:solidFill>
                          <a:latin typeface="Arial MT"/>
                          <a:cs typeface="Arial MT"/>
                        </a:rPr>
                        <a:t>diversi dalla </a:t>
                      </a:r>
                      <a:r>
                        <a:rPr sz="1050" spc="-280"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a:t>
                      </a:r>
                      <a:r>
                        <a:rPr sz="1050" dirty="0">
                          <a:solidFill>
                            <a:srgbClr val="62666A"/>
                          </a:solidFill>
                          <a:latin typeface="Arial MT"/>
                          <a:cs typeface="Arial MT"/>
                        </a:rPr>
                        <a:t>contabile)</a:t>
                      </a:r>
                      <a:endParaRPr sz="1050">
                        <a:latin typeface="Arial MT"/>
                        <a:cs typeface="Arial MT"/>
                      </a:endParaRPr>
                    </a:p>
                    <a:p>
                      <a:pPr marL="92075">
                        <a:lnSpc>
                          <a:spcPct val="100000"/>
                        </a:lnSpc>
                      </a:pPr>
                      <a:r>
                        <a:rPr sz="1050" dirty="0">
                          <a:solidFill>
                            <a:srgbClr val="62666A"/>
                          </a:solidFill>
                          <a:latin typeface="Arial MT"/>
                          <a:cs typeface="Arial MT"/>
                        </a:rPr>
                        <a:t>Art.</a:t>
                      </a:r>
                      <a:r>
                        <a:rPr sz="1050" spc="-25" dirty="0">
                          <a:solidFill>
                            <a:srgbClr val="62666A"/>
                          </a:solidFill>
                          <a:latin typeface="Arial MT"/>
                          <a:cs typeface="Arial MT"/>
                        </a:rPr>
                        <a:t> </a:t>
                      </a:r>
                      <a:r>
                        <a:rPr sz="1050" dirty="0">
                          <a:solidFill>
                            <a:srgbClr val="62666A"/>
                          </a:solidFill>
                          <a:latin typeface="Arial MT"/>
                          <a:cs typeface="Arial MT"/>
                        </a:rPr>
                        <a:t>5,</a:t>
                      </a:r>
                      <a:r>
                        <a:rPr sz="1050" spc="-10" dirty="0">
                          <a:solidFill>
                            <a:srgbClr val="62666A"/>
                          </a:solidFill>
                          <a:latin typeface="Arial MT"/>
                          <a:cs typeface="Arial MT"/>
                        </a:rPr>
                        <a:t> </a:t>
                      </a:r>
                      <a:r>
                        <a:rPr sz="1050" dirty="0">
                          <a:solidFill>
                            <a:srgbClr val="62666A"/>
                          </a:solidFill>
                          <a:latin typeface="Arial MT"/>
                          <a:cs typeface="Arial MT"/>
                        </a:rPr>
                        <a:t>§ 5 </a:t>
                      </a:r>
                      <a:r>
                        <a:rPr sz="1050" spc="-5" dirty="0">
                          <a:solidFill>
                            <a:srgbClr val="62666A"/>
                          </a:solidFill>
                          <a:latin typeface="Arial MT"/>
                          <a:cs typeface="Arial MT"/>
                        </a:rPr>
                        <a:t>(servizi</a:t>
                      </a:r>
                      <a:r>
                        <a:rPr sz="1050" spc="15" dirty="0">
                          <a:solidFill>
                            <a:srgbClr val="62666A"/>
                          </a:solidFill>
                          <a:latin typeface="Arial MT"/>
                          <a:cs typeface="Arial MT"/>
                        </a:rPr>
                        <a:t> </a:t>
                      </a:r>
                      <a:r>
                        <a:rPr sz="1050" spc="-5" dirty="0">
                          <a:solidFill>
                            <a:srgbClr val="62666A"/>
                          </a:solidFill>
                          <a:latin typeface="Arial MT"/>
                          <a:cs typeface="Arial MT"/>
                        </a:rPr>
                        <a:t>diversi </a:t>
                      </a:r>
                      <a:r>
                        <a:rPr sz="1050" dirty="0">
                          <a:solidFill>
                            <a:srgbClr val="62666A"/>
                          </a:solidFill>
                          <a:latin typeface="Arial MT"/>
                          <a:cs typeface="Arial MT"/>
                        </a:rPr>
                        <a:t>dalla </a:t>
                      </a:r>
                      <a:r>
                        <a:rPr sz="1050" spc="-5" dirty="0">
                          <a:solidFill>
                            <a:srgbClr val="62666A"/>
                          </a:solidFill>
                          <a:latin typeface="Arial MT"/>
                          <a:cs typeface="Arial MT"/>
                        </a:rPr>
                        <a:t>rev.</a:t>
                      </a:r>
                      <a:r>
                        <a:rPr sz="1050" spc="5" dirty="0">
                          <a:solidFill>
                            <a:srgbClr val="62666A"/>
                          </a:solidFill>
                          <a:latin typeface="Arial MT"/>
                          <a:cs typeface="Arial MT"/>
                        </a:rPr>
                        <a:t> </a:t>
                      </a:r>
                      <a:r>
                        <a:rPr sz="1050" dirty="0">
                          <a:solidFill>
                            <a:srgbClr val="62666A"/>
                          </a:solidFill>
                          <a:latin typeface="Arial MT"/>
                          <a:cs typeface="Arial MT"/>
                        </a:rPr>
                        <a:t>contabile</a:t>
                      </a:r>
                      <a:r>
                        <a:rPr sz="1050" spc="-15" dirty="0">
                          <a:solidFill>
                            <a:srgbClr val="62666A"/>
                          </a:solidFill>
                          <a:latin typeface="Arial MT"/>
                          <a:cs typeface="Arial MT"/>
                        </a:rPr>
                        <a:t> </a:t>
                      </a:r>
                      <a:r>
                        <a:rPr sz="1050" dirty="0">
                          <a:solidFill>
                            <a:srgbClr val="62666A"/>
                          </a:solidFill>
                          <a:latin typeface="Arial MT"/>
                          <a:cs typeface="Arial MT"/>
                        </a:rPr>
                        <a:t>resi</a:t>
                      </a:r>
                      <a:r>
                        <a:rPr sz="1050" spc="-10" dirty="0">
                          <a:solidFill>
                            <a:srgbClr val="62666A"/>
                          </a:solidFill>
                          <a:latin typeface="Arial MT"/>
                          <a:cs typeface="Arial MT"/>
                        </a:rPr>
                        <a:t> </a:t>
                      </a:r>
                      <a:r>
                        <a:rPr sz="1050" dirty="0">
                          <a:solidFill>
                            <a:srgbClr val="62666A"/>
                          </a:solidFill>
                          <a:latin typeface="Arial MT"/>
                          <a:cs typeface="Arial MT"/>
                        </a:rPr>
                        <a:t>da</a:t>
                      </a:r>
                      <a:endParaRPr sz="1050">
                        <a:latin typeface="Arial MT"/>
                        <a:cs typeface="Arial MT"/>
                      </a:endParaRPr>
                    </a:p>
                    <a:p>
                      <a:pPr marL="92075" marR="1630045">
                        <a:lnSpc>
                          <a:spcPct val="100000"/>
                        </a:lnSpc>
                        <a:spcBef>
                          <a:spcPts val="5"/>
                        </a:spcBef>
                      </a:pPr>
                      <a:r>
                        <a:rPr sz="1050" dirty="0">
                          <a:solidFill>
                            <a:srgbClr val="62666A"/>
                          </a:solidFill>
                          <a:latin typeface="Arial MT"/>
                          <a:cs typeface="Arial MT"/>
                        </a:rPr>
                        <a:t>ente</a:t>
                      </a:r>
                      <a:r>
                        <a:rPr sz="1050" spc="-25" dirty="0">
                          <a:solidFill>
                            <a:srgbClr val="62666A"/>
                          </a:solidFill>
                          <a:latin typeface="Arial MT"/>
                          <a:cs typeface="Arial MT"/>
                        </a:rPr>
                        <a:t> </a:t>
                      </a:r>
                      <a:r>
                        <a:rPr sz="1050" dirty="0">
                          <a:solidFill>
                            <a:srgbClr val="62666A"/>
                          </a:solidFill>
                          <a:latin typeface="Arial MT"/>
                          <a:cs typeface="Arial MT"/>
                        </a:rPr>
                        <a:t>della</a:t>
                      </a:r>
                      <a:r>
                        <a:rPr sz="1050" spc="-35" dirty="0">
                          <a:solidFill>
                            <a:srgbClr val="62666A"/>
                          </a:solidFill>
                          <a:latin typeface="Arial MT"/>
                          <a:cs typeface="Arial MT"/>
                        </a:rPr>
                        <a:t> </a:t>
                      </a:r>
                      <a:r>
                        <a:rPr sz="1050" dirty="0">
                          <a:solidFill>
                            <a:srgbClr val="62666A"/>
                          </a:solidFill>
                          <a:latin typeface="Arial MT"/>
                          <a:cs typeface="Arial MT"/>
                        </a:rPr>
                        <a:t>rete</a:t>
                      </a:r>
                      <a:r>
                        <a:rPr sz="1050" spc="-20" dirty="0">
                          <a:solidFill>
                            <a:srgbClr val="62666A"/>
                          </a:solidFill>
                          <a:latin typeface="Arial MT"/>
                          <a:cs typeface="Arial MT"/>
                        </a:rPr>
                        <a:t> </a:t>
                      </a:r>
                      <a:r>
                        <a:rPr sz="1050" dirty="0">
                          <a:solidFill>
                            <a:srgbClr val="62666A"/>
                          </a:solidFill>
                          <a:latin typeface="Arial MT"/>
                          <a:cs typeface="Arial MT"/>
                        </a:rPr>
                        <a:t>internazionale) </a:t>
                      </a:r>
                      <a:r>
                        <a:rPr sz="1050" spc="-275" dirty="0">
                          <a:solidFill>
                            <a:srgbClr val="62666A"/>
                          </a:solidFill>
                          <a:latin typeface="Arial MT"/>
                          <a:cs typeface="Arial MT"/>
                        </a:rPr>
                        <a:t> </a:t>
                      </a:r>
                      <a:r>
                        <a:rPr sz="1050" spc="-5" dirty="0">
                          <a:solidFill>
                            <a:srgbClr val="62666A"/>
                          </a:solidFill>
                          <a:latin typeface="Arial MT"/>
                          <a:cs typeface="Arial MT"/>
                        </a:rPr>
                        <a:t>Art.</a:t>
                      </a:r>
                      <a:r>
                        <a:rPr sz="1050" spc="-30" dirty="0">
                          <a:solidFill>
                            <a:srgbClr val="62666A"/>
                          </a:solidFill>
                          <a:latin typeface="Arial MT"/>
                          <a:cs typeface="Arial MT"/>
                        </a:rPr>
                        <a:t> </a:t>
                      </a:r>
                      <a:r>
                        <a:rPr sz="1050" dirty="0">
                          <a:solidFill>
                            <a:srgbClr val="62666A"/>
                          </a:solidFill>
                          <a:latin typeface="Arial MT"/>
                          <a:cs typeface="Arial MT"/>
                        </a:rPr>
                        <a:t>6</a:t>
                      </a:r>
                      <a:r>
                        <a:rPr sz="1050" spc="-5" dirty="0">
                          <a:solidFill>
                            <a:srgbClr val="62666A"/>
                          </a:solidFill>
                          <a:latin typeface="Arial MT"/>
                          <a:cs typeface="Arial MT"/>
                        </a:rPr>
                        <a:t> </a:t>
                      </a:r>
                      <a:r>
                        <a:rPr sz="1050" dirty="0">
                          <a:solidFill>
                            <a:srgbClr val="62666A"/>
                          </a:solidFill>
                          <a:latin typeface="Arial MT"/>
                          <a:cs typeface="Arial MT"/>
                        </a:rPr>
                        <a:t>§</a:t>
                      </a:r>
                      <a:r>
                        <a:rPr sz="1050" spc="-10" dirty="0">
                          <a:solidFill>
                            <a:srgbClr val="62666A"/>
                          </a:solidFill>
                          <a:latin typeface="Arial MT"/>
                          <a:cs typeface="Arial MT"/>
                        </a:rPr>
                        <a:t> </a:t>
                      </a:r>
                      <a:r>
                        <a:rPr sz="1050" dirty="0">
                          <a:solidFill>
                            <a:srgbClr val="62666A"/>
                          </a:solidFill>
                          <a:latin typeface="Arial MT"/>
                          <a:cs typeface="Arial MT"/>
                        </a:rPr>
                        <a:t>1</a:t>
                      </a:r>
                      <a:endParaRPr sz="1050">
                        <a:latin typeface="Arial MT"/>
                        <a:cs typeface="Arial MT"/>
                      </a:endParaRPr>
                    </a:p>
                    <a:p>
                      <a:pPr marL="92075">
                        <a:lnSpc>
                          <a:spcPct val="100000"/>
                        </a:lnSpc>
                      </a:pPr>
                      <a:r>
                        <a:rPr sz="1050" spc="-5" dirty="0">
                          <a:solidFill>
                            <a:srgbClr val="62666A"/>
                          </a:solidFill>
                          <a:latin typeface="Arial MT"/>
                          <a:cs typeface="Arial MT"/>
                        </a:rPr>
                        <a:t>Art.</a:t>
                      </a:r>
                      <a:r>
                        <a:rPr sz="1050" spc="-35" dirty="0">
                          <a:solidFill>
                            <a:srgbClr val="62666A"/>
                          </a:solidFill>
                          <a:latin typeface="Arial MT"/>
                          <a:cs typeface="Arial MT"/>
                        </a:rPr>
                        <a:t> </a:t>
                      </a:r>
                      <a:r>
                        <a:rPr sz="1050" dirty="0">
                          <a:solidFill>
                            <a:srgbClr val="62666A"/>
                          </a:solidFill>
                          <a:latin typeface="Arial MT"/>
                          <a:cs typeface="Arial MT"/>
                        </a:rPr>
                        <a:t>7,</a:t>
                      </a:r>
                      <a:r>
                        <a:rPr sz="1050" spc="-20" dirty="0">
                          <a:solidFill>
                            <a:srgbClr val="62666A"/>
                          </a:solidFill>
                          <a:latin typeface="Arial MT"/>
                          <a:cs typeface="Arial MT"/>
                        </a:rPr>
                        <a:t> </a:t>
                      </a:r>
                      <a:r>
                        <a:rPr sz="1050" dirty="0">
                          <a:solidFill>
                            <a:srgbClr val="62666A"/>
                          </a:solidFill>
                          <a:latin typeface="Arial MT"/>
                          <a:cs typeface="Arial MT"/>
                        </a:rPr>
                        <a:t>8,</a:t>
                      </a:r>
                      <a:r>
                        <a:rPr sz="1050" spc="-20" dirty="0">
                          <a:solidFill>
                            <a:srgbClr val="62666A"/>
                          </a:solidFill>
                          <a:latin typeface="Arial MT"/>
                          <a:cs typeface="Arial MT"/>
                        </a:rPr>
                        <a:t> </a:t>
                      </a:r>
                      <a:r>
                        <a:rPr sz="1050" dirty="0">
                          <a:solidFill>
                            <a:srgbClr val="62666A"/>
                          </a:solidFill>
                          <a:latin typeface="Arial MT"/>
                          <a:cs typeface="Arial MT"/>
                        </a:rPr>
                        <a:t>12</a:t>
                      </a:r>
                      <a:r>
                        <a:rPr sz="1050" spc="-15" dirty="0">
                          <a:solidFill>
                            <a:srgbClr val="62666A"/>
                          </a:solidFill>
                          <a:latin typeface="Arial MT"/>
                          <a:cs typeface="Arial MT"/>
                        </a:rPr>
                        <a:t> </a:t>
                      </a:r>
                      <a:r>
                        <a:rPr sz="1050" dirty="0">
                          <a:solidFill>
                            <a:srgbClr val="62666A"/>
                          </a:solidFill>
                          <a:latin typeface="Arial MT"/>
                          <a:cs typeface="Arial MT"/>
                        </a:rPr>
                        <a:t>e</a:t>
                      </a:r>
                      <a:r>
                        <a:rPr sz="1050" spc="-15" dirty="0">
                          <a:solidFill>
                            <a:srgbClr val="62666A"/>
                          </a:solidFill>
                          <a:latin typeface="Arial MT"/>
                          <a:cs typeface="Arial MT"/>
                        </a:rPr>
                        <a:t> </a:t>
                      </a:r>
                      <a:r>
                        <a:rPr sz="1050" dirty="0">
                          <a:solidFill>
                            <a:srgbClr val="62666A"/>
                          </a:solidFill>
                          <a:latin typeface="Arial MT"/>
                          <a:cs typeface="Arial MT"/>
                        </a:rPr>
                        <a:t>17.</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r h="443610">
                <a:tc vMerge="1">
                  <a:txBody>
                    <a:bodyPr/>
                    <a:lstStyle/>
                    <a:p>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F3"/>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596083"/>
            <a:ext cx="782256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AFEF"/>
                </a:solidFill>
                <a:latin typeface="Arial MT"/>
                <a:cs typeface="Arial MT"/>
              </a:rPr>
              <a:t>INDIPENDENZA</a:t>
            </a:r>
            <a:r>
              <a:rPr sz="2800" spc="-114" dirty="0">
                <a:solidFill>
                  <a:srgbClr val="00AFEF"/>
                </a:solidFill>
                <a:latin typeface="Arial MT"/>
                <a:cs typeface="Arial MT"/>
              </a:rPr>
              <a:t> </a:t>
            </a:r>
            <a:r>
              <a:rPr sz="2800" spc="-5" dirty="0">
                <a:solidFill>
                  <a:srgbClr val="00AFEF"/>
                </a:solidFill>
                <a:latin typeface="Arial MT"/>
                <a:cs typeface="Arial MT"/>
              </a:rPr>
              <a:t>–</a:t>
            </a:r>
            <a:r>
              <a:rPr sz="2800" spc="5" dirty="0">
                <a:solidFill>
                  <a:srgbClr val="00AFEF"/>
                </a:solidFill>
                <a:latin typeface="Arial MT"/>
                <a:cs typeface="Arial MT"/>
              </a:rPr>
              <a:t> </a:t>
            </a:r>
            <a:r>
              <a:rPr sz="2800" spc="-5" dirty="0">
                <a:solidFill>
                  <a:srgbClr val="00AFEF"/>
                </a:solidFill>
                <a:latin typeface="Arial MT"/>
                <a:cs typeface="Arial MT"/>
              </a:rPr>
              <a:t>PRINCIPI</a:t>
            </a:r>
            <a:r>
              <a:rPr sz="2800" spc="10" dirty="0">
                <a:solidFill>
                  <a:srgbClr val="00AFEF"/>
                </a:solidFill>
                <a:latin typeface="Arial MT"/>
                <a:cs typeface="Arial MT"/>
              </a:rPr>
              <a:t> </a:t>
            </a:r>
            <a:r>
              <a:rPr sz="2800" spc="-10" dirty="0">
                <a:solidFill>
                  <a:srgbClr val="00AFEF"/>
                </a:solidFill>
                <a:latin typeface="Arial MT"/>
                <a:cs typeface="Arial MT"/>
              </a:rPr>
              <a:t>GENERALI</a:t>
            </a:r>
            <a:endParaRPr sz="2800" dirty="0">
              <a:latin typeface="Arial MT"/>
              <a:cs typeface="Arial MT"/>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0433" y="894588"/>
            <a:ext cx="2623820" cy="455295"/>
            <a:chOff x="1880433" y="894588"/>
            <a:chExt cx="2623820" cy="455295"/>
          </a:xfrm>
        </p:grpSpPr>
        <p:pic>
          <p:nvPicPr>
            <p:cNvPr id="3" name="object 3"/>
            <p:cNvPicPr/>
            <p:nvPr/>
          </p:nvPicPr>
          <p:blipFill>
            <a:blip r:embed="rId2" cstate="print"/>
            <a:stretch>
              <a:fillRect/>
            </a:stretch>
          </p:blipFill>
          <p:spPr>
            <a:xfrm>
              <a:off x="1880433" y="1012865"/>
              <a:ext cx="1511440" cy="168318"/>
            </a:xfrm>
            <a:prstGeom prst="rect">
              <a:avLst/>
            </a:prstGeom>
          </p:spPr>
        </p:pic>
        <p:pic>
          <p:nvPicPr>
            <p:cNvPr id="4" name="object 4"/>
            <p:cNvPicPr/>
            <p:nvPr/>
          </p:nvPicPr>
          <p:blipFill>
            <a:blip r:embed="rId3" cstate="print"/>
            <a:stretch>
              <a:fillRect/>
            </a:stretch>
          </p:blipFill>
          <p:spPr>
            <a:xfrm>
              <a:off x="3288791" y="894588"/>
              <a:ext cx="1215389" cy="454913"/>
            </a:xfrm>
            <a:prstGeom prst="rect">
              <a:avLst/>
            </a:prstGeom>
          </p:spPr>
        </p:pic>
      </p:grpSp>
      <p:sp>
        <p:nvSpPr>
          <p:cNvPr id="5" name="object 5"/>
          <p:cNvSpPr txBox="1"/>
          <p:nvPr/>
        </p:nvSpPr>
        <p:spPr>
          <a:xfrm>
            <a:off x="1859407" y="860970"/>
            <a:ext cx="6941184" cy="2624455"/>
          </a:xfrm>
          <a:prstGeom prst="rect">
            <a:avLst/>
          </a:prstGeom>
        </p:spPr>
        <p:txBody>
          <a:bodyPr vert="horz" wrap="square" lIns="0" tIns="95885" rIns="0" bIns="0" rtlCol="0">
            <a:spAutoFit/>
          </a:bodyPr>
          <a:lstStyle/>
          <a:p>
            <a:pPr marL="12700">
              <a:lnSpc>
                <a:spcPct val="100000"/>
              </a:lnSpc>
              <a:spcBef>
                <a:spcPts val="755"/>
              </a:spcBef>
            </a:pPr>
            <a:r>
              <a:rPr sz="1600" spc="-5" dirty="0">
                <a:solidFill>
                  <a:srgbClr val="009CDE"/>
                </a:solidFill>
                <a:latin typeface="Arial MT"/>
                <a:cs typeface="Arial MT"/>
              </a:rPr>
              <a:t>INDIP</a:t>
            </a:r>
            <a:r>
              <a:rPr sz="1600" dirty="0">
                <a:solidFill>
                  <a:srgbClr val="009CDE"/>
                </a:solidFill>
                <a:latin typeface="Arial MT"/>
                <a:cs typeface="Arial MT"/>
              </a:rPr>
              <a:t>E</a:t>
            </a:r>
            <a:r>
              <a:rPr sz="1600" spc="-5" dirty="0">
                <a:solidFill>
                  <a:srgbClr val="009CDE"/>
                </a:solidFill>
                <a:latin typeface="Arial MT"/>
                <a:cs typeface="Arial MT"/>
              </a:rPr>
              <a:t>NDENZA</a:t>
            </a:r>
            <a:r>
              <a:rPr sz="1600" spc="-114" dirty="0">
                <a:solidFill>
                  <a:srgbClr val="009CDE"/>
                </a:solidFill>
                <a:latin typeface="Arial MT"/>
                <a:cs typeface="Arial MT"/>
              </a:rPr>
              <a:t> </a:t>
            </a:r>
            <a:r>
              <a:rPr sz="1600" spc="-5" dirty="0">
                <a:solidFill>
                  <a:srgbClr val="009CDE"/>
                </a:solidFill>
                <a:latin typeface="Arial MT"/>
                <a:cs typeface="Arial MT"/>
              </a:rPr>
              <a:t>MEN</a:t>
            </a:r>
            <a:r>
              <a:rPr sz="1600" spc="-130" dirty="0">
                <a:solidFill>
                  <a:srgbClr val="009CDE"/>
                </a:solidFill>
                <a:latin typeface="Arial MT"/>
                <a:cs typeface="Arial MT"/>
              </a:rPr>
              <a:t>T</a:t>
            </a:r>
            <a:r>
              <a:rPr sz="1600" spc="-5" dirty="0">
                <a:solidFill>
                  <a:srgbClr val="009CDE"/>
                </a:solidFill>
                <a:latin typeface="Arial MT"/>
                <a:cs typeface="Arial MT"/>
              </a:rPr>
              <a:t>ALE</a:t>
            </a:r>
            <a:endParaRPr sz="1600">
              <a:latin typeface="Arial MT"/>
              <a:cs typeface="Arial MT"/>
            </a:endParaRPr>
          </a:p>
          <a:p>
            <a:pPr marL="3261995" marR="5080" algn="just">
              <a:lnSpc>
                <a:spcPct val="99700"/>
              </a:lnSpc>
              <a:spcBef>
                <a:spcPts val="655"/>
              </a:spcBef>
            </a:pPr>
            <a:r>
              <a:rPr sz="1600" b="1" spc="-5" dirty="0">
                <a:latin typeface="Arial"/>
                <a:cs typeface="Arial"/>
              </a:rPr>
              <a:t>indipendenza</a:t>
            </a:r>
            <a:r>
              <a:rPr sz="1600" b="1" dirty="0">
                <a:latin typeface="Arial"/>
                <a:cs typeface="Arial"/>
              </a:rPr>
              <a:t> </a:t>
            </a:r>
            <a:r>
              <a:rPr sz="1600" b="1" spc="-5" dirty="0">
                <a:latin typeface="Arial"/>
                <a:cs typeface="Arial"/>
              </a:rPr>
              <a:t>mentale</a:t>
            </a:r>
            <a:r>
              <a:rPr sz="1600" spc="-5" dirty="0">
                <a:latin typeface="Arial MT"/>
                <a:cs typeface="Arial MT"/>
              </a:rPr>
              <a:t>,</a:t>
            </a:r>
            <a:r>
              <a:rPr sz="1600" dirty="0">
                <a:latin typeface="Arial MT"/>
                <a:cs typeface="Arial MT"/>
              </a:rPr>
              <a:t> </a:t>
            </a:r>
            <a:r>
              <a:rPr sz="1600" spc="-5" dirty="0">
                <a:latin typeface="Arial MT"/>
                <a:cs typeface="Arial MT"/>
              </a:rPr>
              <a:t>da</a:t>
            </a:r>
            <a:r>
              <a:rPr sz="1600" dirty="0">
                <a:latin typeface="Arial MT"/>
                <a:cs typeface="Arial MT"/>
              </a:rPr>
              <a:t> </a:t>
            </a:r>
            <a:r>
              <a:rPr sz="1600" spc="-5" dirty="0">
                <a:latin typeface="Arial MT"/>
                <a:cs typeface="Arial MT"/>
              </a:rPr>
              <a:t>intendersi </a:t>
            </a:r>
            <a:r>
              <a:rPr sz="1600" dirty="0">
                <a:latin typeface="Arial MT"/>
                <a:cs typeface="Arial MT"/>
              </a:rPr>
              <a:t> </a:t>
            </a:r>
            <a:r>
              <a:rPr sz="1600" spc="-5" dirty="0">
                <a:latin typeface="Arial MT"/>
                <a:cs typeface="Arial MT"/>
              </a:rPr>
              <a:t>come</a:t>
            </a:r>
            <a:r>
              <a:rPr sz="1600" dirty="0">
                <a:latin typeface="Arial MT"/>
                <a:cs typeface="Arial MT"/>
              </a:rPr>
              <a:t> </a:t>
            </a:r>
            <a:r>
              <a:rPr sz="1600" spc="-5" dirty="0">
                <a:solidFill>
                  <a:srgbClr val="006FC0"/>
                </a:solidFill>
                <a:latin typeface="Arial MT"/>
                <a:cs typeface="Arial MT"/>
              </a:rPr>
              <a:t>l’atteggiamento</a:t>
            </a:r>
            <a:r>
              <a:rPr sz="1600" dirty="0">
                <a:solidFill>
                  <a:srgbClr val="006FC0"/>
                </a:solidFill>
                <a:latin typeface="Arial MT"/>
                <a:cs typeface="Arial MT"/>
              </a:rPr>
              <a:t> </a:t>
            </a:r>
            <a:r>
              <a:rPr sz="1600" spc="-5" dirty="0">
                <a:solidFill>
                  <a:srgbClr val="006FC0"/>
                </a:solidFill>
                <a:latin typeface="Arial MT"/>
                <a:cs typeface="Arial MT"/>
              </a:rPr>
              <a:t>intellettuale</a:t>
            </a:r>
            <a:r>
              <a:rPr sz="1600" dirty="0">
                <a:solidFill>
                  <a:srgbClr val="006FC0"/>
                </a:solidFill>
                <a:latin typeface="Arial MT"/>
                <a:cs typeface="Arial MT"/>
              </a:rPr>
              <a:t> </a:t>
            </a:r>
            <a:r>
              <a:rPr sz="1600" spc="-10" dirty="0">
                <a:latin typeface="Arial MT"/>
                <a:cs typeface="Arial MT"/>
              </a:rPr>
              <a:t>nel </a:t>
            </a:r>
            <a:r>
              <a:rPr sz="1600" spc="-430" dirty="0">
                <a:latin typeface="Arial MT"/>
                <a:cs typeface="Arial MT"/>
              </a:rPr>
              <a:t> </a:t>
            </a:r>
            <a:r>
              <a:rPr sz="1600" spc="-5" dirty="0">
                <a:latin typeface="Arial MT"/>
                <a:cs typeface="Arial MT"/>
              </a:rPr>
              <a:t>considerare</a:t>
            </a:r>
            <a:r>
              <a:rPr sz="1600" dirty="0">
                <a:latin typeface="Arial MT"/>
                <a:cs typeface="Arial MT"/>
              </a:rPr>
              <a:t> </a:t>
            </a:r>
            <a:r>
              <a:rPr sz="1600" spc="-5" dirty="0">
                <a:latin typeface="Arial MT"/>
                <a:cs typeface="Arial MT"/>
              </a:rPr>
              <a:t>solo</a:t>
            </a:r>
            <a:r>
              <a:rPr sz="1600" dirty="0">
                <a:latin typeface="Arial MT"/>
                <a:cs typeface="Arial MT"/>
              </a:rPr>
              <a:t> </a:t>
            </a:r>
            <a:r>
              <a:rPr sz="1600" spc="-5" dirty="0">
                <a:latin typeface="Arial MT"/>
                <a:cs typeface="Arial MT"/>
              </a:rPr>
              <a:t>gli</a:t>
            </a:r>
            <a:r>
              <a:rPr sz="1600" spc="430" dirty="0">
                <a:latin typeface="Arial MT"/>
                <a:cs typeface="Arial MT"/>
              </a:rPr>
              <a:t> </a:t>
            </a:r>
            <a:r>
              <a:rPr sz="1600" spc="-5" dirty="0">
                <a:latin typeface="Arial MT"/>
                <a:cs typeface="Arial MT"/>
              </a:rPr>
              <a:t>elementi</a:t>
            </a:r>
            <a:r>
              <a:rPr sz="1600" spc="434" dirty="0">
                <a:latin typeface="Arial MT"/>
                <a:cs typeface="Arial MT"/>
              </a:rPr>
              <a:t> </a:t>
            </a:r>
            <a:r>
              <a:rPr sz="1600" spc="-5" dirty="0">
                <a:latin typeface="Arial MT"/>
                <a:cs typeface="Arial MT"/>
              </a:rPr>
              <a:t>rilevanti </a:t>
            </a:r>
            <a:r>
              <a:rPr sz="1600" dirty="0">
                <a:latin typeface="Arial MT"/>
                <a:cs typeface="Arial MT"/>
              </a:rPr>
              <a:t> </a:t>
            </a:r>
            <a:r>
              <a:rPr sz="1600" spc="-5" dirty="0">
                <a:latin typeface="Arial MT"/>
                <a:cs typeface="Arial MT"/>
              </a:rPr>
              <a:t>per</a:t>
            </a:r>
            <a:r>
              <a:rPr sz="1600" dirty="0">
                <a:latin typeface="Arial MT"/>
                <a:cs typeface="Arial MT"/>
              </a:rPr>
              <a:t> </a:t>
            </a:r>
            <a:r>
              <a:rPr sz="1600" spc="-5" dirty="0">
                <a:latin typeface="Arial MT"/>
                <a:cs typeface="Arial MT"/>
              </a:rPr>
              <a:t>l'esercizio</a:t>
            </a:r>
            <a:r>
              <a:rPr sz="1600" dirty="0">
                <a:latin typeface="Arial MT"/>
                <a:cs typeface="Arial MT"/>
              </a:rPr>
              <a:t> </a:t>
            </a:r>
            <a:r>
              <a:rPr sz="1600" spc="-10" dirty="0">
                <a:latin typeface="Arial MT"/>
                <a:cs typeface="Arial MT"/>
              </a:rPr>
              <a:t>dell’incarico</a:t>
            </a:r>
            <a:r>
              <a:rPr sz="1600" spc="-5" dirty="0">
                <a:latin typeface="Arial MT"/>
                <a:cs typeface="Arial MT"/>
              </a:rPr>
              <a:t> </a:t>
            </a:r>
            <a:r>
              <a:rPr sz="1600" spc="-5" dirty="0">
                <a:solidFill>
                  <a:srgbClr val="006FC0"/>
                </a:solidFill>
                <a:latin typeface="Arial MT"/>
                <a:cs typeface="Arial MT"/>
              </a:rPr>
              <a:t>escludendo </a:t>
            </a:r>
            <a:r>
              <a:rPr sz="1600" dirty="0">
                <a:solidFill>
                  <a:srgbClr val="006FC0"/>
                </a:solidFill>
                <a:latin typeface="Arial MT"/>
                <a:cs typeface="Arial MT"/>
              </a:rPr>
              <a:t> </a:t>
            </a:r>
            <a:r>
              <a:rPr sz="1600" spc="-5" dirty="0">
                <a:solidFill>
                  <a:srgbClr val="006FC0"/>
                </a:solidFill>
                <a:latin typeface="Arial MT"/>
                <a:cs typeface="Arial MT"/>
              </a:rPr>
              <a:t>ogni</a:t>
            </a:r>
            <a:r>
              <a:rPr sz="1600" dirty="0">
                <a:solidFill>
                  <a:srgbClr val="006FC0"/>
                </a:solidFill>
                <a:latin typeface="Arial MT"/>
                <a:cs typeface="Arial MT"/>
              </a:rPr>
              <a:t> </a:t>
            </a:r>
            <a:r>
              <a:rPr sz="1600" spc="-5" dirty="0">
                <a:solidFill>
                  <a:srgbClr val="006FC0"/>
                </a:solidFill>
                <a:latin typeface="Arial MT"/>
                <a:cs typeface="Arial MT"/>
              </a:rPr>
              <a:t>fattore</a:t>
            </a:r>
            <a:r>
              <a:rPr sz="1600" dirty="0">
                <a:solidFill>
                  <a:srgbClr val="006FC0"/>
                </a:solidFill>
                <a:latin typeface="Arial MT"/>
                <a:cs typeface="Arial MT"/>
              </a:rPr>
              <a:t> estraneo.</a:t>
            </a:r>
            <a:r>
              <a:rPr sz="1600" spc="5" dirty="0">
                <a:solidFill>
                  <a:srgbClr val="006FC0"/>
                </a:solidFill>
                <a:latin typeface="Arial MT"/>
                <a:cs typeface="Arial MT"/>
              </a:rPr>
              <a:t> </a:t>
            </a:r>
            <a:r>
              <a:rPr sz="1600" spc="-5" dirty="0">
                <a:solidFill>
                  <a:srgbClr val="303335"/>
                </a:solidFill>
                <a:latin typeface="Arial MT"/>
                <a:cs typeface="Arial MT"/>
              </a:rPr>
              <a:t>È</a:t>
            </a:r>
            <a:r>
              <a:rPr sz="1600" dirty="0">
                <a:solidFill>
                  <a:srgbClr val="303335"/>
                </a:solidFill>
                <a:latin typeface="Arial MT"/>
                <a:cs typeface="Arial MT"/>
              </a:rPr>
              <a:t> </a:t>
            </a:r>
            <a:r>
              <a:rPr sz="1600" spc="-5" dirty="0">
                <a:solidFill>
                  <a:srgbClr val="303335"/>
                </a:solidFill>
                <a:latin typeface="Arial MT"/>
                <a:cs typeface="Arial MT"/>
              </a:rPr>
              <a:t>quello</a:t>
            </a:r>
            <a:r>
              <a:rPr sz="1600" dirty="0">
                <a:solidFill>
                  <a:srgbClr val="303335"/>
                </a:solidFill>
                <a:latin typeface="Arial MT"/>
                <a:cs typeface="Arial MT"/>
              </a:rPr>
              <a:t> </a:t>
            </a:r>
            <a:r>
              <a:rPr sz="1600" spc="-5" dirty="0">
                <a:solidFill>
                  <a:srgbClr val="303335"/>
                </a:solidFill>
                <a:latin typeface="Arial MT"/>
                <a:cs typeface="Arial MT"/>
              </a:rPr>
              <a:t>che </a:t>
            </a:r>
            <a:r>
              <a:rPr sz="1600" spc="-430" dirty="0">
                <a:solidFill>
                  <a:srgbClr val="303335"/>
                </a:solidFill>
                <a:latin typeface="Arial MT"/>
                <a:cs typeface="Arial MT"/>
              </a:rPr>
              <a:t> </a:t>
            </a:r>
            <a:r>
              <a:rPr sz="1600" spc="-5" dirty="0">
                <a:solidFill>
                  <a:srgbClr val="303335"/>
                </a:solidFill>
                <a:latin typeface="Arial MT"/>
                <a:cs typeface="Arial MT"/>
              </a:rPr>
              <a:t>consente</a:t>
            </a:r>
            <a:r>
              <a:rPr sz="1600" dirty="0">
                <a:solidFill>
                  <a:srgbClr val="303335"/>
                </a:solidFill>
                <a:latin typeface="Arial MT"/>
                <a:cs typeface="Arial MT"/>
              </a:rPr>
              <a:t> </a:t>
            </a:r>
            <a:r>
              <a:rPr sz="1600" spc="-5" dirty="0">
                <a:solidFill>
                  <a:srgbClr val="303335"/>
                </a:solidFill>
                <a:latin typeface="Arial MT"/>
                <a:cs typeface="Arial MT"/>
              </a:rPr>
              <a:t>di</a:t>
            </a:r>
            <a:r>
              <a:rPr sz="1600" dirty="0">
                <a:solidFill>
                  <a:srgbClr val="303335"/>
                </a:solidFill>
                <a:latin typeface="Arial MT"/>
                <a:cs typeface="Arial MT"/>
              </a:rPr>
              <a:t> </a:t>
            </a:r>
            <a:r>
              <a:rPr sz="1600" spc="-5" dirty="0">
                <a:solidFill>
                  <a:srgbClr val="303335"/>
                </a:solidFill>
                <a:latin typeface="Arial MT"/>
                <a:cs typeface="Arial MT"/>
              </a:rPr>
              <a:t>esprimere</a:t>
            </a:r>
            <a:r>
              <a:rPr sz="1600" dirty="0">
                <a:solidFill>
                  <a:srgbClr val="303335"/>
                </a:solidFill>
                <a:latin typeface="Arial MT"/>
                <a:cs typeface="Arial MT"/>
              </a:rPr>
              <a:t> il</a:t>
            </a:r>
            <a:r>
              <a:rPr sz="1600" spc="5" dirty="0">
                <a:solidFill>
                  <a:srgbClr val="303335"/>
                </a:solidFill>
                <a:latin typeface="Arial MT"/>
                <a:cs typeface="Arial MT"/>
              </a:rPr>
              <a:t> </a:t>
            </a:r>
            <a:r>
              <a:rPr sz="1600" spc="-5" dirty="0">
                <a:solidFill>
                  <a:srgbClr val="303335"/>
                </a:solidFill>
                <a:latin typeface="Arial MT"/>
                <a:cs typeface="Arial MT"/>
              </a:rPr>
              <a:t>giudizio </a:t>
            </a:r>
            <a:r>
              <a:rPr sz="1600" dirty="0">
                <a:solidFill>
                  <a:srgbClr val="303335"/>
                </a:solidFill>
                <a:latin typeface="Arial MT"/>
                <a:cs typeface="Arial MT"/>
              </a:rPr>
              <a:t> </a:t>
            </a:r>
            <a:r>
              <a:rPr sz="1600" spc="-5" dirty="0">
                <a:solidFill>
                  <a:srgbClr val="303335"/>
                </a:solidFill>
                <a:latin typeface="Arial MT"/>
                <a:cs typeface="Arial MT"/>
              </a:rPr>
              <a:t>professionale</a:t>
            </a:r>
            <a:r>
              <a:rPr sz="1600" dirty="0">
                <a:solidFill>
                  <a:srgbClr val="303335"/>
                </a:solidFill>
                <a:latin typeface="Arial MT"/>
                <a:cs typeface="Arial MT"/>
              </a:rPr>
              <a:t> </a:t>
            </a:r>
            <a:r>
              <a:rPr sz="1600" spc="-5" dirty="0">
                <a:solidFill>
                  <a:srgbClr val="303335"/>
                </a:solidFill>
                <a:latin typeface="Arial MT"/>
                <a:cs typeface="Arial MT"/>
              </a:rPr>
              <a:t>senza</a:t>
            </a:r>
            <a:r>
              <a:rPr sz="1600" dirty="0">
                <a:solidFill>
                  <a:srgbClr val="303335"/>
                </a:solidFill>
                <a:latin typeface="Arial MT"/>
                <a:cs typeface="Arial MT"/>
              </a:rPr>
              <a:t> </a:t>
            </a:r>
            <a:r>
              <a:rPr sz="1600" spc="-5" dirty="0">
                <a:solidFill>
                  <a:srgbClr val="303335"/>
                </a:solidFill>
                <a:latin typeface="Arial MT"/>
                <a:cs typeface="Arial MT"/>
              </a:rPr>
              <a:t>condizionamenti, </a:t>
            </a:r>
            <a:r>
              <a:rPr sz="1600" dirty="0">
                <a:solidFill>
                  <a:srgbClr val="303335"/>
                </a:solidFill>
                <a:latin typeface="Arial MT"/>
                <a:cs typeface="Arial MT"/>
              </a:rPr>
              <a:t> </a:t>
            </a:r>
            <a:r>
              <a:rPr sz="1600" spc="-5" dirty="0">
                <a:solidFill>
                  <a:srgbClr val="303335"/>
                </a:solidFill>
                <a:latin typeface="Arial MT"/>
                <a:cs typeface="Arial MT"/>
              </a:rPr>
              <a:t>quindi </a:t>
            </a:r>
            <a:r>
              <a:rPr sz="1600" spc="-10" dirty="0">
                <a:solidFill>
                  <a:srgbClr val="303335"/>
                </a:solidFill>
                <a:latin typeface="Arial MT"/>
                <a:cs typeface="Arial MT"/>
              </a:rPr>
              <a:t>di </a:t>
            </a:r>
            <a:r>
              <a:rPr sz="1600" spc="-5" dirty="0">
                <a:solidFill>
                  <a:srgbClr val="303335"/>
                </a:solidFill>
                <a:latin typeface="Arial MT"/>
                <a:cs typeface="Arial MT"/>
              </a:rPr>
              <a:t>agire con integrità, obiettività e </a:t>
            </a:r>
            <a:r>
              <a:rPr sz="1600" dirty="0">
                <a:solidFill>
                  <a:srgbClr val="303335"/>
                </a:solidFill>
                <a:latin typeface="Arial MT"/>
                <a:cs typeface="Arial MT"/>
              </a:rPr>
              <a:t> </a:t>
            </a:r>
            <a:r>
              <a:rPr sz="1600" spc="-5" dirty="0">
                <a:solidFill>
                  <a:srgbClr val="303335"/>
                </a:solidFill>
                <a:latin typeface="Arial MT"/>
                <a:cs typeface="Arial MT"/>
              </a:rPr>
              <a:t>scetticismo</a:t>
            </a:r>
            <a:r>
              <a:rPr sz="1600" spc="-10" dirty="0">
                <a:solidFill>
                  <a:srgbClr val="303335"/>
                </a:solidFill>
                <a:latin typeface="Arial MT"/>
                <a:cs typeface="Arial MT"/>
              </a:rPr>
              <a:t> </a:t>
            </a:r>
            <a:r>
              <a:rPr sz="1600" spc="-5" dirty="0">
                <a:solidFill>
                  <a:srgbClr val="303335"/>
                </a:solidFill>
                <a:latin typeface="Arial MT"/>
                <a:cs typeface="Arial MT"/>
              </a:rPr>
              <a:t>professionale.</a:t>
            </a:r>
            <a:endParaRPr sz="1600">
              <a:latin typeface="Arial MT"/>
              <a:cs typeface="Arial MT"/>
            </a:endParaRPr>
          </a:p>
        </p:txBody>
      </p:sp>
      <p:sp>
        <p:nvSpPr>
          <p:cNvPr id="6" name="object 6"/>
          <p:cNvSpPr txBox="1">
            <a:spLocks noGrp="1"/>
          </p:cNvSpPr>
          <p:nvPr>
            <p:ph type="title"/>
          </p:nvPr>
        </p:nvSpPr>
        <p:spPr>
          <a:xfrm>
            <a:off x="2406523" y="318896"/>
            <a:ext cx="4401820" cy="299720"/>
          </a:xfrm>
          <a:prstGeom prst="rect">
            <a:avLst/>
          </a:prstGeom>
        </p:spPr>
        <p:txBody>
          <a:bodyPr vert="horz" wrap="square" lIns="0" tIns="12700" rIns="0" bIns="0" rtlCol="0">
            <a:spAutoFit/>
          </a:bodyPr>
          <a:lstStyle/>
          <a:p>
            <a:pPr marL="12700">
              <a:lnSpc>
                <a:spcPct val="100000"/>
              </a:lnSpc>
              <a:spcBef>
                <a:spcPts val="100"/>
              </a:spcBef>
            </a:pPr>
            <a:r>
              <a:rPr sz="1800" spc="-5" dirty="0"/>
              <a:t>INDIPENDENZA</a:t>
            </a:r>
            <a:r>
              <a:rPr sz="1800" spc="-114" dirty="0"/>
              <a:t> </a:t>
            </a:r>
            <a:r>
              <a:rPr sz="1800" spc="-5" dirty="0"/>
              <a:t>NEL</a:t>
            </a:r>
            <a:r>
              <a:rPr sz="1800" spc="-75" dirty="0"/>
              <a:t> </a:t>
            </a:r>
            <a:r>
              <a:rPr sz="1800" spc="-15" dirty="0"/>
              <a:t>COMPORTAMENTO</a:t>
            </a:r>
            <a:endParaRPr sz="1800"/>
          </a:p>
        </p:txBody>
      </p:sp>
      <p:pic>
        <p:nvPicPr>
          <p:cNvPr id="7" name="object 7"/>
          <p:cNvPicPr/>
          <p:nvPr/>
        </p:nvPicPr>
        <p:blipFill>
          <a:blip r:embed="rId4" cstate="print"/>
          <a:stretch>
            <a:fillRect/>
          </a:stretch>
        </p:blipFill>
        <p:spPr>
          <a:xfrm>
            <a:off x="1924811" y="2692907"/>
            <a:ext cx="3063240" cy="2304288"/>
          </a:xfrm>
          <a:prstGeom prst="rect">
            <a:avLst/>
          </a:prstGeom>
        </p:spPr>
      </p:pic>
      <p:sp>
        <p:nvSpPr>
          <p:cNvPr id="8" name="object 8"/>
          <p:cNvSpPr txBox="1"/>
          <p:nvPr/>
        </p:nvSpPr>
        <p:spPr>
          <a:xfrm>
            <a:off x="7139178" y="4622824"/>
            <a:ext cx="223520" cy="224790"/>
          </a:xfrm>
          <a:prstGeom prst="rect">
            <a:avLst/>
          </a:prstGeom>
        </p:spPr>
        <p:txBody>
          <a:bodyPr vert="horz" wrap="square" lIns="0" tIns="0" rIns="0" bIns="0" rtlCol="0">
            <a:spAutoFit/>
          </a:bodyPr>
          <a:lstStyle/>
          <a:p>
            <a:pPr marL="12700">
              <a:lnSpc>
                <a:spcPts val="1650"/>
              </a:lnSpc>
            </a:pPr>
            <a:r>
              <a:rPr sz="1400" b="1" spc="-5" dirty="0">
                <a:solidFill>
                  <a:srgbClr val="00AF50"/>
                </a:solidFill>
                <a:latin typeface="Arial"/>
                <a:cs typeface="Arial"/>
              </a:rPr>
              <a:t>37</a:t>
            </a:r>
            <a:endParaRPr sz="1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0433" y="894588"/>
            <a:ext cx="2660650" cy="455295"/>
            <a:chOff x="1880433" y="894588"/>
            <a:chExt cx="2660650" cy="455295"/>
          </a:xfrm>
        </p:grpSpPr>
        <p:pic>
          <p:nvPicPr>
            <p:cNvPr id="3" name="object 3"/>
            <p:cNvPicPr/>
            <p:nvPr/>
          </p:nvPicPr>
          <p:blipFill>
            <a:blip r:embed="rId2" cstate="print"/>
            <a:stretch>
              <a:fillRect/>
            </a:stretch>
          </p:blipFill>
          <p:spPr>
            <a:xfrm>
              <a:off x="1880433" y="1012865"/>
              <a:ext cx="1511440" cy="168318"/>
            </a:xfrm>
            <a:prstGeom prst="rect">
              <a:avLst/>
            </a:prstGeom>
          </p:spPr>
        </p:pic>
        <p:pic>
          <p:nvPicPr>
            <p:cNvPr id="4" name="object 4"/>
            <p:cNvPicPr/>
            <p:nvPr/>
          </p:nvPicPr>
          <p:blipFill>
            <a:blip r:embed="rId3" cstate="print"/>
            <a:stretch>
              <a:fillRect/>
            </a:stretch>
          </p:blipFill>
          <p:spPr>
            <a:xfrm>
              <a:off x="3288791" y="894588"/>
              <a:ext cx="1251965" cy="454913"/>
            </a:xfrm>
            <a:prstGeom prst="rect">
              <a:avLst/>
            </a:prstGeom>
          </p:spPr>
        </p:pic>
      </p:grpSp>
      <p:sp>
        <p:nvSpPr>
          <p:cNvPr id="5" name="object 5"/>
          <p:cNvSpPr txBox="1"/>
          <p:nvPr/>
        </p:nvSpPr>
        <p:spPr>
          <a:xfrm>
            <a:off x="1859407" y="916807"/>
            <a:ext cx="7237730" cy="2519045"/>
          </a:xfrm>
          <a:prstGeom prst="rect">
            <a:avLst/>
          </a:prstGeom>
        </p:spPr>
        <p:txBody>
          <a:bodyPr vert="horz" wrap="square" lIns="0" tIns="40005" rIns="0" bIns="0" rtlCol="0">
            <a:spAutoFit/>
          </a:bodyPr>
          <a:lstStyle/>
          <a:p>
            <a:pPr marL="12700">
              <a:lnSpc>
                <a:spcPct val="100000"/>
              </a:lnSpc>
              <a:spcBef>
                <a:spcPts val="315"/>
              </a:spcBef>
            </a:pPr>
            <a:r>
              <a:rPr sz="1600" spc="-5" dirty="0">
                <a:solidFill>
                  <a:srgbClr val="009CDE"/>
                </a:solidFill>
                <a:latin typeface="Arial MT"/>
                <a:cs typeface="Arial MT"/>
              </a:rPr>
              <a:t>INDIP</a:t>
            </a:r>
            <a:r>
              <a:rPr sz="1600" dirty="0">
                <a:solidFill>
                  <a:srgbClr val="009CDE"/>
                </a:solidFill>
                <a:latin typeface="Arial MT"/>
                <a:cs typeface="Arial MT"/>
              </a:rPr>
              <a:t>E</a:t>
            </a:r>
            <a:r>
              <a:rPr sz="1600" spc="-5" dirty="0">
                <a:solidFill>
                  <a:srgbClr val="009CDE"/>
                </a:solidFill>
                <a:latin typeface="Arial MT"/>
                <a:cs typeface="Arial MT"/>
              </a:rPr>
              <a:t>NDENZA</a:t>
            </a:r>
            <a:r>
              <a:rPr sz="1600" spc="-114" dirty="0">
                <a:solidFill>
                  <a:srgbClr val="009CDE"/>
                </a:solidFill>
                <a:latin typeface="Arial MT"/>
                <a:cs typeface="Arial MT"/>
              </a:rPr>
              <a:t> </a:t>
            </a:r>
            <a:r>
              <a:rPr sz="1600" spc="-5" dirty="0">
                <a:solidFill>
                  <a:srgbClr val="009CDE"/>
                </a:solidFill>
                <a:latin typeface="Arial MT"/>
                <a:cs typeface="Arial MT"/>
              </a:rPr>
              <a:t>F</a:t>
            </a:r>
            <a:r>
              <a:rPr sz="1600" spc="-20" dirty="0">
                <a:solidFill>
                  <a:srgbClr val="009CDE"/>
                </a:solidFill>
                <a:latin typeface="Arial MT"/>
                <a:cs typeface="Arial MT"/>
              </a:rPr>
              <a:t>O</a:t>
            </a:r>
            <a:r>
              <a:rPr sz="1600" spc="-5" dirty="0">
                <a:solidFill>
                  <a:srgbClr val="009CDE"/>
                </a:solidFill>
                <a:latin typeface="Arial MT"/>
                <a:cs typeface="Arial MT"/>
              </a:rPr>
              <a:t>RMALE</a:t>
            </a:r>
            <a:endParaRPr sz="1600">
              <a:latin typeface="Arial MT"/>
              <a:cs typeface="Arial MT"/>
            </a:endParaRPr>
          </a:p>
          <a:p>
            <a:pPr marL="2904490" marR="5080">
              <a:lnSpc>
                <a:spcPct val="100000"/>
              </a:lnSpc>
              <a:spcBef>
                <a:spcPts val="210"/>
              </a:spcBef>
            </a:pPr>
            <a:r>
              <a:rPr sz="1600" b="1" spc="-5" dirty="0">
                <a:latin typeface="Arial"/>
                <a:cs typeface="Arial"/>
              </a:rPr>
              <a:t>indipendenza</a:t>
            </a:r>
            <a:r>
              <a:rPr sz="1600" b="1" spc="25" dirty="0">
                <a:latin typeface="Arial"/>
                <a:cs typeface="Arial"/>
              </a:rPr>
              <a:t> </a:t>
            </a:r>
            <a:r>
              <a:rPr sz="1600" b="1" spc="-5" dirty="0">
                <a:latin typeface="Arial"/>
                <a:cs typeface="Arial"/>
              </a:rPr>
              <a:t>formale</a:t>
            </a:r>
            <a:r>
              <a:rPr sz="1600" spc="-5" dirty="0">
                <a:latin typeface="Arial MT"/>
                <a:cs typeface="Arial MT"/>
              </a:rPr>
              <a:t>,</a:t>
            </a:r>
            <a:r>
              <a:rPr sz="1600" spc="30" dirty="0">
                <a:latin typeface="Arial MT"/>
                <a:cs typeface="Arial MT"/>
              </a:rPr>
              <a:t> </a:t>
            </a:r>
            <a:r>
              <a:rPr sz="1600" spc="-5" dirty="0">
                <a:latin typeface="Arial MT"/>
                <a:cs typeface="Arial MT"/>
              </a:rPr>
              <a:t>da</a:t>
            </a:r>
            <a:r>
              <a:rPr sz="1600" spc="-10" dirty="0">
                <a:latin typeface="Arial MT"/>
                <a:cs typeface="Arial MT"/>
              </a:rPr>
              <a:t> </a:t>
            </a:r>
            <a:r>
              <a:rPr sz="1600" spc="-5" dirty="0">
                <a:latin typeface="Arial MT"/>
                <a:cs typeface="Arial MT"/>
              </a:rPr>
              <a:t>intendersi</a:t>
            </a:r>
            <a:r>
              <a:rPr sz="1600" dirty="0">
                <a:latin typeface="Arial MT"/>
                <a:cs typeface="Arial MT"/>
              </a:rPr>
              <a:t> </a:t>
            </a:r>
            <a:r>
              <a:rPr sz="1600" spc="-5" dirty="0">
                <a:latin typeface="Arial MT"/>
                <a:cs typeface="Arial MT"/>
              </a:rPr>
              <a:t>come</a:t>
            </a:r>
            <a:r>
              <a:rPr sz="1600" spc="-10" dirty="0">
                <a:latin typeface="Arial MT"/>
                <a:cs typeface="Arial MT"/>
              </a:rPr>
              <a:t> </a:t>
            </a:r>
            <a:r>
              <a:rPr sz="1600" dirty="0">
                <a:latin typeface="Arial MT"/>
                <a:cs typeface="Arial MT"/>
              </a:rPr>
              <a:t>la </a:t>
            </a:r>
            <a:r>
              <a:rPr sz="1600" spc="5" dirty="0">
                <a:latin typeface="Arial MT"/>
                <a:cs typeface="Arial MT"/>
              </a:rPr>
              <a:t> </a:t>
            </a:r>
            <a:r>
              <a:rPr sz="1600" spc="-5" dirty="0">
                <a:solidFill>
                  <a:srgbClr val="006FC0"/>
                </a:solidFill>
                <a:latin typeface="Arial MT"/>
                <a:cs typeface="Arial MT"/>
              </a:rPr>
              <a:t>condizione oggettiva </a:t>
            </a:r>
            <a:r>
              <a:rPr sz="1600" spc="-5" dirty="0">
                <a:latin typeface="Arial MT"/>
                <a:cs typeface="Arial MT"/>
              </a:rPr>
              <a:t>in base alla quale il </a:t>
            </a:r>
            <a:r>
              <a:rPr sz="1600" dirty="0">
                <a:latin typeface="Arial MT"/>
                <a:cs typeface="Arial MT"/>
              </a:rPr>
              <a:t> </a:t>
            </a:r>
            <a:r>
              <a:rPr sz="1600" spc="-5" dirty="0">
                <a:latin typeface="Arial MT"/>
                <a:cs typeface="Arial MT"/>
              </a:rPr>
              <a:t>professionista</a:t>
            </a:r>
            <a:r>
              <a:rPr sz="1600" spc="-10" dirty="0">
                <a:latin typeface="Arial MT"/>
                <a:cs typeface="Arial MT"/>
              </a:rPr>
              <a:t> </a:t>
            </a:r>
            <a:r>
              <a:rPr sz="1600" spc="-5" dirty="0">
                <a:latin typeface="Arial MT"/>
                <a:cs typeface="Arial MT"/>
              </a:rPr>
              <a:t>sia</a:t>
            </a:r>
            <a:r>
              <a:rPr sz="1600" spc="5" dirty="0">
                <a:latin typeface="Arial MT"/>
                <a:cs typeface="Arial MT"/>
              </a:rPr>
              <a:t> </a:t>
            </a:r>
            <a:r>
              <a:rPr sz="1600" spc="-5" dirty="0">
                <a:latin typeface="Arial MT"/>
                <a:cs typeface="Arial MT"/>
              </a:rPr>
              <a:t>riconosciuto indipendente, </a:t>
            </a:r>
            <a:r>
              <a:rPr sz="1600" dirty="0">
                <a:latin typeface="Arial MT"/>
                <a:cs typeface="Arial MT"/>
              </a:rPr>
              <a:t> </a:t>
            </a:r>
            <a:r>
              <a:rPr sz="1600" spc="-5" dirty="0">
                <a:latin typeface="Arial MT"/>
                <a:cs typeface="Arial MT"/>
              </a:rPr>
              <a:t>vale</a:t>
            </a:r>
            <a:r>
              <a:rPr sz="1600" spc="-20" dirty="0">
                <a:latin typeface="Arial MT"/>
                <a:cs typeface="Arial MT"/>
              </a:rPr>
              <a:t> </a:t>
            </a:r>
            <a:r>
              <a:rPr sz="1600" spc="-5" dirty="0">
                <a:latin typeface="Arial MT"/>
                <a:cs typeface="Arial MT"/>
              </a:rPr>
              <a:t>a</a:t>
            </a:r>
            <a:r>
              <a:rPr sz="1600" spc="10" dirty="0">
                <a:latin typeface="Arial MT"/>
                <a:cs typeface="Arial MT"/>
              </a:rPr>
              <a:t> </a:t>
            </a:r>
            <a:r>
              <a:rPr sz="1600" spc="-5" dirty="0">
                <a:latin typeface="Arial MT"/>
                <a:cs typeface="Arial MT"/>
              </a:rPr>
              <a:t>dire il fatto</a:t>
            </a:r>
            <a:r>
              <a:rPr sz="1600" spc="20" dirty="0">
                <a:latin typeface="Arial MT"/>
                <a:cs typeface="Arial MT"/>
              </a:rPr>
              <a:t> </a:t>
            </a:r>
            <a:r>
              <a:rPr sz="1600" spc="-5" dirty="0">
                <a:latin typeface="Arial MT"/>
                <a:cs typeface="Arial MT"/>
              </a:rPr>
              <a:t>che non debba</a:t>
            </a:r>
            <a:r>
              <a:rPr sz="1600" spc="10" dirty="0">
                <a:latin typeface="Arial MT"/>
                <a:cs typeface="Arial MT"/>
              </a:rPr>
              <a:t> </a:t>
            </a:r>
            <a:r>
              <a:rPr sz="1600" spc="-5" dirty="0">
                <a:latin typeface="Arial MT"/>
                <a:cs typeface="Arial MT"/>
              </a:rPr>
              <a:t>essere </a:t>
            </a:r>
            <a:r>
              <a:rPr sz="1600" dirty="0">
                <a:latin typeface="Arial MT"/>
                <a:cs typeface="Arial MT"/>
              </a:rPr>
              <a:t> </a:t>
            </a:r>
            <a:r>
              <a:rPr sz="1600" spc="-5" dirty="0">
                <a:latin typeface="Arial MT"/>
                <a:cs typeface="Arial MT"/>
              </a:rPr>
              <a:t>associato</a:t>
            </a:r>
            <a:r>
              <a:rPr sz="1600" spc="-10" dirty="0">
                <a:latin typeface="Arial MT"/>
                <a:cs typeface="Arial MT"/>
              </a:rPr>
              <a:t> </a:t>
            </a:r>
            <a:r>
              <a:rPr sz="1600" spc="-5" dirty="0">
                <a:latin typeface="Arial MT"/>
                <a:cs typeface="Arial MT"/>
              </a:rPr>
              <a:t>a</a:t>
            </a:r>
            <a:r>
              <a:rPr sz="1600" dirty="0">
                <a:latin typeface="Arial MT"/>
                <a:cs typeface="Arial MT"/>
              </a:rPr>
              <a:t> </a:t>
            </a:r>
            <a:r>
              <a:rPr sz="1600" spc="-5" dirty="0">
                <a:latin typeface="Arial MT"/>
                <a:cs typeface="Arial MT"/>
              </a:rPr>
              <a:t>situazioni</a:t>
            </a:r>
            <a:r>
              <a:rPr sz="1600" spc="-15" dirty="0">
                <a:latin typeface="Arial MT"/>
                <a:cs typeface="Arial MT"/>
              </a:rPr>
              <a:t> </a:t>
            </a:r>
            <a:r>
              <a:rPr sz="1600" spc="-5" dirty="0">
                <a:latin typeface="Arial MT"/>
                <a:cs typeface="Arial MT"/>
              </a:rPr>
              <a:t>o</a:t>
            </a:r>
            <a:r>
              <a:rPr sz="1600" spc="20" dirty="0">
                <a:latin typeface="Arial MT"/>
                <a:cs typeface="Arial MT"/>
              </a:rPr>
              <a:t> </a:t>
            </a:r>
            <a:r>
              <a:rPr sz="1600" spc="-5" dirty="0">
                <a:latin typeface="Arial MT"/>
                <a:cs typeface="Arial MT"/>
              </a:rPr>
              <a:t>circostanze</a:t>
            </a:r>
            <a:r>
              <a:rPr sz="1600" spc="-10" dirty="0">
                <a:latin typeface="Arial MT"/>
                <a:cs typeface="Arial MT"/>
              </a:rPr>
              <a:t> </a:t>
            </a:r>
            <a:r>
              <a:rPr sz="1600" spc="-5" dirty="0">
                <a:latin typeface="Arial MT"/>
                <a:cs typeface="Arial MT"/>
              </a:rPr>
              <a:t>che</a:t>
            </a:r>
            <a:r>
              <a:rPr sz="1600" dirty="0">
                <a:latin typeface="Arial MT"/>
                <a:cs typeface="Arial MT"/>
              </a:rPr>
              <a:t> </a:t>
            </a:r>
            <a:r>
              <a:rPr sz="1600" spc="-5" dirty="0">
                <a:latin typeface="Arial MT"/>
                <a:cs typeface="Arial MT"/>
              </a:rPr>
              <a:t>siano di </a:t>
            </a:r>
            <a:r>
              <a:rPr sz="1600" spc="-430" dirty="0">
                <a:latin typeface="Arial MT"/>
                <a:cs typeface="Arial MT"/>
              </a:rPr>
              <a:t> </a:t>
            </a:r>
            <a:r>
              <a:rPr sz="1600" spc="-5" dirty="0">
                <a:latin typeface="Arial MT"/>
                <a:cs typeface="Arial MT"/>
              </a:rPr>
              <a:t>rilevanza</a:t>
            </a:r>
            <a:r>
              <a:rPr sz="1600" spc="-15" dirty="0">
                <a:latin typeface="Arial MT"/>
                <a:cs typeface="Arial MT"/>
              </a:rPr>
              <a:t> </a:t>
            </a:r>
            <a:r>
              <a:rPr sz="1600" spc="-5" dirty="0">
                <a:latin typeface="Arial MT"/>
                <a:cs typeface="Arial MT"/>
              </a:rPr>
              <a:t>tale</a:t>
            </a:r>
            <a:r>
              <a:rPr sz="1600" dirty="0">
                <a:latin typeface="Arial MT"/>
                <a:cs typeface="Arial MT"/>
              </a:rPr>
              <a:t> </a:t>
            </a:r>
            <a:r>
              <a:rPr sz="1600" spc="-5" dirty="0">
                <a:latin typeface="Arial MT"/>
                <a:cs typeface="Arial MT"/>
              </a:rPr>
              <a:t>da</a:t>
            </a:r>
            <a:r>
              <a:rPr sz="1600" dirty="0">
                <a:latin typeface="Arial MT"/>
                <a:cs typeface="Arial MT"/>
              </a:rPr>
              <a:t> </a:t>
            </a:r>
            <a:r>
              <a:rPr sz="1600" spc="-5" dirty="0">
                <a:latin typeface="Arial MT"/>
                <a:cs typeface="Arial MT"/>
              </a:rPr>
              <a:t>indurre</a:t>
            </a:r>
            <a:r>
              <a:rPr sz="1600" spc="10" dirty="0">
                <a:latin typeface="Arial MT"/>
                <a:cs typeface="Arial MT"/>
              </a:rPr>
              <a:t> </a:t>
            </a:r>
            <a:r>
              <a:rPr sz="1600" spc="-5" dirty="0">
                <a:latin typeface="Arial MT"/>
                <a:cs typeface="Arial MT"/>
              </a:rPr>
              <a:t>un</a:t>
            </a:r>
            <a:r>
              <a:rPr sz="1600" spc="15" dirty="0">
                <a:latin typeface="Arial MT"/>
                <a:cs typeface="Arial MT"/>
              </a:rPr>
              <a:t> </a:t>
            </a:r>
            <a:r>
              <a:rPr sz="1600" spc="-5" dirty="0">
                <a:latin typeface="Arial MT"/>
                <a:cs typeface="Arial MT"/>
              </a:rPr>
              <a:t>terzo</a:t>
            </a:r>
            <a:r>
              <a:rPr sz="1600" spc="15" dirty="0">
                <a:latin typeface="Arial MT"/>
                <a:cs typeface="Arial MT"/>
              </a:rPr>
              <a:t> </a:t>
            </a:r>
            <a:r>
              <a:rPr sz="1600" spc="-5" dirty="0">
                <a:latin typeface="Arial MT"/>
                <a:cs typeface="Arial MT"/>
              </a:rPr>
              <a:t>ragionevole</a:t>
            </a:r>
            <a:r>
              <a:rPr sz="1600" spc="-10" dirty="0">
                <a:latin typeface="Arial MT"/>
                <a:cs typeface="Arial MT"/>
              </a:rPr>
              <a:t> </a:t>
            </a:r>
            <a:r>
              <a:rPr sz="1600" spc="-5" dirty="0">
                <a:latin typeface="Arial MT"/>
                <a:cs typeface="Arial MT"/>
              </a:rPr>
              <a:t>e </a:t>
            </a:r>
            <a:r>
              <a:rPr sz="1600" dirty="0">
                <a:latin typeface="Arial MT"/>
                <a:cs typeface="Arial MT"/>
              </a:rPr>
              <a:t> </a:t>
            </a:r>
            <a:r>
              <a:rPr sz="1600" spc="-5" dirty="0">
                <a:latin typeface="Arial MT"/>
                <a:cs typeface="Arial MT"/>
              </a:rPr>
              <a:t>informato</a:t>
            </a:r>
            <a:r>
              <a:rPr sz="1600" spc="20" dirty="0">
                <a:latin typeface="Arial MT"/>
                <a:cs typeface="Arial MT"/>
              </a:rPr>
              <a:t> </a:t>
            </a:r>
            <a:r>
              <a:rPr sz="1600" spc="-5" dirty="0">
                <a:latin typeface="Arial MT"/>
                <a:cs typeface="Arial MT"/>
              </a:rPr>
              <a:t>a</a:t>
            </a:r>
            <a:r>
              <a:rPr sz="1600" spc="5" dirty="0">
                <a:latin typeface="Arial MT"/>
                <a:cs typeface="Arial MT"/>
              </a:rPr>
              <a:t> </a:t>
            </a:r>
            <a:r>
              <a:rPr sz="1600" spc="-5" dirty="0">
                <a:solidFill>
                  <a:srgbClr val="006FC0"/>
                </a:solidFill>
                <a:latin typeface="Arial MT"/>
                <a:cs typeface="Arial MT"/>
              </a:rPr>
              <a:t>mettere</a:t>
            </a:r>
            <a:r>
              <a:rPr sz="1600" spc="30" dirty="0">
                <a:solidFill>
                  <a:srgbClr val="006FC0"/>
                </a:solidFill>
                <a:latin typeface="Arial MT"/>
                <a:cs typeface="Arial MT"/>
              </a:rPr>
              <a:t> </a:t>
            </a:r>
            <a:r>
              <a:rPr sz="1600" spc="-5" dirty="0">
                <a:solidFill>
                  <a:srgbClr val="006FC0"/>
                </a:solidFill>
                <a:latin typeface="Arial MT"/>
                <a:cs typeface="Arial MT"/>
              </a:rPr>
              <a:t>in</a:t>
            </a:r>
            <a:r>
              <a:rPr sz="1600" spc="-10" dirty="0">
                <a:solidFill>
                  <a:srgbClr val="006FC0"/>
                </a:solidFill>
                <a:latin typeface="Arial MT"/>
                <a:cs typeface="Arial MT"/>
              </a:rPr>
              <a:t> </a:t>
            </a:r>
            <a:r>
              <a:rPr sz="1600" spc="-5" dirty="0">
                <a:solidFill>
                  <a:srgbClr val="006FC0"/>
                </a:solidFill>
                <a:latin typeface="Arial MT"/>
                <a:cs typeface="Arial MT"/>
              </a:rPr>
              <a:t>dubbio</a:t>
            </a:r>
            <a:r>
              <a:rPr sz="1600" spc="5" dirty="0">
                <a:solidFill>
                  <a:srgbClr val="006FC0"/>
                </a:solidFill>
                <a:latin typeface="Arial MT"/>
                <a:cs typeface="Arial MT"/>
              </a:rPr>
              <a:t> </a:t>
            </a:r>
            <a:r>
              <a:rPr sz="1600" spc="-5" dirty="0">
                <a:latin typeface="Arial MT"/>
                <a:cs typeface="Arial MT"/>
              </a:rPr>
              <a:t>le</a:t>
            </a:r>
            <a:r>
              <a:rPr sz="1600" dirty="0">
                <a:latin typeface="Arial MT"/>
                <a:cs typeface="Arial MT"/>
              </a:rPr>
              <a:t> </a:t>
            </a:r>
            <a:r>
              <a:rPr sz="1600" spc="-5" dirty="0">
                <a:latin typeface="Arial MT"/>
                <a:cs typeface="Arial MT"/>
              </a:rPr>
              <a:t>capacità</a:t>
            </a:r>
            <a:r>
              <a:rPr sz="1600" spc="-15" dirty="0">
                <a:latin typeface="Arial MT"/>
                <a:cs typeface="Arial MT"/>
              </a:rPr>
              <a:t> </a:t>
            </a:r>
            <a:r>
              <a:rPr sz="1600" spc="-5" dirty="0">
                <a:latin typeface="Arial MT"/>
                <a:cs typeface="Arial MT"/>
              </a:rPr>
              <a:t>del </a:t>
            </a:r>
            <a:r>
              <a:rPr sz="1600" dirty="0">
                <a:latin typeface="Arial MT"/>
                <a:cs typeface="Arial MT"/>
              </a:rPr>
              <a:t> </a:t>
            </a:r>
            <a:r>
              <a:rPr sz="1600" spc="-5" dirty="0">
                <a:latin typeface="Arial MT"/>
                <a:cs typeface="Arial MT"/>
              </a:rPr>
              <a:t>revisore</a:t>
            </a:r>
            <a:r>
              <a:rPr sz="1600" dirty="0">
                <a:latin typeface="Arial MT"/>
                <a:cs typeface="Arial MT"/>
              </a:rPr>
              <a:t> </a:t>
            </a:r>
            <a:r>
              <a:rPr sz="1600" spc="-5" dirty="0">
                <a:latin typeface="Arial MT"/>
                <a:cs typeface="Arial MT"/>
              </a:rPr>
              <a:t>o</a:t>
            </a:r>
            <a:r>
              <a:rPr sz="1600" spc="10" dirty="0">
                <a:latin typeface="Arial MT"/>
                <a:cs typeface="Arial MT"/>
              </a:rPr>
              <a:t> </a:t>
            </a:r>
            <a:r>
              <a:rPr sz="1600" spc="-5" dirty="0">
                <a:latin typeface="Arial MT"/>
                <a:cs typeface="Arial MT"/>
              </a:rPr>
              <a:t>del gruppo</a:t>
            </a:r>
            <a:r>
              <a:rPr sz="1600" spc="25" dirty="0">
                <a:latin typeface="Arial MT"/>
                <a:cs typeface="Arial MT"/>
              </a:rPr>
              <a:t> </a:t>
            </a:r>
            <a:r>
              <a:rPr sz="1600" spc="-5" dirty="0">
                <a:latin typeface="Arial MT"/>
                <a:cs typeface="Arial MT"/>
              </a:rPr>
              <a:t>di revisione/assurance</a:t>
            </a:r>
            <a:r>
              <a:rPr sz="1600" dirty="0">
                <a:latin typeface="Arial MT"/>
                <a:cs typeface="Arial MT"/>
              </a:rPr>
              <a:t> </a:t>
            </a:r>
            <a:r>
              <a:rPr sz="1600" spc="-5" dirty="0">
                <a:latin typeface="Arial MT"/>
                <a:cs typeface="Arial MT"/>
              </a:rPr>
              <a:t>di </a:t>
            </a:r>
            <a:r>
              <a:rPr sz="1600" dirty="0">
                <a:latin typeface="Arial MT"/>
                <a:cs typeface="Arial MT"/>
              </a:rPr>
              <a:t> </a:t>
            </a:r>
            <a:r>
              <a:rPr sz="1600" spc="-5" dirty="0">
                <a:latin typeface="Arial MT"/>
                <a:cs typeface="Arial MT"/>
              </a:rPr>
              <a:t>svolgere</a:t>
            </a:r>
            <a:r>
              <a:rPr sz="1600" spc="-10" dirty="0">
                <a:latin typeface="Arial MT"/>
                <a:cs typeface="Arial MT"/>
              </a:rPr>
              <a:t> </a:t>
            </a:r>
            <a:r>
              <a:rPr sz="1600" spc="-5" dirty="0">
                <a:latin typeface="Arial MT"/>
                <a:cs typeface="Arial MT"/>
              </a:rPr>
              <a:t>l’incarico</a:t>
            </a:r>
            <a:r>
              <a:rPr sz="1600" spc="-30" dirty="0">
                <a:latin typeface="Arial MT"/>
                <a:cs typeface="Arial MT"/>
              </a:rPr>
              <a:t> </a:t>
            </a:r>
            <a:r>
              <a:rPr sz="1600" spc="-5" dirty="0">
                <a:latin typeface="Arial MT"/>
                <a:cs typeface="Arial MT"/>
              </a:rPr>
              <a:t>in</a:t>
            </a:r>
            <a:r>
              <a:rPr sz="1600" dirty="0">
                <a:latin typeface="Arial MT"/>
                <a:cs typeface="Arial MT"/>
              </a:rPr>
              <a:t> </a:t>
            </a:r>
            <a:r>
              <a:rPr sz="1600" spc="-5" dirty="0">
                <a:solidFill>
                  <a:srgbClr val="006FC0"/>
                </a:solidFill>
                <a:latin typeface="Arial MT"/>
                <a:cs typeface="Arial MT"/>
              </a:rPr>
              <a:t>modo</a:t>
            </a:r>
            <a:r>
              <a:rPr sz="1600" spc="5" dirty="0">
                <a:solidFill>
                  <a:srgbClr val="006FC0"/>
                </a:solidFill>
                <a:latin typeface="Arial MT"/>
                <a:cs typeface="Arial MT"/>
              </a:rPr>
              <a:t> </a:t>
            </a:r>
            <a:r>
              <a:rPr sz="1600" spc="-5" dirty="0">
                <a:solidFill>
                  <a:srgbClr val="006FC0"/>
                </a:solidFill>
                <a:latin typeface="Arial MT"/>
                <a:cs typeface="Arial MT"/>
              </a:rPr>
              <a:t>obiettivo</a:t>
            </a:r>
            <a:r>
              <a:rPr sz="1600" spc="-5" dirty="0">
                <a:latin typeface="Arial MT"/>
                <a:cs typeface="Arial MT"/>
              </a:rPr>
              <a:t>.</a:t>
            </a:r>
            <a:endParaRPr sz="1600">
              <a:latin typeface="Arial MT"/>
              <a:cs typeface="Arial MT"/>
            </a:endParaRPr>
          </a:p>
        </p:txBody>
      </p:sp>
      <p:pic>
        <p:nvPicPr>
          <p:cNvPr id="6" name="object 6"/>
          <p:cNvPicPr/>
          <p:nvPr/>
        </p:nvPicPr>
        <p:blipFill>
          <a:blip r:embed="rId4" cstate="print"/>
          <a:stretch>
            <a:fillRect/>
          </a:stretch>
        </p:blipFill>
        <p:spPr>
          <a:xfrm>
            <a:off x="1851660" y="2528316"/>
            <a:ext cx="2688336" cy="2014727"/>
          </a:xfrm>
          <a:prstGeom prst="rect">
            <a:avLst/>
          </a:prstGeom>
        </p:spPr>
      </p:pic>
      <p:sp>
        <p:nvSpPr>
          <p:cNvPr id="7" name="object 7"/>
          <p:cNvSpPr txBox="1">
            <a:spLocks noGrp="1"/>
          </p:cNvSpPr>
          <p:nvPr>
            <p:ph type="title"/>
          </p:nvPr>
        </p:nvSpPr>
        <p:spPr>
          <a:xfrm>
            <a:off x="2406142" y="318896"/>
            <a:ext cx="4408805" cy="299720"/>
          </a:xfrm>
          <a:prstGeom prst="rect">
            <a:avLst/>
          </a:prstGeom>
        </p:spPr>
        <p:txBody>
          <a:bodyPr vert="horz" wrap="square" lIns="0" tIns="12700" rIns="0" bIns="0" rtlCol="0">
            <a:spAutoFit/>
          </a:bodyPr>
          <a:lstStyle/>
          <a:p>
            <a:pPr marL="12700">
              <a:lnSpc>
                <a:spcPct val="100000"/>
              </a:lnSpc>
              <a:spcBef>
                <a:spcPts val="100"/>
              </a:spcBef>
            </a:pPr>
            <a:r>
              <a:rPr sz="1800" dirty="0"/>
              <a:t>INDIPENDENZA</a:t>
            </a:r>
            <a:r>
              <a:rPr sz="1800" spc="-114" dirty="0"/>
              <a:t> </a:t>
            </a:r>
            <a:r>
              <a:rPr sz="1800" spc="-5" dirty="0"/>
              <a:t>NEL</a:t>
            </a:r>
            <a:r>
              <a:rPr sz="1800" spc="-80" dirty="0"/>
              <a:t> </a:t>
            </a:r>
            <a:r>
              <a:rPr sz="1800" spc="-15" dirty="0"/>
              <a:t>COMPORTAMENTO</a:t>
            </a:r>
            <a:endParaRPr sz="1800"/>
          </a:p>
        </p:txBody>
      </p:sp>
      <p:grpSp>
        <p:nvGrpSpPr>
          <p:cNvPr id="8" name="object 8"/>
          <p:cNvGrpSpPr/>
          <p:nvPr/>
        </p:nvGrpSpPr>
        <p:grpSpPr>
          <a:xfrm>
            <a:off x="5789866" y="3480498"/>
            <a:ext cx="1521460" cy="1216025"/>
            <a:chOff x="5789866" y="3480498"/>
            <a:chExt cx="1521460" cy="1216025"/>
          </a:xfrm>
        </p:grpSpPr>
        <p:sp>
          <p:nvSpPr>
            <p:cNvPr id="9" name="object 9"/>
            <p:cNvSpPr/>
            <p:nvPr/>
          </p:nvSpPr>
          <p:spPr>
            <a:xfrm>
              <a:off x="5794628" y="3485260"/>
              <a:ext cx="1511935" cy="1206500"/>
            </a:xfrm>
            <a:custGeom>
              <a:avLst/>
              <a:gdLst/>
              <a:ahLst/>
              <a:cxnLst/>
              <a:rect l="l" t="t" r="r" b="b"/>
              <a:pathLst>
                <a:path w="1511934" h="1206500">
                  <a:moveTo>
                    <a:pt x="0" y="633514"/>
                  </a:moveTo>
                  <a:lnTo>
                    <a:pt x="1212596" y="0"/>
                  </a:lnTo>
                  <a:lnTo>
                    <a:pt x="1511935" y="572782"/>
                  </a:lnTo>
                  <a:lnTo>
                    <a:pt x="299338" y="1206360"/>
                  </a:lnTo>
                  <a:lnTo>
                    <a:pt x="0" y="633514"/>
                  </a:lnTo>
                  <a:close/>
                </a:path>
              </a:pathLst>
            </a:custGeom>
            <a:ln w="9525">
              <a:solidFill>
                <a:srgbClr val="52CCFF"/>
              </a:solidFill>
            </a:ln>
          </p:spPr>
          <p:txBody>
            <a:bodyPr wrap="square" lIns="0" tIns="0" rIns="0" bIns="0" rtlCol="0"/>
            <a:lstStyle/>
            <a:p>
              <a:endParaRPr/>
            </a:p>
          </p:txBody>
        </p:sp>
        <p:sp>
          <p:nvSpPr>
            <p:cNvPr id="10" name="object 10"/>
            <p:cNvSpPr/>
            <p:nvPr/>
          </p:nvSpPr>
          <p:spPr>
            <a:xfrm>
              <a:off x="6054090" y="3688752"/>
              <a:ext cx="1070610" cy="822325"/>
            </a:xfrm>
            <a:custGeom>
              <a:avLst/>
              <a:gdLst/>
              <a:ahLst/>
              <a:cxnLst/>
              <a:rect l="l" t="t" r="r" b="b"/>
              <a:pathLst>
                <a:path w="1070609" h="822325">
                  <a:moveTo>
                    <a:pt x="183896" y="501650"/>
                  </a:moveTo>
                  <a:lnTo>
                    <a:pt x="175006" y="483870"/>
                  </a:lnTo>
                  <a:lnTo>
                    <a:pt x="85979" y="530860"/>
                  </a:lnTo>
                  <a:lnTo>
                    <a:pt x="60198" y="481330"/>
                  </a:lnTo>
                  <a:lnTo>
                    <a:pt x="91808" y="464820"/>
                  </a:lnTo>
                  <a:lnTo>
                    <a:pt x="140462" y="439420"/>
                  </a:lnTo>
                  <a:lnTo>
                    <a:pt x="131572" y="422910"/>
                  </a:lnTo>
                  <a:lnTo>
                    <a:pt x="51308" y="464820"/>
                  </a:lnTo>
                  <a:lnTo>
                    <a:pt x="28067" y="420370"/>
                  </a:lnTo>
                  <a:lnTo>
                    <a:pt x="113792" y="375920"/>
                  </a:lnTo>
                  <a:lnTo>
                    <a:pt x="104775" y="358140"/>
                  </a:lnTo>
                  <a:lnTo>
                    <a:pt x="0" y="412750"/>
                  </a:lnTo>
                  <a:lnTo>
                    <a:pt x="75692" y="557530"/>
                  </a:lnTo>
                  <a:lnTo>
                    <a:pt x="127330" y="530860"/>
                  </a:lnTo>
                  <a:lnTo>
                    <a:pt x="183896" y="501650"/>
                  </a:lnTo>
                  <a:close/>
                </a:path>
                <a:path w="1070609" h="822325">
                  <a:moveTo>
                    <a:pt x="228092" y="745591"/>
                  </a:moveTo>
                  <a:lnTo>
                    <a:pt x="216408" y="701471"/>
                  </a:lnTo>
                  <a:lnTo>
                    <a:pt x="206857" y="686485"/>
                  </a:lnTo>
                  <a:lnTo>
                    <a:pt x="206857" y="750646"/>
                  </a:lnTo>
                  <a:lnTo>
                    <a:pt x="205105" y="762254"/>
                  </a:lnTo>
                  <a:lnTo>
                    <a:pt x="177419" y="796124"/>
                  </a:lnTo>
                  <a:lnTo>
                    <a:pt x="156019" y="802525"/>
                  </a:lnTo>
                  <a:lnTo>
                    <a:pt x="145161" y="802208"/>
                  </a:lnTo>
                  <a:lnTo>
                    <a:pt x="105905" y="777544"/>
                  </a:lnTo>
                  <a:lnTo>
                    <a:pt x="87515" y="735609"/>
                  </a:lnTo>
                  <a:lnTo>
                    <a:pt x="86601" y="722693"/>
                  </a:lnTo>
                  <a:lnTo>
                    <a:pt x="88773" y="711161"/>
                  </a:lnTo>
                  <a:lnTo>
                    <a:pt x="116586" y="678840"/>
                  </a:lnTo>
                  <a:lnTo>
                    <a:pt x="138595" y="672515"/>
                  </a:lnTo>
                  <a:lnTo>
                    <a:pt x="146177" y="672592"/>
                  </a:lnTo>
                  <a:lnTo>
                    <a:pt x="180606" y="689444"/>
                  </a:lnTo>
                  <a:lnTo>
                    <a:pt x="202615" y="725373"/>
                  </a:lnTo>
                  <a:lnTo>
                    <a:pt x="206857" y="750646"/>
                  </a:lnTo>
                  <a:lnTo>
                    <a:pt x="206857" y="686485"/>
                  </a:lnTo>
                  <a:lnTo>
                    <a:pt x="169227" y="657110"/>
                  </a:lnTo>
                  <a:lnTo>
                    <a:pt x="148971" y="653046"/>
                  </a:lnTo>
                  <a:lnTo>
                    <a:pt x="138518" y="653199"/>
                  </a:lnTo>
                  <a:lnTo>
                    <a:pt x="93865" y="671296"/>
                  </a:lnTo>
                  <a:lnTo>
                    <a:pt x="68453" y="708952"/>
                  </a:lnTo>
                  <a:lnTo>
                    <a:pt x="65798" y="724585"/>
                  </a:lnTo>
                  <a:lnTo>
                    <a:pt x="66624" y="740905"/>
                  </a:lnTo>
                  <a:lnTo>
                    <a:pt x="84035" y="784783"/>
                  </a:lnTo>
                  <a:lnTo>
                    <a:pt x="114693" y="813168"/>
                  </a:lnTo>
                  <a:lnTo>
                    <a:pt x="144399" y="821728"/>
                  </a:lnTo>
                  <a:lnTo>
                    <a:pt x="154940" y="821702"/>
                  </a:lnTo>
                  <a:lnTo>
                    <a:pt x="195148" y="807097"/>
                  </a:lnTo>
                  <a:lnTo>
                    <a:pt x="221729" y="776122"/>
                  </a:lnTo>
                  <a:lnTo>
                    <a:pt x="227444" y="756348"/>
                  </a:lnTo>
                  <a:lnTo>
                    <a:pt x="228092" y="745591"/>
                  </a:lnTo>
                  <a:close/>
                </a:path>
                <a:path w="1070609" h="822325">
                  <a:moveTo>
                    <a:pt x="302844" y="408940"/>
                  </a:moveTo>
                  <a:lnTo>
                    <a:pt x="302145" y="402590"/>
                  </a:lnTo>
                  <a:lnTo>
                    <a:pt x="300507" y="396240"/>
                  </a:lnTo>
                  <a:lnTo>
                    <a:pt x="297942" y="389890"/>
                  </a:lnTo>
                  <a:lnTo>
                    <a:pt x="297256" y="388620"/>
                  </a:lnTo>
                  <a:lnTo>
                    <a:pt x="293878" y="382270"/>
                  </a:lnTo>
                  <a:lnTo>
                    <a:pt x="291642" y="379730"/>
                  </a:lnTo>
                  <a:lnTo>
                    <a:pt x="288290" y="375920"/>
                  </a:lnTo>
                  <a:lnTo>
                    <a:pt x="281051" y="372110"/>
                  </a:lnTo>
                  <a:lnTo>
                    <a:pt x="275399" y="369570"/>
                  </a:lnTo>
                  <a:lnTo>
                    <a:pt x="269125" y="368300"/>
                  </a:lnTo>
                  <a:lnTo>
                    <a:pt x="262204" y="367030"/>
                  </a:lnTo>
                  <a:lnTo>
                    <a:pt x="254635" y="367030"/>
                  </a:lnTo>
                  <a:lnTo>
                    <a:pt x="248323" y="368300"/>
                  </a:lnTo>
                  <a:lnTo>
                    <a:pt x="240068" y="369570"/>
                  </a:lnTo>
                  <a:lnTo>
                    <a:pt x="229895" y="372110"/>
                  </a:lnTo>
                  <a:lnTo>
                    <a:pt x="217805" y="374650"/>
                  </a:lnTo>
                  <a:lnTo>
                    <a:pt x="205790" y="378460"/>
                  </a:lnTo>
                  <a:lnTo>
                    <a:pt x="196062" y="379730"/>
                  </a:lnTo>
                  <a:lnTo>
                    <a:pt x="183388" y="379730"/>
                  </a:lnTo>
                  <a:lnTo>
                    <a:pt x="177927" y="378460"/>
                  </a:lnTo>
                  <a:lnTo>
                    <a:pt x="173736" y="374650"/>
                  </a:lnTo>
                  <a:lnTo>
                    <a:pt x="171069" y="369570"/>
                  </a:lnTo>
                  <a:lnTo>
                    <a:pt x="167894" y="363220"/>
                  </a:lnTo>
                  <a:lnTo>
                    <a:pt x="167894" y="356870"/>
                  </a:lnTo>
                  <a:lnTo>
                    <a:pt x="201129" y="326390"/>
                  </a:lnTo>
                  <a:lnTo>
                    <a:pt x="208661" y="325120"/>
                  </a:lnTo>
                  <a:lnTo>
                    <a:pt x="215607" y="323850"/>
                  </a:lnTo>
                  <a:lnTo>
                    <a:pt x="221996" y="323850"/>
                  </a:lnTo>
                  <a:lnTo>
                    <a:pt x="227863" y="326390"/>
                  </a:lnTo>
                  <a:lnTo>
                    <a:pt x="233311" y="330200"/>
                  </a:lnTo>
                  <a:lnTo>
                    <a:pt x="238290" y="334010"/>
                  </a:lnTo>
                  <a:lnTo>
                    <a:pt x="242824" y="340360"/>
                  </a:lnTo>
                  <a:lnTo>
                    <a:pt x="260477" y="328930"/>
                  </a:lnTo>
                  <a:lnTo>
                    <a:pt x="257403" y="323850"/>
                  </a:lnTo>
                  <a:lnTo>
                    <a:pt x="256641" y="322580"/>
                  </a:lnTo>
                  <a:lnTo>
                    <a:pt x="252183" y="317500"/>
                  </a:lnTo>
                  <a:lnTo>
                    <a:pt x="247116" y="313690"/>
                  </a:lnTo>
                  <a:lnTo>
                    <a:pt x="241427" y="309880"/>
                  </a:lnTo>
                  <a:lnTo>
                    <a:pt x="235305" y="307340"/>
                  </a:lnTo>
                  <a:lnTo>
                    <a:pt x="228765" y="304800"/>
                  </a:lnTo>
                  <a:lnTo>
                    <a:pt x="214503" y="304800"/>
                  </a:lnTo>
                  <a:lnTo>
                    <a:pt x="199224" y="307340"/>
                  </a:lnTo>
                  <a:lnTo>
                    <a:pt x="191389" y="309880"/>
                  </a:lnTo>
                  <a:lnTo>
                    <a:pt x="183388" y="313690"/>
                  </a:lnTo>
                  <a:lnTo>
                    <a:pt x="176377" y="318770"/>
                  </a:lnTo>
                  <a:lnTo>
                    <a:pt x="170053" y="322580"/>
                  </a:lnTo>
                  <a:lnTo>
                    <a:pt x="148717" y="356870"/>
                  </a:lnTo>
                  <a:lnTo>
                    <a:pt x="147955" y="365760"/>
                  </a:lnTo>
                  <a:lnTo>
                    <a:pt x="149352" y="373380"/>
                  </a:lnTo>
                  <a:lnTo>
                    <a:pt x="181483" y="401320"/>
                  </a:lnTo>
                  <a:lnTo>
                    <a:pt x="196151" y="401320"/>
                  </a:lnTo>
                  <a:lnTo>
                    <a:pt x="203581" y="400050"/>
                  </a:lnTo>
                  <a:lnTo>
                    <a:pt x="212534" y="398780"/>
                  </a:lnTo>
                  <a:lnTo>
                    <a:pt x="233286" y="393700"/>
                  </a:lnTo>
                  <a:lnTo>
                    <a:pt x="241642" y="391160"/>
                  </a:lnTo>
                  <a:lnTo>
                    <a:pt x="248043" y="389890"/>
                  </a:lnTo>
                  <a:lnTo>
                    <a:pt x="252476" y="389890"/>
                  </a:lnTo>
                  <a:lnTo>
                    <a:pt x="259842" y="388620"/>
                  </a:lnTo>
                  <a:lnTo>
                    <a:pt x="265684" y="389890"/>
                  </a:lnTo>
                  <a:lnTo>
                    <a:pt x="270002" y="391160"/>
                  </a:lnTo>
                  <a:lnTo>
                    <a:pt x="274447" y="393700"/>
                  </a:lnTo>
                  <a:lnTo>
                    <a:pt x="277876" y="396240"/>
                  </a:lnTo>
                  <a:lnTo>
                    <a:pt x="280289" y="401320"/>
                  </a:lnTo>
                  <a:lnTo>
                    <a:pt x="282575" y="405130"/>
                  </a:lnTo>
                  <a:lnTo>
                    <a:pt x="264414" y="440690"/>
                  </a:lnTo>
                  <a:lnTo>
                    <a:pt x="232664" y="452120"/>
                  </a:lnTo>
                  <a:lnTo>
                    <a:pt x="224536" y="452120"/>
                  </a:lnTo>
                  <a:lnTo>
                    <a:pt x="217678" y="450850"/>
                  </a:lnTo>
                  <a:lnTo>
                    <a:pt x="206502" y="445770"/>
                  </a:lnTo>
                  <a:lnTo>
                    <a:pt x="201422" y="440690"/>
                  </a:lnTo>
                  <a:lnTo>
                    <a:pt x="196850" y="433070"/>
                  </a:lnTo>
                  <a:lnTo>
                    <a:pt x="179578" y="444500"/>
                  </a:lnTo>
                  <a:lnTo>
                    <a:pt x="208089" y="469900"/>
                  </a:lnTo>
                  <a:lnTo>
                    <a:pt x="215366" y="472440"/>
                  </a:lnTo>
                  <a:lnTo>
                    <a:pt x="231013" y="472440"/>
                  </a:lnTo>
                  <a:lnTo>
                    <a:pt x="248170" y="469900"/>
                  </a:lnTo>
                  <a:lnTo>
                    <a:pt x="257352" y="466090"/>
                  </a:lnTo>
                  <a:lnTo>
                    <a:pt x="266954" y="461010"/>
                  </a:lnTo>
                  <a:lnTo>
                    <a:pt x="274358" y="457200"/>
                  </a:lnTo>
                  <a:lnTo>
                    <a:pt x="299402" y="427990"/>
                  </a:lnTo>
                  <a:lnTo>
                    <a:pt x="302641" y="415290"/>
                  </a:lnTo>
                  <a:lnTo>
                    <a:pt x="302844" y="408940"/>
                  </a:lnTo>
                  <a:close/>
                </a:path>
                <a:path w="1070609" h="822325">
                  <a:moveTo>
                    <a:pt x="371830" y="690410"/>
                  </a:moveTo>
                  <a:lnTo>
                    <a:pt x="358152" y="650887"/>
                  </a:lnTo>
                  <a:lnTo>
                    <a:pt x="349758" y="644766"/>
                  </a:lnTo>
                  <a:lnTo>
                    <a:pt x="349758" y="681355"/>
                  </a:lnTo>
                  <a:lnTo>
                    <a:pt x="349631" y="690410"/>
                  </a:lnTo>
                  <a:lnTo>
                    <a:pt x="348615" y="694372"/>
                  </a:lnTo>
                  <a:lnTo>
                    <a:pt x="346583" y="697776"/>
                  </a:lnTo>
                  <a:lnTo>
                    <a:pt x="344678" y="701167"/>
                  </a:lnTo>
                  <a:lnTo>
                    <a:pt x="341630" y="704418"/>
                  </a:lnTo>
                  <a:lnTo>
                    <a:pt x="337566" y="707517"/>
                  </a:lnTo>
                  <a:lnTo>
                    <a:pt x="335407" y="709295"/>
                  </a:lnTo>
                  <a:lnTo>
                    <a:pt x="331089" y="711796"/>
                  </a:lnTo>
                  <a:lnTo>
                    <a:pt x="288798" y="733907"/>
                  </a:lnTo>
                  <a:lnTo>
                    <a:pt x="262763" y="684047"/>
                  </a:lnTo>
                  <a:lnTo>
                    <a:pt x="295503" y="666927"/>
                  </a:lnTo>
                  <a:lnTo>
                    <a:pt x="305562" y="661695"/>
                  </a:lnTo>
                  <a:lnTo>
                    <a:pt x="313055" y="658812"/>
                  </a:lnTo>
                  <a:lnTo>
                    <a:pt x="324485" y="656907"/>
                  </a:lnTo>
                  <a:lnTo>
                    <a:pt x="329819" y="657694"/>
                  </a:lnTo>
                  <a:lnTo>
                    <a:pt x="334645" y="660247"/>
                  </a:lnTo>
                  <a:lnTo>
                    <a:pt x="339598" y="662787"/>
                  </a:lnTo>
                  <a:lnTo>
                    <a:pt x="343408" y="666762"/>
                  </a:lnTo>
                  <a:lnTo>
                    <a:pt x="348615" y="676783"/>
                  </a:lnTo>
                  <a:lnTo>
                    <a:pt x="349758" y="681355"/>
                  </a:lnTo>
                  <a:lnTo>
                    <a:pt x="349758" y="644766"/>
                  </a:lnTo>
                  <a:lnTo>
                    <a:pt x="327825" y="639965"/>
                  </a:lnTo>
                  <a:lnTo>
                    <a:pt x="320421" y="640930"/>
                  </a:lnTo>
                  <a:lnTo>
                    <a:pt x="325501" y="634009"/>
                  </a:lnTo>
                  <a:lnTo>
                    <a:pt x="328295" y="626935"/>
                  </a:lnTo>
                  <a:lnTo>
                    <a:pt x="329311" y="612482"/>
                  </a:lnTo>
                  <a:lnTo>
                    <a:pt x="327914" y="605764"/>
                  </a:lnTo>
                  <a:lnTo>
                    <a:pt x="324497" y="599351"/>
                  </a:lnTo>
                  <a:lnTo>
                    <a:pt x="323583" y="597573"/>
                  </a:lnTo>
                  <a:lnTo>
                    <a:pt x="321183" y="592899"/>
                  </a:lnTo>
                  <a:lnTo>
                    <a:pt x="315976" y="587514"/>
                  </a:lnTo>
                  <a:lnTo>
                    <a:pt x="310515" y="584301"/>
                  </a:lnTo>
                  <a:lnTo>
                    <a:pt x="310515" y="621652"/>
                  </a:lnTo>
                  <a:lnTo>
                    <a:pt x="309880" y="626325"/>
                  </a:lnTo>
                  <a:lnTo>
                    <a:pt x="253873" y="666927"/>
                  </a:lnTo>
                  <a:lnTo>
                    <a:pt x="230886" y="623112"/>
                  </a:lnTo>
                  <a:lnTo>
                    <a:pt x="270383" y="602513"/>
                  </a:lnTo>
                  <a:lnTo>
                    <a:pt x="278003" y="599351"/>
                  </a:lnTo>
                  <a:lnTo>
                    <a:pt x="288036" y="597573"/>
                  </a:lnTo>
                  <a:lnTo>
                    <a:pt x="292608" y="598347"/>
                  </a:lnTo>
                  <a:lnTo>
                    <a:pt x="296799" y="600811"/>
                  </a:lnTo>
                  <a:lnTo>
                    <a:pt x="301117" y="603262"/>
                  </a:lnTo>
                  <a:lnTo>
                    <a:pt x="304419" y="606894"/>
                  </a:lnTo>
                  <a:lnTo>
                    <a:pt x="309626" y="616788"/>
                  </a:lnTo>
                  <a:lnTo>
                    <a:pt x="310515" y="621652"/>
                  </a:lnTo>
                  <a:lnTo>
                    <a:pt x="310515" y="584301"/>
                  </a:lnTo>
                  <a:lnTo>
                    <a:pt x="302006" y="579272"/>
                  </a:lnTo>
                  <a:lnTo>
                    <a:pt x="294386" y="577494"/>
                  </a:lnTo>
                  <a:lnTo>
                    <a:pt x="286131" y="578053"/>
                  </a:lnTo>
                  <a:lnTo>
                    <a:pt x="202819" y="616013"/>
                  </a:lnTo>
                  <a:lnTo>
                    <a:pt x="278511" y="761047"/>
                  </a:lnTo>
                  <a:lnTo>
                    <a:pt x="330517" y="733907"/>
                  </a:lnTo>
                  <a:lnTo>
                    <a:pt x="333883" y="732155"/>
                  </a:lnTo>
                  <a:lnTo>
                    <a:pt x="365506" y="707402"/>
                  </a:lnTo>
                  <a:lnTo>
                    <a:pt x="370713" y="696658"/>
                  </a:lnTo>
                  <a:lnTo>
                    <a:pt x="371830" y="690410"/>
                  </a:lnTo>
                  <a:close/>
                </a:path>
                <a:path w="1070609" h="822325">
                  <a:moveTo>
                    <a:pt x="436880" y="678319"/>
                  </a:moveTo>
                  <a:lnTo>
                    <a:pt x="361061" y="533285"/>
                  </a:lnTo>
                  <a:lnTo>
                    <a:pt x="341884" y="543318"/>
                  </a:lnTo>
                  <a:lnTo>
                    <a:pt x="417703" y="688352"/>
                  </a:lnTo>
                  <a:lnTo>
                    <a:pt x="436880" y="678319"/>
                  </a:lnTo>
                  <a:close/>
                </a:path>
                <a:path w="1070609" h="822325">
                  <a:moveTo>
                    <a:pt x="437959" y="337820"/>
                  </a:moveTo>
                  <a:lnTo>
                    <a:pt x="427482" y="309880"/>
                  </a:lnTo>
                  <a:lnTo>
                    <a:pt x="423291" y="306070"/>
                  </a:lnTo>
                  <a:lnTo>
                    <a:pt x="416179" y="302260"/>
                  </a:lnTo>
                  <a:lnTo>
                    <a:pt x="410514" y="299720"/>
                  </a:lnTo>
                  <a:lnTo>
                    <a:pt x="404202" y="297180"/>
                  </a:lnTo>
                  <a:lnTo>
                    <a:pt x="383374" y="297180"/>
                  </a:lnTo>
                  <a:lnTo>
                    <a:pt x="375094" y="298450"/>
                  </a:lnTo>
                  <a:lnTo>
                    <a:pt x="364896" y="300990"/>
                  </a:lnTo>
                  <a:lnTo>
                    <a:pt x="352806" y="304800"/>
                  </a:lnTo>
                  <a:lnTo>
                    <a:pt x="340868" y="307340"/>
                  </a:lnTo>
                  <a:lnTo>
                    <a:pt x="331177" y="308610"/>
                  </a:lnTo>
                  <a:lnTo>
                    <a:pt x="323723" y="309880"/>
                  </a:lnTo>
                  <a:lnTo>
                    <a:pt x="318516" y="308610"/>
                  </a:lnTo>
                  <a:lnTo>
                    <a:pt x="312928" y="307340"/>
                  </a:lnTo>
                  <a:lnTo>
                    <a:pt x="308864" y="304800"/>
                  </a:lnTo>
                  <a:lnTo>
                    <a:pt x="306070" y="299720"/>
                  </a:lnTo>
                  <a:lnTo>
                    <a:pt x="303022" y="293370"/>
                  </a:lnTo>
                  <a:lnTo>
                    <a:pt x="303022" y="287020"/>
                  </a:lnTo>
                  <a:lnTo>
                    <a:pt x="336130" y="256540"/>
                  </a:lnTo>
                  <a:lnTo>
                    <a:pt x="350608" y="252730"/>
                  </a:lnTo>
                  <a:lnTo>
                    <a:pt x="356997" y="254000"/>
                  </a:lnTo>
                  <a:lnTo>
                    <a:pt x="362877" y="255270"/>
                  </a:lnTo>
                  <a:lnTo>
                    <a:pt x="368325" y="259080"/>
                  </a:lnTo>
                  <a:lnTo>
                    <a:pt x="373354" y="264160"/>
                  </a:lnTo>
                  <a:lnTo>
                    <a:pt x="377952" y="269240"/>
                  </a:lnTo>
                  <a:lnTo>
                    <a:pt x="395605" y="257810"/>
                  </a:lnTo>
                  <a:lnTo>
                    <a:pt x="363855" y="234950"/>
                  </a:lnTo>
                  <a:lnTo>
                    <a:pt x="356933" y="233680"/>
                  </a:lnTo>
                  <a:lnTo>
                    <a:pt x="349631" y="233680"/>
                  </a:lnTo>
                  <a:lnTo>
                    <a:pt x="311505" y="247650"/>
                  </a:lnTo>
                  <a:lnTo>
                    <a:pt x="294386" y="262890"/>
                  </a:lnTo>
                  <a:lnTo>
                    <a:pt x="290220" y="267970"/>
                  </a:lnTo>
                  <a:lnTo>
                    <a:pt x="287058" y="274320"/>
                  </a:lnTo>
                  <a:lnTo>
                    <a:pt x="284937" y="280670"/>
                  </a:lnTo>
                  <a:lnTo>
                    <a:pt x="283845" y="287020"/>
                  </a:lnTo>
                  <a:lnTo>
                    <a:pt x="282956" y="294640"/>
                  </a:lnTo>
                  <a:lnTo>
                    <a:pt x="284480" y="302260"/>
                  </a:lnTo>
                  <a:lnTo>
                    <a:pt x="288290" y="309880"/>
                  </a:lnTo>
                  <a:lnTo>
                    <a:pt x="291719" y="316230"/>
                  </a:lnTo>
                  <a:lnTo>
                    <a:pt x="296672" y="322580"/>
                  </a:lnTo>
                  <a:lnTo>
                    <a:pt x="302768" y="325120"/>
                  </a:lnTo>
                  <a:lnTo>
                    <a:pt x="308991" y="328930"/>
                  </a:lnTo>
                  <a:lnTo>
                    <a:pt x="316484" y="331470"/>
                  </a:lnTo>
                  <a:lnTo>
                    <a:pt x="325374" y="331470"/>
                  </a:lnTo>
                  <a:lnTo>
                    <a:pt x="331279" y="330200"/>
                  </a:lnTo>
                  <a:lnTo>
                    <a:pt x="338709" y="330200"/>
                  </a:lnTo>
                  <a:lnTo>
                    <a:pt x="347662" y="327660"/>
                  </a:lnTo>
                  <a:lnTo>
                    <a:pt x="368401" y="322580"/>
                  </a:lnTo>
                  <a:lnTo>
                    <a:pt x="376720" y="321310"/>
                  </a:lnTo>
                  <a:lnTo>
                    <a:pt x="383120" y="320040"/>
                  </a:lnTo>
                  <a:lnTo>
                    <a:pt x="387604" y="318770"/>
                  </a:lnTo>
                  <a:lnTo>
                    <a:pt x="400685" y="318770"/>
                  </a:lnTo>
                  <a:lnTo>
                    <a:pt x="418465" y="340360"/>
                  </a:lnTo>
                  <a:lnTo>
                    <a:pt x="416941" y="350520"/>
                  </a:lnTo>
                  <a:lnTo>
                    <a:pt x="379869" y="379730"/>
                  </a:lnTo>
                  <a:lnTo>
                    <a:pt x="373761" y="381000"/>
                  </a:lnTo>
                  <a:lnTo>
                    <a:pt x="367665" y="381000"/>
                  </a:lnTo>
                  <a:lnTo>
                    <a:pt x="359537" y="382270"/>
                  </a:lnTo>
                  <a:lnTo>
                    <a:pt x="352806" y="381000"/>
                  </a:lnTo>
                  <a:lnTo>
                    <a:pt x="341630" y="374650"/>
                  </a:lnTo>
                  <a:lnTo>
                    <a:pt x="336550" y="369570"/>
                  </a:lnTo>
                  <a:lnTo>
                    <a:pt x="331851" y="363220"/>
                  </a:lnTo>
                  <a:lnTo>
                    <a:pt x="314579" y="374650"/>
                  </a:lnTo>
                  <a:lnTo>
                    <a:pt x="350418" y="401320"/>
                  </a:lnTo>
                  <a:lnTo>
                    <a:pt x="358063" y="402590"/>
                  </a:lnTo>
                  <a:lnTo>
                    <a:pt x="366014" y="402590"/>
                  </a:lnTo>
                  <a:lnTo>
                    <a:pt x="374408" y="401320"/>
                  </a:lnTo>
                  <a:lnTo>
                    <a:pt x="383235" y="398780"/>
                  </a:lnTo>
                  <a:lnTo>
                    <a:pt x="392455" y="394970"/>
                  </a:lnTo>
                  <a:lnTo>
                    <a:pt x="402082" y="391160"/>
                  </a:lnTo>
                  <a:lnTo>
                    <a:pt x="409435" y="386080"/>
                  </a:lnTo>
                  <a:lnTo>
                    <a:pt x="416064" y="382270"/>
                  </a:lnTo>
                  <a:lnTo>
                    <a:pt x="421957" y="375920"/>
                  </a:lnTo>
                  <a:lnTo>
                    <a:pt x="437769" y="344170"/>
                  </a:lnTo>
                  <a:lnTo>
                    <a:pt x="437959" y="337820"/>
                  </a:lnTo>
                  <a:close/>
                </a:path>
                <a:path w="1070609" h="822325">
                  <a:moveTo>
                    <a:pt x="579755" y="603656"/>
                  </a:moveTo>
                  <a:lnTo>
                    <a:pt x="570865" y="586536"/>
                  </a:lnTo>
                  <a:lnTo>
                    <a:pt x="481838" y="633069"/>
                  </a:lnTo>
                  <a:lnTo>
                    <a:pt x="456057" y="583692"/>
                  </a:lnTo>
                  <a:lnTo>
                    <a:pt x="488569" y="566686"/>
                  </a:lnTo>
                  <a:lnTo>
                    <a:pt x="536181" y="541782"/>
                  </a:lnTo>
                  <a:lnTo>
                    <a:pt x="527304" y="524764"/>
                  </a:lnTo>
                  <a:lnTo>
                    <a:pt x="447167" y="566686"/>
                  </a:lnTo>
                  <a:lnTo>
                    <a:pt x="423926" y="522262"/>
                  </a:lnTo>
                  <a:lnTo>
                    <a:pt x="509524" y="477494"/>
                  </a:lnTo>
                  <a:lnTo>
                    <a:pt x="500634" y="460387"/>
                  </a:lnTo>
                  <a:lnTo>
                    <a:pt x="395732" y="515175"/>
                  </a:lnTo>
                  <a:lnTo>
                    <a:pt x="471551" y="660209"/>
                  </a:lnTo>
                  <a:lnTo>
                    <a:pt x="523468" y="633069"/>
                  </a:lnTo>
                  <a:lnTo>
                    <a:pt x="579755" y="603656"/>
                  </a:lnTo>
                  <a:close/>
                </a:path>
                <a:path w="1070609" h="822325">
                  <a:moveTo>
                    <a:pt x="589153" y="289560"/>
                  </a:moveTo>
                  <a:lnTo>
                    <a:pt x="580263" y="273050"/>
                  </a:lnTo>
                  <a:lnTo>
                    <a:pt x="491236" y="318770"/>
                  </a:lnTo>
                  <a:lnTo>
                    <a:pt x="465455" y="270510"/>
                  </a:lnTo>
                  <a:lnTo>
                    <a:pt x="499440" y="252730"/>
                  </a:lnTo>
                  <a:lnTo>
                    <a:pt x="545579" y="228600"/>
                  </a:lnTo>
                  <a:lnTo>
                    <a:pt x="536702" y="210820"/>
                  </a:lnTo>
                  <a:lnTo>
                    <a:pt x="456565" y="252730"/>
                  </a:lnTo>
                  <a:lnTo>
                    <a:pt x="433324" y="208280"/>
                  </a:lnTo>
                  <a:lnTo>
                    <a:pt x="518909" y="163830"/>
                  </a:lnTo>
                  <a:lnTo>
                    <a:pt x="510032" y="146050"/>
                  </a:lnTo>
                  <a:lnTo>
                    <a:pt x="405130" y="201930"/>
                  </a:lnTo>
                  <a:lnTo>
                    <a:pt x="480949" y="346710"/>
                  </a:lnTo>
                  <a:lnTo>
                    <a:pt x="533844" y="318770"/>
                  </a:lnTo>
                  <a:lnTo>
                    <a:pt x="589153" y="289560"/>
                  </a:lnTo>
                  <a:close/>
                </a:path>
                <a:path w="1070609" h="822325">
                  <a:moveTo>
                    <a:pt x="662305" y="560527"/>
                  </a:moveTo>
                  <a:lnTo>
                    <a:pt x="600735" y="442633"/>
                  </a:lnTo>
                  <a:lnTo>
                    <a:pt x="595503" y="432612"/>
                  </a:lnTo>
                  <a:lnTo>
                    <a:pt x="643509" y="407543"/>
                  </a:lnTo>
                  <a:lnTo>
                    <a:pt x="634492" y="390423"/>
                  </a:lnTo>
                  <a:lnTo>
                    <a:pt x="519557" y="450494"/>
                  </a:lnTo>
                  <a:lnTo>
                    <a:pt x="528574" y="467601"/>
                  </a:lnTo>
                  <a:lnTo>
                    <a:pt x="576326" y="442633"/>
                  </a:lnTo>
                  <a:lnTo>
                    <a:pt x="643128" y="570560"/>
                  </a:lnTo>
                  <a:lnTo>
                    <a:pt x="662305" y="560527"/>
                  </a:lnTo>
                  <a:close/>
                </a:path>
                <a:path w="1070609" h="822325">
                  <a:moveTo>
                    <a:pt x="743712" y="209550"/>
                  </a:moveTo>
                  <a:lnTo>
                    <a:pt x="700036" y="184150"/>
                  </a:lnTo>
                  <a:lnTo>
                    <a:pt x="697865" y="182880"/>
                  </a:lnTo>
                  <a:lnTo>
                    <a:pt x="691159" y="179070"/>
                  </a:lnTo>
                  <a:lnTo>
                    <a:pt x="678154" y="173990"/>
                  </a:lnTo>
                  <a:lnTo>
                    <a:pt x="671830" y="171450"/>
                  </a:lnTo>
                  <a:lnTo>
                    <a:pt x="668020" y="171450"/>
                  </a:lnTo>
                  <a:lnTo>
                    <a:pt x="662940" y="170180"/>
                  </a:lnTo>
                  <a:lnTo>
                    <a:pt x="656463" y="170180"/>
                  </a:lnTo>
                  <a:lnTo>
                    <a:pt x="665238" y="163830"/>
                  </a:lnTo>
                  <a:lnTo>
                    <a:pt x="672160" y="156210"/>
                  </a:lnTo>
                  <a:lnTo>
                    <a:pt x="677189" y="148590"/>
                  </a:lnTo>
                  <a:lnTo>
                    <a:pt x="680339" y="140970"/>
                  </a:lnTo>
                  <a:lnTo>
                    <a:pt x="681812" y="133350"/>
                  </a:lnTo>
                  <a:lnTo>
                    <a:pt x="681697" y="125730"/>
                  </a:lnTo>
                  <a:lnTo>
                    <a:pt x="680008" y="118110"/>
                  </a:lnTo>
                  <a:lnTo>
                    <a:pt x="676783" y="109220"/>
                  </a:lnTo>
                  <a:lnTo>
                    <a:pt x="675055" y="106680"/>
                  </a:lnTo>
                  <a:lnTo>
                    <a:pt x="673328" y="104140"/>
                  </a:lnTo>
                  <a:lnTo>
                    <a:pt x="669251" y="99060"/>
                  </a:lnTo>
                  <a:lnTo>
                    <a:pt x="664565" y="95250"/>
                  </a:lnTo>
                  <a:lnTo>
                    <a:pt x="660400" y="92265"/>
                  </a:lnTo>
                  <a:lnTo>
                    <a:pt x="660400" y="129540"/>
                  </a:lnTo>
                  <a:lnTo>
                    <a:pt x="659384" y="140970"/>
                  </a:lnTo>
                  <a:lnTo>
                    <a:pt x="592709" y="185420"/>
                  </a:lnTo>
                  <a:lnTo>
                    <a:pt x="567690" y="137160"/>
                  </a:lnTo>
                  <a:lnTo>
                    <a:pt x="613664" y="113030"/>
                  </a:lnTo>
                  <a:lnTo>
                    <a:pt x="621347" y="109220"/>
                  </a:lnTo>
                  <a:lnTo>
                    <a:pt x="628421" y="106680"/>
                  </a:lnTo>
                  <a:lnTo>
                    <a:pt x="640715" y="106680"/>
                  </a:lnTo>
                  <a:lnTo>
                    <a:pt x="647954" y="109220"/>
                  </a:lnTo>
                  <a:lnTo>
                    <a:pt x="653415" y="113030"/>
                  </a:lnTo>
                  <a:lnTo>
                    <a:pt x="659384" y="124460"/>
                  </a:lnTo>
                  <a:lnTo>
                    <a:pt x="660400" y="129540"/>
                  </a:lnTo>
                  <a:lnTo>
                    <a:pt x="660400" y="92265"/>
                  </a:lnTo>
                  <a:lnTo>
                    <a:pt x="659257" y="91440"/>
                  </a:lnTo>
                  <a:lnTo>
                    <a:pt x="651891" y="86360"/>
                  </a:lnTo>
                  <a:lnTo>
                    <a:pt x="644017" y="85090"/>
                  </a:lnTo>
                  <a:lnTo>
                    <a:pt x="636016" y="86360"/>
                  </a:lnTo>
                  <a:lnTo>
                    <a:pt x="629462" y="87630"/>
                  </a:lnTo>
                  <a:lnTo>
                    <a:pt x="622007" y="88900"/>
                  </a:lnTo>
                  <a:lnTo>
                    <a:pt x="613651" y="92710"/>
                  </a:lnTo>
                  <a:lnTo>
                    <a:pt x="604393" y="97790"/>
                  </a:lnTo>
                  <a:lnTo>
                    <a:pt x="540131" y="130810"/>
                  </a:lnTo>
                  <a:lnTo>
                    <a:pt x="615950" y="275590"/>
                  </a:lnTo>
                  <a:lnTo>
                    <a:pt x="635127" y="265430"/>
                  </a:lnTo>
                  <a:lnTo>
                    <a:pt x="601459" y="201930"/>
                  </a:lnTo>
                  <a:lnTo>
                    <a:pt x="628650" y="186690"/>
                  </a:lnTo>
                  <a:lnTo>
                    <a:pt x="632333" y="185420"/>
                  </a:lnTo>
                  <a:lnTo>
                    <a:pt x="634746" y="185420"/>
                  </a:lnTo>
                  <a:lnTo>
                    <a:pt x="638048" y="184150"/>
                  </a:lnTo>
                  <a:lnTo>
                    <a:pt x="649351" y="184150"/>
                  </a:lnTo>
                  <a:lnTo>
                    <a:pt x="654304" y="186690"/>
                  </a:lnTo>
                  <a:lnTo>
                    <a:pt x="660400" y="189230"/>
                  </a:lnTo>
                  <a:lnTo>
                    <a:pt x="665276" y="191770"/>
                  </a:lnTo>
                  <a:lnTo>
                    <a:pt x="670953" y="194310"/>
                  </a:lnTo>
                  <a:lnTo>
                    <a:pt x="677418" y="198120"/>
                  </a:lnTo>
                  <a:lnTo>
                    <a:pt x="684657" y="201930"/>
                  </a:lnTo>
                  <a:lnTo>
                    <a:pt x="719582" y="222250"/>
                  </a:lnTo>
                  <a:lnTo>
                    <a:pt x="743712" y="209550"/>
                  </a:lnTo>
                  <a:close/>
                </a:path>
                <a:path w="1070609" h="822325">
                  <a:moveTo>
                    <a:pt x="787908" y="494893"/>
                  </a:moveTo>
                  <a:lnTo>
                    <a:pt x="726338" y="376999"/>
                  </a:lnTo>
                  <a:lnTo>
                    <a:pt x="721106" y="366979"/>
                  </a:lnTo>
                  <a:lnTo>
                    <a:pt x="769112" y="341909"/>
                  </a:lnTo>
                  <a:lnTo>
                    <a:pt x="760095" y="324789"/>
                  </a:lnTo>
                  <a:lnTo>
                    <a:pt x="645160" y="384860"/>
                  </a:lnTo>
                  <a:lnTo>
                    <a:pt x="654177" y="401967"/>
                  </a:lnTo>
                  <a:lnTo>
                    <a:pt x="701929" y="376999"/>
                  </a:lnTo>
                  <a:lnTo>
                    <a:pt x="768731" y="504913"/>
                  </a:lnTo>
                  <a:lnTo>
                    <a:pt x="787908" y="494893"/>
                  </a:lnTo>
                  <a:close/>
                </a:path>
                <a:path w="1070609" h="822325">
                  <a:moveTo>
                    <a:pt x="870077" y="143510"/>
                  </a:moveTo>
                  <a:lnTo>
                    <a:pt x="861187" y="125730"/>
                  </a:lnTo>
                  <a:lnTo>
                    <a:pt x="772160" y="172720"/>
                  </a:lnTo>
                  <a:lnTo>
                    <a:pt x="746379" y="123190"/>
                  </a:lnTo>
                  <a:lnTo>
                    <a:pt x="777938" y="106680"/>
                  </a:lnTo>
                  <a:lnTo>
                    <a:pt x="826516" y="81280"/>
                  </a:lnTo>
                  <a:lnTo>
                    <a:pt x="817626" y="64770"/>
                  </a:lnTo>
                  <a:lnTo>
                    <a:pt x="737489" y="106680"/>
                  </a:lnTo>
                  <a:lnTo>
                    <a:pt x="714248" y="62230"/>
                  </a:lnTo>
                  <a:lnTo>
                    <a:pt x="799973" y="16510"/>
                  </a:lnTo>
                  <a:lnTo>
                    <a:pt x="790956" y="0"/>
                  </a:lnTo>
                  <a:lnTo>
                    <a:pt x="686054" y="54610"/>
                  </a:lnTo>
                  <a:lnTo>
                    <a:pt x="761873" y="199390"/>
                  </a:lnTo>
                  <a:lnTo>
                    <a:pt x="813511" y="172720"/>
                  </a:lnTo>
                  <a:lnTo>
                    <a:pt x="870077" y="143510"/>
                  </a:lnTo>
                  <a:close/>
                </a:path>
                <a:path w="1070609" h="822325">
                  <a:moveTo>
                    <a:pt x="879983" y="446824"/>
                  </a:moveTo>
                  <a:lnTo>
                    <a:pt x="804164" y="301802"/>
                  </a:lnTo>
                  <a:lnTo>
                    <a:pt x="784987" y="311823"/>
                  </a:lnTo>
                  <a:lnTo>
                    <a:pt x="860679" y="456857"/>
                  </a:lnTo>
                  <a:lnTo>
                    <a:pt x="879983" y="446824"/>
                  </a:lnTo>
                  <a:close/>
                </a:path>
                <a:path w="1070609" h="822325">
                  <a:moveTo>
                    <a:pt x="973963" y="397687"/>
                  </a:moveTo>
                  <a:lnTo>
                    <a:pt x="972781" y="386867"/>
                  </a:lnTo>
                  <a:lnTo>
                    <a:pt x="955040" y="222973"/>
                  </a:lnTo>
                  <a:lnTo>
                    <a:pt x="935355" y="233210"/>
                  </a:lnTo>
                  <a:lnTo>
                    <a:pt x="951230" y="359041"/>
                  </a:lnTo>
                  <a:lnTo>
                    <a:pt x="955929" y="386867"/>
                  </a:lnTo>
                  <a:lnTo>
                    <a:pt x="951306" y="382092"/>
                  </a:lnTo>
                  <a:lnTo>
                    <a:pt x="946416" y="377202"/>
                  </a:lnTo>
                  <a:lnTo>
                    <a:pt x="941260" y="372211"/>
                  </a:lnTo>
                  <a:lnTo>
                    <a:pt x="935863" y="367106"/>
                  </a:lnTo>
                  <a:lnTo>
                    <a:pt x="843153" y="281444"/>
                  </a:lnTo>
                  <a:lnTo>
                    <a:pt x="822325" y="292303"/>
                  </a:lnTo>
                  <a:lnTo>
                    <a:pt x="954278" y="407962"/>
                  </a:lnTo>
                  <a:lnTo>
                    <a:pt x="973963" y="397687"/>
                  </a:lnTo>
                  <a:close/>
                </a:path>
                <a:path w="1070609" h="822325">
                  <a:moveTo>
                    <a:pt x="1070356" y="347319"/>
                  </a:moveTo>
                  <a:lnTo>
                    <a:pt x="994537" y="202285"/>
                  </a:lnTo>
                  <a:lnTo>
                    <a:pt x="975360" y="212318"/>
                  </a:lnTo>
                  <a:lnTo>
                    <a:pt x="1051179" y="357339"/>
                  </a:lnTo>
                  <a:lnTo>
                    <a:pt x="1070356" y="347319"/>
                  </a:lnTo>
                  <a:close/>
                </a:path>
              </a:pathLst>
            </a:custGeom>
            <a:solidFill>
              <a:srgbClr val="62666A"/>
            </a:solidFill>
          </p:spPr>
          <p:txBody>
            <a:bodyPr wrap="square" lIns="0" tIns="0" rIns="0" bIns="0" rtlCol="0"/>
            <a:lstStyle/>
            <a:p>
              <a:endParaRPr/>
            </a:p>
          </p:txBody>
        </p:sp>
      </p:grpSp>
      <p:sp>
        <p:nvSpPr>
          <p:cNvPr id="11" name="object 11"/>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15924"/>
            <a:ext cx="502920" cy="3528060"/>
          </a:xfrm>
          <a:custGeom>
            <a:avLst/>
            <a:gdLst/>
            <a:ahLst/>
            <a:cxnLst/>
            <a:rect l="l" t="t" r="r" b="b"/>
            <a:pathLst>
              <a:path w="502920" h="3528060">
                <a:moveTo>
                  <a:pt x="502920" y="0"/>
                </a:moveTo>
                <a:lnTo>
                  <a:pt x="0" y="0"/>
                </a:lnTo>
                <a:lnTo>
                  <a:pt x="0" y="3528060"/>
                </a:lnTo>
                <a:lnTo>
                  <a:pt x="502920" y="3528060"/>
                </a:lnTo>
                <a:lnTo>
                  <a:pt x="502920" y="0"/>
                </a:lnTo>
                <a:close/>
              </a:path>
            </a:pathLst>
          </a:custGeom>
          <a:solidFill>
            <a:srgbClr val="3E9C35"/>
          </a:solidFill>
        </p:spPr>
        <p:txBody>
          <a:bodyPr wrap="square" lIns="0" tIns="0" rIns="0" bIns="0" rtlCol="0"/>
          <a:lstStyle/>
          <a:p>
            <a:endParaRPr/>
          </a:p>
        </p:txBody>
      </p:sp>
      <p:sp>
        <p:nvSpPr>
          <p:cNvPr id="3" name="object 3"/>
          <p:cNvSpPr/>
          <p:nvPr/>
        </p:nvSpPr>
        <p:spPr>
          <a:xfrm>
            <a:off x="611123" y="915924"/>
            <a:ext cx="1080770" cy="3528060"/>
          </a:xfrm>
          <a:custGeom>
            <a:avLst/>
            <a:gdLst/>
            <a:ahLst/>
            <a:cxnLst/>
            <a:rect l="l" t="t" r="r" b="b"/>
            <a:pathLst>
              <a:path w="1080770" h="3528060">
                <a:moveTo>
                  <a:pt x="1080515" y="0"/>
                </a:moveTo>
                <a:lnTo>
                  <a:pt x="0" y="0"/>
                </a:lnTo>
                <a:lnTo>
                  <a:pt x="0" y="3528060"/>
                </a:lnTo>
                <a:lnTo>
                  <a:pt x="1080515" y="3528060"/>
                </a:lnTo>
                <a:lnTo>
                  <a:pt x="1080515" y="0"/>
                </a:lnTo>
                <a:close/>
              </a:path>
            </a:pathLst>
          </a:custGeom>
          <a:solidFill>
            <a:srgbClr val="009CDE"/>
          </a:solidFill>
        </p:spPr>
        <p:txBody>
          <a:bodyPr wrap="square" lIns="0" tIns="0" rIns="0" bIns="0" rtlCol="0"/>
          <a:lstStyle/>
          <a:p>
            <a:endParaRPr/>
          </a:p>
        </p:txBody>
      </p:sp>
      <p:sp>
        <p:nvSpPr>
          <p:cNvPr id="4" name="object 4"/>
          <p:cNvSpPr/>
          <p:nvPr/>
        </p:nvSpPr>
        <p:spPr>
          <a:xfrm>
            <a:off x="251459" y="771144"/>
            <a:ext cx="1440180" cy="0"/>
          </a:xfrm>
          <a:custGeom>
            <a:avLst/>
            <a:gdLst/>
            <a:ahLst/>
            <a:cxnLst/>
            <a:rect l="l" t="t" r="r" b="b"/>
            <a:pathLst>
              <a:path w="1440180">
                <a:moveTo>
                  <a:pt x="0" y="0"/>
                </a:moveTo>
                <a:lnTo>
                  <a:pt x="1440180" y="0"/>
                </a:lnTo>
              </a:path>
            </a:pathLst>
          </a:custGeom>
          <a:ln w="9525">
            <a:solidFill>
              <a:srgbClr val="878A8D"/>
            </a:solidFill>
          </a:ln>
        </p:spPr>
        <p:txBody>
          <a:bodyPr wrap="square" lIns="0" tIns="0" rIns="0" bIns="0" rtlCol="0"/>
          <a:lstStyle/>
          <a:p>
            <a:endParaRPr/>
          </a:p>
        </p:txBody>
      </p:sp>
      <p:sp>
        <p:nvSpPr>
          <p:cNvPr id="5" name="object 5"/>
          <p:cNvSpPr/>
          <p:nvPr/>
        </p:nvSpPr>
        <p:spPr>
          <a:xfrm>
            <a:off x="1844039" y="771144"/>
            <a:ext cx="2007870" cy="0"/>
          </a:xfrm>
          <a:custGeom>
            <a:avLst/>
            <a:gdLst/>
            <a:ahLst/>
            <a:cxnLst/>
            <a:rect l="l" t="t" r="r" b="b"/>
            <a:pathLst>
              <a:path w="2007870">
                <a:moveTo>
                  <a:pt x="0" y="0"/>
                </a:moveTo>
                <a:lnTo>
                  <a:pt x="2007870" y="0"/>
                </a:lnTo>
              </a:path>
            </a:pathLst>
          </a:custGeom>
          <a:ln w="9525">
            <a:solidFill>
              <a:srgbClr val="3E9C35"/>
            </a:solidFill>
          </a:ln>
        </p:spPr>
        <p:txBody>
          <a:bodyPr wrap="square" lIns="0" tIns="0" rIns="0" bIns="0" rtlCol="0"/>
          <a:lstStyle/>
          <a:p>
            <a:endParaRPr/>
          </a:p>
        </p:txBody>
      </p:sp>
      <p:sp>
        <p:nvSpPr>
          <p:cNvPr id="6" name="object 6"/>
          <p:cNvSpPr/>
          <p:nvPr/>
        </p:nvSpPr>
        <p:spPr>
          <a:xfrm>
            <a:off x="3995928" y="771144"/>
            <a:ext cx="4968875" cy="0"/>
          </a:xfrm>
          <a:custGeom>
            <a:avLst/>
            <a:gdLst/>
            <a:ahLst/>
            <a:cxnLst/>
            <a:rect l="l" t="t" r="r" b="b"/>
            <a:pathLst>
              <a:path w="4968875">
                <a:moveTo>
                  <a:pt x="0" y="0"/>
                </a:moveTo>
                <a:lnTo>
                  <a:pt x="4968494" y="0"/>
                </a:lnTo>
              </a:path>
            </a:pathLst>
          </a:custGeom>
          <a:ln w="9525">
            <a:solidFill>
              <a:srgbClr val="009CDE"/>
            </a:solidFill>
          </a:ln>
        </p:spPr>
        <p:txBody>
          <a:bodyPr wrap="square" lIns="0" tIns="0" rIns="0" bIns="0" rtlCol="0"/>
          <a:lstStyle/>
          <a:p>
            <a:endParaRPr/>
          </a:p>
        </p:txBody>
      </p:sp>
      <p:pic>
        <p:nvPicPr>
          <p:cNvPr id="7" name="object 7"/>
          <p:cNvPicPr/>
          <p:nvPr/>
        </p:nvPicPr>
        <p:blipFill>
          <a:blip r:embed="rId2" cstate="print"/>
          <a:stretch>
            <a:fillRect/>
          </a:stretch>
        </p:blipFill>
        <p:spPr>
          <a:xfrm>
            <a:off x="8159495" y="4604003"/>
            <a:ext cx="804672" cy="344424"/>
          </a:xfrm>
          <a:prstGeom prst="rect">
            <a:avLst/>
          </a:prstGeom>
        </p:spPr>
      </p:pic>
      <p:pic>
        <p:nvPicPr>
          <p:cNvPr id="8" name="object 8"/>
          <p:cNvPicPr/>
          <p:nvPr/>
        </p:nvPicPr>
        <p:blipFill>
          <a:blip r:embed="rId3" cstate="print"/>
          <a:stretch>
            <a:fillRect/>
          </a:stretch>
        </p:blipFill>
        <p:spPr>
          <a:xfrm>
            <a:off x="3374135" y="2543555"/>
            <a:ext cx="3887723" cy="1741932"/>
          </a:xfrm>
          <a:prstGeom prst="rect">
            <a:avLst/>
          </a:prstGeom>
        </p:spPr>
      </p:pic>
      <p:sp>
        <p:nvSpPr>
          <p:cNvPr id="9" name="object 9"/>
          <p:cNvSpPr txBox="1"/>
          <p:nvPr/>
        </p:nvSpPr>
        <p:spPr>
          <a:xfrm>
            <a:off x="5730366" y="1026922"/>
            <a:ext cx="2917825" cy="1278890"/>
          </a:xfrm>
          <a:prstGeom prst="rect">
            <a:avLst/>
          </a:prstGeom>
        </p:spPr>
        <p:txBody>
          <a:bodyPr vert="horz" wrap="square" lIns="0" tIns="12065" rIns="0" bIns="0" rtlCol="0">
            <a:spAutoFit/>
          </a:bodyPr>
          <a:lstStyle/>
          <a:p>
            <a:pPr marR="1905" algn="ctr">
              <a:lnSpc>
                <a:spcPct val="100000"/>
              </a:lnSpc>
              <a:spcBef>
                <a:spcPts val="95"/>
              </a:spcBef>
            </a:pPr>
            <a:r>
              <a:rPr sz="2800" spc="-10" dirty="0">
                <a:solidFill>
                  <a:srgbClr val="006FC0"/>
                </a:solidFill>
                <a:latin typeface="Arial MT"/>
                <a:cs typeface="Arial MT"/>
              </a:rPr>
              <a:t>NO</a:t>
            </a:r>
            <a:endParaRPr sz="2800">
              <a:latin typeface="Arial MT"/>
              <a:cs typeface="Arial MT"/>
            </a:endParaRPr>
          </a:p>
          <a:p>
            <a:pPr marL="12700" marR="5080" indent="-10795" algn="ctr">
              <a:lnSpc>
                <a:spcPct val="100000"/>
              </a:lnSpc>
              <a:spcBef>
                <a:spcPts val="30"/>
              </a:spcBef>
            </a:pPr>
            <a:r>
              <a:rPr sz="1800" dirty="0">
                <a:solidFill>
                  <a:srgbClr val="62666A"/>
                </a:solidFill>
                <a:latin typeface="Arial MT"/>
                <a:cs typeface="Arial MT"/>
              </a:rPr>
              <a:t>A</a:t>
            </a:r>
            <a:r>
              <a:rPr sz="1800" spc="-110" dirty="0">
                <a:solidFill>
                  <a:srgbClr val="62666A"/>
                </a:solidFill>
                <a:latin typeface="Arial MT"/>
                <a:cs typeface="Arial MT"/>
              </a:rPr>
              <a:t> </a:t>
            </a:r>
            <a:r>
              <a:rPr sz="1800" spc="-5" dirty="0">
                <a:solidFill>
                  <a:srgbClr val="62666A"/>
                </a:solidFill>
                <a:latin typeface="Arial MT"/>
                <a:cs typeface="Arial MT"/>
              </a:rPr>
              <a:t>CON</a:t>
            </a:r>
            <a:r>
              <a:rPr sz="1800" spc="-15" dirty="0">
                <a:solidFill>
                  <a:srgbClr val="62666A"/>
                </a:solidFill>
                <a:latin typeface="Arial MT"/>
                <a:cs typeface="Arial MT"/>
              </a:rPr>
              <a:t>D</a:t>
            </a:r>
            <a:r>
              <a:rPr sz="1800" dirty="0">
                <a:solidFill>
                  <a:srgbClr val="62666A"/>
                </a:solidFill>
                <a:latin typeface="Arial MT"/>
                <a:cs typeface="Arial MT"/>
              </a:rPr>
              <a:t>I</a:t>
            </a:r>
            <a:r>
              <a:rPr sz="1800" spc="5" dirty="0">
                <a:solidFill>
                  <a:srgbClr val="62666A"/>
                </a:solidFill>
                <a:latin typeface="Arial MT"/>
                <a:cs typeface="Arial MT"/>
              </a:rPr>
              <a:t>Z</a:t>
            </a:r>
            <a:r>
              <a:rPr sz="1800" dirty="0">
                <a:solidFill>
                  <a:srgbClr val="62666A"/>
                </a:solidFill>
                <a:latin typeface="Arial MT"/>
                <a:cs typeface="Arial MT"/>
              </a:rPr>
              <a:t>I</a:t>
            </a:r>
            <a:r>
              <a:rPr sz="1800" spc="5" dirty="0">
                <a:solidFill>
                  <a:srgbClr val="62666A"/>
                </a:solidFill>
                <a:latin typeface="Arial MT"/>
                <a:cs typeface="Arial MT"/>
              </a:rPr>
              <a:t>O</a:t>
            </a:r>
            <a:r>
              <a:rPr sz="1800" spc="-5" dirty="0">
                <a:solidFill>
                  <a:srgbClr val="62666A"/>
                </a:solidFill>
                <a:latin typeface="Arial MT"/>
                <a:cs typeface="Arial MT"/>
              </a:rPr>
              <a:t>NAME</a:t>
            </a:r>
            <a:r>
              <a:rPr sz="1800" spc="-15" dirty="0">
                <a:solidFill>
                  <a:srgbClr val="62666A"/>
                </a:solidFill>
                <a:latin typeface="Arial MT"/>
                <a:cs typeface="Arial MT"/>
              </a:rPr>
              <a:t>N</a:t>
            </a:r>
            <a:r>
              <a:rPr sz="1800" spc="10" dirty="0">
                <a:solidFill>
                  <a:srgbClr val="62666A"/>
                </a:solidFill>
                <a:latin typeface="Arial MT"/>
                <a:cs typeface="Arial MT"/>
              </a:rPr>
              <a:t>T</a:t>
            </a:r>
            <a:r>
              <a:rPr sz="1800" dirty="0">
                <a:solidFill>
                  <a:srgbClr val="62666A"/>
                </a:solidFill>
                <a:latin typeface="Arial MT"/>
                <a:cs typeface="Arial MT"/>
              </a:rPr>
              <a:t>I</a:t>
            </a:r>
            <a:r>
              <a:rPr sz="1800" spc="-20" dirty="0">
                <a:solidFill>
                  <a:srgbClr val="62666A"/>
                </a:solidFill>
                <a:latin typeface="Arial MT"/>
                <a:cs typeface="Arial MT"/>
              </a:rPr>
              <a:t> </a:t>
            </a:r>
            <a:r>
              <a:rPr sz="1800" dirty="0">
                <a:solidFill>
                  <a:srgbClr val="62666A"/>
                </a:solidFill>
                <a:latin typeface="Arial MT"/>
                <a:cs typeface="Arial MT"/>
              </a:rPr>
              <a:t>PER  P</a:t>
            </a:r>
            <a:r>
              <a:rPr sz="1800" spc="-10" dirty="0">
                <a:solidFill>
                  <a:srgbClr val="62666A"/>
                </a:solidFill>
                <a:latin typeface="Arial MT"/>
                <a:cs typeface="Arial MT"/>
              </a:rPr>
              <a:t>R</a:t>
            </a:r>
            <a:r>
              <a:rPr sz="1800" dirty="0">
                <a:solidFill>
                  <a:srgbClr val="62666A"/>
                </a:solidFill>
                <a:latin typeface="Arial MT"/>
                <a:cs typeface="Arial MT"/>
              </a:rPr>
              <a:t>ES</a:t>
            </a:r>
            <a:r>
              <a:rPr sz="1800" spc="-10" dirty="0">
                <a:solidFill>
                  <a:srgbClr val="62666A"/>
                </a:solidFill>
                <a:latin typeface="Arial MT"/>
                <a:cs typeface="Arial MT"/>
              </a:rPr>
              <a:t>E</a:t>
            </a:r>
            <a:r>
              <a:rPr sz="1800" spc="-45" dirty="0">
                <a:solidFill>
                  <a:srgbClr val="62666A"/>
                </a:solidFill>
                <a:latin typeface="Arial MT"/>
                <a:cs typeface="Arial MT"/>
              </a:rPr>
              <a:t>R</a:t>
            </a:r>
            <a:r>
              <a:rPr sz="1800" spc="-135" dirty="0">
                <a:solidFill>
                  <a:srgbClr val="62666A"/>
                </a:solidFill>
                <a:latin typeface="Arial MT"/>
                <a:cs typeface="Arial MT"/>
              </a:rPr>
              <a:t>V</a:t>
            </a:r>
            <a:r>
              <a:rPr sz="1800" dirty="0">
                <a:solidFill>
                  <a:srgbClr val="62666A"/>
                </a:solidFill>
                <a:latin typeface="Arial MT"/>
                <a:cs typeface="Arial MT"/>
              </a:rPr>
              <a:t>A</a:t>
            </a:r>
            <a:r>
              <a:rPr sz="1800" spc="-10" dirty="0">
                <a:solidFill>
                  <a:srgbClr val="62666A"/>
                </a:solidFill>
                <a:latin typeface="Arial MT"/>
                <a:cs typeface="Arial MT"/>
              </a:rPr>
              <a:t>R</a:t>
            </a:r>
            <a:r>
              <a:rPr sz="1800" dirty="0">
                <a:solidFill>
                  <a:srgbClr val="62666A"/>
                </a:solidFill>
                <a:latin typeface="Arial MT"/>
                <a:cs typeface="Arial MT"/>
              </a:rPr>
              <a:t>E</a:t>
            </a:r>
            <a:r>
              <a:rPr sz="1800" spc="10" dirty="0">
                <a:solidFill>
                  <a:srgbClr val="62666A"/>
                </a:solidFill>
                <a:latin typeface="Arial MT"/>
                <a:cs typeface="Arial MT"/>
              </a:rPr>
              <a:t> </a:t>
            </a:r>
            <a:r>
              <a:rPr sz="1800" spc="-10" dirty="0">
                <a:solidFill>
                  <a:srgbClr val="62666A"/>
                </a:solidFill>
                <a:latin typeface="Arial MT"/>
                <a:cs typeface="Arial MT"/>
              </a:rPr>
              <a:t>L</a:t>
            </a:r>
            <a:r>
              <a:rPr sz="1800" dirty="0">
                <a:solidFill>
                  <a:srgbClr val="62666A"/>
                </a:solidFill>
                <a:latin typeface="Arial MT"/>
                <a:cs typeface="Arial MT"/>
              </a:rPr>
              <a:t>A</a:t>
            </a:r>
            <a:r>
              <a:rPr sz="1800" spc="-100" dirty="0">
                <a:solidFill>
                  <a:srgbClr val="62666A"/>
                </a:solidFill>
                <a:latin typeface="Arial MT"/>
                <a:cs typeface="Arial MT"/>
              </a:rPr>
              <a:t> </a:t>
            </a:r>
            <a:r>
              <a:rPr sz="1800" dirty="0">
                <a:solidFill>
                  <a:srgbClr val="62666A"/>
                </a:solidFill>
                <a:latin typeface="Arial MT"/>
                <a:cs typeface="Arial MT"/>
              </a:rPr>
              <a:t>NOS</a:t>
            </a:r>
            <a:r>
              <a:rPr sz="1800" spc="10" dirty="0">
                <a:solidFill>
                  <a:srgbClr val="62666A"/>
                </a:solidFill>
                <a:latin typeface="Arial MT"/>
                <a:cs typeface="Arial MT"/>
              </a:rPr>
              <a:t>T</a:t>
            </a:r>
            <a:r>
              <a:rPr sz="1800" dirty="0">
                <a:solidFill>
                  <a:srgbClr val="62666A"/>
                </a:solidFill>
                <a:latin typeface="Arial MT"/>
                <a:cs typeface="Arial MT"/>
              </a:rPr>
              <a:t>RA  </a:t>
            </a:r>
            <a:r>
              <a:rPr sz="1800" spc="-5" dirty="0">
                <a:solidFill>
                  <a:srgbClr val="62666A"/>
                </a:solidFill>
                <a:latin typeface="Arial MT"/>
                <a:cs typeface="Arial MT"/>
              </a:rPr>
              <a:t>CA</a:t>
            </a:r>
            <a:r>
              <a:rPr sz="1800" spc="-140" dirty="0">
                <a:solidFill>
                  <a:srgbClr val="62666A"/>
                </a:solidFill>
                <a:latin typeface="Arial MT"/>
                <a:cs typeface="Arial MT"/>
              </a:rPr>
              <a:t>P</a:t>
            </a:r>
            <a:r>
              <a:rPr sz="1800" dirty="0">
                <a:solidFill>
                  <a:srgbClr val="62666A"/>
                </a:solidFill>
                <a:latin typeface="Arial MT"/>
                <a:cs typeface="Arial MT"/>
              </a:rPr>
              <a:t>ACI</a:t>
            </a:r>
            <a:r>
              <a:rPr sz="1800" spc="-120" dirty="0">
                <a:solidFill>
                  <a:srgbClr val="62666A"/>
                </a:solidFill>
                <a:latin typeface="Arial MT"/>
                <a:cs typeface="Arial MT"/>
              </a:rPr>
              <a:t>T</a:t>
            </a:r>
            <a:r>
              <a:rPr sz="1800" spc="-135" dirty="0">
                <a:solidFill>
                  <a:srgbClr val="62666A"/>
                </a:solidFill>
                <a:latin typeface="Arial MT"/>
                <a:cs typeface="Arial MT"/>
              </a:rPr>
              <a:t>A</a:t>
            </a:r>
            <a:r>
              <a:rPr sz="1800" dirty="0">
                <a:solidFill>
                  <a:srgbClr val="62666A"/>
                </a:solidFill>
                <a:latin typeface="Arial MT"/>
                <a:cs typeface="Arial MT"/>
              </a:rPr>
              <a:t>’</a:t>
            </a:r>
            <a:r>
              <a:rPr sz="1800" spc="-85" dirty="0">
                <a:solidFill>
                  <a:srgbClr val="62666A"/>
                </a:solidFill>
                <a:latin typeface="Arial MT"/>
                <a:cs typeface="Arial MT"/>
              </a:rPr>
              <a:t> </a:t>
            </a:r>
            <a:r>
              <a:rPr sz="1800" spc="-5" dirty="0">
                <a:solidFill>
                  <a:srgbClr val="62666A"/>
                </a:solidFill>
                <a:latin typeface="Arial MT"/>
                <a:cs typeface="Arial MT"/>
              </a:rPr>
              <a:t>D</a:t>
            </a:r>
            <a:r>
              <a:rPr sz="1800" dirty="0">
                <a:solidFill>
                  <a:srgbClr val="62666A"/>
                </a:solidFill>
                <a:latin typeface="Arial MT"/>
                <a:cs typeface="Arial MT"/>
              </a:rPr>
              <a:t>I</a:t>
            </a:r>
            <a:r>
              <a:rPr sz="1800" spc="-5" dirty="0">
                <a:solidFill>
                  <a:srgbClr val="62666A"/>
                </a:solidFill>
                <a:latin typeface="Arial MT"/>
                <a:cs typeface="Arial MT"/>
              </a:rPr>
              <a:t> </a:t>
            </a:r>
            <a:r>
              <a:rPr sz="1800" spc="5" dirty="0">
                <a:solidFill>
                  <a:srgbClr val="62666A"/>
                </a:solidFill>
                <a:latin typeface="Arial MT"/>
                <a:cs typeface="Arial MT"/>
              </a:rPr>
              <a:t>G</a:t>
            </a:r>
            <a:r>
              <a:rPr sz="1800" dirty="0">
                <a:solidFill>
                  <a:srgbClr val="62666A"/>
                </a:solidFill>
                <a:latin typeface="Arial MT"/>
                <a:cs typeface="Arial MT"/>
              </a:rPr>
              <a:t>IUDIZ</a:t>
            </a:r>
            <a:r>
              <a:rPr sz="1800" spc="5" dirty="0">
                <a:solidFill>
                  <a:srgbClr val="62666A"/>
                </a:solidFill>
                <a:latin typeface="Arial MT"/>
                <a:cs typeface="Arial MT"/>
              </a:rPr>
              <a:t>I</a:t>
            </a:r>
            <a:r>
              <a:rPr sz="1800" dirty="0">
                <a:solidFill>
                  <a:srgbClr val="62666A"/>
                </a:solidFill>
                <a:latin typeface="Arial MT"/>
                <a:cs typeface="Arial MT"/>
              </a:rPr>
              <a:t>O</a:t>
            </a:r>
            <a:endParaRPr sz="1800">
              <a:latin typeface="Arial MT"/>
              <a:cs typeface="Arial MT"/>
            </a:endParaRPr>
          </a:p>
        </p:txBody>
      </p:sp>
      <p:grpSp>
        <p:nvGrpSpPr>
          <p:cNvPr id="10" name="object 10"/>
          <p:cNvGrpSpPr/>
          <p:nvPr/>
        </p:nvGrpSpPr>
        <p:grpSpPr>
          <a:xfrm>
            <a:off x="1691639" y="1312703"/>
            <a:ext cx="3061335" cy="727710"/>
            <a:chOff x="1691639" y="1312703"/>
            <a:chExt cx="3061335" cy="727710"/>
          </a:xfrm>
        </p:grpSpPr>
        <p:pic>
          <p:nvPicPr>
            <p:cNvPr id="11" name="object 11"/>
            <p:cNvPicPr/>
            <p:nvPr/>
          </p:nvPicPr>
          <p:blipFill>
            <a:blip r:embed="rId4" cstate="print"/>
            <a:stretch>
              <a:fillRect/>
            </a:stretch>
          </p:blipFill>
          <p:spPr>
            <a:xfrm>
              <a:off x="2295083" y="1312703"/>
              <a:ext cx="1892178" cy="208914"/>
            </a:xfrm>
            <a:prstGeom prst="rect">
              <a:avLst/>
            </a:prstGeom>
          </p:spPr>
        </p:pic>
        <p:pic>
          <p:nvPicPr>
            <p:cNvPr id="12" name="object 12"/>
            <p:cNvPicPr/>
            <p:nvPr/>
          </p:nvPicPr>
          <p:blipFill>
            <a:blip r:embed="rId5" cstate="print"/>
            <a:stretch>
              <a:fillRect/>
            </a:stretch>
          </p:blipFill>
          <p:spPr>
            <a:xfrm>
              <a:off x="1691639" y="1472184"/>
              <a:ext cx="3060954" cy="567689"/>
            </a:xfrm>
            <a:prstGeom prst="rect">
              <a:avLst/>
            </a:prstGeom>
          </p:spPr>
        </p:pic>
      </p:grpSp>
      <p:sp>
        <p:nvSpPr>
          <p:cNvPr id="13" name="object 13"/>
          <p:cNvSpPr txBox="1"/>
          <p:nvPr/>
        </p:nvSpPr>
        <p:spPr>
          <a:xfrm>
            <a:off x="1850263" y="1232153"/>
            <a:ext cx="2748280" cy="636270"/>
          </a:xfrm>
          <a:prstGeom prst="rect">
            <a:avLst/>
          </a:prstGeom>
        </p:spPr>
        <p:txBody>
          <a:bodyPr vert="horz" wrap="square" lIns="0" tIns="13335" rIns="0" bIns="0" rtlCol="0">
            <a:spAutoFit/>
          </a:bodyPr>
          <a:lstStyle/>
          <a:p>
            <a:pPr marL="13335" algn="ctr">
              <a:lnSpc>
                <a:spcPct val="100000"/>
              </a:lnSpc>
              <a:spcBef>
                <a:spcPts val="105"/>
              </a:spcBef>
            </a:pPr>
            <a:r>
              <a:rPr sz="2000" dirty="0">
                <a:solidFill>
                  <a:srgbClr val="009CDE"/>
                </a:solidFill>
                <a:latin typeface="Arial MT"/>
                <a:cs typeface="Arial MT"/>
              </a:rPr>
              <a:t>INDIPENDENZA</a:t>
            </a:r>
            <a:endParaRPr sz="2000">
              <a:latin typeface="Arial MT"/>
              <a:cs typeface="Arial MT"/>
            </a:endParaRPr>
          </a:p>
          <a:p>
            <a:pPr algn="ctr">
              <a:lnSpc>
                <a:spcPct val="100000"/>
              </a:lnSpc>
            </a:pPr>
            <a:r>
              <a:rPr sz="2000" spc="-20" dirty="0">
                <a:solidFill>
                  <a:srgbClr val="009CDE"/>
                </a:solidFill>
                <a:latin typeface="Arial MT"/>
                <a:cs typeface="Arial MT"/>
              </a:rPr>
              <a:t>MENTALE</a:t>
            </a:r>
            <a:r>
              <a:rPr sz="2000" spc="-45" dirty="0">
                <a:solidFill>
                  <a:srgbClr val="009CDE"/>
                </a:solidFill>
                <a:latin typeface="Arial MT"/>
                <a:cs typeface="Arial MT"/>
              </a:rPr>
              <a:t> </a:t>
            </a:r>
            <a:r>
              <a:rPr sz="2000" dirty="0">
                <a:solidFill>
                  <a:srgbClr val="009CDE"/>
                </a:solidFill>
                <a:latin typeface="Arial MT"/>
                <a:cs typeface="Arial MT"/>
              </a:rPr>
              <a:t>E</a:t>
            </a:r>
            <a:r>
              <a:rPr sz="2000" spc="-40" dirty="0">
                <a:solidFill>
                  <a:srgbClr val="009CDE"/>
                </a:solidFill>
                <a:latin typeface="Arial MT"/>
                <a:cs typeface="Arial MT"/>
              </a:rPr>
              <a:t> </a:t>
            </a:r>
            <a:r>
              <a:rPr sz="2000" dirty="0">
                <a:solidFill>
                  <a:srgbClr val="009CDE"/>
                </a:solidFill>
                <a:latin typeface="Arial MT"/>
                <a:cs typeface="Arial MT"/>
              </a:rPr>
              <a:t>FORMALE</a:t>
            </a:r>
            <a:endParaRPr sz="2000">
              <a:latin typeface="Arial MT"/>
              <a:cs typeface="Arial MT"/>
            </a:endParaRPr>
          </a:p>
        </p:txBody>
      </p:sp>
      <p:sp>
        <p:nvSpPr>
          <p:cNvPr id="14" name="object 14"/>
          <p:cNvSpPr txBox="1"/>
          <p:nvPr/>
        </p:nvSpPr>
        <p:spPr>
          <a:xfrm>
            <a:off x="2406142" y="318896"/>
            <a:ext cx="44088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E9C35"/>
                </a:solidFill>
                <a:latin typeface="Arial MT"/>
                <a:cs typeface="Arial MT"/>
              </a:rPr>
              <a:t>INDIPENDENZA</a:t>
            </a:r>
            <a:r>
              <a:rPr sz="1800" spc="-114" dirty="0">
                <a:solidFill>
                  <a:srgbClr val="3E9C35"/>
                </a:solidFill>
                <a:latin typeface="Arial MT"/>
                <a:cs typeface="Arial MT"/>
              </a:rPr>
              <a:t> </a:t>
            </a:r>
            <a:r>
              <a:rPr sz="1800" spc="-5" dirty="0">
                <a:solidFill>
                  <a:srgbClr val="3E9C35"/>
                </a:solidFill>
                <a:latin typeface="Arial MT"/>
                <a:cs typeface="Arial MT"/>
              </a:rPr>
              <a:t>NEL</a:t>
            </a:r>
            <a:r>
              <a:rPr sz="1800" spc="-80" dirty="0">
                <a:solidFill>
                  <a:srgbClr val="3E9C35"/>
                </a:solidFill>
                <a:latin typeface="Arial MT"/>
                <a:cs typeface="Arial MT"/>
              </a:rPr>
              <a:t> </a:t>
            </a:r>
            <a:r>
              <a:rPr sz="1800" spc="-15" dirty="0">
                <a:solidFill>
                  <a:srgbClr val="3E9C35"/>
                </a:solidFill>
                <a:latin typeface="Arial MT"/>
                <a:cs typeface="Arial MT"/>
              </a:rPr>
              <a:t>COMPORTAMENTO</a:t>
            </a:r>
            <a:endParaRPr sz="1800">
              <a:latin typeface="Arial MT"/>
              <a:cs typeface="Arial MT"/>
            </a:endParaRPr>
          </a:p>
        </p:txBody>
      </p:sp>
      <p:grpSp>
        <p:nvGrpSpPr>
          <p:cNvPr id="15" name="object 15"/>
          <p:cNvGrpSpPr/>
          <p:nvPr/>
        </p:nvGrpSpPr>
        <p:grpSpPr>
          <a:xfrm>
            <a:off x="4939982" y="1288605"/>
            <a:ext cx="683260" cy="226060"/>
            <a:chOff x="4939982" y="1288605"/>
            <a:chExt cx="683260" cy="226060"/>
          </a:xfrm>
        </p:grpSpPr>
        <p:sp>
          <p:nvSpPr>
            <p:cNvPr id="16" name="object 16"/>
            <p:cNvSpPr/>
            <p:nvPr/>
          </p:nvSpPr>
          <p:spPr>
            <a:xfrm>
              <a:off x="4945380" y="1294002"/>
              <a:ext cx="672465" cy="215265"/>
            </a:xfrm>
            <a:custGeom>
              <a:avLst/>
              <a:gdLst/>
              <a:ahLst/>
              <a:cxnLst/>
              <a:rect l="l" t="t" r="r" b="b"/>
              <a:pathLst>
                <a:path w="672464" h="215265">
                  <a:moveTo>
                    <a:pt x="672084" y="0"/>
                  </a:moveTo>
                  <a:lnTo>
                    <a:pt x="0" y="0"/>
                  </a:lnTo>
                  <a:lnTo>
                    <a:pt x="0" y="215137"/>
                  </a:lnTo>
                  <a:lnTo>
                    <a:pt x="672084" y="215137"/>
                  </a:lnTo>
                  <a:lnTo>
                    <a:pt x="672084" y="0"/>
                  </a:lnTo>
                  <a:close/>
                </a:path>
              </a:pathLst>
            </a:custGeom>
            <a:solidFill>
              <a:srgbClr val="009CDE"/>
            </a:solidFill>
          </p:spPr>
          <p:txBody>
            <a:bodyPr wrap="square" lIns="0" tIns="0" rIns="0" bIns="0" rtlCol="0"/>
            <a:lstStyle/>
            <a:p>
              <a:endParaRPr/>
            </a:p>
          </p:txBody>
        </p:sp>
        <p:sp>
          <p:nvSpPr>
            <p:cNvPr id="17" name="object 17"/>
            <p:cNvSpPr/>
            <p:nvPr/>
          </p:nvSpPr>
          <p:spPr>
            <a:xfrm>
              <a:off x="4945380" y="1294002"/>
              <a:ext cx="672465" cy="215265"/>
            </a:xfrm>
            <a:custGeom>
              <a:avLst/>
              <a:gdLst/>
              <a:ahLst/>
              <a:cxnLst/>
              <a:rect l="l" t="t" r="r" b="b"/>
              <a:pathLst>
                <a:path w="672464" h="215265">
                  <a:moveTo>
                    <a:pt x="0" y="0"/>
                  </a:moveTo>
                  <a:lnTo>
                    <a:pt x="672084" y="0"/>
                  </a:lnTo>
                  <a:lnTo>
                    <a:pt x="672084" y="215137"/>
                  </a:lnTo>
                  <a:lnTo>
                    <a:pt x="0" y="215137"/>
                  </a:lnTo>
                  <a:lnTo>
                    <a:pt x="0" y="0"/>
                  </a:lnTo>
                  <a:close/>
                </a:path>
              </a:pathLst>
            </a:custGeom>
            <a:ln w="10795">
              <a:solidFill>
                <a:srgbClr val="0070A2"/>
              </a:solidFill>
            </a:ln>
          </p:spPr>
          <p:txBody>
            <a:bodyPr wrap="square" lIns="0" tIns="0" rIns="0" bIns="0" rtlCol="0"/>
            <a:lstStyle/>
            <a:p>
              <a:endParaRPr/>
            </a:p>
          </p:txBody>
        </p:sp>
      </p:grpSp>
      <p:grpSp>
        <p:nvGrpSpPr>
          <p:cNvPr id="18" name="object 18"/>
          <p:cNvGrpSpPr/>
          <p:nvPr/>
        </p:nvGrpSpPr>
        <p:grpSpPr>
          <a:xfrm>
            <a:off x="4939982" y="1611185"/>
            <a:ext cx="683260" cy="226060"/>
            <a:chOff x="4939982" y="1611185"/>
            <a:chExt cx="683260" cy="226060"/>
          </a:xfrm>
        </p:grpSpPr>
        <p:sp>
          <p:nvSpPr>
            <p:cNvPr id="19" name="object 19"/>
            <p:cNvSpPr/>
            <p:nvPr/>
          </p:nvSpPr>
          <p:spPr>
            <a:xfrm>
              <a:off x="4945380" y="1616582"/>
              <a:ext cx="672465" cy="215265"/>
            </a:xfrm>
            <a:custGeom>
              <a:avLst/>
              <a:gdLst/>
              <a:ahLst/>
              <a:cxnLst/>
              <a:rect l="l" t="t" r="r" b="b"/>
              <a:pathLst>
                <a:path w="672464" h="215264">
                  <a:moveTo>
                    <a:pt x="672084" y="0"/>
                  </a:moveTo>
                  <a:lnTo>
                    <a:pt x="0" y="0"/>
                  </a:lnTo>
                  <a:lnTo>
                    <a:pt x="0" y="215137"/>
                  </a:lnTo>
                  <a:lnTo>
                    <a:pt x="672084" y="215137"/>
                  </a:lnTo>
                  <a:lnTo>
                    <a:pt x="672084" y="0"/>
                  </a:lnTo>
                  <a:close/>
                </a:path>
              </a:pathLst>
            </a:custGeom>
            <a:solidFill>
              <a:srgbClr val="009CDE"/>
            </a:solidFill>
          </p:spPr>
          <p:txBody>
            <a:bodyPr wrap="square" lIns="0" tIns="0" rIns="0" bIns="0" rtlCol="0"/>
            <a:lstStyle/>
            <a:p>
              <a:endParaRPr/>
            </a:p>
          </p:txBody>
        </p:sp>
        <p:sp>
          <p:nvSpPr>
            <p:cNvPr id="20" name="object 20"/>
            <p:cNvSpPr/>
            <p:nvPr/>
          </p:nvSpPr>
          <p:spPr>
            <a:xfrm>
              <a:off x="4945380" y="1616582"/>
              <a:ext cx="672465" cy="215265"/>
            </a:xfrm>
            <a:custGeom>
              <a:avLst/>
              <a:gdLst/>
              <a:ahLst/>
              <a:cxnLst/>
              <a:rect l="l" t="t" r="r" b="b"/>
              <a:pathLst>
                <a:path w="672464" h="215264">
                  <a:moveTo>
                    <a:pt x="0" y="0"/>
                  </a:moveTo>
                  <a:lnTo>
                    <a:pt x="672084" y="0"/>
                  </a:lnTo>
                  <a:lnTo>
                    <a:pt x="672084" y="215137"/>
                  </a:lnTo>
                  <a:lnTo>
                    <a:pt x="0" y="215137"/>
                  </a:lnTo>
                  <a:lnTo>
                    <a:pt x="0" y="0"/>
                  </a:lnTo>
                  <a:close/>
                </a:path>
              </a:pathLst>
            </a:custGeom>
            <a:ln w="10795">
              <a:solidFill>
                <a:srgbClr val="0070A2"/>
              </a:solidFill>
            </a:ln>
          </p:spPr>
          <p:txBody>
            <a:bodyPr wrap="square" lIns="0" tIns="0" rIns="0" bIns="0" rtlCol="0"/>
            <a:lstStyle/>
            <a:p>
              <a:endParaRPr/>
            </a:p>
          </p:txBody>
        </p:sp>
      </p:grpSp>
      <p:sp>
        <p:nvSpPr>
          <p:cNvPr id="21" name="object 21"/>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5836" y="2516242"/>
            <a:ext cx="5831840" cy="1433195"/>
          </a:xfrm>
          <a:prstGeom prst="rect">
            <a:avLst/>
          </a:prstGeom>
        </p:spPr>
        <p:txBody>
          <a:bodyPr vert="horz" wrap="square" lIns="0" tIns="146050" rIns="0" bIns="0" rtlCol="0">
            <a:spAutoFit/>
          </a:bodyPr>
          <a:lstStyle/>
          <a:p>
            <a:pPr marL="12700">
              <a:lnSpc>
                <a:spcPct val="100000"/>
              </a:lnSpc>
              <a:spcBef>
                <a:spcPts val="1150"/>
              </a:spcBef>
            </a:pPr>
            <a:r>
              <a:rPr sz="2800" spc="-10" dirty="0">
                <a:solidFill>
                  <a:srgbClr val="3E9C35"/>
                </a:solidFill>
                <a:latin typeface="Arial MT"/>
                <a:cs typeface="Arial MT"/>
              </a:rPr>
              <a:t>INDIPENDENZA</a:t>
            </a:r>
            <a:endParaRPr sz="2800" dirty="0">
              <a:latin typeface="Arial MT"/>
              <a:cs typeface="Arial MT"/>
            </a:endParaRPr>
          </a:p>
          <a:p>
            <a:pPr marL="93980">
              <a:lnSpc>
                <a:spcPct val="100000"/>
              </a:lnSpc>
              <a:spcBef>
                <a:spcPts val="910"/>
              </a:spcBef>
            </a:pPr>
            <a:r>
              <a:rPr sz="2400" spc="-5" dirty="0">
                <a:solidFill>
                  <a:srgbClr val="62666A"/>
                </a:solidFill>
                <a:latin typeface="Arial MT"/>
                <a:cs typeface="Arial MT"/>
              </a:rPr>
              <a:t>MINACCE</a:t>
            </a:r>
            <a:r>
              <a:rPr sz="2400" spc="-15" dirty="0">
                <a:solidFill>
                  <a:srgbClr val="62666A"/>
                </a:solidFill>
                <a:latin typeface="Arial MT"/>
                <a:cs typeface="Arial MT"/>
              </a:rPr>
              <a:t> </a:t>
            </a:r>
            <a:r>
              <a:rPr sz="2400" spc="-5" dirty="0">
                <a:solidFill>
                  <a:srgbClr val="62666A"/>
                </a:solidFill>
                <a:latin typeface="Arial MT"/>
                <a:cs typeface="Arial MT"/>
              </a:rPr>
              <a:t>PER</a:t>
            </a:r>
            <a:r>
              <a:rPr sz="2400" spc="-10" dirty="0">
                <a:solidFill>
                  <a:srgbClr val="62666A"/>
                </a:solidFill>
                <a:latin typeface="Arial MT"/>
                <a:cs typeface="Arial MT"/>
              </a:rPr>
              <a:t> </a:t>
            </a:r>
            <a:r>
              <a:rPr sz="2400" spc="-15" dirty="0">
                <a:solidFill>
                  <a:srgbClr val="62666A"/>
                </a:solidFill>
                <a:latin typeface="Arial MT"/>
                <a:cs typeface="Arial MT"/>
              </a:rPr>
              <a:t>L’INDIPENDENZA</a:t>
            </a:r>
            <a:r>
              <a:rPr sz="2400" spc="-100" dirty="0">
                <a:solidFill>
                  <a:srgbClr val="62666A"/>
                </a:solidFill>
                <a:latin typeface="Arial MT"/>
                <a:cs typeface="Arial MT"/>
              </a:rPr>
              <a:t> </a:t>
            </a:r>
            <a:r>
              <a:rPr sz="2400" spc="-10" dirty="0">
                <a:solidFill>
                  <a:srgbClr val="62666A"/>
                </a:solidFill>
                <a:latin typeface="Arial MT"/>
                <a:cs typeface="Arial MT"/>
              </a:rPr>
              <a:t>DELLA</a:t>
            </a:r>
            <a:endParaRPr sz="2400" dirty="0">
              <a:latin typeface="Arial MT"/>
              <a:cs typeface="Arial MT"/>
            </a:endParaRPr>
          </a:p>
          <a:p>
            <a:pPr marL="93980">
              <a:lnSpc>
                <a:spcPct val="100000"/>
              </a:lnSpc>
            </a:pPr>
            <a:r>
              <a:rPr sz="2400" spc="-50" dirty="0">
                <a:solidFill>
                  <a:srgbClr val="62666A"/>
                </a:solidFill>
                <a:latin typeface="Arial MT"/>
                <a:cs typeface="Arial MT"/>
              </a:rPr>
              <a:t>SOCIETA’</a:t>
            </a:r>
            <a:r>
              <a:rPr sz="2400" spc="-105" dirty="0">
                <a:solidFill>
                  <a:srgbClr val="62666A"/>
                </a:solidFill>
                <a:latin typeface="Arial MT"/>
                <a:cs typeface="Arial MT"/>
              </a:rPr>
              <a:t> </a:t>
            </a:r>
            <a:r>
              <a:rPr sz="2400" spc="-5" dirty="0">
                <a:solidFill>
                  <a:srgbClr val="62666A"/>
                </a:solidFill>
                <a:latin typeface="Arial MT"/>
                <a:cs typeface="Arial MT"/>
              </a:rPr>
              <a:t>DI</a:t>
            </a:r>
            <a:r>
              <a:rPr sz="2400" spc="-25" dirty="0">
                <a:solidFill>
                  <a:srgbClr val="62666A"/>
                </a:solidFill>
                <a:latin typeface="Arial MT"/>
                <a:cs typeface="Arial MT"/>
              </a:rPr>
              <a:t> </a:t>
            </a:r>
            <a:r>
              <a:rPr sz="2400" spc="-5" dirty="0">
                <a:solidFill>
                  <a:srgbClr val="62666A"/>
                </a:solidFill>
                <a:latin typeface="Arial MT"/>
                <a:cs typeface="Arial MT"/>
              </a:rPr>
              <a:t>REVISIONE</a:t>
            </a:r>
            <a:endParaRPr sz="2400" dirty="0">
              <a:latin typeface="Arial MT"/>
              <a:cs typeface="Arial MT"/>
            </a:endParaRPr>
          </a:p>
        </p:txBody>
      </p:sp>
      <p:sp>
        <p:nvSpPr>
          <p:cNvPr id="3" name="object 3"/>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9407" y="1237615"/>
            <a:ext cx="6296660" cy="1351011"/>
          </a:xfrm>
          <a:prstGeom prst="rect">
            <a:avLst/>
          </a:prstGeom>
        </p:spPr>
        <p:txBody>
          <a:bodyPr vert="horz" wrap="square" lIns="0" tIns="12065" rIns="0" bIns="0" rtlCol="0">
            <a:spAutoFit/>
          </a:bodyPr>
          <a:lstStyle/>
          <a:p>
            <a:pPr>
              <a:lnSpc>
                <a:spcPct val="100000"/>
              </a:lnSpc>
              <a:spcBef>
                <a:spcPts val="45"/>
              </a:spcBef>
            </a:pPr>
            <a:endParaRPr sz="2300" dirty="0">
              <a:latin typeface="Arial MT"/>
              <a:cs typeface="Arial MT"/>
            </a:endParaRPr>
          </a:p>
          <a:p>
            <a:pPr marL="12700" marR="155575">
              <a:lnSpc>
                <a:spcPct val="100000"/>
              </a:lnSpc>
            </a:pPr>
            <a:r>
              <a:rPr sz="1600" spc="-5" dirty="0">
                <a:solidFill>
                  <a:srgbClr val="62666A"/>
                </a:solidFill>
                <a:latin typeface="Arial MT"/>
                <a:cs typeface="Arial MT"/>
              </a:rPr>
              <a:t>Il</a:t>
            </a:r>
            <a:r>
              <a:rPr sz="1600" spc="15" dirty="0">
                <a:solidFill>
                  <a:srgbClr val="62666A"/>
                </a:solidFill>
                <a:latin typeface="Arial MT"/>
                <a:cs typeface="Arial MT"/>
              </a:rPr>
              <a:t> </a:t>
            </a:r>
            <a:r>
              <a:rPr sz="1600" spc="-5" dirty="0">
                <a:solidFill>
                  <a:srgbClr val="62666A"/>
                </a:solidFill>
                <a:latin typeface="Arial MT"/>
                <a:cs typeface="Arial MT"/>
              </a:rPr>
              <a:t>tema</a:t>
            </a:r>
            <a:r>
              <a:rPr sz="1600" spc="40" dirty="0">
                <a:solidFill>
                  <a:srgbClr val="62666A"/>
                </a:solidFill>
                <a:latin typeface="Arial MT"/>
                <a:cs typeface="Arial MT"/>
              </a:rPr>
              <a:t> </a:t>
            </a:r>
            <a:r>
              <a:rPr sz="1600" spc="-5" dirty="0">
                <a:solidFill>
                  <a:srgbClr val="62666A"/>
                </a:solidFill>
                <a:latin typeface="Arial MT"/>
                <a:cs typeface="Arial MT"/>
              </a:rPr>
              <a:t>indipendenza</a:t>
            </a:r>
            <a:r>
              <a:rPr sz="1600" spc="-15" dirty="0">
                <a:solidFill>
                  <a:srgbClr val="62666A"/>
                </a:solidFill>
                <a:latin typeface="Arial MT"/>
                <a:cs typeface="Arial MT"/>
              </a:rPr>
              <a:t> </a:t>
            </a:r>
            <a:r>
              <a:rPr sz="1600" spc="-5" dirty="0">
                <a:solidFill>
                  <a:srgbClr val="62666A"/>
                </a:solidFill>
                <a:latin typeface="Arial MT"/>
                <a:cs typeface="Arial MT"/>
              </a:rPr>
              <a:t>riguarda</a:t>
            </a:r>
            <a:r>
              <a:rPr sz="1600" spc="25" dirty="0">
                <a:solidFill>
                  <a:srgbClr val="62666A"/>
                </a:solidFill>
                <a:latin typeface="Arial MT"/>
                <a:cs typeface="Arial MT"/>
              </a:rPr>
              <a:t> </a:t>
            </a:r>
            <a:r>
              <a:rPr sz="1600" spc="-5" dirty="0">
                <a:solidFill>
                  <a:srgbClr val="62666A"/>
                </a:solidFill>
                <a:latin typeface="Arial MT"/>
                <a:cs typeface="Arial MT"/>
              </a:rPr>
              <a:t>innanzitutto i</a:t>
            </a:r>
            <a:r>
              <a:rPr sz="1600" spc="35" dirty="0">
                <a:solidFill>
                  <a:srgbClr val="62666A"/>
                </a:solidFill>
                <a:latin typeface="Arial MT"/>
                <a:cs typeface="Arial MT"/>
              </a:rPr>
              <a:t> </a:t>
            </a:r>
            <a:r>
              <a:rPr sz="1600" spc="-5" dirty="0">
                <a:solidFill>
                  <a:srgbClr val="62666A"/>
                </a:solidFill>
                <a:latin typeface="Arial MT"/>
                <a:cs typeface="Arial MT"/>
              </a:rPr>
              <a:t>revisori,</a:t>
            </a:r>
            <a:r>
              <a:rPr sz="1600" spc="5" dirty="0">
                <a:solidFill>
                  <a:srgbClr val="62666A"/>
                </a:solidFill>
                <a:latin typeface="Arial MT"/>
                <a:cs typeface="Arial MT"/>
              </a:rPr>
              <a:t> </a:t>
            </a:r>
            <a:r>
              <a:rPr sz="1600" dirty="0">
                <a:solidFill>
                  <a:srgbClr val="62666A"/>
                </a:solidFill>
                <a:latin typeface="Arial MT"/>
                <a:cs typeface="Arial MT"/>
              </a:rPr>
              <a:t>in</a:t>
            </a:r>
            <a:r>
              <a:rPr sz="1600" spc="10" dirty="0">
                <a:solidFill>
                  <a:srgbClr val="62666A"/>
                </a:solidFill>
                <a:latin typeface="Arial MT"/>
                <a:cs typeface="Arial MT"/>
              </a:rPr>
              <a:t> </a:t>
            </a:r>
            <a:r>
              <a:rPr sz="1600" spc="-5" dirty="0">
                <a:solidFill>
                  <a:srgbClr val="62666A"/>
                </a:solidFill>
                <a:latin typeface="Arial MT"/>
                <a:cs typeface="Arial MT"/>
              </a:rPr>
              <a:t>conseguenza </a:t>
            </a:r>
            <a:r>
              <a:rPr sz="1600" spc="-430" dirty="0">
                <a:solidFill>
                  <a:srgbClr val="62666A"/>
                </a:solidFill>
                <a:latin typeface="Arial MT"/>
                <a:cs typeface="Arial MT"/>
              </a:rPr>
              <a:t> </a:t>
            </a:r>
            <a:r>
              <a:rPr sz="1600" spc="-5" dirty="0">
                <a:solidFill>
                  <a:srgbClr val="62666A"/>
                </a:solidFill>
                <a:latin typeface="Arial MT"/>
                <a:cs typeface="Arial MT"/>
              </a:rPr>
              <a:t>delle</a:t>
            </a:r>
            <a:r>
              <a:rPr sz="1600" spc="-10" dirty="0">
                <a:solidFill>
                  <a:srgbClr val="62666A"/>
                </a:solidFill>
                <a:latin typeface="Arial MT"/>
                <a:cs typeface="Arial MT"/>
              </a:rPr>
              <a:t> </a:t>
            </a:r>
            <a:r>
              <a:rPr sz="1600" spc="-5" dirty="0">
                <a:solidFill>
                  <a:srgbClr val="62666A"/>
                </a:solidFill>
                <a:latin typeface="Arial MT"/>
                <a:cs typeface="Arial MT"/>
              </a:rPr>
              <a:t>norme</a:t>
            </a:r>
            <a:r>
              <a:rPr sz="1600" spc="15" dirty="0">
                <a:solidFill>
                  <a:srgbClr val="62666A"/>
                </a:solidFill>
                <a:latin typeface="Arial MT"/>
                <a:cs typeface="Arial MT"/>
              </a:rPr>
              <a:t> </a:t>
            </a:r>
            <a:r>
              <a:rPr sz="1600" spc="-5" dirty="0">
                <a:solidFill>
                  <a:srgbClr val="62666A"/>
                </a:solidFill>
                <a:latin typeface="Arial MT"/>
                <a:cs typeface="Arial MT"/>
              </a:rPr>
              <a:t>vigenti direttamente</a:t>
            </a:r>
            <a:r>
              <a:rPr sz="1600" spc="25" dirty="0">
                <a:solidFill>
                  <a:srgbClr val="62666A"/>
                </a:solidFill>
                <a:latin typeface="Arial MT"/>
                <a:cs typeface="Arial MT"/>
              </a:rPr>
              <a:t> </a:t>
            </a:r>
            <a:r>
              <a:rPr sz="1600" spc="-5" dirty="0">
                <a:solidFill>
                  <a:srgbClr val="62666A"/>
                </a:solidFill>
                <a:latin typeface="Arial MT"/>
                <a:cs typeface="Arial MT"/>
              </a:rPr>
              <a:t>applicabili,</a:t>
            </a:r>
            <a:r>
              <a:rPr sz="1600" spc="-20" dirty="0">
                <a:solidFill>
                  <a:srgbClr val="62666A"/>
                </a:solidFill>
                <a:latin typeface="Arial MT"/>
                <a:cs typeface="Arial MT"/>
              </a:rPr>
              <a:t> </a:t>
            </a:r>
            <a:r>
              <a:rPr sz="1600" spc="-5" dirty="0">
                <a:solidFill>
                  <a:srgbClr val="62666A"/>
                </a:solidFill>
                <a:latin typeface="Arial MT"/>
                <a:cs typeface="Arial MT"/>
              </a:rPr>
              <a:t>ma</a:t>
            </a:r>
            <a:r>
              <a:rPr sz="1600" spc="35" dirty="0">
                <a:solidFill>
                  <a:srgbClr val="62666A"/>
                </a:solidFill>
                <a:latin typeface="Arial MT"/>
                <a:cs typeface="Arial MT"/>
              </a:rPr>
              <a:t> </a:t>
            </a:r>
            <a:r>
              <a:rPr sz="1600" spc="-5" dirty="0">
                <a:solidFill>
                  <a:srgbClr val="62666A"/>
                </a:solidFill>
                <a:latin typeface="Arial MT"/>
                <a:cs typeface="Arial MT"/>
              </a:rPr>
              <a:t>coinvolge</a:t>
            </a:r>
            <a:r>
              <a:rPr sz="1600" spc="-15" dirty="0">
                <a:solidFill>
                  <a:srgbClr val="62666A"/>
                </a:solidFill>
                <a:latin typeface="Arial MT"/>
                <a:cs typeface="Arial MT"/>
              </a:rPr>
              <a:t> </a:t>
            </a:r>
            <a:r>
              <a:rPr sz="1600" spc="-5" dirty="0">
                <a:solidFill>
                  <a:srgbClr val="62666A"/>
                </a:solidFill>
                <a:latin typeface="Arial MT"/>
                <a:cs typeface="Arial MT"/>
              </a:rPr>
              <a:t>anche</a:t>
            </a:r>
            <a:r>
              <a:rPr sz="1600" dirty="0">
                <a:solidFill>
                  <a:srgbClr val="62666A"/>
                </a:solidFill>
                <a:latin typeface="Arial MT"/>
                <a:cs typeface="Arial MT"/>
              </a:rPr>
              <a:t> </a:t>
            </a:r>
            <a:r>
              <a:rPr sz="1600" spc="-5" dirty="0">
                <a:solidFill>
                  <a:srgbClr val="62666A"/>
                </a:solidFill>
                <a:latin typeface="Arial MT"/>
                <a:cs typeface="Arial MT"/>
              </a:rPr>
              <a:t>i </a:t>
            </a:r>
            <a:r>
              <a:rPr sz="1600" dirty="0">
                <a:solidFill>
                  <a:srgbClr val="62666A"/>
                </a:solidFill>
                <a:latin typeface="Arial MT"/>
                <a:cs typeface="Arial MT"/>
              </a:rPr>
              <a:t> </a:t>
            </a:r>
            <a:r>
              <a:rPr sz="1600" spc="-5" dirty="0">
                <a:solidFill>
                  <a:srgbClr val="62666A"/>
                </a:solidFill>
                <a:latin typeface="Arial MT"/>
                <a:cs typeface="Arial MT"/>
              </a:rPr>
              <a:t>colleghi</a:t>
            </a:r>
            <a:r>
              <a:rPr sz="1600" spc="-30" dirty="0">
                <a:solidFill>
                  <a:srgbClr val="62666A"/>
                </a:solidFill>
                <a:latin typeface="Arial MT"/>
                <a:cs typeface="Arial MT"/>
              </a:rPr>
              <a:t> </a:t>
            </a:r>
            <a:r>
              <a:rPr sz="1600" spc="-5" dirty="0">
                <a:solidFill>
                  <a:srgbClr val="62666A"/>
                </a:solidFill>
                <a:latin typeface="Arial MT"/>
                <a:cs typeface="Arial MT"/>
              </a:rPr>
              <a:t>consulenti in</a:t>
            </a:r>
            <a:r>
              <a:rPr sz="1600" dirty="0">
                <a:solidFill>
                  <a:srgbClr val="62666A"/>
                </a:solidFill>
                <a:latin typeface="Arial MT"/>
                <a:cs typeface="Arial MT"/>
              </a:rPr>
              <a:t> </a:t>
            </a:r>
            <a:r>
              <a:rPr sz="1600" spc="-5" dirty="0">
                <a:solidFill>
                  <a:srgbClr val="62666A"/>
                </a:solidFill>
                <a:latin typeface="Arial MT"/>
                <a:cs typeface="Arial MT"/>
              </a:rPr>
              <a:t>quanto</a:t>
            </a:r>
            <a:r>
              <a:rPr sz="1600" dirty="0">
                <a:solidFill>
                  <a:srgbClr val="62666A"/>
                </a:solidFill>
                <a:latin typeface="Arial MT"/>
                <a:cs typeface="Arial MT"/>
              </a:rPr>
              <a:t> </a:t>
            </a:r>
            <a:r>
              <a:rPr sz="1600" spc="-5" dirty="0">
                <a:solidFill>
                  <a:srgbClr val="62666A"/>
                </a:solidFill>
                <a:latin typeface="Arial MT"/>
                <a:cs typeface="Arial MT"/>
              </a:rPr>
              <a:t>chiamati</a:t>
            </a:r>
            <a:r>
              <a:rPr sz="1600" spc="5" dirty="0">
                <a:solidFill>
                  <a:srgbClr val="62666A"/>
                </a:solidFill>
                <a:latin typeface="Arial MT"/>
                <a:cs typeface="Arial MT"/>
              </a:rPr>
              <a:t> </a:t>
            </a:r>
            <a:r>
              <a:rPr sz="1600" spc="-5" dirty="0">
                <a:solidFill>
                  <a:srgbClr val="62666A"/>
                </a:solidFill>
                <a:latin typeface="Arial MT"/>
                <a:cs typeface="Arial MT"/>
              </a:rPr>
              <a:t>a</a:t>
            </a:r>
            <a:r>
              <a:rPr sz="1600" dirty="0">
                <a:solidFill>
                  <a:srgbClr val="62666A"/>
                </a:solidFill>
                <a:latin typeface="Arial MT"/>
                <a:cs typeface="Arial MT"/>
              </a:rPr>
              <a:t> </a:t>
            </a:r>
            <a:r>
              <a:rPr sz="1600" spc="-5" dirty="0">
                <a:solidFill>
                  <a:srgbClr val="62666A"/>
                </a:solidFill>
                <a:latin typeface="Arial MT"/>
                <a:cs typeface="Arial MT"/>
              </a:rPr>
              <a:t>non</a:t>
            </a:r>
            <a:r>
              <a:rPr sz="1600" spc="10" dirty="0">
                <a:solidFill>
                  <a:srgbClr val="62666A"/>
                </a:solidFill>
                <a:latin typeface="Arial MT"/>
                <a:cs typeface="Arial MT"/>
              </a:rPr>
              <a:t> </a:t>
            </a:r>
            <a:r>
              <a:rPr sz="1600" spc="-5" dirty="0">
                <a:solidFill>
                  <a:srgbClr val="62666A"/>
                </a:solidFill>
                <a:latin typeface="Arial MT"/>
                <a:cs typeface="Arial MT"/>
              </a:rPr>
              <a:t>compromettere </a:t>
            </a:r>
            <a:r>
              <a:rPr sz="1600" dirty="0">
                <a:solidFill>
                  <a:srgbClr val="62666A"/>
                </a:solidFill>
                <a:latin typeface="Arial MT"/>
                <a:cs typeface="Arial MT"/>
              </a:rPr>
              <a:t> </a:t>
            </a:r>
            <a:r>
              <a:rPr sz="1600" spc="-5" dirty="0" err="1">
                <a:solidFill>
                  <a:srgbClr val="62666A"/>
                </a:solidFill>
                <a:latin typeface="Arial MT"/>
                <a:cs typeface="Arial MT"/>
              </a:rPr>
              <a:t>l’indipendenza</a:t>
            </a:r>
            <a:r>
              <a:rPr sz="1600" spc="-5" dirty="0">
                <a:solidFill>
                  <a:srgbClr val="62666A"/>
                </a:solidFill>
                <a:latin typeface="Arial MT"/>
                <a:cs typeface="Arial MT"/>
              </a:rPr>
              <a:t> del </a:t>
            </a:r>
            <a:r>
              <a:rPr sz="1600" spc="-5" dirty="0" err="1">
                <a:solidFill>
                  <a:srgbClr val="62666A"/>
                </a:solidFill>
                <a:latin typeface="Arial MT"/>
                <a:cs typeface="Arial MT"/>
              </a:rPr>
              <a:t>revisore</a:t>
            </a:r>
            <a:r>
              <a:rPr sz="1600" spc="-5" dirty="0">
                <a:solidFill>
                  <a:srgbClr val="62666A"/>
                </a:solidFill>
                <a:latin typeface="Arial MT"/>
                <a:cs typeface="Arial MT"/>
              </a:rPr>
              <a:t>.</a:t>
            </a:r>
            <a:endParaRPr sz="1600" dirty="0">
              <a:latin typeface="Arial MT"/>
              <a:cs typeface="Arial MT"/>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a:t>
            </a:fld>
            <a:endParaRPr dirty="0"/>
          </a:p>
        </p:txBody>
      </p:sp>
      <p:sp>
        <p:nvSpPr>
          <p:cNvPr id="3" name="object 3"/>
          <p:cNvSpPr txBox="1">
            <a:spLocks noGrp="1"/>
          </p:cNvSpPr>
          <p:nvPr>
            <p:ph type="title"/>
          </p:nvPr>
        </p:nvSpPr>
        <p:spPr>
          <a:xfrm>
            <a:off x="2786252" y="239648"/>
            <a:ext cx="3644900" cy="452120"/>
          </a:xfrm>
          <a:prstGeom prst="rect">
            <a:avLst/>
          </a:prstGeom>
        </p:spPr>
        <p:txBody>
          <a:bodyPr vert="horz" wrap="square" lIns="0" tIns="12065" rIns="0" bIns="0" rtlCol="0">
            <a:spAutoFit/>
          </a:bodyPr>
          <a:lstStyle/>
          <a:p>
            <a:pPr marL="12700">
              <a:lnSpc>
                <a:spcPct val="100000"/>
              </a:lnSpc>
              <a:spcBef>
                <a:spcPts val="95"/>
              </a:spcBef>
            </a:pPr>
            <a:r>
              <a:rPr sz="2800" spc="-5" dirty="0"/>
              <a:t>In</a:t>
            </a:r>
            <a:r>
              <a:rPr sz="2800" spc="-45" dirty="0"/>
              <a:t> </a:t>
            </a:r>
            <a:r>
              <a:rPr sz="2800" spc="-5" dirty="0"/>
              <a:t>via</a:t>
            </a:r>
            <a:r>
              <a:rPr sz="2800" spc="-25" dirty="0"/>
              <a:t> </a:t>
            </a:r>
            <a:r>
              <a:rPr sz="2800" dirty="0"/>
              <a:t>preliminare……..</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15924"/>
            <a:ext cx="502920" cy="3528060"/>
          </a:xfrm>
          <a:custGeom>
            <a:avLst/>
            <a:gdLst/>
            <a:ahLst/>
            <a:cxnLst/>
            <a:rect l="l" t="t" r="r" b="b"/>
            <a:pathLst>
              <a:path w="502920" h="3528060">
                <a:moveTo>
                  <a:pt x="502920" y="0"/>
                </a:moveTo>
                <a:lnTo>
                  <a:pt x="0" y="0"/>
                </a:lnTo>
                <a:lnTo>
                  <a:pt x="0" y="3528060"/>
                </a:lnTo>
                <a:lnTo>
                  <a:pt x="502920" y="3528060"/>
                </a:lnTo>
                <a:lnTo>
                  <a:pt x="502920" y="0"/>
                </a:lnTo>
                <a:close/>
              </a:path>
            </a:pathLst>
          </a:custGeom>
          <a:solidFill>
            <a:srgbClr val="3E9C35"/>
          </a:solidFill>
        </p:spPr>
        <p:txBody>
          <a:bodyPr wrap="square" lIns="0" tIns="0" rIns="0" bIns="0" rtlCol="0"/>
          <a:lstStyle/>
          <a:p>
            <a:endParaRPr/>
          </a:p>
        </p:txBody>
      </p:sp>
      <p:sp>
        <p:nvSpPr>
          <p:cNvPr id="3" name="object 3"/>
          <p:cNvSpPr/>
          <p:nvPr/>
        </p:nvSpPr>
        <p:spPr>
          <a:xfrm>
            <a:off x="611123" y="915924"/>
            <a:ext cx="1080770" cy="3528060"/>
          </a:xfrm>
          <a:custGeom>
            <a:avLst/>
            <a:gdLst/>
            <a:ahLst/>
            <a:cxnLst/>
            <a:rect l="l" t="t" r="r" b="b"/>
            <a:pathLst>
              <a:path w="1080770" h="3528060">
                <a:moveTo>
                  <a:pt x="1080515" y="0"/>
                </a:moveTo>
                <a:lnTo>
                  <a:pt x="0" y="0"/>
                </a:lnTo>
                <a:lnTo>
                  <a:pt x="0" y="3528060"/>
                </a:lnTo>
                <a:lnTo>
                  <a:pt x="1080515" y="3528060"/>
                </a:lnTo>
                <a:lnTo>
                  <a:pt x="1080515" y="0"/>
                </a:lnTo>
                <a:close/>
              </a:path>
            </a:pathLst>
          </a:custGeom>
          <a:solidFill>
            <a:srgbClr val="009CDE"/>
          </a:solidFill>
        </p:spPr>
        <p:txBody>
          <a:bodyPr wrap="square" lIns="0" tIns="0" rIns="0" bIns="0" rtlCol="0"/>
          <a:lstStyle/>
          <a:p>
            <a:endParaRPr/>
          </a:p>
        </p:txBody>
      </p:sp>
      <p:sp>
        <p:nvSpPr>
          <p:cNvPr id="4" name="object 4"/>
          <p:cNvSpPr/>
          <p:nvPr/>
        </p:nvSpPr>
        <p:spPr>
          <a:xfrm>
            <a:off x="251459" y="771144"/>
            <a:ext cx="1440180" cy="0"/>
          </a:xfrm>
          <a:custGeom>
            <a:avLst/>
            <a:gdLst/>
            <a:ahLst/>
            <a:cxnLst/>
            <a:rect l="l" t="t" r="r" b="b"/>
            <a:pathLst>
              <a:path w="1440180">
                <a:moveTo>
                  <a:pt x="0" y="0"/>
                </a:moveTo>
                <a:lnTo>
                  <a:pt x="1440180" y="0"/>
                </a:lnTo>
              </a:path>
            </a:pathLst>
          </a:custGeom>
          <a:ln w="9525">
            <a:solidFill>
              <a:srgbClr val="878A8D"/>
            </a:solidFill>
          </a:ln>
        </p:spPr>
        <p:txBody>
          <a:bodyPr wrap="square" lIns="0" tIns="0" rIns="0" bIns="0" rtlCol="0"/>
          <a:lstStyle/>
          <a:p>
            <a:endParaRPr/>
          </a:p>
        </p:txBody>
      </p:sp>
      <p:sp>
        <p:nvSpPr>
          <p:cNvPr id="9" name="object 9"/>
          <p:cNvSpPr txBox="1">
            <a:spLocks noGrp="1"/>
          </p:cNvSpPr>
          <p:nvPr>
            <p:ph type="title"/>
          </p:nvPr>
        </p:nvSpPr>
        <p:spPr>
          <a:xfrm>
            <a:off x="1726275" y="291977"/>
            <a:ext cx="7146290" cy="513080"/>
          </a:xfrm>
          <a:prstGeom prst="rect">
            <a:avLst/>
          </a:prstGeom>
        </p:spPr>
        <p:txBody>
          <a:bodyPr vert="horz" wrap="square" lIns="0" tIns="12065" rIns="0" bIns="0" rtlCol="0">
            <a:spAutoFit/>
          </a:bodyPr>
          <a:lstStyle/>
          <a:p>
            <a:pPr marL="160020">
              <a:lnSpc>
                <a:spcPct val="100000"/>
              </a:lnSpc>
              <a:spcBef>
                <a:spcPts val="95"/>
              </a:spcBef>
            </a:pPr>
            <a:r>
              <a:rPr sz="1600" spc="-5" dirty="0">
                <a:solidFill>
                  <a:srgbClr val="92D050"/>
                </a:solidFill>
              </a:rPr>
              <a:t>MINA</a:t>
            </a:r>
            <a:r>
              <a:rPr sz="1600" spc="-10" dirty="0">
                <a:solidFill>
                  <a:srgbClr val="92D050"/>
                </a:solidFill>
              </a:rPr>
              <a:t>CC</a:t>
            </a:r>
            <a:r>
              <a:rPr sz="1600" spc="-5" dirty="0">
                <a:solidFill>
                  <a:srgbClr val="92D050"/>
                </a:solidFill>
              </a:rPr>
              <a:t>E PER</a:t>
            </a:r>
            <a:r>
              <a:rPr sz="1600" spc="-10" dirty="0">
                <a:solidFill>
                  <a:srgbClr val="92D050"/>
                </a:solidFill>
              </a:rPr>
              <a:t> </a:t>
            </a:r>
            <a:r>
              <a:rPr sz="1600" spc="-90" dirty="0">
                <a:solidFill>
                  <a:srgbClr val="92D050"/>
                </a:solidFill>
              </a:rPr>
              <a:t>L</a:t>
            </a:r>
            <a:r>
              <a:rPr sz="1600" spc="-5" dirty="0">
                <a:solidFill>
                  <a:srgbClr val="92D050"/>
                </a:solidFill>
              </a:rPr>
              <a:t>’INDIP</a:t>
            </a:r>
            <a:r>
              <a:rPr sz="1600" dirty="0">
                <a:solidFill>
                  <a:srgbClr val="92D050"/>
                </a:solidFill>
              </a:rPr>
              <a:t>E</a:t>
            </a:r>
            <a:r>
              <a:rPr sz="1600" spc="-10" dirty="0">
                <a:solidFill>
                  <a:srgbClr val="92D050"/>
                </a:solidFill>
              </a:rPr>
              <a:t>NDENZ</a:t>
            </a:r>
            <a:r>
              <a:rPr sz="1600" spc="-5" dirty="0">
                <a:solidFill>
                  <a:srgbClr val="92D050"/>
                </a:solidFill>
              </a:rPr>
              <a:t>A</a:t>
            </a:r>
            <a:r>
              <a:rPr sz="1600" spc="-110" dirty="0">
                <a:solidFill>
                  <a:srgbClr val="92D050"/>
                </a:solidFill>
              </a:rPr>
              <a:t> </a:t>
            </a:r>
            <a:r>
              <a:rPr sz="1600" spc="-10" dirty="0">
                <a:solidFill>
                  <a:srgbClr val="92D050"/>
                </a:solidFill>
              </a:rPr>
              <a:t>DE</a:t>
            </a:r>
            <a:r>
              <a:rPr sz="1600" spc="-5" dirty="0">
                <a:solidFill>
                  <a:srgbClr val="92D050"/>
                </a:solidFill>
              </a:rPr>
              <a:t>L</a:t>
            </a:r>
            <a:r>
              <a:rPr sz="1600" spc="-60" dirty="0">
                <a:solidFill>
                  <a:srgbClr val="92D050"/>
                </a:solidFill>
              </a:rPr>
              <a:t> </a:t>
            </a:r>
            <a:r>
              <a:rPr sz="1600" spc="-10" dirty="0">
                <a:solidFill>
                  <a:srgbClr val="92D050"/>
                </a:solidFill>
              </a:rPr>
              <a:t>RE</a:t>
            </a:r>
            <a:r>
              <a:rPr sz="1600" spc="-5" dirty="0">
                <a:solidFill>
                  <a:srgbClr val="92D050"/>
                </a:solidFill>
              </a:rPr>
              <a:t>VISORE O</a:t>
            </a:r>
            <a:r>
              <a:rPr sz="1600" spc="5" dirty="0">
                <a:solidFill>
                  <a:srgbClr val="92D050"/>
                </a:solidFill>
              </a:rPr>
              <a:t> </a:t>
            </a:r>
            <a:r>
              <a:rPr sz="1600" spc="-10" dirty="0">
                <a:solidFill>
                  <a:srgbClr val="92D050"/>
                </a:solidFill>
              </a:rPr>
              <a:t>DELLA</a:t>
            </a:r>
            <a:endParaRPr sz="1600" dirty="0"/>
          </a:p>
          <a:p>
            <a:pPr marL="12700">
              <a:lnSpc>
                <a:spcPct val="100000"/>
              </a:lnSpc>
              <a:tabLst>
                <a:tab pos="1784985" algn="l"/>
                <a:tab pos="7132955" algn="l"/>
              </a:tabLst>
            </a:pPr>
            <a:r>
              <a:rPr sz="1600" u="sng" spc="-5" dirty="0">
                <a:solidFill>
                  <a:srgbClr val="92D050"/>
                </a:solidFill>
                <a:uFill>
                  <a:solidFill>
                    <a:srgbClr val="3E9C35"/>
                  </a:solidFill>
                </a:uFill>
              </a:rPr>
              <a:t> 	SO</a:t>
            </a:r>
            <a:r>
              <a:rPr sz="1600" spc="-5" dirty="0">
                <a:solidFill>
                  <a:srgbClr val="92D050"/>
                </a:solidFill>
              </a:rPr>
              <a:t>C</a:t>
            </a:r>
            <a:r>
              <a:rPr sz="1600" u="sng" spc="-5" dirty="0">
                <a:solidFill>
                  <a:srgbClr val="92D050"/>
                </a:solidFill>
                <a:uFill>
                  <a:solidFill>
                    <a:srgbClr val="009CDE"/>
                  </a:solidFill>
                </a:uFill>
              </a:rPr>
              <a:t>IETÀ</a:t>
            </a:r>
            <a:r>
              <a:rPr sz="1600" u="sng" spc="-10" dirty="0">
                <a:solidFill>
                  <a:srgbClr val="92D050"/>
                </a:solidFill>
                <a:uFill>
                  <a:solidFill>
                    <a:srgbClr val="009CDE"/>
                  </a:solidFill>
                </a:uFill>
              </a:rPr>
              <a:t> </a:t>
            </a:r>
            <a:r>
              <a:rPr sz="1600" u="sng" spc="-5" dirty="0">
                <a:solidFill>
                  <a:srgbClr val="92D050"/>
                </a:solidFill>
                <a:uFill>
                  <a:solidFill>
                    <a:srgbClr val="009CDE"/>
                  </a:solidFill>
                </a:uFill>
              </a:rPr>
              <a:t>DI</a:t>
            </a:r>
            <a:r>
              <a:rPr sz="1600" u="sng" spc="-10" dirty="0">
                <a:solidFill>
                  <a:srgbClr val="92D050"/>
                </a:solidFill>
                <a:uFill>
                  <a:solidFill>
                    <a:srgbClr val="009CDE"/>
                  </a:solidFill>
                </a:uFill>
              </a:rPr>
              <a:t> </a:t>
            </a:r>
            <a:r>
              <a:rPr sz="1600" u="sng" spc="-5" dirty="0">
                <a:solidFill>
                  <a:srgbClr val="92D050"/>
                </a:solidFill>
                <a:uFill>
                  <a:solidFill>
                    <a:srgbClr val="009CDE"/>
                  </a:solidFill>
                </a:uFill>
              </a:rPr>
              <a:t>REVISIONE	</a:t>
            </a:r>
            <a:endParaRPr sz="1600" dirty="0"/>
          </a:p>
        </p:txBody>
      </p:sp>
      <p:grpSp>
        <p:nvGrpSpPr>
          <p:cNvPr id="10" name="object 10"/>
          <p:cNvGrpSpPr/>
          <p:nvPr/>
        </p:nvGrpSpPr>
        <p:grpSpPr>
          <a:xfrm>
            <a:off x="2209800" y="1199388"/>
            <a:ext cx="1427480" cy="3676650"/>
            <a:chOff x="2209800" y="1199388"/>
            <a:chExt cx="1427480" cy="3676650"/>
          </a:xfrm>
        </p:grpSpPr>
        <p:sp>
          <p:nvSpPr>
            <p:cNvPr id="11" name="object 11"/>
            <p:cNvSpPr/>
            <p:nvPr/>
          </p:nvSpPr>
          <p:spPr>
            <a:xfrm>
              <a:off x="3149346" y="1309878"/>
              <a:ext cx="482600" cy="3227705"/>
            </a:xfrm>
            <a:custGeom>
              <a:avLst/>
              <a:gdLst/>
              <a:ahLst/>
              <a:cxnLst/>
              <a:rect l="l" t="t" r="r" b="b"/>
              <a:pathLst>
                <a:path w="482600" h="3227704">
                  <a:moveTo>
                    <a:pt x="0" y="1702308"/>
                  </a:moveTo>
                  <a:lnTo>
                    <a:pt x="223266" y="1702308"/>
                  </a:lnTo>
                  <a:lnTo>
                    <a:pt x="223266" y="3227133"/>
                  </a:lnTo>
                  <a:lnTo>
                    <a:pt x="446531" y="3227133"/>
                  </a:lnTo>
                </a:path>
                <a:path w="482600" h="3227704">
                  <a:moveTo>
                    <a:pt x="0" y="1702308"/>
                  </a:moveTo>
                  <a:lnTo>
                    <a:pt x="241045" y="1702308"/>
                  </a:lnTo>
                  <a:lnTo>
                    <a:pt x="241045" y="2475484"/>
                  </a:lnTo>
                  <a:lnTo>
                    <a:pt x="482092" y="2475484"/>
                  </a:lnTo>
                </a:path>
                <a:path w="482600" h="3227704">
                  <a:moveTo>
                    <a:pt x="0" y="1702308"/>
                  </a:moveTo>
                  <a:lnTo>
                    <a:pt x="446531" y="1702308"/>
                  </a:lnTo>
                </a:path>
                <a:path w="482600" h="3227704">
                  <a:moveTo>
                    <a:pt x="0" y="1701419"/>
                  </a:moveTo>
                  <a:lnTo>
                    <a:pt x="223266" y="1701419"/>
                  </a:lnTo>
                  <a:lnTo>
                    <a:pt x="223266" y="850392"/>
                  </a:lnTo>
                  <a:lnTo>
                    <a:pt x="446531" y="850392"/>
                  </a:lnTo>
                </a:path>
                <a:path w="482600" h="3227704">
                  <a:moveTo>
                    <a:pt x="0" y="1701927"/>
                  </a:moveTo>
                  <a:lnTo>
                    <a:pt x="223266" y="1701927"/>
                  </a:lnTo>
                  <a:lnTo>
                    <a:pt x="223266" y="0"/>
                  </a:lnTo>
                  <a:lnTo>
                    <a:pt x="446531" y="0"/>
                  </a:lnTo>
                </a:path>
              </a:pathLst>
            </a:custGeom>
            <a:ln w="10795">
              <a:solidFill>
                <a:srgbClr val="007AB0"/>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2209800" y="1199388"/>
              <a:ext cx="1296162" cy="3676650"/>
            </a:xfrm>
            <a:prstGeom prst="rect">
              <a:avLst/>
            </a:prstGeom>
          </p:spPr>
        </p:pic>
      </p:grpSp>
      <p:sp>
        <p:nvSpPr>
          <p:cNvPr id="13" name="object 13"/>
          <p:cNvSpPr txBox="1"/>
          <p:nvPr/>
        </p:nvSpPr>
        <p:spPr>
          <a:xfrm>
            <a:off x="2436548" y="1620975"/>
            <a:ext cx="693420" cy="2781935"/>
          </a:xfrm>
          <a:prstGeom prst="rect">
            <a:avLst/>
          </a:prstGeom>
        </p:spPr>
        <p:txBody>
          <a:bodyPr vert="vert270" wrap="square" lIns="0" tIns="0" rIns="0" bIns="0" rtlCol="0">
            <a:spAutoFit/>
          </a:bodyPr>
          <a:lstStyle/>
          <a:p>
            <a:pPr marL="12700">
              <a:lnSpc>
                <a:spcPts val="5300"/>
              </a:lnSpc>
            </a:pPr>
            <a:r>
              <a:rPr sz="4700" dirty="0">
                <a:solidFill>
                  <a:srgbClr val="FFFFFF"/>
                </a:solidFill>
                <a:latin typeface="Arial MT"/>
                <a:cs typeface="Arial MT"/>
              </a:rPr>
              <a:t>MINACCE</a:t>
            </a:r>
            <a:endParaRPr sz="4700">
              <a:latin typeface="Arial MT"/>
              <a:cs typeface="Arial MT"/>
            </a:endParaRPr>
          </a:p>
        </p:txBody>
      </p:sp>
      <p:grpSp>
        <p:nvGrpSpPr>
          <p:cNvPr id="14" name="object 14"/>
          <p:cNvGrpSpPr/>
          <p:nvPr/>
        </p:nvGrpSpPr>
        <p:grpSpPr>
          <a:xfrm>
            <a:off x="3590480" y="963104"/>
            <a:ext cx="2243455" cy="692150"/>
            <a:chOff x="3590480" y="963104"/>
            <a:chExt cx="2243455" cy="692150"/>
          </a:xfrm>
        </p:grpSpPr>
        <p:sp>
          <p:nvSpPr>
            <p:cNvPr id="15" name="object 15"/>
            <p:cNvSpPr/>
            <p:nvPr/>
          </p:nvSpPr>
          <p:spPr>
            <a:xfrm>
              <a:off x="3595877" y="968501"/>
              <a:ext cx="2232660" cy="681355"/>
            </a:xfrm>
            <a:custGeom>
              <a:avLst/>
              <a:gdLst/>
              <a:ahLst/>
              <a:cxnLst/>
              <a:rect l="l" t="t" r="r" b="b"/>
              <a:pathLst>
                <a:path w="2232660" h="681355">
                  <a:moveTo>
                    <a:pt x="2232660" y="0"/>
                  </a:moveTo>
                  <a:lnTo>
                    <a:pt x="0" y="0"/>
                  </a:lnTo>
                  <a:lnTo>
                    <a:pt x="0" y="681227"/>
                  </a:lnTo>
                  <a:lnTo>
                    <a:pt x="2232660" y="681227"/>
                  </a:lnTo>
                  <a:lnTo>
                    <a:pt x="2232660" y="0"/>
                  </a:lnTo>
                  <a:close/>
                </a:path>
              </a:pathLst>
            </a:custGeom>
            <a:solidFill>
              <a:srgbClr val="009CDE"/>
            </a:solidFill>
          </p:spPr>
          <p:txBody>
            <a:bodyPr wrap="square" lIns="0" tIns="0" rIns="0" bIns="0" rtlCol="0"/>
            <a:lstStyle/>
            <a:p>
              <a:endParaRPr/>
            </a:p>
          </p:txBody>
        </p:sp>
        <p:sp>
          <p:nvSpPr>
            <p:cNvPr id="16" name="object 16"/>
            <p:cNvSpPr/>
            <p:nvPr/>
          </p:nvSpPr>
          <p:spPr>
            <a:xfrm>
              <a:off x="3595877" y="968501"/>
              <a:ext cx="2232660" cy="681355"/>
            </a:xfrm>
            <a:custGeom>
              <a:avLst/>
              <a:gdLst/>
              <a:ahLst/>
              <a:cxnLst/>
              <a:rect l="l" t="t" r="r" b="b"/>
              <a:pathLst>
                <a:path w="2232660" h="681355">
                  <a:moveTo>
                    <a:pt x="0" y="681227"/>
                  </a:moveTo>
                  <a:lnTo>
                    <a:pt x="2232660" y="681227"/>
                  </a:lnTo>
                  <a:lnTo>
                    <a:pt x="2232660" y="0"/>
                  </a:lnTo>
                  <a:lnTo>
                    <a:pt x="0" y="0"/>
                  </a:lnTo>
                  <a:lnTo>
                    <a:pt x="0" y="681227"/>
                  </a:lnTo>
                  <a:close/>
                </a:path>
              </a:pathLst>
            </a:custGeom>
            <a:ln w="10795">
              <a:solidFill>
                <a:srgbClr val="FFFFFF"/>
              </a:solidFill>
            </a:ln>
          </p:spPr>
          <p:txBody>
            <a:bodyPr wrap="square" lIns="0" tIns="0" rIns="0" bIns="0" rtlCol="0"/>
            <a:lstStyle/>
            <a:p>
              <a:endParaRPr/>
            </a:p>
          </p:txBody>
        </p:sp>
      </p:grpSp>
      <p:sp>
        <p:nvSpPr>
          <p:cNvPr id="17" name="object 17"/>
          <p:cNvSpPr txBox="1"/>
          <p:nvPr/>
        </p:nvSpPr>
        <p:spPr>
          <a:xfrm>
            <a:off x="3602888" y="968502"/>
            <a:ext cx="2232660" cy="681355"/>
          </a:xfrm>
          <a:prstGeom prst="rect">
            <a:avLst/>
          </a:prstGeom>
        </p:spPr>
        <p:txBody>
          <a:bodyPr vert="horz" wrap="square" lIns="0" tIns="3810" rIns="0" bIns="0" rtlCol="0">
            <a:spAutoFit/>
          </a:bodyPr>
          <a:lstStyle/>
          <a:p>
            <a:pPr>
              <a:lnSpc>
                <a:spcPct val="100000"/>
              </a:lnSpc>
              <a:spcBef>
                <a:spcPts val="30"/>
              </a:spcBef>
            </a:pPr>
            <a:endParaRPr sz="1400">
              <a:latin typeface="Times New Roman"/>
              <a:cs typeface="Times New Roman"/>
            </a:endParaRPr>
          </a:p>
          <a:p>
            <a:pPr marL="270510">
              <a:lnSpc>
                <a:spcPct val="100000"/>
              </a:lnSpc>
            </a:pPr>
            <a:r>
              <a:rPr sz="1500" dirty="0">
                <a:solidFill>
                  <a:srgbClr val="FFFFFF"/>
                </a:solidFill>
                <a:latin typeface="Arial MT"/>
                <a:cs typeface="Arial MT"/>
              </a:rPr>
              <a:t>Interesse</a:t>
            </a:r>
            <a:r>
              <a:rPr sz="1500" spc="-65" dirty="0">
                <a:solidFill>
                  <a:srgbClr val="FFFFFF"/>
                </a:solidFill>
                <a:latin typeface="Arial MT"/>
                <a:cs typeface="Arial MT"/>
              </a:rPr>
              <a:t> </a:t>
            </a:r>
            <a:r>
              <a:rPr sz="1500" spc="-5" dirty="0">
                <a:solidFill>
                  <a:srgbClr val="FFFFFF"/>
                </a:solidFill>
                <a:latin typeface="Arial MT"/>
                <a:cs typeface="Arial MT"/>
              </a:rPr>
              <a:t>personale</a:t>
            </a:r>
            <a:endParaRPr sz="1500">
              <a:latin typeface="Arial MT"/>
              <a:cs typeface="Arial MT"/>
            </a:endParaRPr>
          </a:p>
        </p:txBody>
      </p:sp>
      <p:grpSp>
        <p:nvGrpSpPr>
          <p:cNvPr id="18" name="object 18"/>
          <p:cNvGrpSpPr/>
          <p:nvPr/>
        </p:nvGrpSpPr>
        <p:grpSpPr>
          <a:xfrm>
            <a:off x="3590480" y="1815020"/>
            <a:ext cx="2243455" cy="692150"/>
            <a:chOff x="3590480" y="1815020"/>
            <a:chExt cx="2243455" cy="692150"/>
          </a:xfrm>
        </p:grpSpPr>
        <p:sp>
          <p:nvSpPr>
            <p:cNvPr id="19" name="object 19"/>
            <p:cNvSpPr/>
            <p:nvPr/>
          </p:nvSpPr>
          <p:spPr>
            <a:xfrm>
              <a:off x="3595877" y="1820417"/>
              <a:ext cx="2232660" cy="681355"/>
            </a:xfrm>
            <a:custGeom>
              <a:avLst/>
              <a:gdLst/>
              <a:ahLst/>
              <a:cxnLst/>
              <a:rect l="l" t="t" r="r" b="b"/>
              <a:pathLst>
                <a:path w="2232660" h="681355">
                  <a:moveTo>
                    <a:pt x="2232660" y="0"/>
                  </a:moveTo>
                  <a:lnTo>
                    <a:pt x="0" y="0"/>
                  </a:lnTo>
                  <a:lnTo>
                    <a:pt x="0" y="681228"/>
                  </a:lnTo>
                  <a:lnTo>
                    <a:pt x="2232660" y="681228"/>
                  </a:lnTo>
                  <a:lnTo>
                    <a:pt x="2232660" y="0"/>
                  </a:lnTo>
                  <a:close/>
                </a:path>
              </a:pathLst>
            </a:custGeom>
            <a:solidFill>
              <a:srgbClr val="FF0000"/>
            </a:solidFill>
          </p:spPr>
          <p:txBody>
            <a:bodyPr wrap="square" lIns="0" tIns="0" rIns="0" bIns="0" rtlCol="0"/>
            <a:lstStyle/>
            <a:p>
              <a:endParaRPr/>
            </a:p>
          </p:txBody>
        </p:sp>
        <p:sp>
          <p:nvSpPr>
            <p:cNvPr id="20" name="object 20"/>
            <p:cNvSpPr/>
            <p:nvPr/>
          </p:nvSpPr>
          <p:spPr>
            <a:xfrm>
              <a:off x="3595877" y="1820417"/>
              <a:ext cx="2232660" cy="681355"/>
            </a:xfrm>
            <a:custGeom>
              <a:avLst/>
              <a:gdLst/>
              <a:ahLst/>
              <a:cxnLst/>
              <a:rect l="l" t="t" r="r" b="b"/>
              <a:pathLst>
                <a:path w="2232660" h="681355">
                  <a:moveTo>
                    <a:pt x="0" y="681228"/>
                  </a:moveTo>
                  <a:lnTo>
                    <a:pt x="2232660" y="681228"/>
                  </a:lnTo>
                  <a:lnTo>
                    <a:pt x="2232660" y="0"/>
                  </a:lnTo>
                  <a:lnTo>
                    <a:pt x="0" y="0"/>
                  </a:lnTo>
                  <a:lnTo>
                    <a:pt x="0" y="681228"/>
                  </a:lnTo>
                  <a:close/>
                </a:path>
              </a:pathLst>
            </a:custGeom>
            <a:ln w="10795">
              <a:solidFill>
                <a:srgbClr val="FFFFFF"/>
              </a:solidFill>
            </a:ln>
          </p:spPr>
          <p:txBody>
            <a:bodyPr wrap="square" lIns="0" tIns="0" rIns="0" bIns="0" rtlCol="0"/>
            <a:lstStyle/>
            <a:p>
              <a:endParaRPr/>
            </a:p>
          </p:txBody>
        </p:sp>
      </p:grpSp>
      <p:sp>
        <p:nvSpPr>
          <p:cNvPr id="21" name="object 21"/>
          <p:cNvSpPr txBox="1"/>
          <p:nvPr/>
        </p:nvSpPr>
        <p:spPr>
          <a:xfrm>
            <a:off x="3602888" y="1820417"/>
            <a:ext cx="2232660" cy="681355"/>
          </a:xfrm>
          <a:prstGeom prst="rect">
            <a:avLst/>
          </a:prstGeom>
        </p:spPr>
        <p:txBody>
          <a:bodyPr vert="horz" wrap="square" lIns="0" tIns="3175" rIns="0" bIns="0" rtlCol="0">
            <a:spAutoFit/>
          </a:bodyPr>
          <a:lstStyle/>
          <a:p>
            <a:pPr>
              <a:lnSpc>
                <a:spcPct val="100000"/>
              </a:lnSpc>
              <a:spcBef>
                <a:spcPts val="25"/>
              </a:spcBef>
            </a:pPr>
            <a:endParaRPr sz="1400">
              <a:latin typeface="Times New Roman"/>
              <a:cs typeface="Times New Roman"/>
            </a:endParaRPr>
          </a:p>
          <a:p>
            <a:pPr marL="488315">
              <a:lnSpc>
                <a:spcPct val="100000"/>
              </a:lnSpc>
            </a:pPr>
            <a:r>
              <a:rPr sz="1500" spc="-5" dirty="0">
                <a:solidFill>
                  <a:srgbClr val="FFFFFF"/>
                </a:solidFill>
                <a:latin typeface="Arial MT"/>
                <a:cs typeface="Arial MT"/>
              </a:rPr>
              <a:t>Auto</a:t>
            </a:r>
            <a:r>
              <a:rPr sz="1500" spc="-30" dirty="0">
                <a:solidFill>
                  <a:srgbClr val="FFFFFF"/>
                </a:solidFill>
                <a:latin typeface="Arial MT"/>
                <a:cs typeface="Arial MT"/>
              </a:rPr>
              <a:t> </a:t>
            </a:r>
            <a:r>
              <a:rPr sz="1500" dirty="0">
                <a:solidFill>
                  <a:srgbClr val="FFFFFF"/>
                </a:solidFill>
                <a:latin typeface="Arial MT"/>
                <a:cs typeface="Arial MT"/>
              </a:rPr>
              <a:t>-</a:t>
            </a:r>
            <a:r>
              <a:rPr sz="1500" spc="-30" dirty="0">
                <a:solidFill>
                  <a:srgbClr val="FFFFFF"/>
                </a:solidFill>
                <a:latin typeface="Arial MT"/>
                <a:cs typeface="Arial MT"/>
              </a:rPr>
              <a:t> </a:t>
            </a:r>
            <a:r>
              <a:rPr sz="1500" dirty="0">
                <a:solidFill>
                  <a:srgbClr val="FFFFFF"/>
                </a:solidFill>
                <a:latin typeface="Arial MT"/>
                <a:cs typeface="Arial MT"/>
              </a:rPr>
              <a:t>riesame</a:t>
            </a:r>
            <a:endParaRPr sz="1500">
              <a:latin typeface="Arial MT"/>
              <a:cs typeface="Arial MT"/>
            </a:endParaRPr>
          </a:p>
        </p:txBody>
      </p:sp>
      <p:grpSp>
        <p:nvGrpSpPr>
          <p:cNvPr id="22" name="object 22"/>
          <p:cNvGrpSpPr/>
          <p:nvPr/>
        </p:nvGrpSpPr>
        <p:grpSpPr>
          <a:xfrm>
            <a:off x="3590480" y="2665412"/>
            <a:ext cx="2243455" cy="692150"/>
            <a:chOff x="3590480" y="2665412"/>
            <a:chExt cx="2243455" cy="692150"/>
          </a:xfrm>
        </p:grpSpPr>
        <p:sp>
          <p:nvSpPr>
            <p:cNvPr id="23" name="object 23"/>
            <p:cNvSpPr/>
            <p:nvPr/>
          </p:nvSpPr>
          <p:spPr>
            <a:xfrm>
              <a:off x="3595877" y="2670810"/>
              <a:ext cx="2232660" cy="681355"/>
            </a:xfrm>
            <a:custGeom>
              <a:avLst/>
              <a:gdLst/>
              <a:ahLst/>
              <a:cxnLst/>
              <a:rect l="l" t="t" r="r" b="b"/>
              <a:pathLst>
                <a:path w="2232660" h="681354">
                  <a:moveTo>
                    <a:pt x="2232660" y="0"/>
                  </a:moveTo>
                  <a:lnTo>
                    <a:pt x="0" y="0"/>
                  </a:lnTo>
                  <a:lnTo>
                    <a:pt x="0" y="681227"/>
                  </a:lnTo>
                  <a:lnTo>
                    <a:pt x="2232660" y="681227"/>
                  </a:lnTo>
                  <a:lnTo>
                    <a:pt x="2232660" y="0"/>
                  </a:lnTo>
                  <a:close/>
                </a:path>
              </a:pathLst>
            </a:custGeom>
            <a:solidFill>
              <a:srgbClr val="00AF50"/>
            </a:solidFill>
          </p:spPr>
          <p:txBody>
            <a:bodyPr wrap="square" lIns="0" tIns="0" rIns="0" bIns="0" rtlCol="0"/>
            <a:lstStyle/>
            <a:p>
              <a:endParaRPr/>
            </a:p>
          </p:txBody>
        </p:sp>
        <p:sp>
          <p:nvSpPr>
            <p:cNvPr id="24" name="object 24"/>
            <p:cNvSpPr/>
            <p:nvPr/>
          </p:nvSpPr>
          <p:spPr>
            <a:xfrm>
              <a:off x="3595877" y="2670810"/>
              <a:ext cx="2232660" cy="681355"/>
            </a:xfrm>
            <a:custGeom>
              <a:avLst/>
              <a:gdLst/>
              <a:ahLst/>
              <a:cxnLst/>
              <a:rect l="l" t="t" r="r" b="b"/>
              <a:pathLst>
                <a:path w="2232660" h="681354">
                  <a:moveTo>
                    <a:pt x="0" y="681227"/>
                  </a:moveTo>
                  <a:lnTo>
                    <a:pt x="2232660" y="681227"/>
                  </a:lnTo>
                  <a:lnTo>
                    <a:pt x="2232660" y="0"/>
                  </a:lnTo>
                  <a:lnTo>
                    <a:pt x="0" y="0"/>
                  </a:lnTo>
                  <a:lnTo>
                    <a:pt x="0" y="681227"/>
                  </a:lnTo>
                  <a:close/>
                </a:path>
              </a:pathLst>
            </a:custGeom>
            <a:ln w="10795">
              <a:solidFill>
                <a:srgbClr val="FFFFFF"/>
              </a:solidFill>
            </a:ln>
          </p:spPr>
          <p:txBody>
            <a:bodyPr wrap="square" lIns="0" tIns="0" rIns="0" bIns="0" rtlCol="0"/>
            <a:lstStyle/>
            <a:p>
              <a:endParaRPr/>
            </a:p>
          </p:txBody>
        </p:sp>
      </p:grpSp>
      <p:sp>
        <p:nvSpPr>
          <p:cNvPr id="25" name="object 25"/>
          <p:cNvSpPr txBox="1"/>
          <p:nvPr/>
        </p:nvSpPr>
        <p:spPr>
          <a:xfrm>
            <a:off x="3602888" y="2670810"/>
            <a:ext cx="2232660" cy="681355"/>
          </a:xfrm>
          <a:prstGeom prst="rect">
            <a:avLst/>
          </a:prstGeom>
        </p:spPr>
        <p:txBody>
          <a:bodyPr vert="horz" wrap="square" lIns="0" tIns="142875" rIns="0" bIns="0" rtlCol="0">
            <a:spAutoFit/>
          </a:bodyPr>
          <a:lstStyle/>
          <a:p>
            <a:pPr marL="100965" marR="64769" indent="-45720">
              <a:lnSpc>
                <a:spcPts val="1550"/>
              </a:lnSpc>
              <a:spcBef>
                <a:spcPts val="1125"/>
              </a:spcBef>
            </a:pPr>
            <a:r>
              <a:rPr sz="1500" spc="-5" dirty="0">
                <a:solidFill>
                  <a:srgbClr val="FFFFFF"/>
                </a:solidFill>
                <a:latin typeface="Arial MT"/>
                <a:cs typeface="Arial MT"/>
              </a:rPr>
              <a:t>Altre prestazioni a favore </a:t>
            </a:r>
            <a:r>
              <a:rPr sz="1500" spc="-405" dirty="0">
                <a:solidFill>
                  <a:srgbClr val="FFFFFF"/>
                </a:solidFill>
                <a:latin typeface="Arial MT"/>
                <a:cs typeface="Arial MT"/>
              </a:rPr>
              <a:t> </a:t>
            </a:r>
            <a:r>
              <a:rPr sz="1500" spc="-5" dirty="0">
                <a:solidFill>
                  <a:srgbClr val="FFFFFF"/>
                </a:solidFill>
                <a:latin typeface="Arial MT"/>
                <a:cs typeface="Arial MT"/>
              </a:rPr>
              <a:t>del</a:t>
            </a:r>
            <a:r>
              <a:rPr sz="1500" spc="-20" dirty="0">
                <a:solidFill>
                  <a:srgbClr val="FFFFFF"/>
                </a:solidFill>
                <a:latin typeface="Arial MT"/>
                <a:cs typeface="Arial MT"/>
              </a:rPr>
              <a:t> </a:t>
            </a:r>
            <a:r>
              <a:rPr sz="1500" spc="-5" dirty="0">
                <a:solidFill>
                  <a:srgbClr val="FFFFFF"/>
                </a:solidFill>
                <a:latin typeface="Arial MT"/>
                <a:cs typeface="Arial MT"/>
              </a:rPr>
              <a:t>soggetto</a:t>
            </a:r>
            <a:r>
              <a:rPr sz="1500" spc="-30" dirty="0">
                <a:solidFill>
                  <a:srgbClr val="FFFFFF"/>
                </a:solidFill>
                <a:latin typeface="Arial MT"/>
                <a:cs typeface="Arial MT"/>
              </a:rPr>
              <a:t> </a:t>
            </a:r>
            <a:r>
              <a:rPr sz="1500" spc="-5" dirty="0">
                <a:solidFill>
                  <a:srgbClr val="FFFFFF"/>
                </a:solidFill>
                <a:latin typeface="Arial MT"/>
                <a:cs typeface="Arial MT"/>
              </a:rPr>
              <a:t>revisionato</a:t>
            </a:r>
            <a:endParaRPr sz="1500">
              <a:latin typeface="Arial MT"/>
              <a:cs typeface="Arial MT"/>
            </a:endParaRPr>
          </a:p>
        </p:txBody>
      </p:sp>
      <p:grpSp>
        <p:nvGrpSpPr>
          <p:cNvPr id="26" name="object 26"/>
          <p:cNvGrpSpPr/>
          <p:nvPr/>
        </p:nvGrpSpPr>
        <p:grpSpPr>
          <a:xfrm>
            <a:off x="3625532" y="3439604"/>
            <a:ext cx="2243455" cy="690880"/>
            <a:chOff x="3625532" y="3439604"/>
            <a:chExt cx="2243455" cy="690880"/>
          </a:xfrm>
        </p:grpSpPr>
        <p:sp>
          <p:nvSpPr>
            <p:cNvPr id="27" name="object 27"/>
            <p:cNvSpPr/>
            <p:nvPr/>
          </p:nvSpPr>
          <p:spPr>
            <a:xfrm>
              <a:off x="3630930" y="3445001"/>
              <a:ext cx="2232660" cy="680085"/>
            </a:xfrm>
            <a:custGeom>
              <a:avLst/>
              <a:gdLst/>
              <a:ahLst/>
              <a:cxnLst/>
              <a:rect l="l" t="t" r="r" b="b"/>
              <a:pathLst>
                <a:path w="2232660" h="680085">
                  <a:moveTo>
                    <a:pt x="2232660" y="0"/>
                  </a:moveTo>
                  <a:lnTo>
                    <a:pt x="0" y="0"/>
                  </a:lnTo>
                  <a:lnTo>
                    <a:pt x="0" y="679704"/>
                  </a:lnTo>
                  <a:lnTo>
                    <a:pt x="2232660" y="679704"/>
                  </a:lnTo>
                  <a:lnTo>
                    <a:pt x="2232660" y="0"/>
                  </a:lnTo>
                  <a:close/>
                </a:path>
              </a:pathLst>
            </a:custGeom>
            <a:solidFill>
              <a:srgbClr val="001F5F"/>
            </a:solidFill>
          </p:spPr>
          <p:txBody>
            <a:bodyPr wrap="square" lIns="0" tIns="0" rIns="0" bIns="0" rtlCol="0"/>
            <a:lstStyle/>
            <a:p>
              <a:endParaRPr/>
            </a:p>
          </p:txBody>
        </p:sp>
        <p:sp>
          <p:nvSpPr>
            <p:cNvPr id="28" name="object 28"/>
            <p:cNvSpPr/>
            <p:nvPr/>
          </p:nvSpPr>
          <p:spPr>
            <a:xfrm>
              <a:off x="3630930" y="3445001"/>
              <a:ext cx="2232660" cy="680085"/>
            </a:xfrm>
            <a:custGeom>
              <a:avLst/>
              <a:gdLst/>
              <a:ahLst/>
              <a:cxnLst/>
              <a:rect l="l" t="t" r="r" b="b"/>
              <a:pathLst>
                <a:path w="2232660" h="680085">
                  <a:moveTo>
                    <a:pt x="0" y="679704"/>
                  </a:moveTo>
                  <a:lnTo>
                    <a:pt x="2232660" y="679704"/>
                  </a:lnTo>
                  <a:lnTo>
                    <a:pt x="2232660" y="0"/>
                  </a:lnTo>
                  <a:lnTo>
                    <a:pt x="0" y="0"/>
                  </a:lnTo>
                  <a:lnTo>
                    <a:pt x="0" y="679704"/>
                  </a:lnTo>
                  <a:close/>
                </a:path>
              </a:pathLst>
            </a:custGeom>
            <a:ln w="10795">
              <a:solidFill>
                <a:srgbClr val="FFFFFF"/>
              </a:solidFill>
            </a:ln>
          </p:spPr>
          <p:txBody>
            <a:bodyPr wrap="square" lIns="0" tIns="0" rIns="0" bIns="0" rtlCol="0"/>
            <a:lstStyle/>
            <a:p>
              <a:endParaRPr/>
            </a:p>
          </p:txBody>
        </p:sp>
      </p:grpSp>
      <p:sp>
        <p:nvSpPr>
          <p:cNvPr id="29" name="object 29"/>
          <p:cNvSpPr txBox="1"/>
          <p:nvPr/>
        </p:nvSpPr>
        <p:spPr>
          <a:xfrm>
            <a:off x="3602888" y="3445002"/>
            <a:ext cx="2232660" cy="680085"/>
          </a:xfrm>
          <a:prstGeom prst="rect">
            <a:avLst/>
          </a:prstGeom>
        </p:spPr>
        <p:txBody>
          <a:bodyPr vert="horz" wrap="square" lIns="0" tIns="3175" rIns="0" bIns="0" rtlCol="0">
            <a:spAutoFit/>
          </a:bodyPr>
          <a:lstStyle/>
          <a:p>
            <a:pPr>
              <a:lnSpc>
                <a:spcPct val="100000"/>
              </a:lnSpc>
              <a:spcBef>
                <a:spcPts val="25"/>
              </a:spcBef>
            </a:pPr>
            <a:endParaRPr sz="1400">
              <a:latin typeface="Times New Roman"/>
              <a:cs typeface="Times New Roman"/>
            </a:endParaRPr>
          </a:p>
          <a:p>
            <a:pPr marL="83185">
              <a:lnSpc>
                <a:spcPct val="100000"/>
              </a:lnSpc>
            </a:pPr>
            <a:r>
              <a:rPr sz="1500" spc="-5" dirty="0">
                <a:solidFill>
                  <a:srgbClr val="FFFFFF"/>
                </a:solidFill>
                <a:latin typeface="Arial MT"/>
                <a:cs typeface="Arial MT"/>
              </a:rPr>
              <a:t>Confidenzialità/familiarità</a:t>
            </a:r>
            <a:endParaRPr sz="1500">
              <a:latin typeface="Arial MT"/>
              <a:cs typeface="Arial MT"/>
            </a:endParaRPr>
          </a:p>
        </p:txBody>
      </p:sp>
      <p:grpSp>
        <p:nvGrpSpPr>
          <p:cNvPr id="30" name="object 30"/>
          <p:cNvGrpSpPr/>
          <p:nvPr/>
        </p:nvGrpSpPr>
        <p:grpSpPr>
          <a:xfrm>
            <a:off x="3590480" y="4190936"/>
            <a:ext cx="2243455" cy="690880"/>
            <a:chOff x="3590480" y="4190936"/>
            <a:chExt cx="2243455" cy="690880"/>
          </a:xfrm>
        </p:grpSpPr>
        <p:sp>
          <p:nvSpPr>
            <p:cNvPr id="31" name="object 31"/>
            <p:cNvSpPr/>
            <p:nvPr/>
          </p:nvSpPr>
          <p:spPr>
            <a:xfrm>
              <a:off x="3595877" y="4196333"/>
              <a:ext cx="2232660" cy="680085"/>
            </a:xfrm>
            <a:custGeom>
              <a:avLst/>
              <a:gdLst/>
              <a:ahLst/>
              <a:cxnLst/>
              <a:rect l="l" t="t" r="r" b="b"/>
              <a:pathLst>
                <a:path w="2232660" h="680085">
                  <a:moveTo>
                    <a:pt x="2232660" y="0"/>
                  </a:moveTo>
                  <a:lnTo>
                    <a:pt x="0" y="0"/>
                  </a:lnTo>
                  <a:lnTo>
                    <a:pt x="0" y="679703"/>
                  </a:lnTo>
                  <a:lnTo>
                    <a:pt x="2232660" y="679703"/>
                  </a:lnTo>
                  <a:lnTo>
                    <a:pt x="2232660" y="0"/>
                  </a:lnTo>
                  <a:close/>
                </a:path>
              </a:pathLst>
            </a:custGeom>
            <a:solidFill>
              <a:srgbClr val="009CDE"/>
            </a:solidFill>
          </p:spPr>
          <p:txBody>
            <a:bodyPr wrap="square" lIns="0" tIns="0" rIns="0" bIns="0" rtlCol="0"/>
            <a:lstStyle/>
            <a:p>
              <a:endParaRPr/>
            </a:p>
          </p:txBody>
        </p:sp>
        <p:sp>
          <p:nvSpPr>
            <p:cNvPr id="32" name="object 32"/>
            <p:cNvSpPr/>
            <p:nvPr/>
          </p:nvSpPr>
          <p:spPr>
            <a:xfrm>
              <a:off x="3595877" y="4196333"/>
              <a:ext cx="2232660" cy="680085"/>
            </a:xfrm>
            <a:custGeom>
              <a:avLst/>
              <a:gdLst/>
              <a:ahLst/>
              <a:cxnLst/>
              <a:rect l="l" t="t" r="r" b="b"/>
              <a:pathLst>
                <a:path w="2232660" h="680085">
                  <a:moveTo>
                    <a:pt x="0" y="679703"/>
                  </a:moveTo>
                  <a:lnTo>
                    <a:pt x="2232660" y="679703"/>
                  </a:lnTo>
                  <a:lnTo>
                    <a:pt x="2232660" y="0"/>
                  </a:lnTo>
                  <a:lnTo>
                    <a:pt x="0" y="0"/>
                  </a:lnTo>
                  <a:lnTo>
                    <a:pt x="0" y="679703"/>
                  </a:lnTo>
                  <a:close/>
                </a:path>
              </a:pathLst>
            </a:custGeom>
            <a:ln w="10795">
              <a:solidFill>
                <a:srgbClr val="FFFFFF"/>
              </a:solidFill>
            </a:ln>
          </p:spPr>
          <p:txBody>
            <a:bodyPr wrap="square" lIns="0" tIns="0" rIns="0" bIns="0" rtlCol="0"/>
            <a:lstStyle/>
            <a:p>
              <a:endParaRPr/>
            </a:p>
          </p:txBody>
        </p:sp>
      </p:grpSp>
      <p:sp>
        <p:nvSpPr>
          <p:cNvPr id="33" name="object 33"/>
          <p:cNvSpPr txBox="1"/>
          <p:nvPr/>
        </p:nvSpPr>
        <p:spPr>
          <a:xfrm>
            <a:off x="3602888" y="4196334"/>
            <a:ext cx="2232660" cy="680085"/>
          </a:xfrm>
          <a:prstGeom prst="rect">
            <a:avLst/>
          </a:prstGeom>
        </p:spPr>
        <p:txBody>
          <a:bodyPr vert="horz" wrap="square" lIns="0" tIns="3810" rIns="0" bIns="0" rtlCol="0">
            <a:spAutoFit/>
          </a:bodyPr>
          <a:lstStyle/>
          <a:p>
            <a:pPr>
              <a:lnSpc>
                <a:spcPct val="100000"/>
              </a:lnSpc>
              <a:spcBef>
                <a:spcPts val="30"/>
              </a:spcBef>
            </a:pPr>
            <a:endParaRPr sz="1400">
              <a:latin typeface="Times New Roman"/>
              <a:cs typeface="Times New Roman"/>
            </a:endParaRPr>
          </a:p>
          <a:p>
            <a:pPr marL="546100">
              <a:lnSpc>
                <a:spcPct val="100000"/>
              </a:lnSpc>
            </a:pPr>
            <a:r>
              <a:rPr sz="1500" dirty="0">
                <a:solidFill>
                  <a:srgbClr val="FFFFFF"/>
                </a:solidFill>
                <a:latin typeface="Arial MT"/>
                <a:cs typeface="Arial MT"/>
              </a:rPr>
              <a:t>Intimidazione</a:t>
            </a:r>
            <a:endParaRPr sz="1500">
              <a:latin typeface="Arial MT"/>
              <a:cs typeface="Arial MT"/>
            </a:endParaRPr>
          </a:p>
        </p:txBody>
      </p:sp>
      <p:sp>
        <p:nvSpPr>
          <p:cNvPr id="34" name="object 34"/>
          <p:cNvSpPr txBox="1"/>
          <p:nvPr/>
        </p:nvSpPr>
        <p:spPr>
          <a:xfrm>
            <a:off x="7139178" y="4605934"/>
            <a:ext cx="22352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AF50"/>
                </a:solidFill>
                <a:latin typeface="Arial"/>
                <a:cs typeface="Arial"/>
              </a:rPr>
              <a:t>41</a:t>
            </a:r>
            <a:endParaRPr sz="14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15924"/>
            <a:ext cx="502920" cy="3528060"/>
          </a:xfrm>
          <a:custGeom>
            <a:avLst/>
            <a:gdLst/>
            <a:ahLst/>
            <a:cxnLst/>
            <a:rect l="l" t="t" r="r" b="b"/>
            <a:pathLst>
              <a:path w="502920" h="3528060">
                <a:moveTo>
                  <a:pt x="502920" y="0"/>
                </a:moveTo>
                <a:lnTo>
                  <a:pt x="0" y="0"/>
                </a:lnTo>
                <a:lnTo>
                  <a:pt x="0" y="3528060"/>
                </a:lnTo>
                <a:lnTo>
                  <a:pt x="502920" y="3528060"/>
                </a:lnTo>
                <a:lnTo>
                  <a:pt x="502920" y="0"/>
                </a:lnTo>
                <a:close/>
              </a:path>
            </a:pathLst>
          </a:custGeom>
          <a:solidFill>
            <a:srgbClr val="3E9C35"/>
          </a:solidFill>
        </p:spPr>
        <p:txBody>
          <a:bodyPr wrap="square" lIns="0" tIns="0" rIns="0" bIns="0" rtlCol="0"/>
          <a:lstStyle/>
          <a:p>
            <a:endParaRPr/>
          </a:p>
        </p:txBody>
      </p:sp>
      <p:sp>
        <p:nvSpPr>
          <p:cNvPr id="3" name="object 3"/>
          <p:cNvSpPr/>
          <p:nvPr/>
        </p:nvSpPr>
        <p:spPr>
          <a:xfrm>
            <a:off x="611123" y="915924"/>
            <a:ext cx="1080770" cy="3528060"/>
          </a:xfrm>
          <a:custGeom>
            <a:avLst/>
            <a:gdLst/>
            <a:ahLst/>
            <a:cxnLst/>
            <a:rect l="l" t="t" r="r" b="b"/>
            <a:pathLst>
              <a:path w="1080770" h="3528060">
                <a:moveTo>
                  <a:pt x="1080515" y="0"/>
                </a:moveTo>
                <a:lnTo>
                  <a:pt x="0" y="0"/>
                </a:lnTo>
                <a:lnTo>
                  <a:pt x="0" y="3528060"/>
                </a:lnTo>
                <a:lnTo>
                  <a:pt x="1080515" y="3528060"/>
                </a:lnTo>
                <a:lnTo>
                  <a:pt x="1080515" y="0"/>
                </a:lnTo>
                <a:close/>
              </a:path>
            </a:pathLst>
          </a:custGeom>
          <a:solidFill>
            <a:srgbClr val="009CDE"/>
          </a:solidFill>
        </p:spPr>
        <p:txBody>
          <a:bodyPr wrap="square" lIns="0" tIns="0" rIns="0" bIns="0" rtlCol="0"/>
          <a:lstStyle/>
          <a:p>
            <a:endParaRPr/>
          </a:p>
        </p:txBody>
      </p:sp>
      <p:sp>
        <p:nvSpPr>
          <p:cNvPr id="4" name="object 4"/>
          <p:cNvSpPr/>
          <p:nvPr/>
        </p:nvSpPr>
        <p:spPr>
          <a:xfrm>
            <a:off x="251459" y="771144"/>
            <a:ext cx="1440180" cy="0"/>
          </a:xfrm>
          <a:custGeom>
            <a:avLst/>
            <a:gdLst/>
            <a:ahLst/>
            <a:cxnLst/>
            <a:rect l="l" t="t" r="r" b="b"/>
            <a:pathLst>
              <a:path w="1440180">
                <a:moveTo>
                  <a:pt x="0" y="0"/>
                </a:moveTo>
                <a:lnTo>
                  <a:pt x="1440180" y="0"/>
                </a:lnTo>
              </a:path>
            </a:pathLst>
          </a:custGeom>
          <a:ln w="9525">
            <a:solidFill>
              <a:srgbClr val="878A8D"/>
            </a:solidFill>
          </a:ln>
        </p:spPr>
        <p:txBody>
          <a:bodyPr wrap="square" lIns="0" tIns="0" rIns="0" bIns="0" rtlCol="0"/>
          <a:lstStyle/>
          <a:p>
            <a:endParaRPr/>
          </a:p>
        </p:txBody>
      </p:sp>
      <p:sp>
        <p:nvSpPr>
          <p:cNvPr id="9" name="object 9"/>
          <p:cNvSpPr txBox="1"/>
          <p:nvPr/>
        </p:nvSpPr>
        <p:spPr>
          <a:xfrm>
            <a:off x="1813313" y="281091"/>
            <a:ext cx="7146290" cy="513080"/>
          </a:xfrm>
          <a:prstGeom prst="rect">
            <a:avLst/>
          </a:prstGeom>
        </p:spPr>
        <p:txBody>
          <a:bodyPr vert="horz" wrap="square" lIns="0" tIns="12065" rIns="0" bIns="0" rtlCol="0">
            <a:spAutoFit/>
          </a:bodyPr>
          <a:lstStyle/>
          <a:p>
            <a:pPr marL="160020">
              <a:lnSpc>
                <a:spcPct val="100000"/>
              </a:lnSpc>
              <a:spcBef>
                <a:spcPts val="95"/>
              </a:spcBef>
            </a:pPr>
            <a:r>
              <a:rPr sz="1600" spc="-5" dirty="0">
                <a:solidFill>
                  <a:srgbClr val="92D050"/>
                </a:solidFill>
                <a:latin typeface="Arial MT"/>
                <a:cs typeface="Arial MT"/>
              </a:rPr>
              <a:t>MINA</a:t>
            </a:r>
            <a:r>
              <a:rPr sz="1600" spc="-10" dirty="0">
                <a:solidFill>
                  <a:srgbClr val="92D050"/>
                </a:solidFill>
                <a:latin typeface="Arial MT"/>
                <a:cs typeface="Arial MT"/>
              </a:rPr>
              <a:t>CC</a:t>
            </a:r>
            <a:r>
              <a:rPr sz="1600" spc="-5" dirty="0">
                <a:solidFill>
                  <a:srgbClr val="92D050"/>
                </a:solidFill>
                <a:latin typeface="Arial MT"/>
                <a:cs typeface="Arial MT"/>
              </a:rPr>
              <a:t>E PER</a:t>
            </a:r>
            <a:r>
              <a:rPr sz="1600" spc="-10" dirty="0">
                <a:solidFill>
                  <a:srgbClr val="92D050"/>
                </a:solidFill>
                <a:latin typeface="Arial MT"/>
                <a:cs typeface="Arial MT"/>
              </a:rPr>
              <a:t> </a:t>
            </a:r>
            <a:r>
              <a:rPr sz="1600" spc="-90" dirty="0">
                <a:solidFill>
                  <a:srgbClr val="92D050"/>
                </a:solidFill>
                <a:latin typeface="Arial MT"/>
                <a:cs typeface="Arial MT"/>
              </a:rPr>
              <a:t>L</a:t>
            </a:r>
            <a:r>
              <a:rPr sz="1600" spc="-5" dirty="0">
                <a:solidFill>
                  <a:srgbClr val="92D050"/>
                </a:solidFill>
                <a:latin typeface="Arial MT"/>
                <a:cs typeface="Arial MT"/>
              </a:rPr>
              <a:t>’INDIP</a:t>
            </a:r>
            <a:r>
              <a:rPr sz="1600" dirty="0">
                <a:solidFill>
                  <a:srgbClr val="92D050"/>
                </a:solidFill>
                <a:latin typeface="Arial MT"/>
                <a:cs typeface="Arial MT"/>
              </a:rPr>
              <a:t>E</a:t>
            </a:r>
            <a:r>
              <a:rPr sz="1600" spc="-10" dirty="0">
                <a:solidFill>
                  <a:srgbClr val="92D050"/>
                </a:solidFill>
                <a:latin typeface="Arial MT"/>
                <a:cs typeface="Arial MT"/>
              </a:rPr>
              <a:t>NDENZ</a:t>
            </a:r>
            <a:r>
              <a:rPr sz="1600" spc="-5" dirty="0">
                <a:solidFill>
                  <a:srgbClr val="92D050"/>
                </a:solidFill>
                <a:latin typeface="Arial MT"/>
                <a:cs typeface="Arial MT"/>
              </a:rPr>
              <a:t>A</a:t>
            </a:r>
            <a:r>
              <a:rPr sz="1600" spc="-110" dirty="0">
                <a:solidFill>
                  <a:srgbClr val="92D050"/>
                </a:solidFill>
                <a:latin typeface="Arial MT"/>
                <a:cs typeface="Arial MT"/>
              </a:rPr>
              <a:t> </a:t>
            </a:r>
            <a:r>
              <a:rPr sz="1600" spc="-10" dirty="0">
                <a:solidFill>
                  <a:srgbClr val="92D050"/>
                </a:solidFill>
                <a:latin typeface="Arial MT"/>
                <a:cs typeface="Arial MT"/>
              </a:rPr>
              <a:t>DE</a:t>
            </a:r>
            <a:r>
              <a:rPr sz="1600" spc="-5" dirty="0">
                <a:solidFill>
                  <a:srgbClr val="92D050"/>
                </a:solidFill>
                <a:latin typeface="Arial MT"/>
                <a:cs typeface="Arial MT"/>
              </a:rPr>
              <a:t>L</a:t>
            </a:r>
            <a:r>
              <a:rPr sz="1600" spc="-60" dirty="0">
                <a:solidFill>
                  <a:srgbClr val="92D050"/>
                </a:solidFill>
                <a:latin typeface="Arial MT"/>
                <a:cs typeface="Arial MT"/>
              </a:rPr>
              <a:t> </a:t>
            </a:r>
            <a:r>
              <a:rPr sz="1600" spc="-10" dirty="0">
                <a:solidFill>
                  <a:srgbClr val="92D050"/>
                </a:solidFill>
                <a:latin typeface="Arial MT"/>
                <a:cs typeface="Arial MT"/>
              </a:rPr>
              <a:t>RE</a:t>
            </a:r>
            <a:r>
              <a:rPr sz="1600" spc="-5" dirty="0">
                <a:solidFill>
                  <a:srgbClr val="92D050"/>
                </a:solidFill>
                <a:latin typeface="Arial MT"/>
                <a:cs typeface="Arial MT"/>
              </a:rPr>
              <a:t>VISORE O</a:t>
            </a:r>
            <a:r>
              <a:rPr sz="1600" spc="5" dirty="0">
                <a:solidFill>
                  <a:srgbClr val="92D050"/>
                </a:solidFill>
                <a:latin typeface="Arial MT"/>
                <a:cs typeface="Arial MT"/>
              </a:rPr>
              <a:t> </a:t>
            </a:r>
            <a:r>
              <a:rPr sz="1600" spc="-10" dirty="0">
                <a:solidFill>
                  <a:srgbClr val="92D050"/>
                </a:solidFill>
                <a:latin typeface="Arial MT"/>
                <a:cs typeface="Arial MT"/>
              </a:rPr>
              <a:t>DELLA</a:t>
            </a:r>
            <a:endParaRPr sz="1600" dirty="0">
              <a:latin typeface="Arial MT"/>
              <a:cs typeface="Arial MT"/>
            </a:endParaRPr>
          </a:p>
          <a:p>
            <a:pPr marL="12700">
              <a:lnSpc>
                <a:spcPct val="100000"/>
              </a:lnSpc>
              <a:tabLst>
                <a:tab pos="1784985" algn="l"/>
                <a:tab pos="7132955" algn="l"/>
              </a:tabLst>
            </a:pPr>
            <a:r>
              <a:rPr sz="1600" u="sng" spc="-5" dirty="0">
                <a:solidFill>
                  <a:srgbClr val="92D050"/>
                </a:solidFill>
                <a:uFill>
                  <a:solidFill>
                    <a:srgbClr val="3E9C35"/>
                  </a:solidFill>
                </a:uFill>
                <a:latin typeface="Arial MT"/>
                <a:cs typeface="Arial MT"/>
              </a:rPr>
              <a:t> 	SO</a:t>
            </a:r>
            <a:r>
              <a:rPr sz="1600" spc="-5" dirty="0">
                <a:solidFill>
                  <a:srgbClr val="92D050"/>
                </a:solidFill>
                <a:latin typeface="Arial MT"/>
                <a:cs typeface="Arial MT"/>
              </a:rPr>
              <a:t>C</a:t>
            </a:r>
            <a:r>
              <a:rPr sz="1600" u="sng" spc="-5" dirty="0">
                <a:solidFill>
                  <a:srgbClr val="92D050"/>
                </a:solidFill>
                <a:uFill>
                  <a:solidFill>
                    <a:srgbClr val="009CDE"/>
                  </a:solidFill>
                </a:uFill>
                <a:latin typeface="Arial MT"/>
                <a:cs typeface="Arial MT"/>
              </a:rPr>
              <a:t>IETÀ</a:t>
            </a:r>
            <a:r>
              <a:rPr sz="1600" u="sng" spc="-10" dirty="0">
                <a:solidFill>
                  <a:srgbClr val="92D050"/>
                </a:solidFill>
                <a:uFill>
                  <a:solidFill>
                    <a:srgbClr val="009CDE"/>
                  </a:solidFill>
                </a:uFill>
                <a:latin typeface="Arial MT"/>
                <a:cs typeface="Arial MT"/>
              </a:rPr>
              <a:t> </a:t>
            </a:r>
            <a:r>
              <a:rPr sz="1600" u="sng" spc="-5" dirty="0">
                <a:solidFill>
                  <a:srgbClr val="92D050"/>
                </a:solidFill>
                <a:uFill>
                  <a:solidFill>
                    <a:srgbClr val="009CDE"/>
                  </a:solidFill>
                </a:uFill>
                <a:latin typeface="Arial MT"/>
                <a:cs typeface="Arial MT"/>
              </a:rPr>
              <a:t>DI</a:t>
            </a:r>
            <a:r>
              <a:rPr sz="1600" u="sng" spc="-10" dirty="0">
                <a:solidFill>
                  <a:srgbClr val="92D050"/>
                </a:solidFill>
                <a:uFill>
                  <a:solidFill>
                    <a:srgbClr val="009CDE"/>
                  </a:solidFill>
                </a:uFill>
                <a:latin typeface="Arial MT"/>
                <a:cs typeface="Arial MT"/>
              </a:rPr>
              <a:t> </a:t>
            </a:r>
            <a:r>
              <a:rPr sz="1600" u="sng" spc="-5" dirty="0">
                <a:solidFill>
                  <a:srgbClr val="92D050"/>
                </a:solidFill>
                <a:uFill>
                  <a:solidFill>
                    <a:srgbClr val="009CDE"/>
                  </a:solidFill>
                </a:uFill>
                <a:latin typeface="Arial MT"/>
                <a:cs typeface="Arial MT"/>
              </a:rPr>
              <a:t>REVISIONE	</a:t>
            </a:r>
            <a:endParaRPr sz="1600" dirty="0">
              <a:latin typeface="Arial MT"/>
              <a:cs typeface="Arial MT"/>
            </a:endParaRPr>
          </a:p>
        </p:txBody>
      </p:sp>
      <p:sp>
        <p:nvSpPr>
          <p:cNvPr id="10" name="object 10"/>
          <p:cNvSpPr txBox="1"/>
          <p:nvPr/>
        </p:nvSpPr>
        <p:spPr>
          <a:xfrm>
            <a:off x="1924050" y="1025397"/>
            <a:ext cx="991869"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2666A"/>
                </a:solidFill>
                <a:latin typeface="Arial MT"/>
                <a:cs typeface="Arial MT"/>
              </a:rPr>
              <a:t>C</a:t>
            </a:r>
            <a:r>
              <a:rPr sz="1800" spc="-15" dirty="0">
                <a:solidFill>
                  <a:srgbClr val="62666A"/>
                </a:solidFill>
                <a:latin typeface="Arial MT"/>
                <a:cs typeface="Arial MT"/>
              </a:rPr>
              <a:t>L</a:t>
            </a:r>
            <a:r>
              <a:rPr sz="1800" dirty="0">
                <a:solidFill>
                  <a:srgbClr val="62666A"/>
                </a:solidFill>
                <a:latin typeface="Arial MT"/>
                <a:cs typeface="Arial MT"/>
              </a:rPr>
              <a:t>IEN</a:t>
            </a:r>
            <a:r>
              <a:rPr sz="1800" spc="10" dirty="0">
                <a:solidFill>
                  <a:srgbClr val="62666A"/>
                </a:solidFill>
                <a:latin typeface="Arial MT"/>
                <a:cs typeface="Arial MT"/>
              </a:rPr>
              <a:t>T</a:t>
            </a:r>
            <a:r>
              <a:rPr sz="1800" dirty="0">
                <a:solidFill>
                  <a:srgbClr val="62666A"/>
                </a:solidFill>
                <a:latin typeface="Arial MT"/>
                <a:cs typeface="Arial MT"/>
              </a:rPr>
              <a:t>E</a:t>
            </a:r>
            <a:endParaRPr sz="1800">
              <a:latin typeface="Arial MT"/>
              <a:cs typeface="Arial MT"/>
            </a:endParaRPr>
          </a:p>
        </p:txBody>
      </p:sp>
      <p:sp>
        <p:nvSpPr>
          <p:cNvPr id="11" name="object 11"/>
          <p:cNvSpPr txBox="1"/>
          <p:nvPr/>
        </p:nvSpPr>
        <p:spPr>
          <a:xfrm>
            <a:off x="7694421" y="2660091"/>
            <a:ext cx="1099820" cy="300355"/>
          </a:xfrm>
          <a:prstGeom prst="rect">
            <a:avLst/>
          </a:prstGeom>
        </p:spPr>
        <p:txBody>
          <a:bodyPr vert="horz" wrap="square" lIns="0" tIns="12700" rIns="0" bIns="0" rtlCol="0">
            <a:spAutoFit/>
          </a:bodyPr>
          <a:lstStyle/>
          <a:p>
            <a:pPr marL="12700">
              <a:lnSpc>
                <a:spcPct val="100000"/>
              </a:lnSpc>
              <a:spcBef>
                <a:spcPts val="100"/>
              </a:spcBef>
            </a:pPr>
            <a:r>
              <a:rPr sz="1800" spc="-135" dirty="0">
                <a:solidFill>
                  <a:srgbClr val="62666A"/>
                </a:solidFill>
                <a:latin typeface="Arial MT"/>
                <a:cs typeface="Arial MT"/>
              </a:rPr>
              <a:t>P</a:t>
            </a:r>
            <a:r>
              <a:rPr sz="1800" dirty="0">
                <a:solidFill>
                  <a:srgbClr val="62666A"/>
                </a:solidFill>
                <a:latin typeface="Arial MT"/>
                <a:cs typeface="Arial MT"/>
              </a:rPr>
              <a:t>A</a:t>
            </a:r>
            <a:r>
              <a:rPr sz="1800" spc="-40" dirty="0">
                <a:solidFill>
                  <a:srgbClr val="62666A"/>
                </a:solidFill>
                <a:latin typeface="Arial MT"/>
                <a:cs typeface="Arial MT"/>
              </a:rPr>
              <a:t>R</a:t>
            </a:r>
            <a:r>
              <a:rPr sz="1800" spc="15" dirty="0">
                <a:solidFill>
                  <a:srgbClr val="62666A"/>
                </a:solidFill>
                <a:latin typeface="Arial MT"/>
                <a:cs typeface="Arial MT"/>
              </a:rPr>
              <a:t>T</a:t>
            </a:r>
            <a:r>
              <a:rPr sz="1800" dirty="0">
                <a:solidFill>
                  <a:srgbClr val="62666A"/>
                </a:solidFill>
                <a:latin typeface="Arial MT"/>
                <a:cs typeface="Arial MT"/>
              </a:rPr>
              <a:t>NER</a:t>
            </a:r>
            <a:endParaRPr sz="1800">
              <a:latin typeface="Arial MT"/>
              <a:cs typeface="Arial MT"/>
            </a:endParaRPr>
          </a:p>
        </p:txBody>
      </p:sp>
      <p:pic>
        <p:nvPicPr>
          <p:cNvPr id="12" name="object 12"/>
          <p:cNvPicPr/>
          <p:nvPr/>
        </p:nvPicPr>
        <p:blipFill>
          <a:blip r:embed="rId2" cstate="print"/>
          <a:stretch>
            <a:fillRect/>
          </a:stretch>
        </p:blipFill>
        <p:spPr>
          <a:xfrm>
            <a:off x="2938272" y="1255776"/>
            <a:ext cx="2363724" cy="1668779"/>
          </a:xfrm>
          <a:prstGeom prst="rect">
            <a:avLst/>
          </a:prstGeom>
        </p:spPr>
      </p:pic>
      <p:sp>
        <p:nvSpPr>
          <p:cNvPr id="13" name="object 13"/>
          <p:cNvSpPr txBox="1"/>
          <p:nvPr/>
        </p:nvSpPr>
        <p:spPr>
          <a:xfrm>
            <a:off x="4736084" y="4314545"/>
            <a:ext cx="15875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2666A"/>
                </a:solidFill>
                <a:latin typeface="Arial MT"/>
                <a:cs typeface="Arial MT"/>
              </a:rPr>
              <a:t>CONSULENTE</a:t>
            </a:r>
            <a:endParaRPr sz="1800">
              <a:latin typeface="Arial MT"/>
              <a:cs typeface="Arial MT"/>
            </a:endParaRPr>
          </a:p>
        </p:txBody>
      </p:sp>
      <p:sp>
        <p:nvSpPr>
          <p:cNvPr id="14" name="object 14"/>
          <p:cNvSpPr txBox="1">
            <a:spLocks noGrp="1"/>
          </p:cNvSpPr>
          <p:nvPr>
            <p:ph type="title"/>
          </p:nvPr>
        </p:nvSpPr>
        <p:spPr>
          <a:xfrm>
            <a:off x="5700776" y="789812"/>
            <a:ext cx="2814320"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52CCFF"/>
                </a:solidFill>
              </a:rPr>
              <a:t>Interesse</a:t>
            </a:r>
            <a:r>
              <a:rPr sz="2500" spc="-15" dirty="0">
                <a:solidFill>
                  <a:srgbClr val="52CCFF"/>
                </a:solidFill>
              </a:rPr>
              <a:t> </a:t>
            </a:r>
            <a:r>
              <a:rPr sz="2500" spc="-5" dirty="0">
                <a:solidFill>
                  <a:srgbClr val="52CCFF"/>
                </a:solidFill>
              </a:rPr>
              <a:t>personale</a:t>
            </a:r>
            <a:endParaRPr sz="2500"/>
          </a:p>
        </p:txBody>
      </p:sp>
      <p:pic>
        <p:nvPicPr>
          <p:cNvPr id="15" name="object 15"/>
          <p:cNvPicPr/>
          <p:nvPr/>
        </p:nvPicPr>
        <p:blipFill>
          <a:blip r:embed="rId3" cstate="print"/>
          <a:stretch>
            <a:fillRect/>
          </a:stretch>
        </p:blipFill>
        <p:spPr>
          <a:xfrm>
            <a:off x="5966459" y="2698439"/>
            <a:ext cx="1661160" cy="1570849"/>
          </a:xfrm>
          <a:prstGeom prst="rect">
            <a:avLst/>
          </a:prstGeom>
        </p:spPr>
      </p:pic>
      <p:sp>
        <p:nvSpPr>
          <p:cNvPr id="16" name="object 16"/>
          <p:cNvSpPr txBox="1"/>
          <p:nvPr/>
        </p:nvSpPr>
        <p:spPr>
          <a:xfrm>
            <a:off x="5691632" y="1321435"/>
            <a:ext cx="2515235" cy="1092200"/>
          </a:xfrm>
          <a:prstGeom prst="rect">
            <a:avLst/>
          </a:prstGeom>
        </p:spPr>
        <p:txBody>
          <a:bodyPr vert="horz" wrap="square" lIns="0" tIns="12065" rIns="0" bIns="0" rtlCol="0">
            <a:spAutoFit/>
          </a:bodyPr>
          <a:lstStyle/>
          <a:p>
            <a:pPr marL="12700" marR="5080">
              <a:lnSpc>
                <a:spcPct val="100000"/>
              </a:lnSpc>
              <a:spcBef>
                <a:spcPts val="95"/>
              </a:spcBef>
            </a:pPr>
            <a:r>
              <a:rPr sz="1000" spc="-10" dirty="0">
                <a:solidFill>
                  <a:srgbClr val="62666A"/>
                </a:solidFill>
                <a:latin typeface="Arial MT"/>
                <a:cs typeface="Arial MT"/>
              </a:rPr>
              <a:t>quando</a:t>
            </a:r>
            <a:r>
              <a:rPr sz="1000" spc="-20" dirty="0">
                <a:solidFill>
                  <a:srgbClr val="62666A"/>
                </a:solidFill>
                <a:latin typeface="Arial MT"/>
                <a:cs typeface="Arial MT"/>
              </a:rPr>
              <a:t> </a:t>
            </a:r>
            <a:r>
              <a:rPr sz="1000" spc="-10" dirty="0">
                <a:solidFill>
                  <a:srgbClr val="62666A"/>
                </a:solidFill>
                <a:latin typeface="Arial MT"/>
                <a:cs typeface="Arial MT"/>
              </a:rPr>
              <a:t>l’EP,</a:t>
            </a:r>
            <a:r>
              <a:rPr sz="1000" spc="20" dirty="0">
                <a:solidFill>
                  <a:srgbClr val="62666A"/>
                </a:solidFill>
                <a:latin typeface="Arial MT"/>
                <a:cs typeface="Arial MT"/>
              </a:rPr>
              <a:t> </a:t>
            </a:r>
            <a:r>
              <a:rPr sz="1000" spc="-10" dirty="0">
                <a:solidFill>
                  <a:srgbClr val="62666A"/>
                </a:solidFill>
                <a:latin typeface="Arial MT"/>
                <a:cs typeface="Arial MT"/>
              </a:rPr>
              <a:t>una</a:t>
            </a:r>
            <a:r>
              <a:rPr sz="1000" spc="-15" dirty="0">
                <a:solidFill>
                  <a:srgbClr val="62666A"/>
                </a:solidFill>
                <a:latin typeface="Arial MT"/>
                <a:cs typeface="Arial MT"/>
              </a:rPr>
              <a:t> </a:t>
            </a:r>
            <a:r>
              <a:rPr sz="1000" spc="-5" dirty="0">
                <a:solidFill>
                  <a:srgbClr val="62666A"/>
                </a:solidFill>
                <a:latin typeface="Arial MT"/>
                <a:cs typeface="Arial MT"/>
              </a:rPr>
              <a:t>figura</a:t>
            </a:r>
            <a:r>
              <a:rPr sz="1000" spc="-20" dirty="0">
                <a:solidFill>
                  <a:srgbClr val="62666A"/>
                </a:solidFill>
                <a:latin typeface="Arial MT"/>
                <a:cs typeface="Arial MT"/>
              </a:rPr>
              <a:t> </a:t>
            </a:r>
            <a:r>
              <a:rPr sz="1000" spc="-10" dirty="0">
                <a:solidFill>
                  <a:srgbClr val="62666A"/>
                </a:solidFill>
                <a:latin typeface="Arial MT"/>
                <a:cs typeface="Arial MT"/>
              </a:rPr>
              <a:t>apicale</a:t>
            </a:r>
            <a:r>
              <a:rPr sz="1000" spc="5" dirty="0">
                <a:solidFill>
                  <a:srgbClr val="62666A"/>
                </a:solidFill>
                <a:latin typeface="Arial MT"/>
                <a:cs typeface="Arial MT"/>
              </a:rPr>
              <a:t> </a:t>
            </a:r>
            <a:r>
              <a:rPr sz="1000" spc="-10" dirty="0">
                <a:solidFill>
                  <a:srgbClr val="62666A"/>
                </a:solidFill>
                <a:latin typeface="Arial MT"/>
                <a:cs typeface="Arial MT"/>
              </a:rPr>
              <a:t>della</a:t>
            </a:r>
            <a:r>
              <a:rPr sz="1000" spc="10" dirty="0">
                <a:solidFill>
                  <a:srgbClr val="62666A"/>
                </a:solidFill>
                <a:latin typeface="Arial MT"/>
                <a:cs typeface="Arial MT"/>
              </a:rPr>
              <a:t> </a:t>
            </a:r>
            <a:r>
              <a:rPr sz="1000" spc="-10" dirty="0">
                <a:solidFill>
                  <a:srgbClr val="62666A"/>
                </a:solidFill>
                <a:latin typeface="Arial MT"/>
                <a:cs typeface="Arial MT"/>
              </a:rPr>
              <a:t>Rete </a:t>
            </a:r>
            <a:r>
              <a:rPr sz="1000" spc="-5" dirty="0">
                <a:solidFill>
                  <a:srgbClr val="62666A"/>
                </a:solidFill>
                <a:latin typeface="Arial MT"/>
                <a:cs typeface="Arial MT"/>
              </a:rPr>
              <a:t>o </a:t>
            </a:r>
            <a:r>
              <a:rPr sz="1000" dirty="0">
                <a:solidFill>
                  <a:srgbClr val="62666A"/>
                </a:solidFill>
                <a:latin typeface="Arial MT"/>
                <a:cs typeface="Arial MT"/>
              </a:rPr>
              <a:t> </a:t>
            </a:r>
            <a:r>
              <a:rPr sz="1000" spc="-5" dirty="0">
                <a:solidFill>
                  <a:srgbClr val="62666A"/>
                </a:solidFill>
                <a:latin typeface="Arial MT"/>
                <a:cs typeface="Arial MT"/>
              </a:rPr>
              <a:t>un </a:t>
            </a:r>
            <a:r>
              <a:rPr sz="1000" spc="-10" dirty="0">
                <a:solidFill>
                  <a:srgbClr val="62666A"/>
                </a:solidFill>
                <a:latin typeface="Arial MT"/>
                <a:cs typeface="Arial MT"/>
              </a:rPr>
              <a:t>appartenente </a:t>
            </a:r>
            <a:r>
              <a:rPr sz="1000" spc="-5" dirty="0">
                <a:solidFill>
                  <a:srgbClr val="62666A"/>
                </a:solidFill>
                <a:latin typeface="Arial MT"/>
                <a:cs typeface="Arial MT"/>
              </a:rPr>
              <a:t>al Team </a:t>
            </a:r>
            <a:r>
              <a:rPr sz="1000" dirty="0">
                <a:solidFill>
                  <a:srgbClr val="62666A"/>
                </a:solidFill>
                <a:latin typeface="Arial MT"/>
                <a:cs typeface="Arial MT"/>
              </a:rPr>
              <a:t>si </a:t>
            </a:r>
            <a:r>
              <a:rPr sz="1000" spc="-5" dirty="0">
                <a:solidFill>
                  <a:srgbClr val="62666A"/>
                </a:solidFill>
                <a:latin typeface="Arial MT"/>
                <a:cs typeface="Arial MT"/>
              </a:rPr>
              <a:t>trova in </a:t>
            </a:r>
            <a:r>
              <a:rPr sz="1000" spc="-10" dirty="0">
                <a:solidFill>
                  <a:srgbClr val="62666A"/>
                </a:solidFill>
                <a:latin typeface="Arial MT"/>
                <a:cs typeface="Arial MT"/>
              </a:rPr>
              <a:t>una </a:t>
            </a:r>
            <a:r>
              <a:rPr sz="1000" spc="-5" dirty="0">
                <a:solidFill>
                  <a:srgbClr val="62666A"/>
                </a:solidFill>
                <a:latin typeface="Arial MT"/>
                <a:cs typeface="Arial MT"/>
              </a:rPr>
              <a:t> </a:t>
            </a:r>
            <a:r>
              <a:rPr sz="1000" spc="-10" dirty="0">
                <a:solidFill>
                  <a:srgbClr val="62666A"/>
                </a:solidFill>
                <a:latin typeface="Arial MT"/>
                <a:cs typeface="Arial MT"/>
              </a:rPr>
              <a:t>situazione</a:t>
            </a:r>
            <a:r>
              <a:rPr sz="1000" spc="15" dirty="0">
                <a:solidFill>
                  <a:srgbClr val="62666A"/>
                </a:solidFill>
                <a:latin typeface="Arial MT"/>
                <a:cs typeface="Arial MT"/>
              </a:rPr>
              <a:t> </a:t>
            </a:r>
            <a:r>
              <a:rPr sz="1000" spc="-5" dirty="0">
                <a:solidFill>
                  <a:srgbClr val="62666A"/>
                </a:solidFill>
                <a:latin typeface="Arial MT"/>
                <a:cs typeface="Arial MT"/>
              </a:rPr>
              <a:t>di</a:t>
            </a:r>
            <a:r>
              <a:rPr sz="1000" spc="-10" dirty="0">
                <a:solidFill>
                  <a:srgbClr val="62666A"/>
                </a:solidFill>
                <a:latin typeface="Arial MT"/>
                <a:cs typeface="Arial MT"/>
              </a:rPr>
              <a:t> </a:t>
            </a:r>
            <a:r>
              <a:rPr sz="1000" spc="-5" dirty="0">
                <a:solidFill>
                  <a:srgbClr val="62666A"/>
                </a:solidFill>
                <a:latin typeface="Arial MT"/>
                <a:cs typeface="Arial MT"/>
              </a:rPr>
              <a:t>conflitto</a:t>
            </a:r>
            <a:r>
              <a:rPr sz="1000" dirty="0">
                <a:solidFill>
                  <a:srgbClr val="62666A"/>
                </a:solidFill>
                <a:latin typeface="Arial MT"/>
                <a:cs typeface="Arial MT"/>
              </a:rPr>
              <a:t> </a:t>
            </a:r>
            <a:r>
              <a:rPr sz="1000" spc="-5" dirty="0">
                <a:solidFill>
                  <a:srgbClr val="62666A"/>
                </a:solidFill>
                <a:latin typeface="Arial MT"/>
                <a:cs typeface="Arial MT"/>
              </a:rPr>
              <a:t>di</a:t>
            </a:r>
            <a:r>
              <a:rPr sz="1000" spc="-10" dirty="0">
                <a:solidFill>
                  <a:srgbClr val="62666A"/>
                </a:solidFill>
                <a:latin typeface="Arial MT"/>
                <a:cs typeface="Arial MT"/>
              </a:rPr>
              <a:t> </a:t>
            </a:r>
            <a:r>
              <a:rPr sz="1000" spc="-5" dirty="0">
                <a:solidFill>
                  <a:srgbClr val="62666A"/>
                </a:solidFill>
                <a:latin typeface="Arial MT"/>
                <a:cs typeface="Arial MT"/>
              </a:rPr>
              <a:t>interessi che ad</a:t>
            </a:r>
            <a:r>
              <a:rPr sz="1000" spc="-15" dirty="0">
                <a:solidFill>
                  <a:srgbClr val="62666A"/>
                </a:solidFill>
                <a:latin typeface="Arial MT"/>
                <a:cs typeface="Arial MT"/>
              </a:rPr>
              <a:t> </a:t>
            </a:r>
            <a:r>
              <a:rPr sz="1000" spc="-5" dirty="0">
                <a:solidFill>
                  <a:srgbClr val="62666A"/>
                </a:solidFill>
                <a:latin typeface="Arial MT"/>
                <a:cs typeface="Arial MT"/>
              </a:rPr>
              <a:t>un </a:t>
            </a:r>
            <a:r>
              <a:rPr sz="1000" dirty="0">
                <a:solidFill>
                  <a:srgbClr val="62666A"/>
                </a:solidFill>
                <a:latin typeface="Arial MT"/>
                <a:cs typeface="Arial MT"/>
              </a:rPr>
              <a:t> </a:t>
            </a:r>
            <a:r>
              <a:rPr sz="1000" spc="-5" dirty="0">
                <a:solidFill>
                  <a:srgbClr val="62666A"/>
                </a:solidFill>
                <a:latin typeface="Arial MT"/>
                <a:cs typeface="Arial MT"/>
              </a:rPr>
              <a:t>Terzo </a:t>
            </a:r>
            <a:r>
              <a:rPr sz="1000" spc="-10" dirty="0">
                <a:solidFill>
                  <a:srgbClr val="62666A"/>
                </a:solidFill>
                <a:latin typeface="Arial MT"/>
                <a:cs typeface="Arial MT"/>
              </a:rPr>
              <a:t>ragionevole </a:t>
            </a:r>
            <a:r>
              <a:rPr sz="1000" spc="-5" dirty="0">
                <a:solidFill>
                  <a:srgbClr val="62666A"/>
                </a:solidFill>
                <a:latin typeface="Arial MT"/>
                <a:cs typeface="Arial MT"/>
              </a:rPr>
              <a:t>ed informato può apparire </a:t>
            </a:r>
            <a:r>
              <a:rPr sz="1000" spc="-265" dirty="0">
                <a:solidFill>
                  <a:srgbClr val="62666A"/>
                </a:solidFill>
                <a:latin typeface="Arial MT"/>
                <a:cs typeface="Arial MT"/>
              </a:rPr>
              <a:t> </a:t>
            </a:r>
            <a:r>
              <a:rPr sz="1000" spc="-10" dirty="0">
                <a:solidFill>
                  <a:srgbClr val="62666A"/>
                </a:solidFill>
                <a:latin typeface="Arial MT"/>
                <a:cs typeface="Arial MT"/>
              </a:rPr>
              <a:t>influente</a:t>
            </a:r>
            <a:r>
              <a:rPr sz="1000" spc="-25" dirty="0">
                <a:solidFill>
                  <a:srgbClr val="62666A"/>
                </a:solidFill>
                <a:latin typeface="Arial MT"/>
                <a:cs typeface="Arial MT"/>
              </a:rPr>
              <a:t> </a:t>
            </a:r>
            <a:r>
              <a:rPr sz="1000" spc="-10" dirty="0">
                <a:solidFill>
                  <a:srgbClr val="62666A"/>
                </a:solidFill>
                <a:latin typeface="Arial MT"/>
                <a:cs typeface="Arial MT"/>
              </a:rPr>
              <a:t>sullo</a:t>
            </a:r>
            <a:r>
              <a:rPr sz="1000" spc="5" dirty="0">
                <a:solidFill>
                  <a:srgbClr val="62666A"/>
                </a:solidFill>
                <a:latin typeface="Arial MT"/>
                <a:cs typeface="Arial MT"/>
              </a:rPr>
              <a:t> </a:t>
            </a:r>
            <a:r>
              <a:rPr sz="1000" spc="-5" dirty="0">
                <a:solidFill>
                  <a:srgbClr val="62666A"/>
                </a:solidFill>
                <a:latin typeface="Arial MT"/>
                <a:cs typeface="Arial MT"/>
              </a:rPr>
              <a:t>svolgimento </a:t>
            </a:r>
            <a:r>
              <a:rPr sz="1000" spc="-10" dirty="0">
                <a:solidFill>
                  <a:srgbClr val="62666A"/>
                </a:solidFill>
                <a:latin typeface="Arial MT"/>
                <a:cs typeface="Arial MT"/>
              </a:rPr>
              <a:t>dell’attività</a:t>
            </a:r>
            <a:r>
              <a:rPr sz="1000" spc="30" dirty="0">
                <a:solidFill>
                  <a:srgbClr val="62666A"/>
                </a:solidFill>
                <a:latin typeface="Arial MT"/>
                <a:cs typeface="Arial MT"/>
              </a:rPr>
              <a:t> </a:t>
            </a:r>
            <a:r>
              <a:rPr sz="1000" spc="-10" dirty="0">
                <a:solidFill>
                  <a:srgbClr val="62666A"/>
                </a:solidFill>
                <a:latin typeface="Arial MT"/>
                <a:cs typeface="Arial MT"/>
              </a:rPr>
              <a:t>di </a:t>
            </a:r>
            <a:r>
              <a:rPr sz="1000" spc="-5" dirty="0">
                <a:solidFill>
                  <a:srgbClr val="62666A"/>
                </a:solidFill>
                <a:latin typeface="Arial MT"/>
                <a:cs typeface="Arial MT"/>
              </a:rPr>
              <a:t> Assurance e sui risultati della stessa in </a:t>
            </a:r>
            <a:r>
              <a:rPr sz="1000" dirty="0">
                <a:solidFill>
                  <a:srgbClr val="62666A"/>
                </a:solidFill>
                <a:latin typeface="Arial MT"/>
                <a:cs typeface="Arial MT"/>
              </a:rPr>
              <a:t> </a:t>
            </a:r>
            <a:r>
              <a:rPr sz="1000" spc="-10" dirty="0">
                <a:solidFill>
                  <a:srgbClr val="62666A"/>
                </a:solidFill>
                <a:latin typeface="Arial MT"/>
                <a:cs typeface="Arial MT"/>
              </a:rPr>
              <a:t>condizioni</a:t>
            </a:r>
            <a:r>
              <a:rPr sz="1000" spc="20" dirty="0">
                <a:solidFill>
                  <a:srgbClr val="62666A"/>
                </a:solidFill>
                <a:latin typeface="Arial MT"/>
                <a:cs typeface="Arial MT"/>
              </a:rPr>
              <a:t> </a:t>
            </a:r>
            <a:r>
              <a:rPr sz="1000" spc="-5" dirty="0">
                <a:solidFill>
                  <a:srgbClr val="62666A"/>
                </a:solidFill>
                <a:latin typeface="Arial MT"/>
                <a:cs typeface="Arial MT"/>
              </a:rPr>
              <a:t>di</a:t>
            </a:r>
            <a:r>
              <a:rPr sz="1000" spc="-10" dirty="0">
                <a:solidFill>
                  <a:srgbClr val="62666A"/>
                </a:solidFill>
                <a:latin typeface="Arial MT"/>
                <a:cs typeface="Arial MT"/>
              </a:rPr>
              <a:t> indipendenza</a:t>
            </a:r>
            <a:endParaRPr sz="1000">
              <a:latin typeface="Arial MT"/>
              <a:cs typeface="Arial MT"/>
            </a:endParaRPr>
          </a:p>
        </p:txBody>
      </p:sp>
      <p:pic>
        <p:nvPicPr>
          <p:cNvPr id="17" name="object 17"/>
          <p:cNvPicPr/>
          <p:nvPr/>
        </p:nvPicPr>
        <p:blipFill>
          <a:blip r:embed="rId4" cstate="print"/>
          <a:stretch>
            <a:fillRect/>
          </a:stretch>
        </p:blipFill>
        <p:spPr>
          <a:xfrm>
            <a:off x="1834095" y="2914395"/>
            <a:ext cx="2969806" cy="1923808"/>
          </a:xfrm>
          <a:prstGeom prst="rect">
            <a:avLst/>
          </a:prstGeom>
        </p:spPr>
      </p:pic>
      <p:sp>
        <p:nvSpPr>
          <p:cNvPr id="18" name="object 18"/>
          <p:cNvSpPr txBox="1"/>
          <p:nvPr/>
        </p:nvSpPr>
        <p:spPr>
          <a:xfrm>
            <a:off x="1695450" y="2964307"/>
            <a:ext cx="2106295" cy="483234"/>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5589"/>
                </a:solidFill>
                <a:latin typeface="Arial MT"/>
                <a:cs typeface="Arial MT"/>
              </a:rPr>
              <a:t>TERZO</a:t>
            </a:r>
            <a:r>
              <a:rPr sz="1500" spc="-55" dirty="0">
                <a:solidFill>
                  <a:srgbClr val="FF5589"/>
                </a:solidFill>
                <a:latin typeface="Arial MT"/>
                <a:cs typeface="Arial MT"/>
              </a:rPr>
              <a:t> </a:t>
            </a:r>
            <a:r>
              <a:rPr sz="1500" spc="-5" dirty="0">
                <a:solidFill>
                  <a:srgbClr val="FF5589"/>
                </a:solidFill>
                <a:latin typeface="Arial MT"/>
                <a:cs typeface="Arial MT"/>
              </a:rPr>
              <a:t>RAGIONEVOLE</a:t>
            </a:r>
            <a:endParaRPr sz="1500">
              <a:latin typeface="Arial MT"/>
              <a:cs typeface="Arial MT"/>
            </a:endParaRPr>
          </a:p>
          <a:p>
            <a:pPr marL="12700">
              <a:lnSpc>
                <a:spcPct val="100000"/>
              </a:lnSpc>
            </a:pPr>
            <a:r>
              <a:rPr sz="1500" spc="-20" dirty="0">
                <a:solidFill>
                  <a:srgbClr val="FF5589"/>
                </a:solidFill>
                <a:latin typeface="Arial MT"/>
                <a:cs typeface="Arial MT"/>
              </a:rPr>
              <a:t>INFORMATO</a:t>
            </a:r>
            <a:endParaRPr sz="1500">
              <a:latin typeface="Arial MT"/>
              <a:cs typeface="Arial MT"/>
            </a:endParaRPr>
          </a:p>
        </p:txBody>
      </p:sp>
      <p:sp>
        <p:nvSpPr>
          <p:cNvPr id="19" name="object 19"/>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15924"/>
            <a:ext cx="502920" cy="3528060"/>
          </a:xfrm>
          <a:custGeom>
            <a:avLst/>
            <a:gdLst/>
            <a:ahLst/>
            <a:cxnLst/>
            <a:rect l="l" t="t" r="r" b="b"/>
            <a:pathLst>
              <a:path w="502920" h="3528060">
                <a:moveTo>
                  <a:pt x="502920" y="0"/>
                </a:moveTo>
                <a:lnTo>
                  <a:pt x="0" y="0"/>
                </a:lnTo>
                <a:lnTo>
                  <a:pt x="0" y="3528060"/>
                </a:lnTo>
                <a:lnTo>
                  <a:pt x="502920" y="3528060"/>
                </a:lnTo>
                <a:lnTo>
                  <a:pt x="502920" y="0"/>
                </a:lnTo>
                <a:close/>
              </a:path>
            </a:pathLst>
          </a:custGeom>
          <a:solidFill>
            <a:srgbClr val="3E9C35"/>
          </a:solidFill>
        </p:spPr>
        <p:txBody>
          <a:bodyPr wrap="square" lIns="0" tIns="0" rIns="0" bIns="0" rtlCol="0"/>
          <a:lstStyle/>
          <a:p>
            <a:endParaRPr/>
          </a:p>
        </p:txBody>
      </p:sp>
      <p:sp>
        <p:nvSpPr>
          <p:cNvPr id="3" name="object 3"/>
          <p:cNvSpPr/>
          <p:nvPr/>
        </p:nvSpPr>
        <p:spPr>
          <a:xfrm>
            <a:off x="611123" y="915924"/>
            <a:ext cx="1080770" cy="3528060"/>
          </a:xfrm>
          <a:custGeom>
            <a:avLst/>
            <a:gdLst/>
            <a:ahLst/>
            <a:cxnLst/>
            <a:rect l="l" t="t" r="r" b="b"/>
            <a:pathLst>
              <a:path w="1080770" h="3528060">
                <a:moveTo>
                  <a:pt x="1080515" y="0"/>
                </a:moveTo>
                <a:lnTo>
                  <a:pt x="0" y="0"/>
                </a:lnTo>
                <a:lnTo>
                  <a:pt x="0" y="3528060"/>
                </a:lnTo>
                <a:lnTo>
                  <a:pt x="1080515" y="3528060"/>
                </a:lnTo>
                <a:lnTo>
                  <a:pt x="1080515" y="0"/>
                </a:lnTo>
                <a:close/>
              </a:path>
            </a:pathLst>
          </a:custGeom>
          <a:solidFill>
            <a:srgbClr val="009CDE"/>
          </a:solidFill>
        </p:spPr>
        <p:txBody>
          <a:bodyPr wrap="square" lIns="0" tIns="0" rIns="0" bIns="0" rtlCol="0"/>
          <a:lstStyle/>
          <a:p>
            <a:endParaRPr/>
          </a:p>
        </p:txBody>
      </p:sp>
      <p:sp>
        <p:nvSpPr>
          <p:cNvPr id="4" name="object 4"/>
          <p:cNvSpPr/>
          <p:nvPr/>
        </p:nvSpPr>
        <p:spPr>
          <a:xfrm>
            <a:off x="251459" y="771144"/>
            <a:ext cx="1440180" cy="0"/>
          </a:xfrm>
          <a:custGeom>
            <a:avLst/>
            <a:gdLst/>
            <a:ahLst/>
            <a:cxnLst/>
            <a:rect l="l" t="t" r="r" b="b"/>
            <a:pathLst>
              <a:path w="1440180">
                <a:moveTo>
                  <a:pt x="0" y="0"/>
                </a:moveTo>
                <a:lnTo>
                  <a:pt x="1440180" y="0"/>
                </a:lnTo>
              </a:path>
            </a:pathLst>
          </a:custGeom>
          <a:ln w="9525">
            <a:solidFill>
              <a:srgbClr val="878A8D"/>
            </a:solidFill>
          </a:ln>
        </p:spPr>
        <p:txBody>
          <a:bodyPr wrap="square" lIns="0" tIns="0" rIns="0" bIns="0" rtlCol="0"/>
          <a:lstStyle/>
          <a:p>
            <a:endParaRPr/>
          </a:p>
        </p:txBody>
      </p:sp>
      <p:sp>
        <p:nvSpPr>
          <p:cNvPr id="9" name="object 9"/>
          <p:cNvSpPr txBox="1"/>
          <p:nvPr/>
        </p:nvSpPr>
        <p:spPr>
          <a:xfrm>
            <a:off x="1732396" y="298211"/>
            <a:ext cx="7146290" cy="513080"/>
          </a:xfrm>
          <a:prstGeom prst="rect">
            <a:avLst/>
          </a:prstGeom>
        </p:spPr>
        <p:txBody>
          <a:bodyPr vert="horz" wrap="square" lIns="0" tIns="12065" rIns="0" bIns="0" rtlCol="0">
            <a:spAutoFit/>
          </a:bodyPr>
          <a:lstStyle/>
          <a:p>
            <a:pPr marL="160020">
              <a:lnSpc>
                <a:spcPct val="100000"/>
              </a:lnSpc>
              <a:spcBef>
                <a:spcPts val="95"/>
              </a:spcBef>
            </a:pPr>
            <a:r>
              <a:rPr sz="1600" spc="-5" dirty="0">
                <a:solidFill>
                  <a:srgbClr val="92D050"/>
                </a:solidFill>
                <a:latin typeface="Arial MT"/>
                <a:cs typeface="Arial MT"/>
              </a:rPr>
              <a:t>MINA</a:t>
            </a:r>
            <a:r>
              <a:rPr sz="1600" spc="-10" dirty="0">
                <a:solidFill>
                  <a:srgbClr val="92D050"/>
                </a:solidFill>
                <a:latin typeface="Arial MT"/>
                <a:cs typeface="Arial MT"/>
              </a:rPr>
              <a:t>CC</a:t>
            </a:r>
            <a:r>
              <a:rPr sz="1600" spc="-5" dirty="0">
                <a:solidFill>
                  <a:srgbClr val="92D050"/>
                </a:solidFill>
                <a:latin typeface="Arial MT"/>
                <a:cs typeface="Arial MT"/>
              </a:rPr>
              <a:t>E PER</a:t>
            </a:r>
            <a:r>
              <a:rPr sz="1600" spc="-10" dirty="0">
                <a:solidFill>
                  <a:srgbClr val="92D050"/>
                </a:solidFill>
                <a:latin typeface="Arial MT"/>
                <a:cs typeface="Arial MT"/>
              </a:rPr>
              <a:t> </a:t>
            </a:r>
            <a:r>
              <a:rPr sz="1600" spc="-90" dirty="0">
                <a:solidFill>
                  <a:srgbClr val="92D050"/>
                </a:solidFill>
                <a:latin typeface="Arial MT"/>
                <a:cs typeface="Arial MT"/>
              </a:rPr>
              <a:t>L</a:t>
            </a:r>
            <a:r>
              <a:rPr sz="1600" spc="-5" dirty="0">
                <a:solidFill>
                  <a:srgbClr val="92D050"/>
                </a:solidFill>
                <a:latin typeface="Arial MT"/>
                <a:cs typeface="Arial MT"/>
              </a:rPr>
              <a:t>’INDIP</a:t>
            </a:r>
            <a:r>
              <a:rPr sz="1600" dirty="0">
                <a:solidFill>
                  <a:srgbClr val="92D050"/>
                </a:solidFill>
                <a:latin typeface="Arial MT"/>
                <a:cs typeface="Arial MT"/>
              </a:rPr>
              <a:t>E</a:t>
            </a:r>
            <a:r>
              <a:rPr sz="1600" spc="-10" dirty="0">
                <a:solidFill>
                  <a:srgbClr val="92D050"/>
                </a:solidFill>
                <a:latin typeface="Arial MT"/>
                <a:cs typeface="Arial MT"/>
              </a:rPr>
              <a:t>NDENZ</a:t>
            </a:r>
            <a:r>
              <a:rPr sz="1600" spc="-5" dirty="0">
                <a:solidFill>
                  <a:srgbClr val="92D050"/>
                </a:solidFill>
                <a:latin typeface="Arial MT"/>
                <a:cs typeface="Arial MT"/>
              </a:rPr>
              <a:t>A</a:t>
            </a:r>
            <a:r>
              <a:rPr sz="1600" spc="-110" dirty="0">
                <a:solidFill>
                  <a:srgbClr val="92D050"/>
                </a:solidFill>
                <a:latin typeface="Arial MT"/>
                <a:cs typeface="Arial MT"/>
              </a:rPr>
              <a:t> </a:t>
            </a:r>
            <a:r>
              <a:rPr sz="1600" spc="-10" dirty="0">
                <a:solidFill>
                  <a:srgbClr val="92D050"/>
                </a:solidFill>
                <a:latin typeface="Arial MT"/>
                <a:cs typeface="Arial MT"/>
              </a:rPr>
              <a:t>DE</a:t>
            </a:r>
            <a:r>
              <a:rPr sz="1600" spc="-5" dirty="0">
                <a:solidFill>
                  <a:srgbClr val="92D050"/>
                </a:solidFill>
                <a:latin typeface="Arial MT"/>
                <a:cs typeface="Arial MT"/>
              </a:rPr>
              <a:t>L</a:t>
            </a:r>
            <a:r>
              <a:rPr sz="1600" spc="-60" dirty="0">
                <a:solidFill>
                  <a:srgbClr val="92D050"/>
                </a:solidFill>
                <a:latin typeface="Arial MT"/>
                <a:cs typeface="Arial MT"/>
              </a:rPr>
              <a:t> </a:t>
            </a:r>
            <a:r>
              <a:rPr sz="1600" spc="-10" dirty="0">
                <a:solidFill>
                  <a:srgbClr val="92D050"/>
                </a:solidFill>
                <a:latin typeface="Arial MT"/>
                <a:cs typeface="Arial MT"/>
              </a:rPr>
              <a:t>RE</a:t>
            </a:r>
            <a:r>
              <a:rPr sz="1600" spc="-5" dirty="0">
                <a:solidFill>
                  <a:srgbClr val="92D050"/>
                </a:solidFill>
                <a:latin typeface="Arial MT"/>
                <a:cs typeface="Arial MT"/>
              </a:rPr>
              <a:t>VISORE O</a:t>
            </a:r>
            <a:r>
              <a:rPr sz="1600" spc="5" dirty="0">
                <a:solidFill>
                  <a:srgbClr val="92D050"/>
                </a:solidFill>
                <a:latin typeface="Arial MT"/>
                <a:cs typeface="Arial MT"/>
              </a:rPr>
              <a:t> </a:t>
            </a:r>
            <a:r>
              <a:rPr sz="1600" spc="-10" dirty="0">
                <a:solidFill>
                  <a:srgbClr val="92D050"/>
                </a:solidFill>
                <a:latin typeface="Arial MT"/>
                <a:cs typeface="Arial MT"/>
              </a:rPr>
              <a:t>DELLA</a:t>
            </a:r>
            <a:endParaRPr sz="1600" dirty="0">
              <a:latin typeface="Arial MT"/>
              <a:cs typeface="Arial MT"/>
            </a:endParaRPr>
          </a:p>
          <a:p>
            <a:pPr marL="12700">
              <a:lnSpc>
                <a:spcPct val="100000"/>
              </a:lnSpc>
              <a:tabLst>
                <a:tab pos="1784985" algn="l"/>
                <a:tab pos="7132955" algn="l"/>
              </a:tabLst>
            </a:pPr>
            <a:r>
              <a:rPr sz="1600" u="sng" spc="-5" dirty="0">
                <a:solidFill>
                  <a:srgbClr val="92D050"/>
                </a:solidFill>
                <a:uFill>
                  <a:solidFill>
                    <a:srgbClr val="3E9C35"/>
                  </a:solidFill>
                </a:uFill>
                <a:latin typeface="Arial MT"/>
                <a:cs typeface="Arial MT"/>
              </a:rPr>
              <a:t> 	SO</a:t>
            </a:r>
            <a:r>
              <a:rPr sz="1600" spc="-5" dirty="0">
                <a:solidFill>
                  <a:srgbClr val="92D050"/>
                </a:solidFill>
                <a:latin typeface="Arial MT"/>
                <a:cs typeface="Arial MT"/>
              </a:rPr>
              <a:t>C</a:t>
            </a:r>
            <a:r>
              <a:rPr sz="1600" u="sng" spc="-5" dirty="0">
                <a:solidFill>
                  <a:srgbClr val="92D050"/>
                </a:solidFill>
                <a:uFill>
                  <a:solidFill>
                    <a:srgbClr val="009CDE"/>
                  </a:solidFill>
                </a:uFill>
                <a:latin typeface="Arial MT"/>
                <a:cs typeface="Arial MT"/>
              </a:rPr>
              <a:t>IETÀ</a:t>
            </a:r>
            <a:r>
              <a:rPr sz="1600" u="sng" spc="-10" dirty="0">
                <a:solidFill>
                  <a:srgbClr val="92D050"/>
                </a:solidFill>
                <a:uFill>
                  <a:solidFill>
                    <a:srgbClr val="009CDE"/>
                  </a:solidFill>
                </a:uFill>
                <a:latin typeface="Arial MT"/>
                <a:cs typeface="Arial MT"/>
              </a:rPr>
              <a:t> </a:t>
            </a:r>
            <a:r>
              <a:rPr sz="1600" u="sng" spc="-5" dirty="0">
                <a:solidFill>
                  <a:srgbClr val="92D050"/>
                </a:solidFill>
                <a:uFill>
                  <a:solidFill>
                    <a:srgbClr val="009CDE"/>
                  </a:solidFill>
                </a:uFill>
                <a:latin typeface="Arial MT"/>
                <a:cs typeface="Arial MT"/>
              </a:rPr>
              <a:t>DI</a:t>
            </a:r>
            <a:r>
              <a:rPr sz="1600" u="sng" spc="-10" dirty="0">
                <a:solidFill>
                  <a:srgbClr val="92D050"/>
                </a:solidFill>
                <a:uFill>
                  <a:solidFill>
                    <a:srgbClr val="009CDE"/>
                  </a:solidFill>
                </a:uFill>
                <a:latin typeface="Arial MT"/>
                <a:cs typeface="Arial MT"/>
              </a:rPr>
              <a:t> </a:t>
            </a:r>
            <a:r>
              <a:rPr sz="1600" u="sng" spc="-5" dirty="0">
                <a:solidFill>
                  <a:srgbClr val="92D050"/>
                </a:solidFill>
                <a:uFill>
                  <a:solidFill>
                    <a:srgbClr val="009CDE"/>
                  </a:solidFill>
                </a:uFill>
                <a:latin typeface="Arial MT"/>
                <a:cs typeface="Arial MT"/>
              </a:rPr>
              <a:t>REVISIONE	</a:t>
            </a:r>
            <a:endParaRPr sz="1600" dirty="0">
              <a:latin typeface="Arial MT"/>
              <a:cs typeface="Arial MT"/>
            </a:endParaRPr>
          </a:p>
        </p:txBody>
      </p:sp>
      <p:grpSp>
        <p:nvGrpSpPr>
          <p:cNvPr id="10" name="object 10"/>
          <p:cNvGrpSpPr/>
          <p:nvPr/>
        </p:nvGrpSpPr>
        <p:grpSpPr>
          <a:xfrm>
            <a:off x="2267516" y="1692981"/>
            <a:ext cx="3512185" cy="2799715"/>
            <a:chOff x="2267516" y="1692981"/>
            <a:chExt cx="3512185" cy="2799715"/>
          </a:xfrm>
        </p:grpSpPr>
        <p:pic>
          <p:nvPicPr>
            <p:cNvPr id="11" name="object 11"/>
            <p:cNvPicPr/>
            <p:nvPr/>
          </p:nvPicPr>
          <p:blipFill>
            <a:blip r:embed="rId2" cstate="print"/>
            <a:stretch>
              <a:fillRect/>
            </a:stretch>
          </p:blipFill>
          <p:spPr>
            <a:xfrm>
              <a:off x="2267516" y="1692981"/>
              <a:ext cx="2330587" cy="1630476"/>
            </a:xfrm>
            <a:prstGeom prst="rect">
              <a:avLst/>
            </a:prstGeom>
          </p:spPr>
        </p:pic>
        <p:pic>
          <p:nvPicPr>
            <p:cNvPr id="12" name="object 12"/>
            <p:cNvPicPr/>
            <p:nvPr/>
          </p:nvPicPr>
          <p:blipFill>
            <a:blip r:embed="rId3" cstate="print"/>
            <a:stretch>
              <a:fillRect/>
            </a:stretch>
          </p:blipFill>
          <p:spPr>
            <a:xfrm>
              <a:off x="4100322" y="2970793"/>
              <a:ext cx="1679193" cy="1521704"/>
            </a:xfrm>
            <a:prstGeom prst="rect">
              <a:avLst/>
            </a:prstGeom>
          </p:spPr>
        </p:pic>
      </p:grpSp>
      <p:sp>
        <p:nvSpPr>
          <p:cNvPr id="13" name="object 13"/>
          <p:cNvSpPr txBox="1"/>
          <p:nvPr/>
        </p:nvSpPr>
        <p:spPr>
          <a:xfrm>
            <a:off x="1924050" y="1025397"/>
            <a:ext cx="991869"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2666A"/>
                </a:solidFill>
                <a:latin typeface="Arial MT"/>
                <a:cs typeface="Arial MT"/>
              </a:rPr>
              <a:t>C</a:t>
            </a:r>
            <a:r>
              <a:rPr sz="1800" spc="-15" dirty="0">
                <a:solidFill>
                  <a:srgbClr val="62666A"/>
                </a:solidFill>
                <a:latin typeface="Arial MT"/>
                <a:cs typeface="Arial MT"/>
              </a:rPr>
              <a:t>L</a:t>
            </a:r>
            <a:r>
              <a:rPr sz="1800" dirty="0">
                <a:solidFill>
                  <a:srgbClr val="62666A"/>
                </a:solidFill>
                <a:latin typeface="Arial MT"/>
                <a:cs typeface="Arial MT"/>
              </a:rPr>
              <a:t>IEN</a:t>
            </a:r>
            <a:r>
              <a:rPr sz="1800" spc="10" dirty="0">
                <a:solidFill>
                  <a:srgbClr val="62666A"/>
                </a:solidFill>
                <a:latin typeface="Arial MT"/>
                <a:cs typeface="Arial MT"/>
              </a:rPr>
              <a:t>T</a:t>
            </a:r>
            <a:r>
              <a:rPr sz="1800" dirty="0">
                <a:solidFill>
                  <a:srgbClr val="62666A"/>
                </a:solidFill>
                <a:latin typeface="Arial MT"/>
                <a:cs typeface="Arial MT"/>
              </a:rPr>
              <a:t>E</a:t>
            </a:r>
            <a:endParaRPr sz="1800">
              <a:latin typeface="Arial MT"/>
              <a:cs typeface="Arial MT"/>
            </a:endParaRPr>
          </a:p>
        </p:txBody>
      </p:sp>
      <p:sp>
        <p:nvSpPr>
          <p:cNvPr id="14" name="object 14"/>
          <p:cNvSpPr txBox="1">
            <a:spLocks noGrp="1"/>
          </p:cNvSpPr>
          <p:nvPr>
            <p:ph type="title"/>
          </p:nvPr>
        </p:nvSpPr>
        <p:spPr>
          <a:xfrm>
            <a:off x="5872353" y="796798"/>
            <a:ext cx="1911985"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00AF50"/>
                </a:solidFill>
              </a:rPr>
              <a:t>Auto-riesame</a:t>
            </a:r>
            <a:endParaRPr sz="2500"/>
          </a:p>
        </p:txBody>
      </p:sp>
      <p:pic>
        <p:nvPicPr>
          <p:cNvPr id="15" name="object 15"/>
          <p:cNvPicPr/>
          <p:nvPr/>
        </p:nvPicPr>
        <p:blipFill>
          <a:blip r:embed="rId4" cstate="print"/>
          <a:stretch>
            <a:fillRect/>
          </a:stretch>
        </p:blipFill>
        <p:spPr>
          <a:xfrm>
            <a:off x="5832347" y="2596895"/>
            <a:ext cx="2286000" cy="1714500"/>
          </a:xfrm>
          <a:prstGeom prst="rect">
            <a:avLst/>
          </a:prstGeom>
        </p:spPr>
      </p:pic>
      <p:sp>
        <p:nvSpPr>
          <p:cNvPr id="16" name="object 16"/>
          <p:cNvSpPr txBox="1"/>
          <p:nvPr/>
        </p:nvSpPr>
        <p:spPr>
          <a:xfrm>
            <a:off x="5747384" y="1255293"/>
            <a:ext cx="2200910" cy="1104900"/>
          </a:xfrm>
          <a:prstGeom prst="rect">
            <a:avLst/>
          </a:prstGeom>
        </p:spPr>
        <p:txBody>
          <a:bodyPr vert="horz" wrap="square" lIns="0" tIns="12700" rIns="0" bIns="0" rtlCol="0">
            <a:spAutoFit/>
          </a:bodyPr>
          <a:lstStyle/>
          <a:p>
            <a:pPr marL="12700" marR="5080" algn="just">
              <a:lnSpc>
                <a:spcPct val="118000"/>
              </a:lnSpc>
              <a:spcBef>
                <a:spcPts val="100"/>
              </a:spcBef>
            </a:pPr>
            <a:r>
              <a:rPr sz="1000" dirty="0">
                <a:solidFill>
                  <a:srgbClr val="333333"/>
                </a:solidFill>
                <a:latin typeface="Arial MT"/>
                <a:cs typeface="Arial MT"/>
              </a:rPr>
              <a:t>si </a:t>
            </a:r>
            <a:r>
              <a:rPr sz="1000" spc="-5" dirty="0">
                <a:solidFill>
                  <a:srgbClr val="333333"/>
                </a:solidFill>
                <a:latin typeface="Arial MT"/>
                <a:cs typeface="Arial MT"/>
              </a:rPr>
              <a:t>verifica </a:t>
            </a:r>
            <a:r>
              <a:rPr sz="1000" spc="-10" dirty="0">
                <a:solidFill>
                  <a:srgbClr val="333333"/>
                </a:solidFill>
                <a:latin typeface="Arial MT"/>
                <a:cs typeface="Arial MT"/>
              </a:rPr>
              <a:t>quando </a:t>
            </a:r>
            <a:r>
              <a:rPr sz="1000" spc="-5" dirty="0">
                <a:solidFill>
                  <a:srgbClr val="333333"/>
                </a:solidFill>
                <a:latin typeface="Arial MT"/>
                <a:cs typeface="Arial MT"/>
              </a:rPr>
              <a:t>l’EP </a:t>
            </a:r>
            <a:r>
              <a:rPr sz="1000" spc="5" dirty="0">
                <a:solidFill>
                  <a:srgbClr val="333333"/>
                </a:solidFill>
                <a:latin typeface="Arial MT"/>
                <a:cs typeface="Arial MT"/>
              </a:rPr>
              <a:t>si </a:t>
            </a:r>
            <a:r>
              <a:rPr sz="1000" spc="-5" dirty="0">
                <a:solidFill>
                  <a:srgbClr val="333333"/>
                </a:solidFill>
                <a:latin typeface="Arial MT"/>
                <a:cs typeface="Arial MT"/>
              </a:rPr>
              <a:t>trova nella </a:t>
            </a:r>
            <a:r>
              <a:rPr sz="1000" dirty="0">
                <a:solidFill>
                  <a:srgbClr val="333333"/>
                </a:solidFill>
                <a:latin typeface="Arial MT"/>
                <a:cs typeface="Arial MT"/>
              </a:rPr>
              <a:t> </a:t>
            </a:r>
            <a:r>
              <a:rPr sz="1000" spc="-5" dirty="0">
                <a:solidFill>
                  <a:srgbClr val="333333"/>
                </a:solidFill>
                <a:latin typeface="Arial MT"/>
                <a:cs typeface="Arial MT"/>
              </a:rPr>
              <a:t>circostanza di </a:t>
            </a:r>
            <a:r>
              <a:rPr sz="1000" spc="-10" dirty="0">
                <a:solidFill>
                  <a:srgbClr val="333333"/>
                </a:solidFill>
                <a:latin typeface="Arial MT"/>
                <a:cs typeface="Arial MT"/>
              </a:rPr>
              <a:t>dover </a:t>
            </a:r>
            <a:r>
              <a:rPr sz="1000" spc="-5" dirty="0">
                <a:solidFill>
                  <a:srgbClr val="333333"/>
                </a:solidFill>
                <a:latin typeface="Arial MT"/>
                <a:cs typeface="Arial MT"/>
              </a:rPr>
              <a:t>svolgere attività </a:t>
            </a:r>
            <a:r>
              <a:rPr sz="1000" spc="-10" dirty="0">
                <a:solidFill>
                  <a:srgbClr val="333333"/>
                </a:solidFill>
                <a:latin typeface="Arial MT"/>
                <a:cs typeface="Arial MT"/>
              </a:rPr>
              <a:t>di </a:t>
            </a:r>
            <a:r>
              <a:rPr sz="1000" spc="-265" dirty="0">
                <a:solidFill>
                  <a:srgbClr val="333333"/>
                </a:solidFill>
                <a:latin typeface="Arial MT"/>
                <a:cs typeface="Arial MT"/>
              </a:rPr>
              <a:t> </a:t>
            </a:r>
            <a:r>
              <a:rPr sz="1000" spc="-5" dirty="0">
                <a:solidFill>
                  <a:srgbClr val="333333"/>
                </a:solidFill>
                <a:latin typeface="Arial MT"/>
                <a:cs typeface="Arial MT"/>
              </a:rPr>
              <a:t>controllo</a:t>
            </a:r>
            <a:r>
              <a:rPr sz="1000" dirty="0">
                <a:solidFill>
                  <a:srgbClr val="333333"/>
                </a:solidFill>
                <a:latin typeface="Arial MT"/>
                <a:cs typeface="Arial MT"/>
              </a:rPr>
              <a:t> </a:t>
            </a:r>
            <a:r>
              <a:rPr sz="1000" spc="-5" dirty="0">
                <a:solidFill>
                  <a:srgbClr val="333333"/>
                </a:solidFill>
                <a:latin typeface="Arial MT"/>
                <a:cs typeface="Arial MT"/>
              </a:rPr>
              <a:t>di</a:t>
            </a:r>
            <a:r>
              <a:rPr sz="1000" dirty="0">
                <a:solidFill>
                  <a:srgbClr val="333333"/>
                </a:solidFill>
                <a:latin typeface="Arial MT"/>
                <a:cs typeface="Arial MT"/>
              </a:rPr>
              <a:t> </a:t>
            </a:r>
            <a:r>
              <a:rPr sz="1000" spc="-10" dirty="0">
                <a:solidFill>
                  <a:srgbClr val="333333"/>
                </a:solidFill>
                <a:latin typeface="Arial MT"/>
                <a:cs typeface="Arial MT"/>
              </a:rPr>
              <a:t>dati</a:t>
            </a:r>
            <a:r>
              <a:rPr sz="1000" spc="-5" dirty="0">
                <a:solidFill>
                  <a:srgbClr val="333333"/>
                </a:solidFill>
                <a:latin typeface="Arial MT"/>
                <a:cs typeface="Arial MT"/>
              </a:rPr>
              <a:t> o</a:t>
            </a:r>
            <a:r>
              <a:rPr sz="1000" dirty="0">
                <a:solidFill>
                  <a:srgbClr val="333333"/>
                </a:solidFill>
                <a:latin typeface="Arial MT"/>
                <a:cs typeface="Arial MT"/>
              </a:rPr>
              <a:t> </a:t>
            </a:r>
            <a:r>
              <a:rPr sz="1000" spc="-5" dirty="0">
                <a:solidFill>
                  <a:srgbClr val="333333"/>
                </a:solidFill>
                <a:latin typeface="Arial MT"/>
                <a:cs typeface="Arial MT"/>
              </a:rPr>
              <a:t>elementi</a:t>
            </a:r>
            <a:r>
              <a:rPr sz="1000" dirty="0">
                <a:solidFill>
                  <a:srgbClr val="333333"/>
                </a:solidFill>
                <a:latin typeface="Arial MT"/>
                <a:cs typeface="Arial MT"/>
              </a:rPr>
              <a:t> </a:t>
            </a:r>
            <a:r>
              <a:rPr sz="1000" spc="-5" dirty="0">
                <a:solidFill>
                  <a:srgbClr val="333333"/>
                </a:solidFill>
                <a:latin typeface="Arial MT"/>
                <a:cs typeface="Arial MT"/>
              </a:rPr>
              <a:t>che</a:t>
            </a:r>
            <a:r>
              <a:rPr sz="1000" dirty="0">
                <a:solidFill>
                  <a:srgbClr val="333333"/>
                </a:solidFill>
                <a:latin typeface="Arial MT"/>
                <a:cs typeface="Arial MT"/>
              </a:rPr>
              <a:t> </a:t>
            </a:r>
            <a:r>
              <a:rPr sz="1000" spc="-15" dirty="0">
                <a:solidFill>
                  <a:srgbClr val="333333"/>
                </a:solidFill>
                <a:latin typeface="Arial MT"/>
                <a:cs typeface="Arial MT"/>
              </a:rPr>
              <a:t>lo </a:t>
            </a:r>
            <a:r>
              <a:rPr sz="1000" spc="-10" dirty="0">
                <a:solidFill>
                  <a:srgbClr val="333333"/>
                </a:solidFill>
                <a:latin typeface="Arial MT"/>
                <a:cs typeface="Arial MT"/>
              </a:rPr>
              <a:t> </a:t>
            </a:r>
            <a:r>
              <a:rPr sz="1000" spc="-5" dirty="0">
                <a:solidFill>
                  <a:srgbClr val="333333"/>
                </a:solidFill>
                <a:latin typeface="Arial MT"/>
                <a:cs typeface="Arial MT"/>
              </a:rPr>
              <a:t>stesso o altri soggetti appartenenti </a:t>
            </a:r>
            <a:r>
              <a:rPr sz="1000" spc="-10" dirty="0">
                <a:solidFill>
                  <a:srgbClr val="333333"/>
                </a:solidFill>
                <a:latin typeface="Arial MT"/>
                <a:cs typeface="Arial MT"/>
              </a:rPr>
              <a:t>alla </a:t>
            </a:r>
            <a:r>
              <a:rPr sz="1000" spc="-265" dirty="0">
                <a:solidFill>
                  <a:srgbClr val="333333"/>
                </a:solidFill>
                <a:latin typeface="Arial MT"/>
                <a:cs typeface="Arial MT"/>
              </a:rPr>
              <a:t> </a:t>
            </a:r>
            <a:r>
              <a:rPr sz="1000" spc="-5" dirty="0">
                <a:solidFill>
                  <a:srgbClr val="333333"/>
                </a:solidFill>
                <a:latin typeface="Arial MT"/>
                <a:cs typeface="Arial MT"/>
              </a:rPr>
              <a:t>sua</a:t>
            </a:r>
            <a:r>
              <a:rPr sz="1000" dirty="0">
                <a:solidFill>
                  <a:srgbClr val="333333"/>
                </a:solidFill>
                <a:latin typeface="Arial MT"/>
                <a:cs typeface="Arial MT"/>
              </a:rPr>
              <a:t> </a:t>
            </a:r>
            <a:r>
              <a:rPr sz="1000" spc="-5" dirty="0">
                <a:solidFill>
                  <a:srgbClr val="333333"/>
                </a:solidFill>
                <a:latin typeface="Arial MT"/>
                <a:cs typeface="Arial MT"/>
              </a:rPr>
              <a:t>Rete</a:t>
            </a:r>
            <a:r>
              <a:rPr sz="1000" dirty="0">
                <a:solidFill>
                  <a:srgbClr val="333333"/>
                </a:solidFill>
                <a:latin typeface="Arial MT"/>
                <a:cs typeface="Arial MT"/>
              </a:rPr>
              <a:t> </a:t>
            </a:r>
            <a:r>
              <a:rPr sz="1000" spc="-10" dirty="0">
                <a:solidFill>
                  <a:srgbClr val="333333"/>
                </a:solidFill>
                <a:latin typeface="Arial MT"/>
                <a:cs typeface="Arial MT"/>
              </a:rPr>
              <a:t>hanno</a:t>
            </a:r>
            <a:r>
              <a:rPr sz="1000" spc="-5" dirty="0">
                <a:solidFill>
                  <a:srgbClr val="333333"/>
                </a:solidFill>
                <a:latin typeface="Arial MT"/>
                <a:cs typeface="Arial MT"/>
              </a:rPr>
              <a:t> contribuito</a:t>
            </a:r>
            <a:r>
              <a:rPr sz="1000" dirty="0">
                <a:solidFill>
                  <a:srgbClr val="333333"/>
                </a:solidFill>
                <a:latin typeface="Arial MT"/>
                <a:cs typeface="Arial MT"/>
              </a:rPr>
              <a:t> </a:t>
            </a:r>
            <a:r>
              <a:rPr sz="1000" spc="-5" dirty="0">
                <a:solidFill>
                  <a:srgbClr val="333333"/>
                </a:solidFill>
                <a:latin typeface="Arial MT"/>
                <a:cs typeface="Arial MT"/>
              </a:rPr>
              <a:t>a </a:t>
            </a:r>
            <a:r>
              <a:rPr sz="1000" spc="-265" dirty="0">
                <a:solidFill>
                  <a:srgbClr val="333333"/>
                </a:solidFill>
                <a:latin typeface="Arial MT"/>
                <a:cs typeface="Arial MT"/>
              </a:rPr>
              <a:t> </a:t>
            </a:r>
            <a:r>
              <a:rPr sz="1000" spc="-5" dirty="0">
                <a:solidFill>
                  <a:srgbClr val="333333"/>
                </a:solidFill>
                <a:latin typeface="Arial MT"/>
                <a:cs typeface="Arial MT"/>
              </a:rPr>
              <a:t>determinare.</a:t>
            </a:r>
            <a:endParaRPr sz="1000">
              <a:latin typeface="Arial MT"/>
              <a:cs typeface="Arial MT"/>
            </a:endParaRPr>
          </a:p>
        </p:txBody>
      </p:sp>
      <p:sp>
        <p:nvSpPr>
          <p:cNvPr id="17" name="object 17"/>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15924"/>
            <a:ext cx="502920" cy="3528060"/>
          </a:xfrm>
          <a:custGeom>
            <a:avLst/>
            <a:gdLst/>
            <a:ahLst/>
            <a:cxnLst/>
            <a:rect l="l" t="t" r="r" b="b"/>
            <a:pathLst>
              <a:path w="502920" h="3528060">
                <a:moveTo>
                  <a:pt x="502920" y="0"/>
                </a:moveTo>
                <a:lnTo>
                  <a:pt x="0" y="0"/>
                </a:lnTo>
                <a:lnTo>
                  <a:pt x="0" y="3528060"/>
                </a:lnTo>
                <a:lnTo>
                  <a:pt x="502920" y="3528060"/>
                </a:lnTo>
                <a:lnTo>
                  <a:pt x="502920" y="0"/>
                </a:lnTo>
                <a:close/>
              </a:path>
            </a:pathLst>
          </a:custGeom>
          <a:solidFill>
            <a:srgbClr val="3E9C35"/>
          </a:solidFill>
        </p:spPr>
        <p:txBody>
          <a:bodyPr wrap="square" lIns="0" tIns="0" rIns="0" bIns="0" rtlCol="0"/>
          <a:lstStyle/>
          <a:p>
            <a:endParaRPr/>
          </a:p>
        </p:txBody>
      </p:sp>
      <p:sp>
        <p:nvSpPr>
          <p:cNvPr id="3" name="object 3"/>
          <p:cNvSpPr/>
          <p:nvPr/>
        </p:nvSpPr>
        <p:spPr>
          <a:xfrm>
            <a:off x="611123" y="915924"/>
            <a:ext cx="1080770" cy="3528060"/>
          </a:xfrm>
          <a:custGeom>
            <a:avLst/>
            <a:gdLst/>
            <a:ahLst/>
            <a:cxnLst/>
            <a:rect l="l" t="t" r="r" b="b"/>
            <a:pathLst>
              <a:path w="1080770" h="3528060">
                <a:moveTo>
                  <a:pt x="1080515" y="0"/>
                </a:moveTo>
                <a:lnTo>
                  <a:pt x="0" y="0"/>
                </a:lnTo>
                <a:lnTo>
                  <a:pt x="0" y="3528060"/>
                </a:lnTo>
                <a:lnTo>
                  <a:pt x="1080515" y="3528060"/>
                </a:lnTo>
                <a:lnTo>
                  <a:pt x="1080515" y="0"/>
                </a:lnTo>
                <a:close/>
              </a:path>
            </a:pathLst>
          </a:custGeom>
          <a:solidFill>
            <a:srgbClr val="009CDE"/>
          </a:solidFill>
        </p:spPr>
        <p:txBody>
          <a:bodyPr wrap="square" lIns="0" tIns="0" rIns="0" bIns="0" rtlCol="0"/>
          <a:lstStyle/>
          <a:p>
            <a:endParaRPr/>
          </a:p>
        </p:txBody>
      </p:sp>
      <p:sp>
        <p:nvSpPr>
          <p:cNvPr id="4" name="object 4"/>
          <p:cNvSpPr/>
          <p:nvPr/>
        </p:nvSpPr>
        <p:spPr>
          <a:xfrm>
            <a:off x="251459" y="771144"/>
            <a:ext cx="1440180" cy="0"/>
          </a:xfrm>
          <a:custGeom>
            <a:avLst/>
            <a:gdLst/>
            <a:ahLst/>
            <a:cxnLst/>
            <a:rect l="l" t="t" r="r" b="b"/>
            <a:pathLst>
              <a:path w="1440180">
                <a:moveTo>
                  <a:pt x="0" y="0"/>
                </a:moveTo>
                <a:lnTo>
                  <a:pt x="1440180" y="0"/>
                </a:lnTo>
              </a:path>
            </a:pathLst>
          </a:custGeom>
          <a:ln w="9525">
            <a:solidFill>
              <a:srgbClr val="878A8D"/>
            </a:solidFill>
          </a:ln>
        </p:spPr>
        <p:txBody>
          <a:bodyPr wrap="square" lIns="0" tIns="0" rIns="0" bIns="0" rtlCol="0"/>
          <a:lstStyle/>
          <a:p>
            <a:endParaRPr/>
          </a:p>
        </p:txBody>
      </p:sp>
      <p:sp>
        <p:nvSpPr>
          <p:cNvPr id="9" name="object 9"/>
          <p:cNvSpPr txBox="1"/>
          <p:nvPr/>
        </p:nvSpPr>
        <p:spPr>
          <a:xfrm>
            <a:off x="1831339" y="251586"/>
            <a:ext cx="7146290" cy="513080"/>
          </a:xfrm>
          <a:prstGeom prst="rect">
            <a:avLst/>
          </a:prstGeom>
        </p:spPr>
        <p:txBody>
          <a:bodyPr vert="horz" wrap="square" lIns="0" tIns="12065" rIns="0" bIns="0" rtlCol="0">
            <a:spAutoFit/>
          </a:bodyPr>
          <a:lstStyle/>
          <a:p>
            <a:pPr marL="160020">
              <a:lnSpc>
                <a:spcPct val="100000"/>
              </a:lnSpc>
              <a:spcBef>
                <a:spcPts val="95"/>
              </a:spcBef>
            </a:pPr>
            <a:r>
              <a:rPr sz="1600" spc="-5" dirty="0">
                <a:solidFill>
                  <a:srgbClr val="92D050"/>
                </a:solidFill>
                <a:latin typeface="Arial MT"/>
                <a:cs typeface="Arial MT"/>
              </a:rPr>
              <a:t>MINA</a:t>
            </a:r>
            <a:r>
              <a:rPr sz="1600" spc="-10" dirty="0">
                <a:solidFill>
                  <a:srgbClr val="92D050"/>
                </a:solidFill>
                <a:latin typeface="Arial MT"/>
                <a:cs typeface="Arial MT"/>
              </a:rPr>
              <a:t>CC</a:t>
            </a:r>
            <a:r>
              <a:rPr sz="1600" spc="-5" dirty="0">
                <a:solidFill>
                  <a:srgbClr val="92D050"/>
                </a:solidFill>
                <a:latin typeface="Arial MT"/>
                <a:cs typeface="Arial MT"/>
              </a:rPr>
              <a:t>E PER</a:t>
            </a:r>
            <a:r>
              <a:rPr sz="1600" spc="-10" dirty="0">
                <a:solidFill>
                  <a:srgbClr val="92D050"/>
                </a:solidFill>
                <a:latin typeface="Arial MT"/>
                <a:cs typeface="Arial MT"/>
              </a:rPr>
              <a:t> </a:t>
            </a:r>
            <a:r>
              <a:rPr sz="1600" spc="-90" dirty="0">
                <a:solidFill>
                  <a:srgbClr val="92D050"/>
                </a:solidFill>
                <a:latin typeface="Arial MT"/>
                <a:cs typeface="Arial MT"/>
              </a:rPr>
              <a:t>L</a:t>
            </a:r>
            <a:r>
              <a:rPr sz="1600" spc="-5" dirty="0">
                <a:solidFill>
                  <a:srgbClr val="92D050"/>
                </a:solidFill>
                <a:latin typeface="Arial MT"/>
                <a:cs typeface="Arial MT"/>
              </a:rPr>
              <a:t>’INDIP</a:t>
            </a:r>
            <a:r>
              <a:rPr sz="1600" dirty="0">
                <a:solidFill>
                  <a:srgbClr val="92D050"/>
                </a:solidFill>
                <a:latin typeface="Arial MT"/>
                <a:cs typeface="Arial MT"/>
              </a:rPr>
              <a:t>E</a:t>
            </a:r>
            <a:r>
              <a:rPr sz="1600" spc="-10" dirty="0">
                <a:solidFill>
                  <a:srgbClr val="92D050"/>
                </a:solidFill>
                <a:latin typeface="Arial MT"/>
                <a:cs typeface="Arial MT"/>
              </a:rPr>
              <a:t>NDENZ</a:t>
            </a:r>
            <a:r>
              <a:rPr sz="1600" spc="-5" dirty="0">
                <a:solidFill>
                  <a:srgbClr val="92D050"/>
                </a:solidFill>
                <a:latin typeface="Arial MT"/>
                <a:cs typeface="Arial MT"/>
              </a:rPr>
              <a:t>A</a:t>
            </a:r>
            <a:r>
              <a:rPr sz="1600" spc="-110" dirty="0">
                <a:solidFill>
                  <a:srgbClr val="92D050"/>
                </a:solidFill>
                <a:latin typeface="Arial MT"/>
                <a:cs typeface="Arial MT"/>
              </a:rPr>
              <a:t> </a:t>
            </a:r>
            <a:r>
              <a:rPr sz="1600" spc="-10" dirty="0">
                <a:solidFill>
                  <a:srgbClr val="92D050"/>
                </a:solidFill>
                <a:latin typeface="Arial MT"/>
                <a:cs typeface="Arial MT"/>
              </a:rPr>
              <a:t>DE</a:t>
            </a:r>
            <a:r>
              <a:rPr sz="1600" spc="-5" dirty="0">
                <a:solidFill>
                  <a:srgbClr val="92D050"/>
                </a:solidFill>
                <a:latin typeface="Arial MT"/>
                <a:cs typeface="Arial MT"/>
              </a:rPr>
              <a:t>L</a:t>
            </a:r>
            <a:r>
              <a:rPr sz="1600" spc="-60" dirty="0">
                <a:solidFill>
                  <a:srgbClr val="92D050"/>
                </a:solidFill>
                <a:latin typeface="Arial MT"/>
                <a:cs typeface="Arial MT"/>
              </a:rPr>
              <a:t> </a:t>
            </a:r>
            <a:r>
              <a:rPr sz="1600" spc="-10" dirty="0">
                <a:solidFill>
                  <a:srgbClr val="92D050"/>
                </a:solidFill>
                <a:latin typeface="Arial MT"/>
                <a:cs typeface="Arial MT"/>
              </a:rPr>
              <a:t>RE</a:t>
            </a:r>
            <a:r>
              <a:rPr sz="1600" spc="-5" dirty="0">
                <a:solidFill>
                  <a:srgbClr val="92D050"/>
                </a:solidFill>
                <a:latin typeface="Arial MT"/>
                <a:cs typeface="Arial MT"/>
              </a:rPr>
              <a:t>VISORE O</a:t>
            </a:r>
            <a:r>
              <a:rPr sz="1600" spc="5" dirty="0">
                <a:solidFill>
                  <a:srgbClr val="92D050"/>
                </a:solidFill>
                <a:latin typeface="Arial MT"/>
                <a:cs typeface="Arial MT"/>
              </a:rPr>
              <a:t> </a:t>
            </a:r>
            <a:r>
              <a:rPr sz="1600" spc="-10" dirty="0">
                <a:solidFill>
                  <a:srgbClr val="92D050"/>
                </a:solidFill>
                <a:latin typeface="Arial MT"/>
                <a:cs typeface="Arial MT"/>
              </a:rPr>
              <a:t>DELLA</a:t>
            </a:r>
            <a:endParaRPr sz="1600" dirty="0">
              <a:latin typeface="Arial MT"/>
              <a:cs typeface="Arial MT"/>
            </a:endParaRPr>
          </a:p>
          <a:p>
            <a:pPr marL="12700">
              <a:lnSpc>
                <a:spcPct val="100000"/>
              </a:lnSpc>
              <a:tabLst>
                <a:tab pos="1784985" algn="l"/>
                <a:tab pos="7132955" algn="l"/>
              </a:tabLst>
            </a:pPr>
            <a:r>
              <a:rPr sz="1600" u="sng" spc="-5" dirty="0">
                <a:solidFill>
                  <a:srgbClr val="92D050"/>
                </a:solidFill>
                <a:uFill>
                  <a:solidFill>
                    <a:srgbClr val="3E9C35"/>
                  </a:solidFill>
                </a:uFill>
                <a:latin typeface="Arial MT"/>
                <a:cs typeface="Arial MT"/>
              </a:rPr>
              <a:t> 	SO</a:t>
            </a:r>
            <a:r>
              <a:rPr sz="1600" spc="-5" dirty="0">
                <a:solidFill>
                  <a:srgbClr val="92D050"/>
                </a:solidFill>
                <a:latin typeface="Arial MT"/>
                <a:cs typeface="Arial MT"/>
              </a:rPr>
              <a:t>C</a:t>
            </a:r>
            <a:r>
              <a:rPr sz="1600" u="sng" spc="-5" dirty="0">
                <a:solidFill>
                  <a:srgbClr val="92D050"/>
                </a:solidFill>
                <a:uFill>
                  <a:solidFill>
                    <a:srgbClr val="009CDE"/>
                  </a:solidFill>
                </a:uFill>
                <a:latin typeface="Arial MT"/>
                <a:cs typeface="Arial MT"/>
              </a:rPr>
              <a:t>IETÀ</a:t>
            </a:r>
            <a:r>
              <a:rPr sz="1600" u="sng" spc="-10" dirty="0">
                <a:solidFill>
                  <a:srgbClr val="92D050"/>
                </a:solidFill>
                <a:uFill>
                  <a:solidFill>
                    <a:srgbClr val="009CDE"/>
                  </a:solidFill>
                </a:uFill>
                <a:latin typeface="Arial MT"/>
                <a:cs typeface="Arial MT"/>
              </a:rPr>
              <a:t> </a:t>
            </a:r>
            <a:r>
              <a:rPr sz="1600" u="sng" spc="-5" dirty="0">
                <a:solidFill>
                  <a:srgbClr val="92D050"/>
                </a:solidFill>
                <a:uFill>
                  <a:solidFill>
                    <a:srgbClr val="009CDE"/>
                  </a:solidFill>
                </a:uFill>
                <a:latin typeface="Arial MT"/>
                <a:cs typeface="Arial MT"/>
              </a:rPr>
              <a:t>DI</a:t>
            </a:r>
            <a:r>
              <a:rPr sz="1600" u="sng" spc="-10" dirty="0">
                <a:solidFill>
                  <a:srgbClr val="92D050"/>
                </a:solidFill>
                <a:uFill>
                  <a:solidFill>
                    <a:srgbClr val="009CDE"/>
                  </a:solidFill>
                </a:uFill>
                <a:latin typeface="Arial MT"/>
                <a:cs typeface="Arial MT"/>
              </a:rPr>
              <a:t> </a:t>
            </a:r>
            <a:r>
              <a:rPr sz="1600" u="sng" spc="-5" dirty="0">
                <a:solidFill>
                  <a:srgbClr val="92D050"/>
                </a:solidFill>
                <a:uFill>
                  <a:solidFill>
                    <a:srgbClr val="009CDE"/>
                  </a:solidFill>
                </a:uFill>
                <a:latin typeface="Arial MT"/>
                <a:cs typeface="Arial MT"/>
              </a:rPr>
              <a:t>REVISIONE	</a:t>
            </a:r>
            <a:endParaRPr sz="1600" dirty="0">
              <a:latin typeface="Arial MT"/>
              <a:cs typeface="Arial MT"/>
            </a:endParaRPr>
          </a:p>
        </p:txBody>
      </p:sp>
      <p:pic>
        <p:nvPicPr>
          <p:cNvPr id="10" name="object 10"/>
          <p:cNvPicPr/>
          <p:nvPr/>
        </p:nvPicPr>
        <p:blipFill>
          <a:blip r:embed="rId2" cstate="print"/>
          <a:stretch>
            <a:fillRect/>
          </a:stretch>
        </p:blipFill>
        <p:spPr>
          <a:xfrm>
            <a:off x="6835379" y="1969007"/>
            <a:ext cx="1524798" cy="2095500"/>
          </a:xfrm>
          <a:prstGeom prst="rect">
            <a:avLst/>
          </a:prstGeom>
        </p:spPr>
      </p:pic>
      <p:sp>
        <p:nvSpPr>
          <p:cNvPr id="11" name="object 11"/>
          <p:cNvSpPr txBox="1"/>
          <p:nvPr/>
        </p:nvSpPr>
        <p:spPr>
          <a:xfrm>
            <a:off x="7694421" y="1662176"/>
            <a:ext cx="1099185" cy="299720"/>
          </a:xfrm>
          <a:prstGeom prst="rect">
            <a:avLst/>
          </a:prstGeom>
        </p:spPr>
        <p:txBody>
          <a:bodyPr vert="horz" wrap="square" lIns="0" tIns="12700" rIns="0" bIns="0" rtlCol="0">
            <a:spAutoFit/>
          </a:bodyPr>
          <a:lstStyle/>
          <a:p>
            <a:pPr marL="12700">
              <a:lnSpc>
                <a:spcPct val="100000"/>
              </a:lnSpc>
              <a:spcBef>
                <a:spcPts val="100"/>
              </a:spcBef>
            </a:pPr>
            <a:r>
              <a:rPr sz="1800" spc="-130" dirty="0">
                <a:solidFill>
                  <a:srgbClr val="62666A"/>
                </a:solidFill>
                <a:latin typeface="Arial MT"/>
                <a:cs typeface="Arial MT"/>
              </a:rPr>
              <a:t>P</a:t>
            </a:r>
            <a:r>
              <a:rPr sz="1800" spc="-5" dirty="0">
                <a:solidFill>
                  <a:srgbClr val="62666A"/>
                </a:solidFill>
                <a:latin typeface="Arial MT"/>
                <a:cs typeface="Arial MT"/>
              </a:rPr>
              <a:t>A</a:t>
            </a:r>
            <a:r>
              <a:rPr sz="1800" spc="-45" dirty="0">
                <a:solidFill>
                  <a:srgbClr val="62666A"/>
                </a:solidFill>
                <a:latin typeface="Arial MT"/>
                <a:cs typeface="Arial MT"/>
              </a:rPr>
              <a:t>R</a:t>
            </a:r>
            <a:r>
              <a:rPr sz="1800" spc="15" dirty="0">
                <a:solidFill>
                  <a:srgbClr val="62666A"/>
                </a:solidFill>
                <a:latin typeface="Arial MT"/>
                <a:cs typeface="Arial MT"/>
              </a:rPr>
              <a:t>T</a:t>
            </a:r>
            <a:r>
              <a:rPr sz="1800" spc="-5" dirty="0">
                <a:solidFill>
                  <a:srgbClr val="62666A"/>
                </a:solidFill>
                <a:latin typeface="Arial MT"/>
                <a:cs typeface="Arial MT"/>
              </a:rPr>
              <a:t>NER</a:t>
            </a:r>
            <a:endParaRPr sz="1800">
              <a:latin typeface="Arial MT"/>
              <a:cs typeface="Arial MT"/>
            </a:endParaRPr>
          </a:p>
        </p:txBody>
      </p:sp>
      <p:sp>
        <p:nvSpPr>
          <p:cNvPr id="12" name="object 12"/>
          <p:cNvSpPr txBox="1">
            <a:spLocks noGrp="1"/>
          </p:cNvSpPr>
          <p:nvPr>
            <p:ph type="title"/>
          </p:nvPr>
        </p:nvSpPr>
        <p:spPr>
          <a:xfrm>
            <a:off x="4881498" y="948054"/>
            <a:ext cx="1558925"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FF0000"/>
                </a:solidFill>
              </a:rPr>
              <a:t>Altri</a:t>
            </a:r>
            <a:r>
              <a:rPr sz="2500" spc="-50" dirty="0">
                <a:solidFill>
                  <a:srgbClr val="FF0000"/>
                </a:solidFill>
              </a:rPr>
              <a:t> </a:t>
            </a:r>
            <a:r>
              <a:rPr sz="2500" spc="-5" dirty="0">
                <a:solidFill>
                  <a:srgbClr val="FF0000"/>
                </a:solidFill>
              </a:rPr>
              <a:t>servizi</a:t>
            </a:r>
            <a:endParaRPr sz="2500" dirty="0"/>
          </a:p>
        </p:txBody>
      </p:sp>
      <p:grpSp>
        <p:nvGrpSpPr>
          <p:cNvPr id="13" name="object 13"/>
          <p:cNvGrpSpPr/>
          <p:nvPr/>
        </p:nvGrpSpPr>
        <p:grpSpPr>
          <a:xfrm>
            <a:off x="1702416" y="1007165"/>
            <a:ext cx="2517775" cy="1629410"/>
            <a:chOff x="1702416" y="1007165"/>
            <a:chExt cx="2517775" cy="1629410"/>
          </a:xfrm>
        </p:grpSpPr>
        <p:pic>
          <p:nvPicPr>
            <p:cNvPr id="14" name="object 14"/>
            <p:cNvPicPr/>
            <p:nvPr/>
          </p:nvPicPr>
          <p:blipFill>
            <a:blip r:embed="rId3" cstate="print"/>
            <a:stretch>
              <a:fillRect/>
            </a:stretch>
          </p:blipFill>
          <p:spPr>
            <a:xfrm>
              <a:off x="1889564" y="1007165"/>
              <a:ext cx="2330587" cy="1628978"/>
            </a:xfrm>
            <a:prstGeom prst="rect">
              <a:avLst/>
            </a:prstGeom>
          </p:spPr>
        </p:pic>
        <p:sp>
          <p:nvSpPr>
            <p:cNvPr id="15" name="object 15"/>
            <p:cNvSpPr/>
            <p:nvPr/>
          </p:nvSpPr>
          <p:spPr>
            <a:xfrm>
              <a:off x="1702416" y="1014475"/>
              <a:ext cx="625475" cy="848994"/>
            </a:xfrm>
            <a:custGeom>
              <a:avLst/>
              <a:gdLst/>
              <a:ahLst/>
              <a:cxnLst/>
              <a:rect l="l" t="t" r="r" b="b"/>
              <a:pathLst>
                <a:path w="625475" h="848994">
                  <a:moveTo>
                    <a:pt x="66693" y="688943"/>
                  </a:moveTo>
                  <a:lnTo>
                    <a:pt x="28291" y="703167"/>
                  </a:lnTo>
                  <a:lnTo>
                    <a:pt x="4098" y="739139"/>
                  </a:lnTo>
                  <a:lnTo>
                    <a:pt x="0" y="769874"/>
                  </a:lnTo>
                  <a:lnTo>
                    <a:pt x="1415" y="779049"/>
                  </a:lnTo>
                  <a:lnTo>
                    <a:pt x="22370" y="815514"/>
                  </a:lnTo>
                  <a:lnTo>
                    <a:pt x="61232" y="841200"/>
                  </a:lnTo>
                  <a:lnTo>
                    <a:pt x="93210" y="848530"/>
                  </a:lnTo>
                  <a:lnTo>
                    <a:pt x="103412" y="848264"/>
                  </a:lnTo>
                  <a:lnTo>
                    <a:pt x="139607" y="831643"/>
                  </a:lnTo>
                  <a:lnTo>
                    <a:pt x="143271" y="827736"/>
                  </a:lnTo>
                  <a:lnTo>
                    <a:pt x="95016" y="827736"/>
                  </a:lnTo>
                  <a:lnTo>
                    <a:pt x="87013" y="826643"/>
                  </a:lnTo>
                  <a:lnTo>
                    <a:pt x="46558" y="807217"/>
                  </a:lnTo>
                  <a:lnTo>
                    <a:pt x="21989" y="777113"/>
                  </a:lnTo>
                  <a:lnTo>
                    <a:pt x="18941" y="762253"/>
                  </a:lnTo>
                  <a:lnTo>
                    <a:pt x="19324" y="754441"/>
                  </a:lnTo>
                  <a:lnTo>
                    <a:pt x="38499" y="719439"/>
                  </a:lnTo>
                  <a:lnTo>
                    <a:pt x="64407" y="710279"/>
                  </a:lnTo>
                  <a:lnTo>
                    <a:pt x="82092" y="710279"/>
                  </a:lnTo>
                  <a:lnTo>
                    <a:pt x="88537" y="692276"/>
                  </a:lnTo>
                  <a:lnTo>
                    <a:pt x="77413" y="689729"/>
                  </a:lnTo>
                  <a:lnTo>
                    <a:pt x="66693" y="688943"/>
                  </a:lnTo>
                  <a:close/>
                </a:path>
                <a:path w="625475" h="848994">
                  <a:moveTo>
                    <a:pt x="146068" y="726439"/>
                  </a:moveTo>
                  <a:lnTo>
                    <a:pt x="129685" y="741552"/>
                  </a:lnTo>
                  <a:lnTo>
                    <a:pt x="136305" y="749151"/>
                  </a:lnTo>
                  <a:lnTo>
                    <a:pt x="141306" y="756904"/>
                  </a:lnTo>
                  <a:lnTo>
                    <a:pt x="144687" y="764823"/>
                  </a:lnTo>
                  <a:lnTo>
                    <a:pt x="146449" y="772922"/>
                  </a:lnTo>
                  <a:lnTo>
                    <a:pt x="146663" y="780968"/>
                  </a:lnTo>
                  <a:lnTo>
                    <a:pt x="145401" y="788908"/>
                  </a:lnTo>
                  <a:lnTo>
                    <a:pt x="116858" y="823468"/>
                  </a:lnTo>
                  <a:lnTo>
                    <a:pt x="95016" y="827736"/>
                  </a:lnTo>
                  <a:lnTo>
                    <a:pt x="143271" y="827736"/>
                  </a:lnTo>
                  <a:lnTo>
                    <a:pt x="164864" y="791321"/>
                  </a:lnTo>
                  <a:lnTo>
                    <a:pt x="166769" y="769112"/>
                  </a:lnTo>
                  <a:lnTo>
                    <a:pt x="164695" y="758015"/>
                  </a:lnTo>
                  <a:lnTo>
                    <a:pt x="160562" y="747204"/>
                  </a:lnTo>
                  <a:lnTo>
                    <a:pt x="154357" y="736679"/>
                  </a:lnTo>
                  <a:lnTo>
                    <a:pt x="146068" y="726439"/>
                  </a:lnTo>
                  <a:close/>
                </a:path>
                <a:path w="625475" h="848994">
                  <a:moveTo>
                    <a:pt x="78123" y="626110"/>
                  </a:moveTo>
                  <a:lnTo>
                    <a:pt x="66312" y="644271"/>
                  </a:lnTo>
                  <a:lnTo>
                    <a:pt x="203345" y="733551"/>
                  </a:lnTo>
                  <a:lnTo>
                    <a:pt x="222055" y="704850"/>
                  </a:lnTo>
                  <a:lnTo>
                    <a:pt x="199027" y="704850"/>
                  </a:lnTo>
                  <a:lnTo>
                    <a:pt x="78123" y="626110"/>
                  </a:lnTo>
                  <a:close/>
                </a:path>
                <a:path w="625475" h="848994">
                  <a:moveTo>
                    <a:pt x="82092" y="710279"/>
                  </a:moveTo>
                  <a:lnTo>
                    <a:pt x="64407" y="710279"/>
                  </a:lnTo>
                  <a:lnTo>
                    <a:pt x="72456" y="710969"/>
                  </a:lnTo>
                  <a:lnTo>
                    <a:pt x="81171" y="712851"/>
                  </a:lnTo>
                  <a:lnTo>
                    <a:pt x="82092" y="710279"/>
                  </a:lnTo>
                  <a:close/>
                </a:path>
                <a:path w="625475" h="848994">
                  <a:moveTo>
                    <a:pt x="242969" y="637286"/>
                  </a:moveTo>
                  <a:lnTo>
                    <a:pt x="199027" y="704850"/>
                  </a:lnTo>
                  <a:lnTo>
                    <a:pt x="222055" y="704850"/>
                  </a:lnTo>
                  <a:lnTo>
                    <a:pt x="259225" y="647826"/>
                  </a:lnTo>
                  <a:lnTo>
                    <a:pt x="242969" y="637286"/>
                  </a:lnTo>
                  <a:close/>
                </a:path>
                <a:path w="625475" h="848994">
                  <a:moveTo>
                    <a:pt x="149624" y="516254"/>
                  </a:moveTo>
                  <a:lnTo>
                    <a:pt x="137813" y="534415"/>
                  </a:lnTo>
                  <a:lnTo>
                    <a:pt x="274973" y="623697"/>
                  </a:lnTo>
                  <a:lnTo>
                    <a:pt x="286784" y="605536"/>
                  </a:lnTo>
                  <a:lnTo>
                    <a:pt x="149624" y="516254"/>
                  </a:lnTo>
                  <a:close/>
                </a:path>
                <a:path w="625475" h="848994">
                  <a:moveTo>
                    <a:pt x="235476" y="384301"/>
                  </a:moveTo>
                  <a:lnTo>
                    <a:pt x="170960" y="483488"/>
                  </a:lnTo>
                  <a:lnTo>
                    <a:pt x="308120" y="572770"/>
                  </a:lnTo>
                  <a:lnTo>
                    <a:pt x="326803" y="544068"/>
                  </a:lnTo>
                  <a:lnTo>
                    <a:pt x="303675" y="544068"/>
                  </a:lnTo>
                  <a:lnTo>
                    <a:pt x="257066" y="513714"/>
                  </a:lnTo>
                  <a:lnTo>
                    <a:pt x="263852" y="503300"/>
                  </a:lnTo>
                  <a:lnTo>
                    <a:pt x="240937" y="503300"/>
                  </a:lnTo>
                  <a:lnTo>
                    <a:pt x="199027" y="475869"/>
                  </a:lnTo>
                  <a:lnTo>
                    <a:pt x="251732" y="394843"/>
                  </a:lnTo>
                  <a:lnTo>
                    <a:pt x="235476" y="384301"/>
                  </a:lnTo>
                  <a:close/>
                </a:path>
                <a:path w="625475" h="848994">
                  <a:moveTo>
                    <a:pt x="358539" y="459994"/>
                  </a:moveTo>
                  <a:lnTo>
                    <a:pt x="303675" y="544068"/>
                  </a:lnTo>
                  <a:lnTo>
                    <a:pt x="326803" y="544068"/>
                  </a:lnTo>
                  <a:lnTo>
                    <a:pt x="374668" y="470535"/>
                  </a:lnTo>
                  <a:lnTo>
                    <a:pt x="358539" y="459994"/>
                  </a:lnTo>
                  <a:close/>
                </a:path>
                <a:path w="625475" h="848994">
                  <a:moveTo>
                    <a:pt x="290340" y="427354"/>
                  </a:moveTo>
                  <a:lnTo>
                    <a:pt x="240937" y="503300"/>
                  </a:lnTo>
                  <a:lnTo>
                    <a:pt x="263852" y="503300"/>
                  </a:lnTo>
                  <a:lnTo>
                    <a:pt x="306469" y="437896"/>
                  </a:lnTo>
                  <a:lnTo>
                    <a:pt x="290340" y="427354"/>
                  </a:lnTo>
                  <a:close/>
                </a:path>
                <a:path w="625475" h="848994">
                  <a:moveTo>
                    <a:pt x="324122" y="248285"/>
                  </a:moveTo>
                  <a:lnTo>
                    <a:pt x="312819" y="265684"/>
                  </a:lnTo>
                  <a:lnTo>
                    <a:pt x="420515" y="335788"/>
                  </a:lnTo>
                  <a:lnTo>
                    <a:pt x="265956" y="337693"/>
                  </a:lnTo>
                  <a:lnTo>
                    <a:pt x="253764" y="356362"/>
                  </a:lnTo>
                  <a:lnTo>
                    <a:pt x="390924" y="445643"/>
                  </a:lnTo>
                  <a:lnTo>
                    <a:pt x="402227" y="428244"/>
                  </a:lnTo>
                  <a:lnTo>
                    <a:pt x="294531" y="358139"/>
                  </a:lnTo>
                  <a:lnTo>
                    <a:pt x="449090" y="356235"/>
                  </a:lnTo>
                  <a:lnTo>
                    <a:pt x="461282" y="337693"/>
                  </a:lnTo>
                  <a:lnTo>
                    <a:pt x="324122" y="248285"/>
                  </a:lnTo>
                  <a:close/>
                </a:path>
                <a:path w="625475" h="848994">
                  <a:moveTo>
                    <a:pt x="422366" y="193928"/>
                  </a:moveTo>
                  <a:lnTo>
                    <a:pt x="382669" y="193928"/>
                  </a:lnTo>
                  <a:lnTo>
                    <a:pt x="503573" y="272669"/>
                  </a:lnTo>
                  <a:lnTo>
                    <a:pt x="515384" y="254508"/>
                  </a:lnTo>
                  <a:lnTo>
                    <a:pt x="422366" y="193928"/>
                  </a:lnTo>
                  <a:close/>
                </a:path>
                <a:path w="625475" h="848994">
                  <a:moveTo>
                    <a:pt x="407815" y="119887"/>
                  </a:moveTo>
                  <a:lnTo>
                    <a:pt x="337076" y="228600"/>
                  </a:lnTo>
                  <a:lnTo>
                    <a:pt x="353205" y="239140"/>
                  </a:lnTo>
                  <a:lnTo>
                    <a:pt x="382669" y="193928"/>
                  </a:lnTo>
                  <a:lnTo>
                    <a:pt x="422366" y="193928"/>
                  </a:lnTo>
                  <a:lnTo>
                    <a:pt x="394480" y="175768"/>
                  </a:lnTo>
                  <a:lnTo>
                    <a:pt x="423944" y="130428"/>
                  </a:lnTo>
                  <a:lnTo>
                    <a:pt x="407815" y="119887"/>
                  </a:lnTo>
                  <a:close/>
                </a:path>
                <a:path w="625475" h="848994">
                  <a:moveTo>
                    <a:pt x="485920" y="0"/>
                  </a:moveTo>
                  <a:lnTo>
                    <a:pt x="421277" y="99060"/>
                  </a:lnTo>
                  <a:lnTo>
                    <a:pt x="558437" y="188468"/>
                  </a:lnTo>
                  <a:lnTo>
                    <a:pt x="577133" y="159765"/>
                  </a:lnTo>
                  <a:lnTo>
                    <a:pt x="554119" y="159765"/>
                  </a:lnTo>
                  <a:lnTo>
                    <a:pt x="507383" y="129286"/>
                  </a:lnTo>
                  <a:lnTo>
                    <a:pt x="514169" y="118872"/>
                  </a:lnTo>
                  <a:lnTo>
                    <a:pt x="491254" y="118872"/>
                  </a:lnTo>
                  <a:lnTo>
                    <a:pt x="449344" y="91566"/>
                  </a:lnTo>
                  <a:lnTo>
                    <a:pt x="502049" y="10540"/>
                  </a:lnTo>
                  <a:lnTo>
                    <a:pt x="485920" y="0"/>
                  </a:lnTo>
                  <a:close/>
                </a:path>
                <a:path w="625475" h="848994">
                  <a:moveTo>
                    <a:pt x="608856" y="75564"/>
                  </a:moveTo>
                  <a:lnTo>
                    <a:pt x="554119" y="159765"/>
                  </a:lnTo>
                  <a:lnTo>
                    <a:pt x="577133" y="159765"/>
                  </a:lnTo>
                  <a:lnTo>
                    <a:pt x="625112" y="86106"/>
                  </a:lnTo>
                  <a:lnTo>
                    <a:pt x="608856" y="75564"/>
                  </a:lnTo>
                  <a:close/>
                </a:path>
                <a:path w="625475" h="848994">
                  <a:moveTo>
                    <a:pt x="540657" y="43052"/>
                  </a:moveTo>
                  <a:lnTo>
                    <a:pt x="491254" y="118872"/>
                  </a:lnTo>
                  <a:lnTo>
                    <a:pt x="514169" y="118872"/>
                  </a:lnTo>
                  <a:lnTo>
                    <a:pt x="556786" y="53466"/>
                  </a:lnTo>
                  <a:lnTo>
                    <a:pt x="540657" y="43052"/>
                  </a:lnTo>
                  <a:close/>
                </a:path>
              </a:pathLst>
            </a:custGeom>
            <a:solidFill>
              <a:srgbClr val="62666A"/>
            </a:solidFill>
          </p:spPr>
          <p:txBody>
            <a:bodyPr wrap="square" lIns="0" tIns="0" rIns="0" bIns="0" rtlCol="0"/>
            <a:lstStyle/>
            <a:p>
              <a:endParaRPr/>
            </a:p>
          </p:txBody>
        </p:sp>
      </p:grpSp>
      <p:pic>
        <p:nvPicPr>
          <p:cNvPr id="16" name="object 16"/>
          <p:cNvPicPr/>
          <p:nvPr/>
        </p:nvPicPr>
        <p:blipFill>
          <a:blip r:embed="rId4" cstate="print"/>
          <a:stretch>
            <a:fillRect/>
          </a:stretch>
        </p:blipFill>
        <p:spPr>
          <a:xfrm>
            <a:off x="2881883" y="2746248"/>
            <a:ext cx="3689604" cy="1844039"/>
          </a:xfrm>
          <a:prstGeom prst="rect">
            <a:avLst/>
          </a:prstGeom>
        </p:spPr>
      </p:pic>
      <p:sp>
        <p:nvSpPr>
          <p:cNvPr id="17" name="object 17"/>
          <p:cNvSpPr txBox="1"/>
          <p:nvPr/>
        </p:nvSpPr>
        <p:spPr>
          <a:xfrm>
            <a:off x="4716017" y="1441830"/>
            <a:ext cx="2190115" cy="1092200"/>
          </a:xfrm>
          <a:prstGeom prst="rect">
            <a:avLst/>
          </a:prstGeom>
        </p:spPr>
        <p:txBody>
          <a:bodyPr vert="horz" wrap="square" lIns="0" tIns="12065" rIns="0" bIns="0" rtlCol="0">
            <a:spAutoFit/>
          </a:bodyPr>
          <a:lstStyle/>
          <a:p>
            <a:pPr marL="12700" marR="5080">
              <a:lnSpc>
                <a:spcPct val="100000"/>
              </a:lnSpc>
              <a:spcBef>
                <a:spcPts val="95"/>
              </a:spcBef>
            </a:pPr>
            <a:r>
              <a:rPr sz="1000" spc="-5" dirty="0">
                <a:solidFill>
                  <a:srgbClr val="62666A"/>
                </a:solidFill>
                <a:latin typeface="Arial MT"/>
                <a:cs typeface="Arial MT"/>
              </a:rPr>
              <a:t>Altri</a:t>
            </a:r>
            <a:r>
              <a:rPr sz="1000" spc="10" dirty="0">
                <a:solidFill>
                  <a:srgbClr val="62666A"/>
                </a:solidFill>
                <a:latin typeface="Arial MT"/>
                <a:cs typeface="Arial MT"/>
              </a:rPr>
              <a:t> </a:t>
            </a:r>
            <a:r>
              <a:rPr sz="1000" spc="-10" dirty="0">
                <a:solidFill>
                  <a:srgbClr val="62666A"/>
                </a:solidFill>
                <a:latin typeface="Arial MT"/>
                <a:cs typeface="Arial MT"/>
              </a:rPr>
              <a:t>servizi</a:t>
            </a:r>
            <a:r>
              <a:rPr sz="1000" spc="25" dirty="0">
                <a:solidFill>
                  <a:srgbClr val="62666A"/>
                </a:solidFill>
                <a:latin typeface="Arial MT"/>
                <a:cs typeface="Arial MT"/>
              </a:rPr>
              <a:t> </a:t>
            </a:r>
            <a:r>
              <a:rPr sz="1000" spc="-5" dirty="0">
                <a:solidFill>
                  <a:srgbClr val="62666A"/>
                </a:solidFill>
                <a:latin typeface="Arial MT"/>
                <a:cs typeface="Arial MT"/>
              </a:rPr>
              <a:t>prestati</a:t>
            </a:r>
            <a:r>
              <a:rPr sz="1000" spc="-10" dirty="0">
                <a:solidFill>
                  <a:srgbClr val="62666A"/>
                </a:solidFill>
                <a:latin typeface="Arial MT"/>
                <a:cs typeface="Arial MT"/>
              </a:rPr>
              <a:t> </a:t>
            </a:r>
            <a:r>
              <a:rPr sz="1000" spc="-5" dirty="0">
                <a:solidFill>
                  <a:srgbClr val="62666A"/>
                </a:solidFill>
                <a:latin typeface="Arial MT"/>
                <a:cs typeface="Arial MT"/>
              </a:rPr>
              <a:t>incompatibili</a:t>
            </a:r>
            <a:r>
              <a:rPr sz="1000" dirty="0">
                <a:solidFill>
                  <a:srgbClr val="62666A"/>
                </a:solidFill>
                <a:latin typeface="Arial MT"/>
                <a:cs typeface="Arial MT"/>
              </a:rPr>
              <a:t> </a:t>
            </a:r>
            <a:r>
              <a:rPr sz="1000" spc="-5" dirty="0">
                <a:solidFill>
                  <a:srgbClr val="62666A"/>
                </a:solidFill>
                <a:latin typeface="Arial MT"/>
                <a:cs typeface="Arial MT"/>
              </a:rPr>
              <a:t>con</a:t>
            </a:r>
            <a:r>
              <a:rPr sz="1000" spc="-20" dirty="0">
                <a:solidFill>
                  <a:srgbClr val="62666A"/>
                </a:solidFill>
                <a:latin typeface="Arial MT"/>
                <a:cs typeface="Arial MT"/>
              </a:rPr>
              <a:t> </a:t>
            </a:r>
            <a:r>
              <a:rPr sz="1000" spc="-5" dirty="0">
                <a:solidFill>
                  <a:srgbClr val="62666A"/>
                </a:solidFill>
                <a:latin typeface="Arial MT"/>
                <a:cs typeface="Arial MT"/>
              </a:rPr>
              <a:t>la </a:t>
            </a:r>
            <a:r>
              <a:rPr sz="1000" spc="-260" dirty="0">
                <a:solidFill>
                  <a:srgbClr val="62666A"/>
                </a:solidFill>
                <a:latin typeface="Arial MT"/>
                <a:cs typeface="Arial MT"/>
              </a:rPr>
              <a:t> </a:t>
            </a:r>
            <a:r>
              <a:rPr sz="1000" spc="-5" dirty="0">
                <a:solidFill>
                  <a:srgbClr val="62666A"/>
                </a:solidFill>
                <a:latin typeface="Arial MT"/>
                <a:cs typeface="Arial MT"/>
              </a:rPr>
              <a:t>revisione legale. Ad esempio, quando </a:t>
            </a:r>
            <a:r>
              <a:rPr sz="1000" dirty="0">
                <a:solidFill>
                  <a:srgbClr val="62666A"/>
                </a:solidFill>
                <a:latin typeface="Arial MT"/>
                <a:cs typeface="Arial MT"/>
              </a:rPr>
              <a:t> </a:t>
            </a:r>
            <a:r>
              <a:rPr sz="1000" spc="-10" dirty="0">
                <a:solidFill>
                  <a:srgbClr val="62666A"/>
                </a:solidFill>
                <a:latin typeface="Arial MT"/>
                <a:cs typeface="Arial MT"/>
              </a:rPr>
              <a:t>l’EP </a:t>
            </a:r>
            <a:r>
              <a:rPr sz="1000" spc="-5" dirty="0">
                <a:solidFill>
                  <a:srgbClr val="62666A"/>
                </a:solidFill>
                <a:latin typeface="Arial MT"/>
                <a:cs typeface="Arial MT"/>
              </a:rPr>
              <a:t>assume </a:t>
            </a:r>
            <a:r>
              <a:rPr sz="1000" spc="-10" dirty="0">
                <a:solidFill>
                  <a:srgbClr val="62666A"/>
                </a:solidFill>
                <a:latin typeface="Arial MT"/>
                <a:cs typeface="Arial MT"/>
              </a:rPr>
              <a:t>funzioni </a:t>
            </a:r>
            <a:r>
              <a:rPr sz="1000" spc="-5" dirty="0">
                <a:solidFill>
                  <a:srgbClr val="62666A"/>
                </a:solidFill>
                <a:latin typeface="Arial MT"/>
                <a:cs typeface="Arial MT"/>
              </a:rPr>
              <a:t>di patrocinatore </a:t>
            </a:r>
            <a:r>
              <a:rPr sz="1000" dirty="0">
                <a:solidFill>
                  <a:srgbClr val="62666A"/>
                </a:solidFill>
                <a:latin typeface="Arial MT"/>
                <a:cs typeface="Arial MT"/>
              </a:rPr>
              <a:t> </a:t>
            </a:r>
            <a:r>
              <a:rPr sz="1000" spc="-10" dirty="0">
                <a:solidFill>
                  <a:srgbClr val="62666A"/>
                </a:solidFill>
                <a:latin typeface="Arial MT"/>
                <a:cs typeface="Arial MT"/>
              </a:rPr>
              <a:t>legale </a:t>
            </a:r>
            <a:r>
              <a:rPr sz="1000" spc="-5" dirty="0">
                <a:solidFill>
                  <a:srgbClr val="62666A"/>
                </a:solidFill>
                <a:latin typeface="Arial MT"/>
                <a:cs typeface="Arial MT"/>
              </a:rPr>
              <a:t>e di consulente tecnico di parte </a:t>
            </a:r>
            <a:r>
              <a:rPr sz="1000" dirty="0">
                <a:solidFill>
                  <a:srgbClr val="62666A"/>
                </a:solidFill>
                <a:latin typeface="Arial MT"/>
                <a:cs typeface="Arial MT"/>
              </a:rPr>
              <a:t> </a:t>
            </a:r>
            <a:r>
              <a:rPr sz="1000" spc="-5" dirty="0">
                <a:solidFill>
                  <a:srgbClr val="62666A"/>
                </a:solidFill>
                <a:latin typeface="Arial MT"/>
                <a:cs typeface="Arial MT"/>
              </a:rPr>
              <a:t>a sostegno o contro la </a:t>
            </a:r>
            <a:r>
              <a:rPr sz="1000" spc="-10" dirty="0">
                <a:solidFill>
                  <a:srgbClr val="62666A"/>
                </a:solidFill>
                <a:latin typeface="Arial MT"/>
                <a:cs typeface="Arial MT"/>
              </a:rPr>
              <a:t>posizione </a:t>
            </a:r>
            <a:r>
              <a:rPr sz="1000" spc="-5" dirty="0">
                <a:solidFill>
                  <a:srgbClr val="62666A"/>
                </a:solidFill>
                <a:latin typeface="Arial MT"/>
                <a:cs typeface="Arial MT"/>
              </a:rPr>
              <a:t>del </a:t>
            </a:r>
            <a:r>
              <a:rPr sz="1000" dirty="0">
                <a:solidFill>
                  <a:srgbClr val="62666A"/>
                </a:solidFill>
                <a:latin typeface="Arial MT"/>
                <a:cs typeface="Arial MT"/>
              </a:rPr>
              <a:t> </a:t>
            </a:r>
            <a:r>
              <a:rPr sz="1000" spc="-5" dirty="0">
                <a:solidFill>
                  <a:srgbClr val="62666A"/>
                </a:solidFill>
                <a:latin typeface="Arial MT"/>
                <a:cs typeface="Arial MT"/>
              </a:rPr>
              <a:t>Soggetto</a:t>
            </a:r>
            <a:r>
              <a:rPr sz="1000" spc="15" dirty="0">
                <a:solidFill>
                  <a:srgbClr val="62666A"/>
                </a:solidFill>
                <a:latin typeface="Arial MT"/>
                <a:cs typeface="Arial MT"/>
              </a:rPr>
              <a:t> </a:t>
            </a:r>
            <a:r>
              <a:rPr sz="1000" spc="-5" dirty="0">
                <a:solidFill>
                  <a:srgbClr val="62666A"/>
                </a:solidFill>
                <a:latin typeface="Arial MT"/>
                <a:cs typeface="Arial MT"/>
              </a:rPr>
              <a:t>sottoposto</a:t>
            </a:r>
            <a:r>
              <a:rPr sz="1000" spc="5" dirty="0">
                <a:solidFill>
                  <a:srgbClr val="62666A"/>
                </a:solidFill>
                <a:latin typeface="Arial MT"/>
                <a:cs typeface="Arial MT"/>
              </a:rPr>
              <a:t> </a:t>
            </a:r>
            <a:r>
              <a:rPr sz="1000" spc="-5" dirty="0">
                <a:solidFill>
                  <a:srgbClr val="62666A"/>
                </a:solidFill>
                <a:latin typeface="Arial MT"/>
                <a:cs typeface="Arial MT"/>
              </a:rPr>
              <a:t>a</a:t>
            </a:r>
            <a:r>
              <a:rPr sz="1000" spc="30" dirty="0">
                <a:solidFill>
                  <a:srgbClr val="62666A"/>
                </a:solidFill>
                <a:latin typeface="Arial MT"/>
                <a:cs typeface="Arial MT"/>
              </a:rPr>
              <a:t> </a:t>
            </a:r>
            <a:r>
              <a:rPr sz="1000" spc="-5" dirty="0">
                <a:solidFill>
                  <a:srgbClr val="62666A"/>
                </a:solidFill>
                <a:latin typeface="Arial MT"/>
                <a:cs typeface="Arial MT"/>
              </a:rPr>
              <a:t>Revisione</a:t>
            </a:r>
            <a:r>
              <a:rPr sz="1000" spc="50" dirty="0">
                <a:solidFill>
                  <a:srgbClr val="62666A"/>
                </a:solidFill>
                <a:latin typeface="Arial MT"/>
                <a:cs typeface="Arial MT"/>
              </a:rPr>
              <a:t> </a:t>
            </a:r>
            <a:r>
              <a:rPr sz="1000" spc="-5" dirty="0">
                <a:solidFill>
                  <a:srgbClr val="62666A"/>
                </a:solidFill>
                <a:latin typeface="Arial MT"/>
                <a:cs typeface="Arial MT"/>
              </a:rPr>
              <a:t>in </a:t>
            </a:r>
            <a:r>
              <a:rPr sz="1000" dirty="0">
                <a:solidFill>
                  <a:srgbClr val="62666A"/>
                </a:solidFill>
                <a:latin typeface="Arial MT"/>
                <a:cs typeface="Arial MT"/>
              </a:rPr>
              <a:t> </a:t>
            </a:r>
            <a:r>
              <a:rPr sz="1000" spc="-5" dirty="0">
                <a:solidFill>
                  <a:srgbClr val="62666A"/>
                </a:solidFill>
                <a:latin typeface="Arial MT"/>
                <a:cs typeface="Arial MT"/>
              </a:rPr>
              <a:t>una</a:t>
            </a:r>
            <a:r>
              <a:rPr sz="1000" spc="-25" dirty="0">
                <a:solidFill>
                  <a:srgbClr val="62666A"/>
                </a:solidFill>
                <a:latin typeface="Arial MT"/>
                <a:cs typeface="Arial MT"/>
              </a:rPr>
              <a:t> </a:t>
            </a:r>
            <a:r>
              <a:rPr sz="1000" spc="-5" dirty="0">
                <a:solidFill>
                  <a:srgbClr val="62666A"/>
                </a:solidFill>
                <a:latin typeface="Arial MT"/>
                <a:cs typeface="Arial MT"/>
              </a:rPr>
              <a:t>controversia.</a:t>
            </a:r>
            <a:endParaRPr sz="1000">
              <a:latin typeface="Arial MT"/>
              <a:cs typeface="Arial MT"/>
            </a:endParaRPr>
          </a:p>
        </p:txBody>
      </p:sp>
      <p:sp>
        <p:nvSpPr>
          <p:cNvPr id="18" name="object 18"/>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15924"/>
            <a:ext cx="502920" cy="3528060"/>
          </a:xfrm>
          <a:custGeom>
            <a:avLst/>
            <a:gdLst/>
            <a:ahLst/>
            <a:cxnLst/>
            <a:rect l="l" t="t" r="r" b="b"/>
            <a:pathLst>
              <a:path w="502920" h="3528060">
                <a:moveTo>
                  <a:pt x="502920" y="0"/>
                </a:moveTo>
                <a:lnTo>
                  <a:pt x="0" y="0"/>
                </a:lnTo>
                <a:lnTo>
                  <a:pt x="0" y="3528060"/>
                </a:lnTo>
                <a:lnTo>
                  <a:pt x="502920" y="3528060"/>
                </a:lnTo>
                <a:lnTo>
                  <a:pt x="502920" y="0"/>
                </a:lnTo>
                <a:close/>
              </a:path>
            </a:pathLst>
          </a:custGeom>
          <a:solidFill>
            <a:srgbClr val="3E9C35"/>
          </a:solidFill>
        </p:spPr>
        <p:txBody>
          <a:bodyPr wrap="square" lIns="0" tIns="0" rIns="0" bIns="0" rtlCol="0"/>
          <a:lstStyle/>
          <a:p>
            <a:endParaRPr/>
          </a:p>
        </p:txBody>
      </p:sp>
      <p:sp>
        <p:nvSpPr>
          <p:cNvPr id="3" name="object 3"/>
          <p:cNvSpPr/>
          <p:nvPr/>
        </p:nvSpPr>
        <p:spPr>
          <a:xfrm>
            <a:off x="611123" y="915924"/>
            <a:ext cx="1080770" cy="3528060"/>
          </a:xfrm>
          <a:custGeom>
            <a:avLst/>
            <a:gdLst/>
            <a:ahLst/>
            <a:cxnLst/>
            <a:rect l="l" t="t" r="r" b="b"/>
            <a:pathLst>
              <a:path w="1080770" h="3528060">
                <a:moveTo>
                  <a:pt x="1080515" y="0"/>
                </a:moveTo>
                <a:lnTo>
                  <a:pt x="0" y="0"/>
                </a:lnTo>
                <a:lnTo>
                  <a:pt x="0" y="3528060"/>
                </a:lnTo>
                <a:lnTo>
                  <a:pt x="1080515" y="3528060"/>
                </a:lnTo>
                <a:lnTo>
                  <a:pt x="1080515" y="0"/>
                </a:lnTo>
                <a:close/>
              </a:path>
            </a:pathLst>
          </a:custGeom>
          <a:solidFill>
            <a:srgbClr val="009CDE"/>
          </a:solidFill>
        </p:spPr>
        <p:txBody>
          <a:bodyPr wrap="square" lIns="0" tIns="0" rIns="0" bIns="0" rtlCol="0"/>
          <a:lstStyle/>
          <a:p>
            <a:endParaRPr/>
          </a:p>
        </p:txBody>
      </p:sp>
      <p:sp>
        <p:nvSpPr>
          <p:cNvPr id="4" name="object 4"/>
          <p:cNvSpPr/>
          <p:nvPr/>
        </p:nvSpPr>
        <p:spPr>
          <a:xfrm>
            <a:off x="251459" y="771144"/>
            <a:ext cx="1440180" cy="0"/>
          </a:xfrm>
          <a:custGeom>
            <a:avLst/>
            <a:gdLst/>
            <a:ahLst/>
            <a:cxnLst/>
            <a:rect l="l" t="t" r="r" b="b"/>
            <a:pathLst>
              <a:path w="1440180">
                <a:moveTo>
                  <a:pt x="0" y="0"/>
                </a:moveTo>
                <a:lnTo>
                  <a:pt x="1440180" y="0"/>
                </a:lnTo>
              </a:path>
            </a:pathLst>
          </a:custGeom>
          <a:ln w="9525">
            <a:solidFill>
              <a:srgbClr val="878A8D"/>
            </a:solidFill>
          </a:ln>
        </p:spPr>
        <p:txBody>
          <a:bodyPr wrap="square" lIns="0" tIns="0" rIns="0" bIns="0" rtlCol="0"/>
          <a:lstStyle/>
          <a:p>
            <a:endParaRPr/>
          </a:p>
        </p:txBody>
      </p:sp>
      <p:sp>
        <p:nvSpPr>
          <p:cNvPr id="7" name="object 7"/>
          <p:cNvSpPr txBox="1"/>
          <p:nvPr/>
        </p:nvSpPr>
        <p:spPr>
          <a:xfrm>
            <a:off x="1748726" y="203518"/>
            <a:ext cx="559562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92D050"/>
                </a:solidFill>
                <a:latin typeface="Arial MT"/>
                <a:cs typeface="Arial MT"/>
              </a:rPr>
              <a:t>MINA</a:t>
            </a:r>
            <a:r>
              <a:rPr sz="1600" spc="-10" dirty="0">
                <a:solidFill>
                  <a:srgbClr val="92D050"/>
                </a:solidFill>
                <a:latin typeface="Arial MT"/>
                <a:cs typeface="Arial MT"/>
              </a:rPr>
              <a:t>CC</a:t>
            </a:r>
            <a:r>
              <a:rPr sz="1600" spc="-5" dirty="0">
                <a:solidFill>
                  <a:srgbClr val="92D050"/>
                </a:solidFill>
                <a:latin typeface="Arial MT"/>
                <a:cs typeface="Arial MT"/>
              </a:rPr>
              <a:t>E PER</a:t>
            </a:r>
            <a:r>
              <a:rPr sz="1600" spc="-10" dirty="0">
                <a:solidFill>
                  <a:srgbClr val="92D050"/>
                </a:solidFill>
                <a:latin typeface="Arial MT"/>
                <a:cs typeface="Arial MT"/>
              </a:rPr>
              <a:t> </a:t>
            </a:r>
            <a:r>
              <a:rPr sz="1600" spc="-90" dirty="0">
                <a:solidFill>
                  <a:srgbClr val="92D050"/>
                </a:solidFill>
                <a:latin typeface="Arial MT"/>
                <a:cs typeface="Arial MT"/>
              </a:rPr>
              <a:t>L</a:t>
            </a:r>
            <a:r>
              <a:rPr sz="1600" spc="-5" dirty="0">
                <a:solidFill>
                  <a:srgbClr val="92D050"/>
                </a:solidFill>
                <a:latin typeface="Arial MT"/>
                <a:cs typeface="Arial MT"/>
              </a:rPr>
              <a:t>’INDIP</a:t>
            </a:r>
            <a:r>
              <a:rPr sz="1600" dirty="0">
                <a:solidFill>
                  <a:srgbClr val="92D050"/>
                </a:solidFill>
                <a:latin typeface="Arial MT"/>
                <a:cs typeface="Arial MT"/>
              </a:rPr>
              <a:t>E</a:t>
            </a:r>
            <a:r>
              <a:rPr sz="1600" spc="-10" dirty="0">
                <a:solidFill>
                  <a:srgbClr val="92D050"/>
                </a:solidFill>
                <a:latin typeface="Arial MT"/>
                <a:cs typeface="Arial MT"/>
              </a:rPr>
              <a:t>NDENZ</a:t>
            </a:r>
            <a:r>
              <a:rPr sz="1600" spc="-5" dirty="0">
                <a:solidFill>
                  <a:srgbClr val="92D050"/>
                </a:solidFill>
                <a:latin typeface="Arial MT"/>
                <a:cs typeface="Arial MT"/>
              </a:rPr>
              <a:t>A</a:t>
            </a:r>
            <a:r>
              <a:rPr sz="1600" spc="-110" dirty="0">
                <a:solidFill>
                  <a:srgbClr val="92D050"/>
                </a:solidFill>
                <a:latin typeface="Arial MT"/>
                <a:cs typeface="Arial MT"/>
              </a:rPr>
              <a:t> </a:t>
            </a:r>
            <a:r>
              <a:rPr sz="1600" spc="-10" dirty="0">
                <a:solidFill>
                  <a:srgbClr val="92D050"/>
                </a:solidFill>
                <a:latin typeface="Arial MT"/>
                <a:cs typeface="Arial MT"/>
              </a:rPr>
              <a:t>DE</a:t>
            </a:r>
            <a:r>
              <a:rPr sz="1600" spc="-5" dirty="0">
                <a:solidFill>
                  <a:srgbClr val="92D050"/>
                </a:solidFill>
                <a:latin typeface="Arial MT"/>
                <a:cs typeface="Arial MT"/>
              </a:rPr>
              <a:t>L</a:t>
            </a:r>
            <a:r>
              <a:rPr sz="1600" spc="-60" dirty="0">
                <a:solidFill>
                  <a:srgbClr val="92D050"/>
                </a:solidFill>
                <a:latin typeface="Arial MT"/>
                <a:cs typeface="Arial MT"/>
              </a:rPr>
              <a:t> </a:t>
            </a:r>
            <a:r>
              <a:rPr sz="1600" spc="-10" dirty="0">
                <a:solidFill>
                  <a:srgbClr val="92D050"/>
                </a:solidFill>
                <a:latin typeface="Arial MT"/>
                <a:cs typeface="Arial MT"/>
              </a:rPr>
              <a:t>RE</a:t>
            </a:r>
            <a:r>
              <a:rPr sz="1600" spc="-5" dirty="0">
                <a:solidFill>
                  <a:srgbClr val="92D050"/>
                </a:solidFill>
                <a:latin typeface="Arial MT"/>
                <a:cs typeface="Arial MT"/>
              </a:rPr>
              <a:t>VISORE O</a:t>
            </a:r>
            <a:r>
              <a:rPr sz="1600" spc="5" dirty="0">
                <a:solidFill>
                  <a:srgbClr val="92D050"/>
                </a:solidFill>
                <a:latin typeface="Arial MT"/>
                <a:cs typeface="Arial MT"/>
              </a:rPr>
              <a:t> </a:t>
            </a:r>
            <a:r>
              <a:rPr sz="1600" spc="-10" dirty="0">
                <a:solidFill>
                  <a:srgbClr val="92D050"/>
                </a:solidFill>
                <a:latin typeface="Arial MT"/>
                <a:cs typeface="Arial MT"/>
              </a:rPr>
              <a:t>DELLA</a:t>
            </a:r>
            <a:endParaRPr sz="1600" dirty="0">
              <a:latin typeface="Arial MT"/>
              <a:cs typeface="Arial MT"/>
            </a:endParaRPr>
          </a:p>
        </p:txBody>
      </p:sp>
      <p:sp>
        <p:nvSpPr>
          <p:cNvPr id="9" name="object 9"/>
          <p:cNvSpPr txBox="1">
            <a:spLocks noGrp="1"/>
          </p:cNvSpPr>
          <p:nvPr>
            <p:ph type="title"/>
          </p:nvPr>
        </p:nvSpPr>
        <p:spPr>
          <a:xfrm>
            <a:off x="1896320" y="441704"/>
            <a:ext cx="7146290" cy="770255"/>
          </a:xfrm>
          <a:prstGeom prst="rect">
            <a:avLst/>
          </a:prstGeom>
        </p:spPr>
        <p:txBody>
          <a:bodyPr vert="horz" wrap="square" lIns="0" tIns="59055" rIns="0" bIns="0" rtlCol="0">
            <a:spAutoFit/>
          </a:bodyPr>
          <a:lstStyle/>
          <a:p>
            <a:pPr marL="12700">
              <a:lnSpc>
                <a:spcPct val="100000"/>
              </a:lnSpc>
              <a:spcBef>
                <a:spcPts val="465"/>
              </a:spcBef>
              <a:tabLst>
                <a:tab pos="1784985" algn="l"/>
                <a:tab pos="7132955" algn="l"/>
              </a:tabLst>
            </a:pPr>
            <a:r>
              <a:rPr sz="1600" u="sng" spc="-5" dirty="0">
                <a:solidFill>
                  <a:srgbClr val="92D050"/>
                </a:solidFill>
                <a:uFill>
                  <a:solidFill>
                    <a:srgbClr val="3E9C35"/>
                  </a:solidFill>
                </a:uFill>
              </a:rPr>
              <a:t> 	SO</a:t>
            </a:r>
            <a:r>
              <a:rPr sz="1600" spc="-5" dirty="0">
                <a:solidFill>
                  <a:srgbClr val="92D050"/>
                </a:solidFill>
              </a:rPr>
              <a:t>C</a:t>
            </a:r>
            <a:r>
              <a:rPr sz="1600" u="sng" spc="-5" dirty="0">
                <a:solidFill>
                  <a:srgbClr val="92D050"/>
                </a:solidFill>
                <a:uFill>
                  <a:solidFill>
                    <a:srgbClr val="009CDE"/>
                  </a:solidFill>
                </a:uFill>
              </a:rPr>
              <a:t>IETÀ</a:t>
            </a:r>
            <a:r>
              <a:rPr sz="1600" u="sng" spc="-10" dirty="0">
                <a:solidFill>
                  <a:srgbClr val="92D050"/>
                </a:solidFill>
                <a:uFill>
                  <a:solidFill>
                    <a:srgbClr val="009CDE"/>
                  </a:solidFill>
                </a:uFill>
              </a:rPr>
              <a:t> </a:t>
            </a:r>
            <a:r>
              <a:rPr sz="1600" u="sng" spc="-5" dirty="0">
                <a:solidFill>
                  <a:srgbClr val="92D050"/>
                </a:solidFill>
                <a:uFill>
                  <a:solidFill>
                    <a:srgbClr val="009CDE"/>
                  </a:solidFill>
                </a:uFill>
              </a:rPr>
              <a:t>DI</a:t>
            </a:r>
            <a:r>
              <a:rPr sz="1600" u="sng" spc="-10" dirty="0">
                <a:solidFill>
                  <a:srgbClr val="92D050"/>
                </a:solidFill>
                <a:uFill>
                  <a:solidFill>
                    <a:srgbClr val="009CDE"/>
                  </a:solidFill>
                </a:uFill>
              </a:rPr>
              <a:t> </a:t>
            </a:r>
            <a:r>
              <a:rPr sz="1600" u="sng" spc="-5" dirty="0">
                <a:solidFill>
                  <a:srgbClr val="92D050"/>
                </a:solidFill>
                <a:uFill>
                  <a:solidFill>
                    <a:srgbClr val="009CDE"/>
                  </a:solidFill>
                </a:uFill>
              </a:rPr>
              <a:t>REVISIONE	</a:t>
            </a:r>
            <a:endParaRPr sz="1600" dirty="0"/>
          </a:p>
          <a:p>
            <a:pPr marL="3026410">
              <a:lnSpc>
                <a:spcPct val="100000"/>
              </a:lnSpc>
              <a:spcBef>
                <a:spcPts val="580"/>
              </a:spcBef>
            </a:pPr>
            <a:r>
              <a:rPr sz="2500" spc="-5" dirty="0">
                <a:solidFill>
                  <a:srgbClr val="006FC0"/>
                </a:solidFill>
              </a:rPr>
              <a:t>Confidenzialità/familiarità</a:t>
            </a:r>
            <a:endParaRPr sz="2500" dirty="0"/>
          </a:p>
        </p:txBody>
      </p:sp>
      <p:grpSp>
        <p:nvGrpSpPr>
          <p:cNvPr id="10" name="object 10"/>
          <p:cNvGrpSpPr/>
          <p:nvPr/>
        </p:nvGrpSpPr>
        <p:grpSpPr>
          <a:xfrm>
            <a:off x="6788101" y="2566416"/>
            <a:ext cx="1821814" cy="1879600"/>
            <a:chOff x="6788101" y="2566416"/>
            <a:chExt cx="1821814" cy="1879600"/>
          </a:xfrm>
        </p:grpSpPr>
        <p:pic>
          <p:nvPicPr>
            <p:cNvPr id="11" name="object 11"/>
            <p:cNvPicPr/>
            <p:nvPr/>
          </p:nvPicPr>
          <p:blipFill>
            <a:blip r:embed="rId2" cstate="print"/>
            <a:stretch>
              <a:fillRect/>
            </a:stretch>
          </p:blipFill>
          <p:spPr>
            <a:xfrm>
              <a:off x="6788101" y="2566416"/>
              <a:ext cx="1367207" cy="1879092"/>
            </a:xfrm>
            <a:prstGeom prst="rect">
              <a:avLst/>
            </a:prstGeom>
          </p:spPr>
        </p:pic>
        <p:sp>
          <p:nvSpPr>
            <p:cNvPr id="12" name="object 12"/>
            <p:cNvSpPr/>
            <p:nvPr/>
          </p:nvSpPr>
          <p:spPr>
            <a:xfrm>
              <a:off x="7897367" y="2810256"/>
              <a:ext cx="712470" cy="955675"/>
            </a:xfrm>
            <a:custGeom>
              <a:avLst/>
              <a:gdLst/>
              <a:ahLst/>
              <a:cxnLst/>
              <a:rect l="l" t="t" r="r" b="b"/>
              <a:pathLst>
                <a:path w="712470" h="955675">
                  <a:moveTo>
                    <a:pt x="90534" y="73279"/>
                  </a:moveTo>
                  <a:lnTo>
                    <a:pt x="66928" y="73279"/>
                  </a:lnTo>
                  <a:lnTo>
                    <a:pt x="91058" y="107695"/>
                  </a:lnTo>
                  <a:lnTo>
                    <a:pt x="120562" y="135878"/>
                  </a:lnTo>
                  <a:lnTo>
                    <a:pt x="139946" y="139217"/>
                  </a:lnTo>
                  <a:lnTo>
                    <a:pt x="149256" y="137779"/>
                  </a:lnTo>
                  <a:lnTo>
                    <a:pt x="178972" y="118744"/>
                  </a:lnTo>
                  <a:lnTo>
                    <a:pt x="138175" y="118744"/>
                  </a:lnTo>
                  <a:lnTo>
                    <a:pt x="130555" y="116967"/>
                  </a:lnTo>
                  <a:lnTo>
                    <a:pt x="124795" y="114653"/>
                  </a:lnTo>
                  <a:lnTo>
                    <a:pt x="118951" y="110553"/>
                  </a:lnTo>
                  <a:lnTo>
                    <a:pt x="113035" y="104644"/>
                  </a:lnTo>
                  <a:lnTo>
                    <a:pt x="107060" y="96900"/>
                  </a:lnTo>
                  <a:lnTo>
                    <a:pt x="90534" y="73279"/>
                  </a:lnTo>
                  <a:close/>
                </a:path>
                <a:path w="712470" h="955675">
                  <a:moveTo>
                    <a:pt x="154382" y="28829"/>
                  </a:moveTo>
                  <a:lnTo>
                    <a:pt x="130809" y="28829"/>
                  </a:lnTo>
                  <a:lnTo>
                    <a:pt x="154685" y="63118"/>
                  </a:lnTo>
                  <a:lnTo>
                    <a:pt x="160400" y="71119"/>
                  </a:lnTo>
                  <a:lnTo>
                    <a:pt x="163829" y="76962"/>
                  </a:lnTo>
                  <a:lnTo>
                    <a:pt x="165100" y="80518"/>
                  </a:lnTo>
                  <a:lnTo>
                    <a:pt x="167131" y="85979"/>
                  </a:lnTo>
                  <a:lnTo>
                    <a:pt x="167004" y="91567"/>
                  </a:lnTo>
                  <a:lnTo>
                    <a:pt x="165100" y="97281"/>
                  </a:lnTo>
                  <a:lnTo>
                    <a:pt x="163067" y="102869"/>
                  </a:lnTo>
                  <a:lnTo>
                    <a:pt x="159257" y="107568"/>
                  </a:lnTo>
                  <a:lnTo>
                    <a:pt x="153542" y="111506"/>
                  </a:lnTo>
                  <a:lnTo>
                    <a:pt x="145796" y="116967"/>
                  </a:lnTo>
                  <a:lnTo>
                    <a:pt x="138175" y="118744"/>
                  </a:lnTo>
                  <a:lnTo>
                    <a:pt x="178972" y="118744"/>
                  </a:lnTo>
                  <a:lnTo>
                    <a:pt x="186054" y="106044"/>
                  </a:lnTo>
                  <a:lnTo>
                    <a:pt x="187832" y="99441"/>
                  </a:lnTo>
                  <a:lnTo>
                    <a:pt x="187768" y="85979"/>
                  </a:lnTo>
                  <a:lnTo>
                    <a:pt x="186054" y="79248"/>
                  </a:lnTo>
                  <a:lnTo>
                    <a:pt x="182499" y="71881"/>
                  </a:lnTo>
                  <a:lnTo>
                    <a:pt x="180085" y="66548"/>
                  </a:lnTo>
                  <a:lnTo>
                    <a:pt x="175767" y="59436"/>
                  </a:lnTo>
                  <a:lnTo>
                    <a:pt x="154382" y="28829"/>
                  </a:lnTo>
                  <a:close/>
                </a:path>
                <a:path w="712470" h="955675">
                  <a:moveTo>
                    <a:pt x="134238" y="0"/>
                  </a:moveTo>
                  <a:lnTo>
                    <a:pt x="0" y="93725"/>
                  </a:lnTo>
                  <a:lnTo>
                    <a:pt x="12446" y="111379"/>
                  </a:lnTo>
                  <a:lnTo>
                    <a:pt x="66928" y="73279"/>
                  </a:lnTo>
                  <a:lnTo>
                    <a:pt x="90534" y="73279"/>
                  </a:lnTo>
                  <a:lnTo>
                    <a:pt x="82803" y="62230"/>
                  </a:lnTo>
                  <a:lnTo>
                    <a:pt x="130809" y="28829"/>
                  </a:lnTo>
                  <a:lnTo>
                    <a:pt x="154382" y="28829"/>
                  </a:lnTo>
                  <a:lnTo>
                    <a:pt x="134238" y="0"/>
                  </a:lnTo>
                  <a:close/>
                </a:path>
                <a:path w="712470" h="955675">
                  <a:moveTo>
                    <a:pt x="614464" y="813435"/>
                  </a:moveTo>
                  <a:lnTo>
                    <a:pt x="591565" y="813435"/>
                  </a:lnTo>
                  <a:lnTo>
                    <a:pt x="609091" y="838581"/>
                  </a:lnTo>
                  <a:lnTo>
                    <a:pt x="611251" y="842010"/>
                  </a:lnTo>
                  <a:lnTo>
                    <a:pt x="613409" y="847597"/>
                  </a:lnTo>
                  <a:lnTo>
                    <a:pt x="614172" y="851154"/>
                  </a:lnTo>
                  <a:lnTo>
                    <a:pt x="614426" y="858774"/>
                  </a:lnTo>
                  <a:lnTo>
                    <a:pt x="613536" y="863854"/>
                  </a:lnTo>
                  <a:lnTo>
                    <a:pt x="586612" y="933196"/>
                  </a:lnTo>
                  <a:lnTo>
                    <a:pt x="602106" y="955547"/>
                  </a:lnTo>
                  <a:lnTo>
                    <a:pt x="622426" y="906653"/>
                  </a:lnTo>
                  <a:lnTo>
                    <a:pt x="630420" y="875393"/>
                  </a:lnTo>
                  <a:lnTo>
                    <a:pt x="630153" y="870204"/>
                  </a:lnTo>
                  <a:lnTo>
                    <a:pt x="629157" y="864107"/>
                  </a:lnTo>
                  <a:lnTo>
                    <a:pt x="704153" y="864107"/>
                  </a:lnTo>
                  <a:lnTo>
                    <a:pt x="704887" y="863091"/>
                  </a:lnTo>
                  <a:lnTo>
                    <a:pt x="659383" y="863091"/>
                  </a:lnTo>
                  <a:lnTo>
                    <a:pt x="654303" y="861568"/>
                  </a:lnTo>
                  <a:lnTo>
                    <a:pt x="649351" y="858138"/>
                  </a:lnTo>
                  <a:lnTo>
                    <a:pt x="644525" y="854710"/>
                  </a:lnTo>
                  <a:lnTo>
                    <a:pt x="639190" y="848994"/>
                  </a:lnTo>
                  <a:lnTo>
                    <a:pt x="633514" y="840740"/>
                  </a:lnTo>
                  <a:lnTo>
                    <a:pt x="614464" y="813435"/>
                  </a:lnTo>
                  <a:close/>
                </a:path>
                <a:path w="712470" h="955675">
                  <a:moveTo>
                    <a:pt x="704153" y="864107"/>
                  </a:moveTo>
                  <a:lnTo>
                    <a:pt x="629157" y="864107"/>
                  </a:lnTo>
                  <a:lnTo>
                    <a:pt x="637182" y="871918"/>
                  </a:lnTo>
                  <a:lnTo>
                    <a:pt x="645255" y="877824"/>
                  </a:lnTo>
                  <a:lnTo>
                    <a:pt x="653375" y="881824"/>
                  </a:lnTo>
                  <a:lnTo>
                    <a:pt x="661542" y="883919"/>
                  </a:lnTo>
                  <a:lnTo>
                    <a:pt x="669520" y="884374"/>
                  </a:lnTo>
                  <a:lnTo>
                    <a:pt x="677259" y="883269"/>
                  </a:lnTo>
                  <a:lnTo>
                    <a:pt x="704153" y="864107"/>
                  </a:lnTo>
                  <a:close/>
                </a:path>
                <a:path w="712470" h="955675">
                  <a:moveTo>
                    <a:pt x="673279" y="771652"/>
                  </a:moveTo>
                  <a:lnTo>
                    <a:pt x="651255" y="771652"/>
                  </a:lnTo>
                  <a:lnTo>
                    <a:pt x="680974" y="814197"/>
                  </a:lnTo>
                  <a:lnTo>
                    <a:pt x="685403" y="821390"/>
                  </a:lnTo>
                  <a:lnTo>
                    <a:pt x="688403" y="828119"/>
                  </a:lnTo>
                  <a:lnTo>
                    <a:pt x="689975" y="834395"/>
                  </a:lnTo>
                  <a:lnTo>
                    <a:pt x="690042" y="840866"/>
                  </a:lnTo>
                  <a:lnTo>
                    <a:pt x="689228" y="847725"/>
                  </a:lnTo>
                  <a:lnTo>
                    <a:pt x="659383" y="863091"/>
                  </a:lnTo>
                  <a:lnTo>
                    <a:pt x="704887" y="863091"/>
                  </a:lnTo>
                  <a:lnTo>
                    <a:pt x="705381" y="862407"/>
                  </a:lnTo>
                  <a:lnTo>
                    <a:pt x="708405" y="856741"/>
                  </a:lnTo>
                  <a:lnTo>
                    <a:pt x="711834" y="848741"/>
                  </a:lnTo>
                  <a:lnTo>
                    <a:pt x="712476" y="842010"/>
                  </a:lnTo>
                  <a:lnTo>
                    <a:pt x="712474" y="840232"/>
                  </a:lnTo>
                  <a:lnTo>
                    <a:pt x="695198" y="803021"/>
                  </a:lnTo>
                  <a:lnTo>
                    <a:pt x="673279" y="771652"/>
                  </a:lnTo>
                  <a:close/>
                </a:path>
                <a:path w="712470" h="955675">
                  <a:moveTo>
                    <a:pt x="653668" y="743585"/>
                  </a:moveTo>
                  <a:lnTo>
                    <a:pt x="519556" y="837310"/>
                  </a:lnTo>
                  <a:lnTo>
                    <a:pt x="532002" y="855091"/>
                  </a:lnTo>
                  <a:lnTo>
                    <a:pt x="591565" y="813435"/>
                  </a:lnTo>
                  <a:lnTo>
                    <a:pt x="614464" y="813435"/>
                  </a:lnTo>
                  <a:lnTo>
                    <a:pt x="606932" y="802640"/>
                  </a:lnTo>
                  <a:lnTo>
                    <a:pt x="651255" y="771652"/>
                  </a:lnTo>
                  <a:lnTo>
                    <a:pt x="673279" y="771652"/>
                  </a:lnTo>
                  <a:lnTo>
                    <a:pt x="653668" y="743585"/>
                  </a:lnTo>
                  <a:close/>
                </a:path>
                <a:path w="712470" h="955675">
                  <a:moveTo>
                    <a:pt x="566547" y="618744"/>
                  </a:moveTo>
                  <a:lnTo>
                    <a:pt x="432307" y="712469"/>
                  </a:lnTo>
                  <a:lnTo>
                    <a:pt x="502284" y="812546"/>
                  </a:lnTo>
                  <a:lnTo>
                    <a:pt x="518159" y="801497"/>
                  </a:lnTo>
                  <a:lnTo>
                    <a:pt x="460628" y="719201"/>
                  </a:lnTo>
                  <a:lnTo>
                    <a:pt x="506222" y="687196"/>
                  </a:lnTo>
                  <a:lnTo>
                    <a:pt x="529600" y="687196"/>
                  </a:lnTo>
                  <a:lnTo>
                    <a:pt x="521970" y="676275"/>
                  </a:lnTo>
                  <a:lnTo>
                    <a:pt x="563117" y="647573"/>
                  </a:lnTo>
                  <a:lnTo>
                    <a:pt x="586659" y="647573"/>
                  </a:lnTo>
                  <a:lnTo>
                    <a:pt x="566547" y="618744"/>
                  </a:lnTo>
                  <a:close/>
                </a:path>
                <a:path w="712470" h="955675">
                  <a:moveTo>
                    <a:pt x="529600" y="687196"/>
                  </a:moveTo>
                  <a:lnTo>
                    <a:pt x="506222" y="687196"/>
                  </a:lnTo>
                  <a:lnTo>
                    <a:pt x="558037" y="761491"/>
                  </a:lnTo>
                  <a:lnTo>
                    <a:pt x="573785" y="750443"/>
                  </a:lnTo>
                  <a:lnTo>
                    <a:pt x="529600" y="687196"/>
                  </a:lnTo>
                  <a:close/>
                </a:path>
                <a:path w="712470" h="955675">
                  <a:moveTo>
                    <a:pt x="586659" y="647573"/>
                  </a:moveTo>
                  <a:lnTo>
                    <a:pt x="563117" y="647573"/>
                  </a:lnTo>
                  <a:lnTo>
                    <a:pt x="618362" y="726821"/>
                  </a:lnTo>
                  <a:lnTo>
                    <a:pt x="634237" y="715772"/>
                  </a:lnTo>
                  <a:lnTo>
                    <a:pt x="586659" y="647573"/>
                  </a:lnTo>
                  <a:close/>
                </a:path>
                <a:path w="712470" h="955675">
                  <a:moveTo>
                    <a:pt x="477195" y="520319"/>
                  </a:moveTo>
                  <a:lnTo>
                    <a:pt x="455040" y="520319"/>
                  </a:lnTo>
                  <a:lnTo>
                    <a:pt x="398779" y="664463"/>
                  </a:lnTo>
                  <a:lnTo>
                    <a:pt x="411479" y="682625"/>
                  </a:lnTo>
                  <a:lnTo>
                    <a:pt x="464593" y="645541"/>
                  </a:lnTo>
                  <a:lnTo>
                    <a:pt x="428498" y="645541"/>
                  </a:lnTo>
                  <a:lnTo>
                    <a:pt x="477195" y="520319"/>
                  </a:lnTo>
                  <a:close/>
                </a:path>
                <a:path w="712470" h="955675">
                  <a:moveTo>
                    <a:pt x="533780" y="571881"/>
                  </a:moveTo>
                  <a:lnTo>
                    <a:pt x="428498" y="645541"/>
                  </a:lnTo>
                  <a:lnTo>
                    <a:pt x="464593" y="645541"/>
                  </a:lnTo>
                  <a:lnTo>
                    <a:pt x="545718" y="588899"/>
                  </a:lnTo>
                  <a:lnTo>
                    <a:pt x="533780" y="571881"/>
                  </a:lnTo>
                  <a:close/>
                </a:path>
                <a:path w="712470" h="955675">
                  <a:moveTo>
                    <a:pt x="471804" y="483235"/>
                  </a:moveTo>
                  <a:lnTo>
                    <a:pt x="337692" y="576961"/>
                  </a:lnTo>
                  <a:lnTo>
                    <a:pt x="349630" y="593979"/>
                  </a:lnTo>
                  <a:lnTo>
                    <a:pt x="455040" y="520319"/>
                  </a:lnTo>
                  <a:lnTo>
                    <a:pt x="477195" y="520319"/>
                  </a:lnTo>
                  <a:lnTo>
                    <a:pt x="484504" y="501523"/>
                  </a:lnTo>
                  <a:lnTo>
                    <a:pt x="471804" y="483235"/>
                  </a:lnTo>
                  <a:close/>
                </a:path>
                <a:path w="712470" h="955675">
                  <a:moveTo>
                    <a:pt x="383793" y="357250"/>
                  </a:moveTo>
                  <a:lnTo>
                    <a:pt x="367918" y="368300"/>
                  </a:lnTo>
                  <a:lnTo>
                    <a:pt x="398779" y="412495"/>
                  </a:lnTo>
                  <a:lnTo>
                    <a:pt x="280542" y="495173"/>
                  </a:lnTo>
                  <a:lnTo>
                    <a:pt x="292861" y="512825"/>
                  </a:lnTo>
                  <a:lnTo>
                    <a:pt x="411225" y="430149"/>
                  </a:lnTo>
                  <a:lnTo>
                    <a:pt x="434744" y="430149"/>
                  </a:lnTo>
                  <a:lnTo>
                    <a:pt x="383793" y="357250"/>
                  </a:lnTo>
                  <a:close/>
                </a:path>
                <a:path w="712470" h="955675">
                  <a:moveTo>
                    <a:pt x="434744" y="430149"/>
                  </a:moveTo>
                  <a:lnTo>
                    <a:pt x="411225" y="430149"/>
                  </a:lnTo>
                  <a:lnTo>
                    <a:pt x="442213" y="474599"/>
                  </a:lnTo>
                  <a:lnTo>
                    <a:pt x="458088" y="463550"/>
                  </a:lnTo>
                  <a:lnTo>
                    <a:pt x="434744" y="430149"/>
                  </a:lnTo>
                  <a:close/>
                </a:path>
                <a:path w="712470" h="955675">
                  <a:moveTo>
                    <a:pt x="260035" y="306196"/>
                  </a:moveTo>
                  <a:lnTo>
                    <a:pt x="237235" y="306196"/>
                  </a:lnTo>
                  <a:lnTo>
                    <a:pt x="254761" y="331343"/>
                  </a:lnTo>
                  <a:lnTo>
                    <a:pt x="256793" y="334771"/>
                  </a:lnTo>
                  <a:lnTo>
                    <a:pt x="260096" y="351536"/>
                  </a:lnTo>
                  <a:lnTo>
                    <a:pt x="259206" y="356616"/>
                  </a:lnTo>
                  <a:lnTo>
                    <a:pt x="232155" y="425957"/>
                  </a:lnTo>
                  <a:lnTo>
                    <a:pt x="247776" y="448310"/>
                  </a:lnTo>
                  <a:lnTo>
                    <a:pt x="267970" y="399414"/>
                  </a:lnTo>
                  <a:lnTo>
                    <a:pt x="276090" y="368155"/>
                  </a:lnTo>
                  <a:lnTo>
                    <a:pt x="275843" y="363219"/>
                  </a:lnTo>
                  <a:lnTo>
                    <a:pt x="274700" y="356869"/>
                  </a:lnTo>
                  <a:lnTo>
                    <a:pt x="349819" y="356869"/>
                  </a:lnTo>
                  <a:lnTo>
                    <a:pt x="350546" y="355854"/>
                  </a:lnTo>
                  <a:lnTo>
                    <a:pt x="305053" y="355854"/>
                  </a:lnTo>
                  <a:lnTo>
                    <a:pt x="299847" y="354330"/>
                  </a:lnTo>
                  <a:lnTo>
                    <a:pt x="290195" y="347471"/>
                  </a:lnTo>
                  <a:lnTo>
                    <a:pt x="284860" y="341756"/>
                  </a:lnTo>
                  <a:lnTo>
                    <a:pt x="279057" y="333501"/>
                  </a:lnTo>
                  <a:lnTo>
                    <a:pt x="260035" y="306196"/>
                  </a:lnTo>
                  <a:close/>
                </a:path>
                <a:path w="712470" h="955675">
                  <a:moveTo>
                    <a:pt x="349819" y="356869"/>
                  </a:moveTo>
                  <a:lnTo>
                    <a:pt x="274700" y="356869"/>
                  </a:lnTo>
                  <a:lnTo>
                    <a:pt x="282797" y="364680"/>
                  </a:lnTo>
                  <a:lnTo>
                    <a:pt x="290893" y="370586"/>
                  </a:lnTo>
                  <a:lnTo>
                    <a:pt x="298989" y="374586"/>
                  </a:lnTo>
                  <a:lnTo>
                    <a:pt x="307085" y="376681"/>
                  </a:lnTo>
                  <a:lnTo>
                    <a:pt x="315136" y="377136"/>
                  </a:lnTo>
                  <a:lnTo>
                    <a:pt x="322913" y="376031"/>
                  </a:lnTo>
                  <a:lnTo>
                    <a:pt x="349819" y="356869"/>
                  </a:lnTo>
                  <a:close/>
                </a:path>
                <a:path w="712470" h="955675">
                  <a:moveTo>
                    <a:pt x="318949" y="264413"/>
                  </a:moveTo>
                  <a:lnTo>
                    <a:pt x="296925" y="264413"/>
                  </a:lnTo>
                  <a:lnTo>
                    <a:pt x="326643" y="306958"/>
                  </a:lnTo>
                  <a:lnTo>
                    <a:pt x="331071" y="314170"/>
                  </a:lnTo>
                  <a:lnTo>
                    <a:pt x="334057" y="320928"/>
                  </a:lnTo>
                  <a:lnTo>
                    <a:pt x="335591" y="327211"/>
                  </a:lnTo>
                  <a:lnTo>
                    <a:pt x="335585" y="333629"/>
                  </a:lnTo>
                  <a:lnTo>
                    <a:pt x="305053" y="355854"/>
                  </a:lnTo>
                  <a:lnTo>
                    <a:pt x="350546" y="355854"/>
                  </a:lnTo>
                  <a:lnTo>
                    <a:pt x="350998" y="355222"/>
                  </a:lnTo>
                  <a:lnTo>
                    <a:pt x="353949" y="349504"/>
                  </a:lnTo>
                  <a:lnTo>
                    <a:pt x="357504" y="341502"/>
                  </a:lnTo>
                  <a:lnTo>
                    <a:pt x="358146" y="334771"/>
                  </a:lnTo>
                  <a:lnTo>
                    <a:pt x="358144" y="332994"/>
                  </a:lnTo>
                  <a:lnTo>
                    <a:pt x="340601" y="295401"/>
                  </a:lnTo>
                  <a:lnTo>
                    <a:pt x="318949" y="264413"/>
                  </a:lnTo>
                  <a:close/>
                </a:path>
                <a:path w="712470" h="955675">
                  <a:moveTo>
                    <a:pt x="299338" y="236346"/>
                  </a:moveTo>
                  <a:lnTo>
                    <a:pt x="165226" y="330073"/>
                  </a:lnTo>
                  <a:lnTo>
                    <a:pt x="177546" y="347852"/>
                  </a:lnTo>
                  <a:lnTo>
                    <a:pt x="237235" y="306196"/>
                  </a:lnTo>
                  <a:lnTo>
                    <a:pt x="260035" y="306196"/>
                  </a:lnTo>
                  <a:lnTo>
                    <a:pt x="252602" y="295529"/>
                  </a:lnTo>
                  <a:lnTo>
                    <a:pt x="296925" y="264413"/>
                  </a:lnTo>
                  <a:lnTo>
                    <a:pt x="318949" y="264413"/>
                  </a:lnTo>
                  <a:lnTo>
                    <a:pt x="299338" y="236346"/>
                  </a:lnTo>
                  <a:close/>
                </a:path>
                <a:path w="712470" h="955675">
                  <a:moveTo>
                    <a:pt x="153064" y="195325"/>
                  </a:moveTo>
                  <a:lnTo>
                    <a:pt x="131572" y="195325"/>
                  </a:lnTo>
                  <a:lnTo>
                    <a:pt x="170687" y="251460"/>
                  </a:lnTo>
                  <a:lnTo>
                    <a:pt x="140970" y="295401"/>
                  </a:lnTo>
                  <a:lnTo>
                    <a:pt x="155193" y="315721"/>
                  </a:lnTo>
                  <a:lnTo>
                    <a:pt x="206630" y="235838"/>
                  </a:lnTo>
                  <a:lnTo>
                    <a:pt x="181355" y="235838"/>
                  </a:lnTo>
                  <a:lnTo>
                    <a:pt x="153064" y="195325"/>
                  </a:lnTo>
                  <a:close/>
                </a:path>
                <a:path w="712470" h="955675">
                  <a:moveTo>
                    <a:pt x="250863" y="166877"/>
                  </a:moveTo>
                  <a:lnTo>
                    <a:pt x="229870" y="166877"/>
                  </a:lnTo>
                  <a:lnTo>
                    <a:pt x="225252" y="172783"/>
                  </a:lnTo>
                  <a:lnTo>
                    <a:pt x="220217" y="179546"/>
                  </a:lnTo>
                  <a:lnTo>
                    <a:pt x="214689" y="187237"/>
                  </a:lnTo>
                  <a:lnTo>
                    <a:pt x="208660" y="195833"/>
                  </a:lnTo>
                  <a:lnTo>
                    <a:pt x="181355" y="235838"/>
                  </a:lnTo>
                  <a:lnTo>
                    <a:pt x="206630" y="235838"/>
                  </a:lnTo>
                  <a:lnTo>
                    <a:pt x="250951" y="167005"/>
                  </a:lnTo>
                  <a:lnTo>
                    <a:pt x="250863" y="166877"/>
                  </a:lnTo>
                  <a:close/>
                </a:path>
                <a:path w="712470" h="955675">
                  <a:moveTo>
                    <a:pt x="237616" y="147955"/>
                  </a:moveTo>
                  <a:lnTo>
                    <a:pt x="67436" y="190119"/>
                  </a:lnTo>
                  <a:lnTo>
                    <a:pt x="80645" y="209042"/>
                  </a:lnTo>
                  <a:lnTo>
                    <a:pt x="131572" y="195325"/>
                  </a:lnTo>
                  <a:lnTo>
                    <a:pt x="153064" y="195325"/>
                  </a:lnTo>
                  <a:lnTo>
                    <a:pt x="149605" y="190373"/>
                  </a:lnTo>
                  <a:lnTo>
                    <a:pt x="199262" y="177545"/>
                  </a:lnTo>
                  <a:lnTo>
                    <a:pt x="207117" y="175307"/>
                  </a:lnTo>
                  <a:lnTo>
                    <a:pt x="214916" y="172759"/>
                  </a:lnTo>
                  <a:lnTo>
                    <a:pt x="222444" y="169973"/>
                  </a:lnTo>
                  <a:lnTo>
                    <a:pt x="229870" y="166877"/>
                  </a:lnTo>
                  <a:lnTo>
                    <a:pt x="250863" y="166877"/>
                  </a:lnTo>
                  <a:lnTo>
                    <a:pt x="237616" y="147955"/>
                  </a:lnTo>
                  <a:close/>
                </a:path>
              </a:pathLst>
            </a:custGeom>
            <a:solidFill>
              <a:srgbClr val="62666A"/>
            </a:solidFill>
          </p:spPr>
          <p:txBody>
            <a:bodyPr wrap="square" lIns="0" tIns="0" rIns="0" bIns="0" rtlCol="0"/>
            <a:lstStyle/>
            <a:p>
              <a:endParaRPr/>
            </a:p>
          </p:txBody>
        </p:sp>
      </p:grpSp>
      <p:pic>
        <p:nvPicPr>
          <p:cNvPr id="13" name="object 13"/>
          <p:cNvPicPr/>
          <p:nvPr/>
        </p:nvPicPr>
        <p:blipFill>
          <a:blip r:embed="rId3" cstate="print"/>
          <a:stretch>
            <a:fillRect/>
          </a:stretch>
        </p:blipFill>
        <p:spPr>
          <a:xfrm>
            <a:off x="4522188" y="2274280"/>
            <a:ext cx="1997002" cy="1395196"/>
          </a:xfrm>
          <a:prstGeom prst="rect">
            <a:avLst/>
          </a:prstGeom>
        </p:spPr>
      </p:pic>
      <p:sp>
        <p:nvSpPr>
          <p:cNvPr id="14" name="object 14"/>
          <p:cNvSpPr txBox="1"/>
          <p:nvPr/>
        </p:nvSpPr>
        <p:spPr>
          <a:xfrm>
            <a:off x="5901944" y="1334261"/>
            <a:ext cx="2884805" cy="9398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62666A"/>
                </a:solidFill>
                <a:latin typeface="Arial MT"/>
                <a:cs typeface="Arial MT"/>
              </a:rPr>
              <a:t>si </a:t>
            </a:r>
            <a:r>
              <a:rPr sz="1000" spc="-5" dirty="0">
                <a:solidFill>
                  <a:srgbClr val="62666A"/>
                </a:solidFill>
                <a:latin typeface="Arial MT"/>
                <a:cs typeface="Arial MT"/>
              </a:rPr>
              <a:t>verifica </a:t>
            </a:r>
            <a:r>
              <a:rPr sz="1000" spc="-10" dirty="0">
                <a:solidFill>
                  <a:srgbClr val="62666A"/>
                </a:solidFill>
                <a:latin typeface="Arial MT"/>
                <a:cs typeface="Arial MT"/>
              </a:rPr>
              <a:t>quando l’EP </a:t>
            </a:r>
            <a:r>
              <a:rPr sz="1000" spc="-5" dirty="0">
                <a:solidFill>
                  <a:srgbClr val="62666A"/>
                </a:solidFill>
                <a:latin typeface="Arial MT"/>
                <a:cs typeface="Arial MT"/>
              </a:rPr>
              <a:t>è eccessivamente </a:t>
            </a:r>
            <a:r>
              <a:rPr sz="1000" spc="-10" dirty="0">
                <a:solidFill>
                  <a:srgbClr val="62666A"/>
                </a:solidFill>
                <a:latin typeface="Arial MT"/>
                <a:cs typeface="Arial MT"/>
              </a:rPr>
              <a:t>sensibile </a:t>
            </a:r>
            <a:r>
              <a:rPr sz="1000" spc="-5" dirty="0">
                <a:solidFill>
                  <a:srgbClr val="62666A"/>
                </a:solidFill>
                <a:latin typeface="Arial MT"/>
                <a:cs typeface="Arial MT"/>
              </a:rPr>
              <a:t> </a:t>
            </a:r>
            <a:r>
              <a:rPr sz="1000" spc="-10" dirty="0">
                <a:solidFill>
                  <a:srgbClr val="62666A"/>
                </a:solidFill>
                <a:latin typeface="Arial MT"/>
                <a:cs typeface="Arial MT"/>
              </a:rPr>
              <a:t>all’interesse</a:t>
            </a:r>
            <a:r>
              <a:rPr sz="1000" spc="10" dirty="0">
                <a:solidFill>
                  <a:srgbClr val="62666A"/>
                </a:solidFill>
                <a:latin typeface="Arial MT"/>
                <a:cs typeface="Arial MT"/>
              </a:rPr>
              <a:t> </a:t>
            </a:r>
            <a:r>
              <a:rPr sz="1000" spc="-10" dirty="0">
                <a:solidFill>
                  <a:srgbClr val="62666A"/>
                </a:solidFill>
                <a:latin typeface="Arial MT"/>
                <a:cs typeface="Arial MT"/>
              </a:rPr>
              <a:t>del</a:t>
            </a:r>
            <a:r>
              <a:rPr sz="1000" spc="5" dirty="0">
                <a:solidFill>
                  <a:srgbClr val="62666A"/>
                </a:solidFill>
                <a:latin typeface="Arial MT"/>
                <a:cs typeface="Arial MT"/>
              </a:rPr>
              <a:t> </a:t>
            </a:r>
            <a:r>
              <a:rPr sz="1000" spc="-10" dirty="0">
                <a:solidFill>
                  <a:srgbClr val="62666A"/>
                </a:solidFill>
                <a:latin typeface="Arial MT"/>
                <a:cs typeface="Arial MT"/>
              </a:rPr>
              <a:t>Soggetto </a:t>
            </a:r>
            <a:r>
              <a:rPr sz="1000" spc="-5" dirty="0">
                <a:solidFill>
                  <a:srgbClr val="62666A"/>
                </a:solidFill>
                <a:latin typeface="Arial MT"/>
                <a:cs typeface="Arial MT"/>
              </a:rPr>
              <a:t>sottoposto</a:t>
            </a:r>
            <a:r>
              <a:rPr sz="1000" spc="-25" dirty="0">
                <a:solidFill>
                  <a:srgbClr val="62666A"/>
                </a:solidFill>
                <a:latin typeface="Arial MT"/>
                <a:cs typeface="Arial MT"/>
              </a:rPr>
              <a:t> </a:t>
            </a:r>
            <a:r>
              <a:rPr sz="1000" spc="-5" dirty="0">
                <a:solidFill>
                  <a:srgbClr val="62666A"/>
                </a:solidFill>
                <a:latin typeface="Arial MT"/>
                <a:cs typeface="Arial MT"/>
              </a:rPr>
              <a:t>a</a:t>
            </a:r>
            <a:r>
              <a:rPr sz="1000" dirty="0">
                <a:solidFill>
                  <a:srgbClr val="62666A"/>
                </a:solidFill>
                <a:latin typeface="Arial MT"/>
                <a:cs typeface="Arial MT"/>
              </a:rPr>
              <a:t> </a:t>
            </a:r>
            <a:r>
              <a:rPr sz="1000" spc="-10" dirty="0">
                <a:solidFill>
                  <a:srgbClr val="62666A"/>
                </a:solidFill>
                <a:latin typeface="Arial MT"/>
                <a:cs typeface="Arial MT"/>
              </a:rPr>
              <a:t>Revisione</a:t>
            </a:r>
            <a:r>
              <a:rPr sz="1000" spc="15" dirty="0">
                <a:solidFill>
                  <a:srgbClr val="62666A"/>
                </a:solidFill>
                <a:latin typeface="Arial MT"/>
                <a:cs typeface="Arial MT"/>
              </a:rPr>
              <a:t> </a:t>
            </a:r>
            <a:r>
              <a:rPr sz="1000" spc="-10" dirty="0">
                <a:solidFill>
                  <a:srgbClr val="62666A"/>
                </a:solidFill>
                <a:latin typeface="Arial MT"/>
                <a:cs typeface="Arial MT"/>
              </a:rPr>
              <a:t>e, </a:t>
            </a:r>
            <a:r>
              <a:rPr sz="1000" spc="-265" dirty="0">
                <a:solidFill>
                  <a:srgbClr val="62666A"/>
                </a:solidFill>
                <a:latin typeface="Arial MT"/>
                <a:cs typeface="Arial MT"/>
              </a:rPr>
              <a:t> </a:t>
            </a:r>
            <a:r>
              <a:rPr sz="1000" spc="-5" dirty="0">
                <a:solidFill>
                  <a:srgbClr val="62666A"/>
                </a:solidFill>
                <a:latin typeface="Arial MT"/>
                <a:cs typeface="Arial MT"/>
              </a:rPr>
              <a:t>conseguentemente, ciò</a:t>
            </a:r>
            <a:r>
              <a:rPr sz="1000" spc="35" dirty="0">
                <a:solidFill>
                  <a:srgbClr val="62666A"/>
                </a:solidFill>
                <a:latin typeface="Arial MT"/>
                <a:cs typeface="Arial MT"/>
              </a:rPr>
              <a:t> </a:t>
            </a:r>
            <a:r>
              <a:rPr sz="1000" spc="-5" dirty="0">
                <a:solidFill>
                  <a:srgbClr val="62666A"/>
                </a:solidFill>
                <a:latin typeface="Arial MT"/>
                <a:cs typeface="Arial MT"/>
              </a:rPr>
              <a:t>può</a:t>
            </a:r>
            <a:r>
              <a:rPr sz="1000" spc="40" dirty="0">
                <a:solidFill>
                  <a:srgbClr val="62666A"/>
                </a:solidFill>
                <a:latin typeface="Arial MT"/>
                <a:cs typeface="Arial MT"/>
              </a:rPr>
              <a:t> </a:t>
            </a:r>
            <a:r>
              <a:rPr sz="1000" spc="-5" dirty="0">
                <a:solidFill>
                  <a:srgbClr val="62666A"/>
                </a:solidFill>
                <a:latin typeface="Arial MT"/>
                <a:cs typeface="Arial MT"/>
              </a:rPr>
              <a:t>tradursi</a:t>
            </a:r>
            <a:r>
              <a:rPr sz="1000" spc="30" dirty="0">
                <a:solidFill>
                  <a:srgbClr val="62666A"/>
                </a:solidFill>
                <a:latin typeface="Arial MT"/>
                <a:cs typeface="Arial MT"/>
              </a:rPr>
              <a:t> </a:t>
            </a:r>
            <a:r>
              <a:rPr sz="1000" spc="-10" dirty="0">
                <a:solidFill>
                  <a:srgbClr val="62666A"/>
                </a:solidFill>
                <a:latin typeface="Arial MT"/>
                <a:cs typeface="Arial MT"/>
              </a:rPr>
              <a:t>in </a:t>
            </a:r>
            <a:r>
              <a:rPr sz="1000" spc="-5" dirty="0">
                <a:solidFill>
                  <a:srgbClr val="62666A"/>
                </a:solidFill>
                <a:latin typeface="Arial MT"/>
                <a:cs typeface="Arial MT"/>
              </a:rPr>
              <a:t> </a:t>
            </a:r>
            <a:r>
              <a:rPr sz="1000" spc="-10" dirty="0">
                <a:solidFill>
                  <a:srgbClr val="62666A"/>
                </a:solidFill>
                <a:latin typeface="Arial MT"/>
                <a:cs typeface="Arial MT"/>
              </a:rPr>
              <a:t>un’eccessiva</a:t>
            </a:r>
            <a:r>
              <a:rPr sz="1000" dirty="0">
                <a:solidFill>
                  <a:srgbClr val="62666A"/>
                </a:solidFill>
                <a:latin typeface="Arial MT"/>
                <a:cs typeface="Arial MT"/>
              </a:rPr>
              <a:t> </a:t>
            </a:r>
            <a:r>
              <a:rPr sz="1000" spc="-5" dirty="0">
                <a:solidFill>
                  <a:srgbClr val="62666A"/>
                </a:solidFill>
                <a:latin typeface="Arial MT"/>
                <a:cs typeface="Arial MT"/>
              </a:rPr>
              <a:t>fiducia</a:t>
            </a:r>
            <a:r>
              <a:rPr sz="1000" spc="-10" dirty="0">
                <a:solidFill>
                  <a:srgbClr val="62666A"/>
                </a:solidFill>
                <a:latin typeface="Arial MT"/>
                <a:cs typeface="Arial MT"/>
              </a:rPr>
              <a:t> nei</a:t>
            </a:r>
            <a:r>
              <a:rPr sz="1000" spc="10" dirty="0">
                <a:solidFill>
                  <a:srgbClr val="62666A"/>
                </a:solidFill>
                <a:latin typeface="Arial MT"/>
                <a:cs typeface="Arial MT"/>
              </a:rPr>
              <a:t> </a:t>
            </a:r>
            <a:r>
              <a:rPr sz="1000" spc="-10" dirty="0">
                <a:solidFill>
                  <a:srgbClr val="62666A"/>
                </a:solidFill>
                <a:latin typeface="Arial MT"/>
                <a:cs typeface="Arial MT"/>
              </a:rPr>
              <a:t>riguardi</a:t>
            </a:r>
            <a:r>
              <a:rPr sz="1000" spc="5" dirty="0">
                <a:solidFill>
                  <a:srgbClr val="62666A"/>
                </a:solidFill>
                <a:latin typeface="Arial MT"/>
                <a:cs typeface="Arial MT"/>
              </a:rPr>
              <a:t> </a:t>
            </a:r>
            <a:r>
              <a:rPr sz="1000" spc="-10" dirty="0">
                <a:solidFill>
                  <a:srgbClr val="62666A"/>
                </a:solidFill>
                <a:latin typeface="Arial MT"/>
                <a:cs typeface="Arial MT"/>
              </a:rPr>
              <a:t>del</a:t>
            </a:r>
            <a:r>
              <a:rPr sz="1000" dirty="0">
                <a:solidFill>
                  <a:srgbClr val="62666A"/>
                </a:solidFill>
                <a:latin typeface="Arial MT"/>
                <a:cs typeface="Arial MT"/>
              </a:rPr>
              <a:t> </a:t>
            </a:r>
            <a:r>
              <a:rPr sz="1000" spc="-5" dirty="0">
                <a:solidFill>
                  <a:srgbClr val="62666A"/>
                </a:solidFill>
                <a:latin typeface="Arial MT"/>
                <a:cs typeface="Arial MT"/>
              </a:rPr>
              <a:t>medesimo</a:t>
            </a:r>
            <a:r>
              <a:rPr sz="1000" spc="-35" dirty="0">
                <a:solidFill>
                  <a:srgbClr val="62666A"/>
                </a:solidFill>
                <a:latin typeface="Arial MT"/>
                <a:cs typeface="Arial MT"/>
              </a:rPr>
              <a:t> </a:t>
            </a:r>
            <a:r>
              <a:rPr sz="1000" spc="-5" dirty="0">
                <a:solidFill>
                  <a:srgbClr val="62666A"/>
                </a:solidFill>
                <a:latin typeface="Arial MT"/>
                <a:cs typeface="Arial MT"/>
              </a:rPr>
              <a:t>e</a:t>
            </a:r>
            <a:r>
              <a:rPr sz="1000" dirty="0">
                <a:solidFill>
                  <a:srgbClr val="62666A"/>
                </a:solidFill>
                <a:latin typeface="Arial MT"/>
                <a:cs typeface="Arial MT"/>
              </a:rPr>
              <a:t> </a:t>
            </a:r>
            <a:r>
              <a:rPr sz="1000" spc="-10" dirty="0">
                <a:solidFill>
                  <a:srgbClr val="62666A"/>
                </a:solidFill>
                <a:latin typeface="Arial MT"/>
                <a:cs typeface="Arial MT"/>
              </a:rPr>
              <a:t>in </a:t>
            </a:r>
            <a:r>
              <a:rPr sz="1000" spc="-5" dirty="0">
                <a:solidFill>
                  <a:srgbClr val="62666A"/>
                </a:solidFill>
                <a:latin typeface="Arial MT"/>
                <a:cs typeface="Arial MT"/>
              </a:rPr>
              <a:t> una insufficiente verifica </a:t>
            </a:r>
            <a:r>
              <a:rPr sz="1000" spc="-10" dirty="0">
                <a:solidFill>
                  <a:srgbClr val="62666A"/>
                </a:solidFill>
                <a:latin typeface="Arial MT"/>
                <a:cs typeface="Arial MT"/>
              </a:rPr>
              <a:t>obiettiva </a:t>
            </a:r>
            <a:r>
              <a:rPr sz="1000" spc="-5" dirty="0">
                <a:solidFill>
                  <a:srgbClr val="62666A"/>
                </a:solidFill>
                <a:latin typeface="Arial MT"/>
                <a:cs typeface="Arial MT"/>
              </a:rPr>
              <a:t>delle sue </a:t>
            </a:r>
            <a:r>
              <a:rPr sz="1000" dirty="0">
                <a:solidFill>
                  <a:srgbClr val="62666A"/>
                </a:solidFill>
                <a:latin typeface="Arial MT"/>
                <a:cs typeface="Arial MT"/>
              </a:rPr>
              <a:t> </a:t>
            </a:r>
            <a:r>
              <a:rPr sz="1000" spc="-10" dirty="0">
                <a:solidFill>
                  <a:srgbClr val="62666A"/>
                </a:solidFill>
                <a:latin typeface="Arial MT"/>
                <a:cs typeface="Arial MT"/>
              </a:rPr>
              <a:t>dichiarazioni.</a:t>
            </a:r>
            <a:endParaRPr sz="1000">
              <a:latin typeface="Arial MT"/>
              <a:cs typeface="Arial MT"/>
            </a:endParaRPr>
          </a:p>
        </p:txBody>
      </p:sp>
      <p:grpSp>
        <p:nvGrpSpPr>
          <p:cNvPr id="15" name="object 15"/>
          <p:cNvGrpSpPr/>
          <p:nvPr/>
        </p:nvGrpSpPr>
        <p:grpSpPr>
          <a:xfrm>
            <a:off x="1656524" y="1025334"/>
            <a:ext cx="3368675" cy="3825875"/>
            <a:chOff x="1656524" y="1025334"/>
            <a:chExt cx="3368675" cy="3825875"/>
          </a:xfrm>
        </p:grpSpPr>
        <p:pic>
          <p:nvPicPr>
            <p:cNvPr id="16" name="object 16"/>
            <p:cNvPicPr/>
            <p:nvPr/>
          </p:nvPicPr>
          <p:blipFill>
            <a:blip r:embed="rId4" cstate="print"/>
            <a:stretch>
              <a:fillRect/>
            </a:stretch>
          </p:blipFill>
          <p:spPr>
            <a:xfrm>
              <a:off x="1903247" y="1025334"/>
              <a:ext cx="2683230" cy="2481008"/>
            </a:xfrm>
            <a:prstGeom prst="rect">
              <a:avLst/>
            </a:prstGeom>
          </p:spPr>
        </p:pic>
        <p:pic>
          <p:nvPicPr>
            <p:cNvPr id="17" name="object 17"/>
            <p:cNvPicPr/>
            <p:nvPr/>
          </p:nvPicPr>
          <p:blipFill>
            <a:blip r:embed="rId5" cstate="print"/>
            <a:stretch>
              <a:fillRect/>
            </a:stretch>
          </p:blipFill>
          <p:spPr>
            <a:xfrm>
              <a:off x="2871215" y="3139439"/>
              <a:ext cx="1709928" cy="1502664"/>
            </a:xfrm>
            <a:prstGeom prst="rect">
              <a:avLst/>
            </a:prstGeom>
          </p:spPr>
        </p:pic>
        <p:sp>
          <p:nvSpPr>
            <p:cNvPr id="18" name="object 18"/>
            <p:cNvSpPr/>
            <p:nvPr/>
          </p:nvSpPr>
          <p:spPr>
            <a:xfrm>
              <a:off x="1661921" y="1607057"/>
              <a:ext cx="3357879" cy="3238500"/>
            </a:xfrm>
            <a:custGeom>
              <a:avLst/>
              <a:gdLst/>
              <a:ahLst/>
              <a:cxnLst/>
              <a:rect l="l" t="t" r="r" b="b"/>
              <a:pathLst>
                <a:path w="3357879" h="3238500">
                  <a:moveTo>
                    <a:pt x="0" y="1619249"/>
                  </a:moveTo>
                  <a:lnTo>
                    <a:pt x="715" y="1571504"/>
                  </a:lnTo>
                  <a:lnTo>
                    <a:pt x="2849" y="1524102"/>
                  </a:lnTo>
                  <a:lnTo>
                    <a:pt x="6382" y="1477061"/>
                  </a:lnTo>
                  <a:lnTo>
                    <a:pt x="11293" y="1430402"/>
                  </a:lnTo>
                  <a:lnTo>
                    <a:pt x="17564" y="1384143"/>
                  </a:lnTo>
                  <a:lnTo>
                    <a:pt x="25175" y="1338303"/>
                  </a:lnTo>
                  <a:lnTo>
                    <a:pt x="34105" y="1292901"/>
                  </a:lnTo>
                  <a:lnTo>
                    <a:pt x="44335" y="1247956"/>
                  </a:lnTo>
                  <a:lnTo>
                    <a:pt x="55846" y="1203486"/>
                  </a:lnTo>
                  <a:lnTo>
                    <a:pt x="68618" y="1159512"/>
                  </a:lnTo>
                  <a:lnTo>
                    <a:pt x="82631" y="1116052"/>
                  </a:lnTo>
                  <a:lnTo>
                    <a:pt x="97866" y="1073125"/>
                  </a:lnTo>
                  <a:lnTo>
                    <a:pt x="114302" y="1030749"/>
                  </a:lnTo>
                  <a:lnTo>
                    <a:pt x="131921" y="988945"/>
                  </a:lnTo>
                  <a:lnTo>
                    <a:pt x="150702" y="947730"/>
                  </a:lnTo>
                  <a:lnTo>
                    <a:pt x="170625" y="907124"/>
                  </a:lnTo>
                  <a:lnTo>
                    <a:pt x="191672" y="867146"/>
                  </a:lnTo>
                  <a:lnTo>
                    <a:pt x="213822" y="827814"/>
                  </a:lnTo>
                  <a:lnTo>
                    <a:pt x="237056" y="789149"/>
                  </a:lnTo>
                  <a:lnTo>
                    <a:pt x="261354" y="751168"/>
                  </a:lnTo>
                  <a:lnTo>
                    <a:pt x="286696" y="713891"/>
                  </a:lnTo>
                  <a:lnTo>
                    <a:pt x="313063" y="677336"/>
                  </a:lnTo>
                  <a:lnTo>
                    <a:pt x="340435" y="641524"/>
                  </a:lnTo>
                  <a:lnTo>
                    <a:pt x="368792" y="606472"/>
                  </a:lnTo>
                  <a:lnTo>
                    <a:pt x="398115" y="572199"/>
                  </a:lnTo>
                  <a:lnTo>
                    <a:pt x="428383" y="538725"/>
                  </a:lnTo>
                  <a:lnTo>
                    <a:pt x="459578" y="506069"/>
                  </a:lnTo>
                  <a:lnTo>
                    <a:pt x="491680" y="474249"/>
                  </a:lnTo>
                  <a:lnTo>
                    <a:pt x="524668" y="443285"/>
                  </a:lnTo>
                  <a:lnTo>
                    <a:pt x="558524" y="413195"/>
                  </a:lnTo>
                  <a:lnTo>
                    <a:pt x="593227" y="383999"/>
                  </a:lnTo>
                  <a:lnTo>
                    <a:pt x="628758" y="355716"/>
                  </a:lnTo>
                  <a:lnTo>
                    <a:pt x="665098" y="328364"/>
                  </a:lnTo>
                  <a:lnTo>
                    <a:pt x="702225" y="301962"/>
                  </a:lnTo>
                  <a:lnTo>
                    <a:pt x="740122" y="276530"/>
                  </a:lnTo>
                  <a:lnTo>
                    <a:pt x="778767" y="252086"/>
                  </a:lnTo>
                  <a:lnTo>
                    <a:pt x="818142" y="228649"/>
                  </a:lnTo>
                  <a:lnTo>
                    <a:pt x="858227" y="206239"/>
                  </a:lnTo>
                  <a:lnTo>
                    <a:pt x="899002" y="184874"/>
                  </a:lnTo>
                  <a:lnTo>
                    <a:pt x="940447" y="164574"/>
                  </a:lnTo>
                  <a:lnTo>
                    <a:pt x="982543" y="145357"/>
                  </a:lnTo>
                  <a:lnTo>
                    <a:pt x="1025270" y="127242"/>
                  </a:lnTo>
                  <a:lnTo>
                    <a:pt x="1068609" y="110248"/>
                  </a:lnTo>
                  <a:lnTo>
                    <a:pt x="1112539" y="94394"/>
                  </a:lnTo>
                  <a:lnTo>
                    <a:pt x="1157041" y="79700"/>
                  </a:lnTo>
                  <a:lnTo>
                    <a:pt x="1202095" y="66184"/>
                  </a:lnTo>
                  <a:lnTo>
                    <a:pt x="1247682" y="53865"/>
                  </a:lnTo>
                  <a:lnTo>
                    <a:pt x="1293782" y="42763"/>
                  </a:lnTo>
                  <a:lnTo>
                    <a:pt x="1340375" y="32895"/>
                  </a:lnTo>
                  <a:lnTo>
                    <a:pt x="1387442" y="24281"/>
                  </a:lnTo>
                  <a:lnTo>
                    <a:pt x="1434963" y="16941"/>
                  </a:lnTo>
                  <a:lnTo>
                    <a:pt x="1482918" y="10893"/>
                  </a:lnTo>
                  <a:lnTo>
                    <a:pt x="1531287" y="6155"/>
                  </a:lnTo>
                  <a:lnTo>
                    <a:pt x="1580051" y="2748"/>
                  </a:lnTo>
                  <a:lnTo>
                    <a:pt x="1629191" y="690"/>
                  </a:lnTo>
                  <a:lnTo>
                    <a:pt x="1678686" y="0"/>
                  </a:lnTo>
                  <a:lnTo>
                    <a:pt x="1728180" y="690"/>
                  </a:lnTo>
                  <a:lnTo>
                    <a:pt x="1777320" y="2748"/>
                  </a:lnTo>
                  <a:lnTo>
                    <a:pt x="1826084" y="6155"/>
                  </a:lnTo>
                  <a:lnTo>
                    <a:pt x="1874453" y="10893"/>
                  </a:lnTo>
                  <a:lnTo>
                    <a:pt x="1922408" y="16941"/>
                  </a:lnTo>
                  <a:lnTo>
                    <a:pt x="1969929" y="24281"/>
                  </a:lnTo>
                  <a:lnTo>
                    <a:pt x="2016996" y="32895"/>
                  </a:lnTo>
                  <a:lnTo>
                    <a:pt x="2063589" y="42763"/>
                  </a:lnTo>
                  <a:lnTo>
                    <a:pt x="2109689" y="53865"/>
                  </a:lnTo>
                  <a:lnTo>
                    <a:pt x="2155276" y="66184"/>
                  </a:lnTo>
                  <a:lnTo>
                    <a:pt x="2200330" y="79700"/>
                  </a:lnTo>
                  <a:lnTo>
                    <a:pt x="2244832" y="94394"/>
                  </a:lnTo>
                  <a:lnTo>
                    <a:pt x="2288762" y="110248"/>
                  </a:lnTo>
                  <a:lnTo>
                    <a:pt x="2332101" y="127242"/>
                  </a:lnTo>
                  <a:lnTo>
                    <a:pt x="2374828" y="145357"/>
                  </a:lnTo>
                  <a:lnTo>
                    <a:pt x="2416924" y="164574"/>
                  </a:lnTo>
                  <a:lnTo>
                    <a:pt x="2458369" y="184874"/>
                  </a:lnTo>
                  <a:lnTo>
                    <a:pt x="2499144" y="206239"/>
                  </a:lnTo>
                  <a:lnTo>
                    <a:pt x="2539229" y="228649"/>
                  </a:lnTo>
                  <a:lnTo>
                    <a:pt x="2578604" y="252086"/>
                  </a:lnTo>
                  <a:lnTo>
                    <a:pt x="2617249" y="276530"/>
                  </a:lnTo>
                  <a:lnTo>
                    <a:pt x="2655146" y="301962"/>
                  </a:lnTo>
                  <a:lnTo>
                    <a:pt x="2692273" y="328364"/>
                  </a:lnTo>
                  <a:lnTo>
                    <a:pt x="2728613" y="355716"/>
                  </a:lnTo>
                  <a:lnTo>
                    <a:pt x="2764144" y="383999"/>
                  </a:lnTo>
                  <a:lnTo>
                    <a:pt x="2798847" y="413195"/>
                  </a:lnTo>
                  <a:lnTo>
                    <a:pt x="2832703" y="443285"/>
                  </a:lnTo>
                  <a:lnTo>
                    <a:pt x="2865691" y="474249"/>
                  </a:lnTo>
                  <a:lnTo>
                    <a:pt x="2897793" y="506069"/>
                  </a:lnTo>
                  <a:lnTo>
                    <a:pt x="2928988" y="538725"/>
                  </a:lnTo>
                  <a:lnTo>
                    <a:pt x="2959256" y="572199"/>
                  </a:lnTo>
                  <a:lnTo>
                    <a:pt x="2988579" y="606472"/>
                  </a:lnTo>
                  <a:lnTo>
                    <a:pt x="3016936" y="641524"/>
                  </a:lnTo>
                  <a:lnTo>
                    <a:pt x="3044308" y="677336"/>
                  </a:lnTo>
                  <a:lnTo>
                    <a:pt x="3070675" y="713891"/>
                  </a:lnTo>
                  <a:lnTo>
                    <a:pt x="3096017" y="751168"/>
                  </a:lnTo>
                  <a:lnTo>
                    <a:pt x="3120315" y="789149"/>
                  </a:lnTo>
                  <a:lnTo>
                    <a:pt x="3143549" y="827814"/>
                  </a:lnTo>
                  <a:lnTo>
                    <a:pt x="3165699" y="867146"/>
                  </a:lnTo>
                  <a:lnTo>
                    <a:pt x="3186746" y="907124"/>
                  </a:lnTo>
                  <a:lnTo>
                    <a:pt x="3206669" y="947730"/>
                  </a:lnTo>
                  <a:lnTo>
                    <a:pt x="3225450" y="988945"/>
                  </a:lnTo>
                  <a:lnTo>
                    <a:pt x="3243069" y="1030749"/>
                  </a:lnTo>
                  <a:lnTo>
                    <a:pt x="3259505" y="1073125"/>
                  </a:lnTo>
                  <a:lnTo>
                    <a:pt x="3274740" y="1116052"/>
                  </a:lnTo>
                  <a:lnTo>
                    <a:pt x="3288753" y="1159512"/>
                  </a:lnTo>
                  <a:lnTo>
                    <a:pt x="3301525" y="1203486"/>
                  </a:lnTo>
                  <a:lnTo>
                    <a:pt x="3313036" y="1247956"/>
                  </a:lnTo>
                  <a:lnTo>
                    <a:pt x="3323266" y="1292901"/>
                  </a:lnTo>
                  <a:lnTo>
                    <a:pt x="3332196" y="1338303"/>
                  </a:lnTo>
                  <a:lnTo>
                    <a:pt x="3339807" y="1384143"/>
                  </a:lnTo>
                  <a:lnTo>
                    <a:pt x="3346078" y="1430402"/>
                  </a:lnTo>
                  <a:lnTo>
                    <a:pt x="3350989" y="1477061"/>
                  </a:lnTo>
                  <a:lnTo>
                    <a:pt x="3354522" y="1524102"/>
                  </a:lnTo>
                  <a:lnTo>
                    <a:pt x="3356656" y="1571504"/>
                  </a:lnTo>
                  <a:lnTo>
                    <a:pt x="3357372" y="1619249"/>
                  </a:lnTo>
                  <a:lnTo>
                    <a:pt x="3356656" y="1666992"/>
                  </a:lnTo>
                  <a:lnTo>
                    <a:pt x="3354522" y="1714392"/>
                  </a:lnTo>
                  <a:lnTo>
                    <a:pt x="3350989" y="1761430"/>
                  </a:lnTo>
                  <a:lnTo>
                    <a:pt x="3346078" y="1808088"/>
                  </a:lnTo>
                  <a:lnTo>
                    <a:pt x="3339807" y="1854345"/>
                  </a:lnTo>
                  <a:lnTo>
                    <a:pt x="3332196" y="1900183"/>
                  </a:lnTo>
                  <a:lnTo>
                    <a:pt x="3323266" y="1945584"/>
                  </a:lnTo>
                  <a:lnTo>
                    <a:pt x="3313036" y="1990527"/>
                  </a:lnTo>
                  <a:lnTo>
                    <a:pt x="3301525" y="2034995"/>
                  </a:lnTo>
                  <a:lnTo>
                    <a:pt x="3288753" y="2078968"/>
                  </a:lnTo>
                  <a:lnTo>
                    <a:pt x="3274740" y="2122428"/>
                  </a:lnTo>
                  <a:lnTo>
                    <a:pt x="3259505" y="2165354"/>
                  </a:lnTo>
                  <a:lnTo>
                    <a:pt x="3243069" y="2207729"/>
                  </a:lnTo>
                  <a:lnTo>
                    <a:pt x="3225450" y="2249533"/>
                  </a:lnTo>
                  <a:lnTo>
                    <a:pt x="3206669" y="2290747"/>
                  </a:lnTo>
                  <a:lnTo>
                    <a:pt x="3186746" y="2331353"/>
                  </a:lnTo>
                  <a:lnTo>
                    <a:pt x="3165699" y="2371331"/>
                  </a:lnTo>
                  <a:lnTo>
                    <a:pt x="3143549" y="2410662"/>
                  </a:lnTo>
                  <a:lnTo>
                    <a:pt x="3120315" y="2449328"/>
                  </a:lnTo>
                  <a:lnTo>
                    <a:pt x="3096017" y="2487309"/>
                  </a:lnTo>
                  <a:lnTo>
                    <a:pt x="3070675" y="2524586"/>
                  </a:lnTo>
                  <a:lnTo>
                    <a:pt x="3044308" y="2561141"/>
                  </a:lnTo>
                  <a:lnTo>
                    <a:pt x="3016936" y="2596954"/>
                  </a:lnTo>
                  <a:lnTo>
                    <a:pt x="2988579" y="2632006"/>
                  </a:lnTo>
                  <a:lnTo>
                    <a:pt x="2959256" y="2666279"/>
                  </a:lnTo>
                  <a:lnTo>
                    <a:pt x="2928988" y="2699753"/>
                  </a:lnTo>
                  <a:lnTo>
                    <a:pt x="2897793" y="2732410"/>
                  </a:lnTo>
                  <a:lnTo>
                    <a:pt x="2865691" y="2764231"/>
                  </a:lnTo>
                  <a:lnTo>
                    <a:pt x="2832703" y="2795196"/>
                  </a:lnTo>
                  <a:lnTo>
                    <a:pt x="2798847" y="2825286"/>
                  </a:lnTo>
                  <a:lnTo>
                    <a:pt x="2764144" y="2854483"/>
                  </a:lnTo>
                  <a:lnTo>
                    <a:pt x="2728613" y="2882767"/>
                  </a:lnTo>
                  <a:lnTo>
                    <a:pt x="2692273" y="2910120"/>
                  </a:lnTo>
                  <a:lnTo>
                    <a:pt x="2655146" y="2936523"/>
                  </a:lnTo>
                  <a:lnTo>
                    <a:pt x="2617249" y="2961956"/>
                  </a:lnTo>
                  <a:lnTo>
                    <a:pt x="2578604" y="2986401"/>
                  </a:lnTo>
                  <a:lnTo>
                    <a:pt x="2539229" y="3009838"/>
                  </a:lnTo>
                  <a:lnTo>
                    <a:pt x="2499144" y="3032249"/>
                  </a:lnTo>
                  <a:lnTo>
                    <a:pt x="2458369" y="3053615"/>
                  </a:lnTo>
                  <a:lnTo>
                    <a:pt x="2416924" y="3073916"/>
                  </a:lnTo>
                  <a:lnTo>
                    <a:pt x="2374828" y="3093134"/>
                  </a:lnTo>
                  <a:lnTo>
                    <a:pt x="2332101" y="3111250"/>
                  </a:lnTo>
                  <a:lnTo>
                    <a:pt x="2288762" y="3128245"/>
                  </a:lnTo>
                  <a:lnTo>
                    <a:pt x="2244832" y="3144099"/>
                  </a:lnTo>
                  <a:lnTo>
                    <a:pt x="2200330" y="3158794"/>
                  </a:lnTo>
                  <a:lnTo>
                    <a:pt x="2155276" y="3172311"/>
                  </a:lnTo>
                  <a:lnTo>
                    <a:pt x="2109689" y="3184630"/>
                  </a:lnTo>
                  <a:lnTo>
                    <a:pt x="2063589" y="3195734"/>
                  </a:lnTo>
                  <a:lnTo>
                    <a:pt x="2016996" y="3205602"/>
                  </a:lnTo>
                  <a:lnTo>
                    <a:pt x="1969929" y="3214216"/>
                  </a:lnTo>
                  <a:lnTo>
                    <a:pt x="1922408" y="3221557"/>
                  </a:lnTo>
                  <a:lnTo>
                    <a:pt x="1874453" y="3227606"/>
                  </a:lnTo>
                  <a:lnTo>
                    <a:pt x="1826084" y="3232343"/>
                  </a:lnTo>
                  <a:lnTo>
                    <a:pt x="1777320" y="3235751"/>
                  </a:lnTo>
                  <a:lnTo>
                    <a:pt x="1728180" y="3237809"/>
                  </a:lnTo>
                  <a:lnTo>
                    <a:pt x="1678686" y="3238499"/>
                  </a:lnTo>
                  <a:lnTo>
                    <a:pt x="1629191" y="3237809"/>
                  </a:lnTo>
                  <a:lnTo>
                    <a:pt x="1580051" y="3235751"/>
                  </a:lnTo>
                  <a:lnTo>
                    <a:pt x="1531287" y="3232343"/>
                  </a:lnTo>
                  <a:lnTo>
                    <a:pt x="1482918" y="3227606"/>
                  </a:lnTo>
                  <a:lnTo>
                    <a:pt x="1434963" y="3221557"/>
                  </a:lnTo>
                  <a:lnTo>
                    <a:pt x="1387442" y="3214216"/>
                  </a:lnTo>
                  <a:lnTo>
                    <a:pt x="1340375" y="3205602"/>
                  </a:lnTo>
                  <a:lnTo>
                    <a:pt x="1293782" y="3195734"/>
                  </a:lnTo>
                  <a:lnTo>
                    <a:pt x="1247682" y="3184630"/>
                  </a:lnTo>
                  <a:lnTo>
                    <a:pt x="1202095" y="3172311"/>
                  </a:lnTo>
                  <a:lnTo>
                    <a:pt x="1157041" y="3158794"/>
                  </a:lnTo>
                  <a:lnTo>
                    <a:pt x="1112539" y="3144099"/>
                  </a:lnTo>
                  <a:lnTo>
                    <a:pt x="1068609" y="3128245"/>
                  </a:lnTo>
                  <a:lnTo>
                    <a:pt x="1025270" y="3111250"/>
                  </a:lnTo>
                  <a:lnTo>
                    <a:pt x="982543" y="3093134"/>
                  </a:lnTo>
                  <a:lnTo>
                    <a:pt x="940447" y="3073916"/>
                  </a:lnTo>
                  <a:lnTo>
                    <a:pt x="899002" y="3053615"/>
                  </a:lnTo>
                  <a:lnTo>
                    <a:pt x="858227" y="3032249"/>
                  </a:lnTo>
                  <a:lnTo>
                    <a:pt x="818142" y="3009838"/>
                  </a:lnTo>
                  <a:lnTo>
                    <a:pt x="778767" y="2986401"/>
                  </a:lnTo>
                  <a:lnTo>
                    <a:pt x="740122" y="2961956"/>
                  </a:lnTo>
                  <a:lnTo>
                    <a:pt x="702225" y="2936523"/>
                  </a:lnTo>
                  <a:lnTo>
                    <a:pt x="665098" y="2910120"/>
                  </a:lnTo>
                  <a:lnTo>
                    <a:pt x="628758" y="2882767"/>
                  </a:lnTo>
                  <a:lnTo>
                    <a:pt x="593227" y="2854483"/>
                  </a:lnTo>
                  <a:lnTo>
                    <a:pt x="558524" y="2825286"/>
                  </a:lnTo>
                  <a:lnTo>
                    <a:pt x="524668" y="2795196"/>
                  </a:lnTo>
                  <a:lnTo>
                    <a:pt x="491680" y="2764231"/>
                  </a:lnTo>
                  <a:lnTo>
                    <a:pt x="459578" y="2732410"/>
                  </a:lnTo>
                  <a:lnTo>
                    <a:pt x="428383" y="2699753"/>
                  </a:lnTo>
                  <a:lnTo>
                    <a:pt x="398115" y="2666279"/>
                  </a:lnTo>
                  <a:lnTo>
                    <a:pt x="368792" y="2632006"/>
                  </a:lnTo>
                  <a:lnTo>
                    <a:pt x="340435" y="2596954"/>
                  </a:lnTo>
                  <a:lnTo>
                    <a:pt x="313063" y="2561141"/>
                  </a:lnTo>
                  <a:lnTo>
                    <a:pt x="286696" y="2524586"/>
                  </a:lnTo>
                  <a:lnTo>
                    <a:pt x="261354" y="2487309"/>
                  </a:lnTo>
                  <a:lnTo>
                    <a:pt x="237056" y="2449328"/>
                  </a:lnTo>
                  <a:lnTo>
                    <a:pt x="213822" y="2410662"/>
                  </a:lnTo>
                  <a:lnTo>
                    <a:pt x="191672" y="2371331"/>
                  </a:lnTo>
                  <a:lnTo>
                    <a:pt x="170625" y="2331353"/>
                  </a:lnTo>
                  <a:lnTo>
                    <a:pt x="150702" y="2290747"/>
                  </a:lnTo>
                  <a:lnTo>
                    <a:pt x="131921" y="2249533"/>
                  </a:lnTo>
                  <a:lnTo>
                    <a:pt x="114302" y="2207729"/>
                  </a:lnTo>
                  <a:lnTo>
                    <a:pt x="97866" y="2165354"/>
                  </a:lnTo>
                  <a:lnTo>
                    <a:pt x="82631" y="2122428"/>
                  </a:lnTo>
                  <a:lnTo>
                    <a:pt x="68618" y="2078968"/>
                  </a:lnTo>
                  <a:lnTo>
                    <a:pt x="55846" y="2034995"/>
                  </a:lnTo>
                  <a:lnTo>
                    <a:pt x="44335" y="1990527"/>
                  </a:lnTo>
                  <a:lnTo>
                    <a:pt x="34105" y="1945584"/>
                  </a:lnTo>
                  <a:lnTo>
                    <a:pt x="25175" y="1900183"/>
                  </a:lnTo>
                  <a:lnTo>
                    <a:pt x="17564" y="1854345"/>
                  </a:lnTo>
                  <a:lnTo>
                    <a:pt x="11293" y="1808088"/>
                  </a:lnTo>
                  <a:lnTo>
                    <a:pt x="6382" y="1761430"/>
                  </a:lnTo>
                  <a:lnTo>
                    <a:pt x="2849" y="1714392"/>
                  </a:lnTo>
                  <a:lnTo>
                    <a:pt x="715" y="1666992"/>
                  </a:lnTo>
                  <a:lnTo>
                    <a:pt x="0" y="1619249"/>
                  </a:lnTo>
                  <a:close/>
                </a:path>
              </a:pathLst>
            </a:custGeom>
            <a:ln w="10795">
              <a:solidFill>
                <a:srgbClr val="0070A2"/>
              </a:solidFill>
            </a:ln>
          </p:spPr>
          <p:txBody>
            <a:bodyPr wrap="square" lIns="0" tIns="0" rIns="0" bIns="0" rtlCol="0"/>
            <a:lstStyle/>
            <a:p>
              <a:endParaRPr/>
            </a:p>
          </p:txBody>
        </p:sp>
      </p:grpSp>
      <p:sp>
        <p:nvSpPr>
          <p:cNvPr id="19" name="object 19"/>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15924"/>
            <a:ext cx="502920" cy="3528060"/>
          </a:xfrm>
          <a:custGeom>
            <a:avLst/>
            <a:gdLst/>
            <a:ahLst/>
            <a:cxnLst/>
            <a:rect l="l" t="t" r="r" b="b"/>
            <a:pathLst>
              <a:path w="502920" h="3528060">
                <a:moveTo>
                  <a:pt x="502920" y="0"/>
                </a:moveTo>
                <a:lnTo>
                  <a:pt x="0" y="0"/>
                </a:lnTo>
                <a:lnTo>
                  <a:pt x="0" y="3528060"/>
                </a:lnTo>
                <a:lnTo>
                  <a:pt x="502920" y="3528060"/>
                </a:lnTo>
                <a:lnTo>
                  <a:pt x="502920" y="0"/>
                </a:lnTo>
                <a:close/>
              </a:path>
            </a:pathLst>
          </a:custGeom>
          <a:solidFill>
            <a:srgbClr val="3E9C35"/>
          </a:solidFill>
        </p:spPr>
        <p:txBody>
          <a:bodyPr wrap="square" lIns="0" tIns="0" rIns="0" bIns="0" rtlCol="0"/>
          <a:lstStyle/>
          <a:p>
            <a:endParaRPr/>
          </a:p>
        </p:txBody>
      </p:sp>
      <p:sp>
        <p:nvSpPr>
          <p:cNvPr id="3" name="object 3"/>
          <p:cNvSpPr/>
          <p:nvPr/>
        </p:nvSpPr>
        <p:spPr>
          <a:xfrm>
            <a:off x="611123" y="915924"/>
            <a:ext cx="1080770" cy="3528060"/>
          </a:xfrm>
          <a:custGeom>
            <a:avLst/>
            <a:gdLst/>
            <a:ahLst/>
            <a:cxnLst/>
            <a:rect l="l" t="t" r="r" b="b"/>
            <a:pathLst>
              <a:path w="1080770" h="3528060">
                <a:moveTo>
                  <a:pt x="1080515" y="0"/>
                </a:moveTo>
                <a:lnTo>
                  <a:pt x="0" y="0"/>
                </a:lnTo>
                <a:lnTo>
                  <a:pt x="0" y="3528060"/>
                </a:lnTo>
                <a:lnTo>
                  <a:pt x="1080515" y="3528060"/>
                </a:lnTo>
                <a:lnTo>
                  <a:pt x="1080515" y="0"/>
                </a:lnTo>
                <a:close/>
              </a:path>
            </a:pathLst>
          </a:custGeom>
          <a:solidFill>
            <a:srgbClr val="009CDE"/>
          </a:solidFill>
        </p:spPr>
        <p:txBody>
          <a:bodyPr wrap="square" lIns="0" tIns="0" rIns="0" bIns="0" rtlCol="0"/>
          <a:lstStyle/>
          <a:p>
            <a:endParaRPr/>
          </a:p>
        </p:txBody>
      </p:sp>
      <p:sp>
        <p:nvSpPr>
          <p:cNvPr id="4" name="object 4"/>
          <p:cNvSpPr/>
          <p:nvPr/>
        </p:nvSpPr>
        <p:spPr>
          <a:xfrm>
            <a:off x="251459" y="771144"/>
            <a:ext cx="1440180" cy="0"/>
          </a:xfrm>
          <a:custGeom>
            <a:avLst/>
            <a:gdLst/>
            <a:ahLst/>
            <a:cxnLst/>
            <a:rect l="l" t="t" r="r" b="b"/>
            <a:pathLst>
              <a:path w="1440180">
                <a:moveTo>
                  <a:pt x="0" y="0"/>
                </a:moveTo>
                <a:lnTo>
                  <a:pt x="1440180" y="0"/>
                </a:lnTo>
              </a:path>
            </a:pathLst>
          </a:custGeom>
          <a:ln w="9525">
            <a:solidFill>
              <a:srgbClr val="878A8D"/>
            </a:solidFill>
          </a:ln>
        </p:spPr>
        <p:txBody>
          <a:bodyPr wrap="square" lIns="0" tIns="0" rIns="0" bIns="0" rtlCol="0"/>
          <a:lstStyle/>
          <a:p>
            <a:endParaRPr/>
          </a:p>
        </p:txBody>
      </p:sp>
      <p:sp>
        <p:nvSpPr>
          <p:cNvPr id="9" name="object 9"/>
          <p:cNvSpPr txBox="1"/>
          <p:nvPr/>
        </p:nvSpPr>
        <p:spPr>
          <a:xfrm>
            <a:off x="1725469" y="280492"/>
            <a:ext cx="7146290" cy="513080"/>
          </a:xfrm>
          <a:prstGeom prst="rect">
            <a:avLst/>
          </a:prstGeom>
        </p:spPr>
        <p:txBody>
          <a:bodyPr vert="horz" wrap="square" lIns="0" tIns="12065" rIns="0" bIns="0" rtlCol="0">
            <a:spAutoFit/>
          </a:bodyPr>
          <a:lstStyle/>
          <a:p>
            <a:pPr marL="160020">
              <a:lnSpc>
                <a:spcPct val="100000"/>
              </a:lnSpc>
              <a:spcBef>
                <a:spcPts val="95"/>
              </a:spcBef>
            </a:pPr>
            <a:r>
              <a:rPr sz="1600" spc="-5" dirty="0">
                <a:solidFill>
                  <a:srgbClr val="92D050"/>
                </a:solidFill>
                <a:latin typeface="Arial MT"/>
                <a:cs typeface="Arial MT"/>
              </a:rPr>
              <a:t>MINA</a:t>
            </a:r>
            <a:r>
              <a:rPr sz="1600" spc="-10" dirty="0">
                <a:solidFill>
                  <a:srgbClr val="92D050"/>
                </a:solidFill>
                <a:latin typeface="Arial MT"/>
                <a:cs typeface="Arial MT"/>
              </a:rPr>
              <a:t>CC</a:t>
            </a:r>
            <a:r>
              <a:rPr sz="1600" spc="-5" dirty="0">
                <a:solidFill>
                  <a:srgbClr val="92D050"/>
                </a:solidFill>
                <a:latin typeface="Arial MT"/>
                <a:cs typeface="Arial MT"/>
              </a:rPr>
              <a:t>E PER</a:t>
            </a:r>
            <a:r>
              <a:rPr sz="1600" spc="-10" dirty="0">
                <a:solidFill>
                  <a:srgbClr val="92D050"/>
                </a:solidFill>
                <a:latin typeface="Arial MT"/>
                <a:cs typeface="Arial MT"/>
              </a:rPr>
              <a:t> </a:t>
            </a:r>
            <a:r>
              <a:rPr sz="1600" spc="-90" dirty="0">
                <a:solidFill>
                  <a:srgbClr val="92D050"/>
                </a:solidFill>
                <a:latin typeface="Arial MT"/>
                <a:cs typeface="Arial MT"/>
              </a:rPr>
              <a:t>L</a:t>
            </a:r>
            <a:r>
              <a:rPr sz="1600" spc="-5" dirty="0">
                <a:solidFill>
                  <a:srgbClr val="92D050"/>
                </a:solidFill>
                <a:latin typeface="Arial MT"/>
                <a:cs typeface="Arial MT"/>
              </a:rPr>
              <a:t>’INDIP</a:t>
            </a:r>
            <a:r>
              <a:rPr sz="1600" dirty="0">
                <a:solidFill>
                  <a:srgbClr val="92D050"/>
                </a:solidFill>
                <a:latin typeface="Arial MT"/>
                <a:cs typeface="Arial MT"/>
              </a:rPr>
              <a:t>E</a:t>
            </a:r>
            <a:r>
              <a:rPr sz="1600" spc="-10" dirty="0">
                <a:solidFill>
                  <a:srgbClr val="92D050"/>
                </a:solidFill>
                <a:latin typeface="Arial MT"/>
                <a:cs typeface="Arial MT"/>
              </a:rPr>
              <a:t>NDENZ</a:t>
            </a:r>
            <a:r>
              <a:rPr sz="1600" spc="-5" dirty="0">
                <a:solidFill>
                  <a:srgbClr val="92D050"/>
                </a:solidFill>
                <a:latin typeface="Arial MT"/>
                <a:cs typeface="Arial MT"/>
              </a:rPr>
              <a:t>A</a:t>
            </a:r>
            <a:r>
              <a:rPr sz="1600" spc="-110" dirty="0">
                <a:solidFill>
                  <a:srgbClr val="92D050"/>
                </a:solidFill>
                <a:latin typeface="Arial MT"/>
                <a:cs typeface="Arial MT"/>
              </a:rPr>
              <a:t> </a:t>
            </a:r>
            <a:r>
              <a:rPr sz="1600" spc="-10" dirty="0">
                <a:solidFill>
                  <a:srgbClr val="92D050"/>
                </a:solidFill>
                <a:latin typeface="Arial MT"/>
                <a:cs typeface="Arial MT"/>
              </a:rPr>
              <a:t>DE</a:t>
            </a:r>
            <a:r>
              <a:rPr sz="1600" spc="-5" dirty="0">
                <a:solidFill>
                  <a:srgbClr val="92D050"/>
                </a:solidFill>
                <a:latin typeface="Arial MT"/>
                <a:cs typeface="Arial MT"/>
              </a:rPr>
              <a:t>L</a:t>
            </a:r>
            <a:r>
              <a:rPr sz="1600" spc="-60" dirty="0">
                <a:solidFill>
                  <a:srgbClr val="92D050"/>
                </a:solidFill>
                <a:latin typeface="Arial MT"/>
                <a:cs typeface="Arial MT"/>
              </a:rPr>
              <a:t> </a:t>
            </a:r>
            <a:r>
              <a:rPr sz="1600" spc="-10" dirty="0">
                <a:solidFill>
                  <a:srgbClr val="92D050"/>
                </a:solidFill>
                <a:latin typeface="Arial MT"/>
                <a:cs typeface="Arial MT"/>
              </a:rPr>
              <a:t>RE</a:t>
            </a:r>
            <a:r>
              <a:rPr sz="1600" spc="-5" dirty="0">
                <a:solidFill>
                  <a:srgbClr val="92D050"/>
                </a:solidFill>
                <a:latin typeface="Arial MT"/>
                <a:cs typeface="Arial MT"/>
              </a:rPr>
              <a:t>VISORE O</a:t>
            </a:r>
            <a:r>
              <a:rPr sz="1600" spc="5" dirty="0">
                <a:solidFill>
                  <a:srgbClr val="92D050"/>
                </a:solidFill>
                <a:latin typeface="Arial MT"/>
                <a:cs typeface="Arial MT"/>
              </a:rPr>
              <a:t> </a:t>
            </a:r>
            <a:r>
              <a:rPr sz="1600" spc="-10" dirty="0">
                <a:solidFill>
                  <a:srgbClr val="92D050"/>
                </a:solidFill>
                <a:latin typeface="Arial MT"/>
                <a:cs typeface="Arial MT"/>
              </a:rPr>
              <a:t>DELLA</a:t>
            </a:r>
            <a:endParaRPr sz="1600" dirty="0">
              <a:latin typeface="Arial MT"/>
              <a:cs typeface="Arial MT"/>
            </a:endParaRPr>
          </a:p>
          <a:p>
            <a:pPr marL="12700">
              <a:lnSpc>
                <a:spcPct val="100000"/>
              </a:lnSpc>
              <a:tabLst>
                <a:tab pos="1784985" algn="l"/>
                <a:tab pos="7132955" algn="l"/>
              </a:tabLst>
            </a:pPr>
            <a:r>
              <a:rPr sz="1600" u="sng" spc="-5" dirty="0">
                <a:solidFill>
                  <a:srgbClr val="92D050"/>
                </a:solidFill>
                <a:uFill>
                  <a:solidFill>
                    <a:srgbClr val="3E9C35"/>
                  </a:solidFill>
                </a:uFill>
                <a:latin typeface="Arial MT"/>
                <a:cs typeface="Arial MT"/>
              </a:rPr>
              <a:t> 	SO</a:t>
            </a:r>
            <a:r>
              <a:rPr sz="1600" spc="-5" dirty="0">
                <a:solidFill>
                  <a:srgbClr val="92D050"/>
                </a:solidFill>
                <a:latin typeface="Arial MT"/>
                <a:cs typeface="Arial MT"/>
              </a:rPr>
              <a:t>C</a:t>
            </a:r>
            <a:r>
              <a:rPr sz="1600" u="sng" spc="-5" dirty="0">
                <a:solidFill>
                  <a:srgbClr val="92D050"/>
                </a:solidFill>
                <a:uFill>
                  <a:solidFill>
                    <a:srgbClr val="009CDE"/>
                  </a:solidFill>
                </a:uFill>
                <a:latin typeface="Arial MT"/>
                <a:cs typeface="Arial MT"/>
              </a:rPr>
              <a:t>IETÀ</a:t>
            </a:r>
            <a:r>
              <a:rPr sz="1600" u="sng" spc="-10" dirty="0">
                <a:solidFill>
                  <a:srgbClr val="92D050"/>
                </a:solidFill>
                <a:uFill>
                  <a:solidFill>
                    <a:srgbClr val="009CDE"/>
                  </a:solidFill>
                </a:uFill>
                <a:latin typeface="Arial MT"/>
                <a:cs typeface="Arial MT"/>
              </a:rPr>
              <a:t> </a:t>
            </a:r>
            <a:r>
              <a:rPr sz="1600" u="sng" spc="-5" dirty="0">
                <a:solidFill>
                  <a:srgbClr val="92D050"/>
                </a:solidFill>
                <a:uFill>
                  <a:solidFill>
                    <a:srgbClr val="009CDE"/>
                  </a:solidFill>
                </a:uFill>
                <a:latin typeface="Arial MT"/>
                <a:cs typeface="Arial MT"/>
              </a:rPr>
              <a:t>DI</a:t>
            </a:r>
            <a:r>
              <a:rPr sz="1600" u="sng" spc="-10" dirty="0">
                <a:solidFill>
                  <a:srgbClr val="92D050"/>
                </a:solidFill>
                <a:uFill>
                  <a:solidFill>
                    <a:srgbClr val="009CDE"/>
                  </a:solidFill>
                </a:uFill>
                <a:latin typeface="Arial MT"/>
                <a:cs typeface="Arial MT"/>
              </a:rPr>
              <a:t> </a:t>
            </a:r>
            <a:r>
              <a:rPr sz="1600" u="sng" spc="-5" dirty="0">
                <a:solidFill>
                  <a:srgbClr val="92D050"/>
                </a:solidFill>
                <a:uFill>
                  <a:solidFill>
                    <a:srgbClr val="009CDE"/>
                  </a:solidFill>
                </a:uFill>
                <a:latin typeface="Arial MT"/>
                <a:cs typeface="Arial MT"/>
              </a:rPr>
              <a:t>REVISIONE	</a:t>
            </a:r>
            <a:endParaRPr sz="1600" dirty="0">
              <a:latin typeface="Arial MT"/>
              <a:cs typeface="Arial MT"/>
            </a:endParaRPr>
          </a:p>
        </p:txBody>
      </p:sp>
      <p:sp>
        <p:nvSpPr>
          <p:cNvPr id="10" name="object 10"/>
          <p:cNvSpPr txBox="1">
            <a:spLocks noGrp="1"/>
          </p:cNvSpPr>
          <p:nvPr>
            <p:ph type="title"/>
          </p:nvPr>
        </p:nvSpPr>
        <p:spPr>
          <a:xfrm>
            <a:off x="3950334" y="847420"/>
            <a:ext cx="1894839"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00AFEF"/>
                </a:solidFill>
              </a:rPr>
              <a:t>Intimidazione</a:t>
            </a:r>
            <a:endParaRPr sz="2500"/>
          </a:p>
        </p:txBody>
      </p:sp>
      <p:grpSp>
        <p:nvGrpSpPr>
          <p:cNvPr id="11" name="object 11"/>
          <p:cNvGrpSpPr/>
          <p:nvPr/>
        </p:nvGrpSpPr>
        <p:grpSpPr>
          <a:xfrm>
            <a:off x="2074164" y="2031492"/>
            <a:ext cx="4299585" cy="2339340"/>
            <a:chOff x="2074164" y="2031492"/>
            <a:chExt cx="4299585" cy="2339340"/>
          </a:xfrm>
        </p:grpSpPr>
        <p:pic>
          <p:nvPicPr>
            <p:cNvPr id="12" name="object 12"/>
            <p:cNvPicPr/>
            <p:nvPr/>
          </p:nvPicPr>
          <p:blipFill>
            <a:blip r:embed="rId2" cstate="print"/>
            <a:stretch>
              <a:fillRect/>
            </a:stretch>
          </p:blipFill>
          <p:spPr>
            <a:xfrm>
              <a:off x="2074164" y="2031492"/>
              <a:ext cx="4299305" cy="2339340"/>
            </a:xfrm>
            <a:prstGeom prst="rect">
              <a:avLst/>
            </a:prstGeom>
          </p:spPr>
        </p:pic>
        <p:sp>
          <p:nvSpPr>
            <p:cNvPr id="13" name="object 13"/>
            <p:cNvSpPr/>
            <p:nvPr/>
          </p:nvSpPr>
          <p:spPr>
            <a:xfrm>
              <a:off x="2251100" y="2317114"/>
              <a:ext cx="3707765" cy="933450"/>
            </a:xfrm>
            <a:custGeom>
              <a:avLst/>
              <a:gdLst/>
              <a:ahLst/>
              <a:cxnLst/>
              <a:rect l="l" t="t" r="r" b="b"/>
              <a:pathLst>
                <a:path w="3707765" h="933450">
                  <a:moveTo>
                    <a:pt x="160540" y="589838"/>
                  </a:moveTo>
                  <a:lnTo>
                    <a:pt x="158559" y="577761"/>
                  </a:lnTo>
                  <a:lnTo>
                    <a:pt x="154533" y="565150"/>
                  </a:lnTo>
                  <a:lnTo>
                    <a:pt x="133832" y="573405"/>
                  </a:lnTo>
                  <a:lnTo>
                    <a:pt x="137261" y="582930"/>
                  </a:lnTo>
                  <a:lnTo>
                    <a:pt x="139128" y="591921"/>
                  </a:lnTo>
                  <a:lnTo>
                    <a:pt x="126034" y="629589"/>
                  </a:lnTo>
                  <a:lnTo>
                    <a:pt x="92303" y="645287"/>
                  </a:lnTo>
                  <a:lnTo>
                    <a:pt x="84912" y="645236"/>
                  </a:lnTo>
                  <a:lnTo>
                    <a:pt x="49720" y="626351"/>
                  </a:lnTo>
                  <a:lnTo>
                    <a:pt x="25501" y="590511"/>
                  </a:lnTo>
                  <a:lnTo>
                    <a:pt x="20523" y="567740"/>
                  </a:lnTo>
                  <a:lnTo>
                    <a:pt x="21209" y="560235"/>
                  </a:lnTo>
                  <a:lnTo>
                    <a:pt x="43408" y="527050"/>
                  </a:lnTo>
                  <a:lnTo>
                    <a:pt x="70205" y="517779"/>
                  </a:lnTo>
                  <a:lnTo>
                    <a:pt x="77063" y="518566"/>
                  </a:lnTo>
                  <a:lnTo>
                    <a:pt x="84112" y="520738"/>
                  </a:lnTo>
                  <a:lnTo>
                    <a:pt x="91351" y="524281"/>
                  </a:lnTo>
                  <a:lnTo>
                    <a:pt x="98780" y="529209"/>
                  </a:lnTo>
                  <a:lnTo>
                    <a:pt x="108635" y="517779"/>
                  </a:lnTo>
                  <a:lnTo>
                    <a:pt x="73634" y="497713"/>
                  </a:lnTo>
                  <a:lnTo>
                    <a:pt x="63296" y="498462"/>
                  </a:lnTo>
                  <a:lnTo>
                    <a:pt x="24638" y="518477"/>
                  </a:lnTo>
                  <a:lnTo>
                    <a:pt x="2806" y="552462"/>
                  </a:lnTo>
                  <a:lnTo>
                    <a:pt x="0" y="572274"/>
                  </a:lnTo>
                  <a:lnTo>
                    <a:pt x="863" y="582676"/>
                  </a:lnTo>
                  <a:lnTo>
                    <a:pt x="19024" y="624586"/>
                  </a:lnTo>
                  <a:lnTo>
                    <a:pt x="51663" y="655066"/>
                  </a:lnTo>
                  <a:lnTo>
                    <a:pt x="90398" y="665607"/>
                  </a:lnTo>
                  <a:lnTo>
                    <a:pt x="100393" y="664235"/>
                  </a:lnTo>
                  <a:lnTo>
                    <a:pt x="110604" y="661035"/>
                  </a:lnTo>
                  <a:lnTo>
                    <a:pt x="121018" y="656043"/>
                  </a:lnTo>
                  <a:lnTo>
                    <a:pt x="131673" y="649224"/>
                  </a:lnTo>
                  <a:lnTo>
                    <a:pt x="136334" y="645287"/>
                  </a:lnTo>
                  <a:lnTo>
                    <a:pt x="141071" y="641299"/>
                  </a:lnTo>
                  <a:lnTo>
                    <a:pt x="148678" y="632548"/>
                  </a:lnTo>
                  <a:lnTo>
                    <a:pt x="154495" y="622960"/>
                  </a:lnTo>
                  <a:lnTo>
                    <a:pt x="158470" y="612521"/>
                  </a:lnTo>
                  <a:lnTo>
                    <a:pt x="160515" y="601433"/>
                  </a:lnTo>
                  <a:lnTo>
                    <a:pt x="160540" y="589838"/>
                  </a:lnTo>
                  <a:close/>
                </a:path>
                <a:path w="3707765" h="933450">
                  <a:moveTo>
                    <a:pt x="288391" y="532638"/>
                  </a:moveTo>
                  <a:lnTo>
                    <a:pt x="277088" y="517017"/>
                  </a:lnTo>
                  <a:lnTo>
                    <a:pt x="211683" y="564134"/>
                  </a:lnTo>
                  <a:lnTo>
                    <a:pt x="127228" y="447167"/>
                  </a:lnTo>
                  <a:lnTo>
                    <a:pt x="109702" y="459740"/>
                  </a:lnTo>
                  <a:lnTo>
                    <a:pt x="205460" y="592455"/>
                  </a:lnTo>
                  <a:lnTo>
                    <a:pt x="244716" y="564134"/>
                  </a:lnTo>
                  <a:lnTo>
                    <a:pt x="288391" y="532638"/>
                  </a:lnTo>
                  <a:close/>
                </a:path>
                <a:path w="3707765" h="933450">
                  <a:moveTo>
                    <a:pt x="329285" y="503047"/>
                  </a:moveTo>
                  <a:lnTo>
                    <a:pt x="233527" y="370459"/>
                  </a:lnTo>
                  <a:lnTo>
                    <a:pt x="216001" y="383032"/>
                  </a:lnTo>
                  <a:lnTo>
                    <a:pt x="311759" y="515747"/>
                  </a:lnTo>
                  <a:lnTo>
                    <a:pt x="329285" y="503047"/>
                  </a:lnTo>
                  <a:close/>
                </a:path>
                <a:path w="3707765" h="933450">
                  <a:moveTo>
                    <a:pt x="459968" y="408813"/>
                  </a:moveTo>
                  <a:lnTo>
                    <a:pt x="448665" y="393065"/>
                  </a:lnTo>
                  <a:lnTo>
                    <a:pt x="367258" y="451866"/>
                  </a:lnTo>
                  <a:lnTo>
                    <a:pt x="334619" y="406781"/>
                  </a:lnTo>
                  <a:lnTo>
                    <a:pt x="356209" y="391160"/>
                  </a:lnTo>
                  <a:lnTo>
                    <a:pt x="408025" y="353695"/>
                  </a:lnTo>
                  <a:lnTo>
                    <a:pt x="396849" y="338201"/>
                  </a:lnTo>
                  <a:lnTo>
                    <a:pt x="323443" y="391160"/>
                  </a:lnTo>
                  <a:lnTo>
                    <a:pt x="294106" y="350520"/>
                  </a:lnTo>
                  <a:lnTo>
                    <a:pt x="372465" y="294005"/>
                  </a:lnTo>
                  <a:lnTo>
                    <a:pt x="361162" y="278257"/>
                  </a:lnTo>
                  <a:lnTo>
                    <a:pt x="265277" y="347472"/>
                  </a:lnTo>
                  <a:lnTo>
                    <a:pt x="361035" y="480187"/>
                  </a:lnTo>
                  <a:lnTo>
                    <a:pt x="400291" y="451866"/>
                  </a:lnTo>
                  <a:lnTo>
                    <a:pt x="459968" y="408813"/>
                  </a:lnTo>
                  <a:close/>
                </a:path>
                <a:path w="3707765" h="933450">
                  <a:moveTo>
                    <a:pt x="588619" y="315976"/>
                  </a:moveTo>
                  <a:lnTo>
                    <a:pt x="576795" y="299593"/>
                  </a:lnTo>
                  <a:lnTo>
                    <a:pt x="492861" y="183261"/>
                  </a:lnTo>
                  <a:lnTo>
                    <a:pt x="475970" y="195453"/>
                  </a:lnTo>
                  <a:lnTo>
                    <a:pt x="551154" y="299593"/>
                  </a:lnTo>
                  <a:lnTo>
                    <a:pt x="484847" y="274955"/>
                  </a:lnTo>
                  <a:lnTo>
                    <a:pt x="406247" y="245745"/>
                  </a:lnTo>
                  <a:lnTo>
                    <a:pt x="388340" y="258699"/>
                  </a:lnTo>
                  <a:lnTo>
                    <a:pt x="484098" y="391414"/>
                  </a:lnTo>
                  <a:lnTo>
                    <a:pt x="500862" y="379222"/>
                  </a:lnTo>
                  <a:lnTo>
                    <a:pt x="425678" y="274955"/>
                  </a:lnTo>
                  <a:lnTo>
                    <a:pt x="570585" y="328930"/>
                  </a:lnTo>
                  <a:lnTo>
                    <a:pt x="588619" y="315976"/>
                  </a:lnTo>
                  <a:close/>
                </a:path>
                <a:path w="3707765" h="933450">
                  <a:moveTo>
                    <a:pt x="669010" y="257937"/>
                  </a:moveTo>
                  <a:lnTo>
                    <a:pt x="593623" y="153543"/>
                  </a:lnTo>
                  <a:lnTo>
                    <a:pt x="584555" y="140970"/>
                  </a:lnTo>
                  <a:lnTo>
                    <a:pt x="628497" y="109220"/>
                  </a:lnTo>
                  <a:lnTo>
                    <a:pt x="617194" y="93599"/>
                  </a:lnTo>
                  <a:lnTo>
                    <a:pt x="512038" y="169418"/>
                  </a:lnTo>
                  <a:lnTo>
                    <a:pt x="523214" y="185166"/>
                  </a:lnTo>
                  <a:lnTo>
                    <a:pt x="567029" y="153543"/>
                  </a:lnTo>
                  <a:lnTo>
                    <a:pt x="651484" y="270637"/>
                  </a:lnTo>
                  <a:lnTo>
                    <a:pt x="669010" y="257937"/>
                  </a:lnTo>
                  <a:close/>
                </a:path>
                <a:path w="3707765" h="933450">
                  <a:moveTo>
                    <a:pt x="831951" y="140335"/>
                  </a:moveTo>
                  <a:lnTo>
                    <a:pt x="820648" y="124714"/>
                  </a:lnTo>
                  <a:lnTo>
                    <a:pt x="739241" y="183388"/>
                  </a:lnTo>
                  <a:lnTo>
                    <a:pt x="706602" y="138303"/>
                  </a:lnTo>
                  <a:lnTo>
                    <a:pt x="728243" y="122682"/>
                  </a:lnTo>
                  <a:lnTo>
                    <a:pt x="780008" y="85344"/>
                  </a:lnTo>
                  <a:lnTo>
                    <a:pt x="768832" y="69723"/>
                  </a:lnTo>
                  <a:lnTo>
                    <a:pt x="695426" y="122682"/>
                  </a:lnTo>
                  <a:lnTo>
                    <a:pt x="666089" y="82042"/>
                  </a:lnTo>
                  <a:lnTo>
                    <a:pt x="744448" y="25527"/>
                  </a:lnTo>
                  <a:lnTo>
                    <a:pt x="733145" y="9906"/>
                  </a:lnTo>
                  <a:lnTo>
                    <a:pt x="637260" y="79121"/>
                  </a:lnTo>
                  <a:lnTo>
                    <a:pt x="733018" y="211836"/>
                  </a:lnTo>
                  <a:lnTo>
                    <a:pt x="772375" y="183388"/>
                  </a:lnTo>
                  <a:lnTo>
                    <a:pt x="831951" y="140335"/>
                  </a:lnTo>
                  <a:close/>
                </a:path>
                <a:path w="3707765" h="933450">
                  <a:moveTo>
                    <a:pt x="3149574" y="96901"/>
                  </a:moveTo>
                  <a:lnTo>
                    <a:pt x="3149181" y="90043"/>
                  </a:lnTo>
                  <a:lnTo>
                    <a:pt x="3148939" y="83693"/>
                  </a:lnTo>
                  <a:lnTo>
                    <a:pt x="3146780" y="76835"/>
                  </a:lnTo>
                  <a:lnTo>
                    <a:pt x="3142970" y="69596"/>
                  </a:lnTo>
                  <a:lnTo>
                    <a:pt x="3140303" y="64389"/>
                  </a:lnTo>
                  <a:lnTo>
                    <a:pt x="3135604" y="57531"/>
                  </a:lnTo>
                  <a:lnTo>
                    <a:pt x="3128289" y="48006"/>
                  </a:lnTo>
                  <a:lnTo>
                    <a:pt x="3128289" y="90297"/>
                  </a:lnTo>
                  <a:lnTo>
                    <a:pt x="3126714" y="95758"/>
                  </a:lnTo>
                  <a:lnTo>
                    <a:pt x="3100806" y="118491"/>
                  </a:lnTo>
                  <a:lnTo>
                    <a:pt x="3093059" y="116967"/>
                  </a:lnTo>
                  <a:lnTo>
                    <a:pt x="3051873" y="76327"/>
                  </a:lnTo>
                  <a:lnTo>
                    <a:pt x="3042894" y="64643"/>
                  </a:lnTo>
                  <a:lnTo>
                    <a:pt x="3089249" y="28956"/>
                  </a:lnTo>
                  <a:lnTo>
                    <a:pt x="3120745" y="69850"/>
                  </a:lnTo>
                  <a:lnTo>
                    <a:pt x="3124555" y="75565"/>
                  </a:lnTo>
                  <a:lnTo>
                    <a:pt x="3125952" y="78994"/>
                  </a:lnTo>
                  <a:lnTo>
                    <a:pt x="3128238" y="84455"/>
                  </a:lnTo>
                  <a:lnTo>
                    <a:pt x="3128289" y="90297"/>
                  </a:lnTo>
                  <a:lnTo>
                    <a:pt x="3128289" y="48006"/>
                  </a:lnTo>
                  <a:lnTo>
                    <a:pt x="3113659" y="28956"/>
                  </a:lnTo>
                  <a:lnTo>
                    <a:pt x="3091408" y="0"/>
                  </a:lnTo>
                  <a:lnTo>
                    <a:pt x="2961741" y="99822"/>
                  </a:lnTo>
                  <a:lnTo>
                    <a:pt x="2974822" y="116967"/>
                  </a:lnTo>
                  <a:lnTo>
                    <a:pt x="3027654" y="76327"/>
                  </a:lnTo>
                  <a:lnTo>
                    <a:pt x="3053181" y="109601"/>
                  </a:lnTo>
                  <a:lnTo>
                    <a:pt x="3063646" y="121805"/>
                  </a:lnTo>
                  <a:lnTo>
                    <a:pt x="3073933" y="130746"/>
                  </a:lnTo>
                  <a:lnTo>
                    <a:pt x="3084042" y="136461"/>
                  </a:lnTo>
                  <a:lnTo>
                    <a:pt x="3093948" y="138938"/>
                  </a:lnTo>
                  <a:lnTo>
                    <a:pt x="3103486" y="138899"/>
                  </a:lnTo>
                  <a:lnTo>
                    <a:pt x="3140164" y="118491"/>
                  </a:lnTo>
                  <a:lnTo>
                    <a:pt x="3141319" y="117094"/>
                  </a:lnTo>
                  <a:lnTo>
                    <a:pt x="3144748" y="110363"/>
                  </a:lnTo>
                  <a:lnTo>
                    <a:pt x="3148050" y="103505"/>
                  </a:lnTo>
                  <a:lnTo>
                    <a:pt x="3149574" y="96901"/>
                  </a:lnTo>
                  <a:close/>
                </a:path>
                <a:path w="3707765" h="933450">
                  <a:moveTo>
                    <a:pt x="3215614" y="161544"/>
                  </a:moveTo>
                  <a:lnTo>
                    <a:pt x="3201390" y="143129"/>
                  </a:lnTo>
                  <a:lnTo>
                    <a:pt x="3194659" y="145135"/>
                  </a:lnTo>
                  <a:lnTo>
                    <a:pt x="3194659" y="162433"/>
                  </a:lnTo>
                  <a:lnTo>
                    <a:pt x="3190341" y="168465"/>
                  </a:lnTo>
                  <a:lnTo>
                    <a:pt x="3185604" y="175463"/>
                  </a:lnTo>
                  <a:lnTo>
                    <a:pt x="3180435" y="183400"/>
                  </a:lnTo>
                  <a:lnTo>
                    <a:pt x="3174847" y="192278"/>
                  </a:lnTo>
                  <a:lnTo>
                    <a:pt x="3149320" y="233426"/>
                  </a:lnTo>
                  <a:lnTo>
                    <a:pt x="3119907" y="195326"/>
                  </a:lnTo>
                  <a:lnTo>
                    <a:pt x="3115411" y="189484"/>
                  </a:lnTo>
                  <a:lnTo>
                    <a:pt x="3164433" y="174498"/>
                  </a:lnTo>
                  <a:lnTo>
                    <a:pt x="3172244" y="171881"/>
                  </a:lnTo>
                  <a:lnTo>
                    <a:pt x="3179876" y="168998"/>
                  </a:lnTo>
                  <a:lnTo>
                    <a:pt x="3187344" y="165836"/>
                  </a:lnTo>
                  <a:lnTo>
                    <a:pt x="3194659" y="162433"/>
                  </a:lnTo>
                  <a:lnTo>
                    <a:pt x="3194659" y="145135"/>
                  </a:lnTo>
                  <a:lnTo>
                    <a:pt x="3033369" y="193040"/>
                  </a:lnTo>
                  <a:lnTo>
                    <a:pt x="3047466" y="211328"/>
                  </a:lnTo>
                  <a:lnTo>
                    <a:pt x="3097631" y="195326"/>
                  </a:lnTo>
                  <a:lnTo>
                    <a:pt x="3139414" y="249555"/>
                  </a:lnTo>
                  <a:lnTo>
                    <a:pt x="3111728" y="294894"/>
                  </a:lnTo>
                  <a:lnTo>
                    <a:pt x="3126841" y="314452"/>
                  </a:lnTo>
                  <a:lnTo>
                    <a:pt x="3173882" y="233426"/>
                  </a:lnTo>
                  <a:lnTo>
                    <a:pt x="3215094" y="162433"/>
                  </a:lnTo>
                  <a:lnTo>
                    <a:pt x="3215614" y="161544"/>
                  </a:lnTo>
                  <a:close/>
                </a:path>
                <a:path w="3707765" h="933450">
                  <a:moveTo>
                    <a:pt x="3330549" y="322961"/>
                  </a:moveTo>
                  <a:lnTo>
                    <a:pt x="3311499" y="286131"/>
                  </a:lnTo>
                  <a:lnTo>
                    <a:pt x="3307943" y="281520"/>
                  </a:lnTo>
                  <a:lnTo>
                    <a:pt x="3307943" y="323469"/>
                  </a:lnTo>
                  <a:lnTo>
                    <a:pt x="3307435" y="330962"/>
                  </a:lnTo>
                  <a:lnTo>
                    <a:pt x="3304133" y="337058"/>
                  </a:lnTo>
                  <a:lnTo>
                    <a:pt x="3297910" y="341757"/>
                  </a:lnTo>
                  <a:lnTo>
                    <a:pt x="3293719" y="345059"/>
                  </a:lnTo>
                  <a:lnTo>
                    <a:pt x="3289020" y="346837"/>
                  </a:lnTo>
                  <a:lnTo>
                    <a:pt x="3283686" y="347345"/>
                  </a:lnTo>
                  <a:lnTo>
                    <a:pt x="3278352" y="347726"/>
                  </a:lnTo>
                  <a:lnTo>
                    <a:pt x="3273145" y="346329"/>
                  </a:lnTo>
                  <a:lnTo>
                    <a:pt x="3268192" y="343154"/>
                  </a:lnTo>
                  <a:lnTo>
                    <a:pt x="3263112" y="339979"/>
                  </a:lnTo>
                  <a:lnTo>
                    <a:pt x="3257524" y="334518"/>
                  </a:lnTo>
                  <a:lnTo>
                    <a:pt x="3251555" y="326644"/>
                  </a:lnTo>
                  <a:lnTo>
                    <a:pt x="3231934" y="301244"/>
                  </a:lnTo>
                  <a:lnTo>
                    <a:pt x="3223107" y="289814"/>
                  </a:lnTo>
                  <a:lnTo>
                    <a:pt x="3266033" y="256794"/>
                  </a:lnTo>
                  <a:lnTo>
                    <a:pt x="3297656" y="297815"/>
                  </a:lnTo>
                  <a:lnTo>
                    <a:pt x="3302431" y="304850"/>
                  </a:lnTo>
                  <a:lnTo>
                    <a:pt x="3305746" y="311454"/>
                  </a:lnTo>
                  <a:lnTo>
                    <a:pt x="3307575" y="317665"/>
                  </a:lnTo>
                  <a:lnTo>
                    <a:pt x="3307943" y="323469"/>
                  </a:lnTo>
                  <a:lnTo>
                    <a:pt x="3307943" y="281520"/>
                  </a:lnTo>
                  <a:lnTo>
                    <a:pt x="3288893" y="256794"/>
                  </a:lnTo>
                  <a:lnTo>
                    <a:pt x="3267176" y="228600"/>
                  </a:lnTo>
                  <a:lnTo>
                    <a:pt x="3137509" y="328295"/>
                  </a:lnTo>
                  <a:lnTo>
                    <a:pt x="3150717" y="345567"/>
                  </a:lnTo>
                  <a:lnTo>
                    <a:pt x="3208248" y="301244"/>
                  </a:lnTo>
                  <a:lnTo>
                    <a:pt x="3223615" y="321183"/>
                  </a:lnTo>
                  <a:lnTo>
                    <a:pt x="3232899" y="341757"/>
                  </a:lnTo>
                  <a:lnTo>
                    <a:pt x="3233039" y="343154"/>
                  </a:lnTo>
                  <a:lnTo>
                    <a:pt x="3222599" y="383159"/>
                  </a:lnTo>
                  <a:lnTo>
                    <a:pt x="3208756" y="421132"/>
                  </a:lnTo>
                  <a:lnTo>
                    <a:pt x="3225393" y="442722"/>
                  </a:lnTo>
                  <a:lnTo>
                    <a:pt x="3243427" y="392938"/>
                  </a:lnTo>
                  <a:lnTo>
                    <a:pt x="3250031" y="361442"/>
                  </a:lnTo>
                  <a:lnTo>
                    <a:pt x="3249523" y="356362"/>
                  </a:lnTo>
                  <a:lnTo>
                    <a:pt x="3248126" y="350139"/>
                  </a:lnTo>
                  <a:lnTo>
                    <a:pt x="3256546" y="357517"/>
                  </a:lnTo>
                  <a:lnTo>
                    <a:pt x="3264903" y="363054"/>
                  </a:lnTo>
                  <a:lnTo>
                    <a:pt x="3273171" y="366699"/>
                  </a:lnTo>
                  <a:lnTo>
                    <a:pt x="3281400" y="368427"/>
                  </a:lnTo>
                  <a:lnTo>
                    <a:pt x="3289427" y="368503"/>
                  </a:lnTo>
                  <a:lnTo>
                    <a:pt x="3297123" y="367030"/>
                  </a:lnTo>
                  <a:lnTo>
                    <a:pt x="3320859" y="350139"/>
                  </a:lnTo>
                  <a:lnTo>
                    <a:pt x="3322434" y="347726"/>
                  </a:lnTo>
                  <a:lnTo>
                    <a:pt x="3324250" y="344932"/>
                  </a:lnTo>
                  <a:lnTo>
                    <a:pt x="3326993" y="339090"/>
                  </a:lnTo>
                  <a:lnTo>
                    <a:pt x="3330168" y="330962"/>
                  </a:lnTo>
                  <a:lnTo>
                    <a:pt x="3330549" y="322961"/>
                  </a:lnTo>
                  <a:close/>
                </a:path>
                <a:path w="3707765" h="933450">
                  <a:moveTo>
                    <a:pt x="3436213" y="448183"/>
                  </a:moveTo>
                  <a:lnTo>
                    <a:pt x="3412248" y="417068"/>
                  </a:lnTo>
                  <a:lnTo>
                    <a:pt x="3357092" y="345440"/>
                  </a:lnTo>
                  <a:lnTo>
                    <a:pt x="3341725" y="357251"/>
                  </a:lnTo>
                  <a:lnTo>
                    <a:pt x="3374618" y="399923"/>
                  </a:lnTo>
                  <a:lnTo>
                    <a:pt x="3260191" y="487934"/>
                  </a:lnTo>
                  <a:lnTo>
                    <a:pt x="3273399" y="505079"/>
                  </a:lnTo>
                  <a:lnTo>
                    <a:pt x="3387826" y="417068"/>
                  </a:lnTo>
                  <a:lnTo>
                    <a:pt x="3420846" y="459994"/>
                  </a:lnTo>
                  <a:lnTo>
                    <a:pt x="3436213" y="448183"/>
                  </a:lnTo>
                  <a:close/>
                </a:path>
                <a:path w="3707765" h="933450">
                  <a:moveTo>
                    <a:pt x="3529431" y="569468"/>
                  </a:moveTo>
                  <a:lnTo>
                    <a:pt x="3516731" y="553085"/>
                  </a:lnTo>
                  <a:lnTo>
                    <a:pt x="3415004" y="631444"/>
                  </a:lnTo>
                  <a:lnTo>
                    <a:pt x="3457549" y="505206"/>
                  </a:lnTo>
                  <a:lnTo>
                    <a:pt x="3464407" y="484886"/>
                  </a:lnTo>
                  <a:lnTo>
                    <a:pt x="3450818" y="467360"/>
                  </a:lnTo>
                  <a:lnTo>
                    <a:pt x="3321151" y="567055"/>
                  </a:lnTo>
                  <a:lnTo>
                    <a:pt x="3333851" y="583565"/>
                  </a:lnTo>
                  <a:lnTo>
                    <a:pt x="3435705" y="505206"/>
                  </a:lnTo>
                  <a:lnTo>
                    <a:pt x="3386175" y="651637"/>
                  </a:lnTo>
                  <a:lnTo>
                    <a:pt x="3399764" y="669290"/>
                  </a:lnTo>
                  <a:lnTo>
                    <a:pt x="3448913" y="631444"/>
                  </a:lnTo>
                  <a:lnTo>
                    <a:pt x="3529431" y="569468"/>
                  </a:lnTo>
                  <a:close/>
                </a:path>
                <a:path w="3707765" h="933450">
                  <a:moveTo>
                    <a:pt x="3623792" y="692150"/>
                  </a:moveTo>
                  <a:lnTo>
                    <a:pt x="3573907" y="627253"/>
                  </a:lnTo>
                  <a:lnTo>
                    <a:pt x="3551656" y="598297"/>
                  </a:lnTo>
                  <a:lnTo>
                    <a:pt x="3421862" y="698119"/>
                  </a:lnTo>
                  <a:lnTo>
                    <a:pt x="3496284" y="794893"/>
                  </a:lnTo>
                  <a:lnTo>
                    <a:pt x="3511651" y="783082"/>
                  </a:lnTo>
                  <a:lnTo>
                    <a:pt x="3450437" y="703453"/>
                  </a:lnTo>
                  <a:lnTo>
                    <a:pt x="3494506" y="669544"/>
                  </a:lnTo>
                  <a:lnTo>
                    <a:pt x="3549751" y="741299"/>
                  </a:lnTo>
                  <a:lnTo>
                    <a:pt x="3564991" y="729615"/>
                  </a:lnTo>
                  <a:lnTo>
                    <a:pt x="3518738" y="669544"/>
                  </a:lnTo>
                  <a:lnTo>
                    <a:pt x="3509746" y="657860"/>
                  </a:lnTo>
                  <a:lnTo>
                    <a:pt x="3549497" y="627253"/>
                  </a:lnTo>
                  <a:lnTo>
                    <a:pt x="3608425" y="703834"/>
                  </a:lnTo>
                  <a:lnTo>
                    <a:pt x="3623792" y="692150"/>
                  </a:lnTo>
                  <a:close/>
                </a:path>
                <a:path w="3707765" h="933450">
                  <a:moveTo>
                    <a:pt x="3707739" y="813435"/>
                  </a:moveTo>
                  <a:lnTo>
                    <a:pt x="3688689" y="776478"/>
                  </a:lnTo>
                  <a:lnTo>
                    <a:pt x="3685260" y="772033"/>
                  </a:lnTo>
                  <a:lnTo>
                    <a:pt x="3685260" y="813943"/>
                  </a:lnTo>
                  <a:lnTo>
                    <a:pt x="3684625" y="821436"/>
                  </a:lnTo>
                  <a:lnTo>
                    <a:pt x="3660876" y="837692"/>
                  </a:lnTo>
                  <a:lnTo>
                    <a:pt x="3655542" y="838200"/>
                  </a:lnTo>
                  <a:lnTo>
                    <a:pt x="3609175" y="791591"/>
                  </a:lnTo>
                  <a:lnTo>
                    <a:pt x="3600424" y="780161"/>
                  </a:lnTo>
                  <a:lnTo>
                    <a:pt x="3643350" y="747268"/>
                  </a:lnTo>
                  <a:lnTo>
                    <a:pt x="3674846" y="788289"/>
                  </a:lnTo>
                  <a:lnTo>
                    <a:pt x="3685260" y="813943"/>
                  </a:lnTo>
                  <a:lnTo>
                    <a:pt x="3685260" y="772033"/>
                  </a:lnTo>
                  <a:lnTo>
                    <a:pt x="3666198" y="747268"/>
                  </a:lnTo>
                  <a:lnTo>
                    <a:pt x="3644493" y="719074"/>
                  </a:lnTo>
                  <a:lnTo>
                    <a:pt x="3514699" y="818769"/>
                  </a:lnTo>
                  <a:lnTo>
                    <a:pt x="3527907" y="835914"/>
                  </a:lnTo>
                  <a:lnTo>
                    <a:pt x="3585565" y="791591"/>
                  </a:lnTo>
                  <a:lnTo>
                    <a:pt x="3600805" y="811530"/>
                  </a:lnTo>
                  <a:lnTo>
                    <a:pt x="3610419" y="835355"/>
                  </a:lnTo>
                  <a:lnTo>
                    <a:pt x="3610343" y="836803"/>
                  </a:lnTo>
                  <a:lnTo>
                    <a:pt x="3599789" y="873633"/>
                  </a:lnTo>
                  <a:lnTo>
                    <a:pt x="3586073" y="911479"/>
                  </a:lnTo>
                  <a:lnTo>
                    <a:pt x="3602710" y="933069"/>
                  </a:lnTo>
                  <a:lnTo>
                    <a:pt x="3620617" y="883412"/>
                  </a:lnTo>
                  <a:lnTo>
                    <a:pt x="3627221" y="851916"/>
                  </a:lnTo>
                  <a:lnTo>
                    <a:pt x="3626713" y="846709"/>
                  </a:lnTo>
                  <a:lnTo>
                    <a:pt x="3625443" y="840613"/>
                  </a:lnTo>
                  <a:lnTo>
                    <a:pt x="3633863" y="847979"/>
                  </a:lnTo>
                  <a:lnTo>
                    <a:pt x="3642220" y="853478"/>
                  </a:lnTo>
                  <a:lnTo>
                    <a:pt x="3650488" y="857123"/>
                  </a:lnTo>
                  <a:lnTo>
                    <a:pt x="3658717" y="858901"/>
                  </a:lnTo>
                  <a:lnTo>
                    <a:pt x="3666680" y="858977"/>
                  </a:lnTo>
                  <a:lnTo>
                    <a:pt x="3674376" y="857491"/>
                  </a:lnTo>
                  <a:lnTo>
                    <a:pt x="3698075" y="840613"/>
                  </a:lnTo>
                  <a:lnTo>
                    <a:pt x="3699637" y="838200"/>
                  </a:lnTo>
                  <a:lnTo>
                    <a:pt x="3701491" y="835355"/>
                  </a:lnTo>
                  <a:lnTo>
                    <a:pt x="3704183" y="829437"/>
                  </a:lnTo>
                  <a:lnTo>
                    <a:pt x="3707358" y="821309"/>
                  </a:lnTo>
                  <a:lnTo>
                    <a:pt x="3707739" y="813435"/>
                  </a:lnTo>
                  <a:close/>
                </a:path>
              </a:pathLst>
            </a:custGeom>
            <a:solidFill>
              <a:srgbClr val="62666A"/>
            </a:solidFill>
          </p:spPr>
          <p:txBody>
            <a:bodyPr wrap="square" lIns="0" tIns="0" rIns="0" bIns="0" rtlCol="0"/>
            <a:lstStyle/>
            <a:p>
              <a:endParaRPr/>
            </a:p>
          </p:txBody>
        </p:sp>
      </p:grpSp>
      <p:sp>
        <p:nvSpPr>
          <p:cNvPr id="14" name="object 14"/>
          <p:cNvSpPr txBox="1"/>
          <p:nvPr/>
        </p:nvSpPr>
        <p:spPr>
          <a:xfrm>
            <a:off x="6161659" y="1054735"/>
            <a:ext cx="1626870" cy="1244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62666A"/>
                </a:solidFill>
                <a:latin typeface="Arial MT"/>
                <a:cs typeface="Arial MT"/>
              </a:rPr>
              <a:t>si </a:t>
            </a:r>
            <a:r>
              <a:rPr sz="1000" spc="-5" dirty="0">
                <a:solidFill>
                  <a:srgbClr val="62666A"/>
                </a:solidFill>
                <a:latin typeface="Arial MT"/>
                <a:cs typeface="Arial MT"/>
              </a:rPr>
              <a:t>verifica quando </a:t>
            </a:r>
            <a:r>
              <a:rPr sz="1000" dirty="0">
                <a:solidFill>
                  <a:srgbClr val="62666A"/>
                </a:solidFill>
                <a:latin typeface="Arial MT"/>
                <a:cs typeface="Arial MT"/>
              </a:rPr>
              <a:t>si </a:t>
            </a:r>
            <a:r>
              <a:rPr sz="1000" spc="-5" dirty="0">
                <a:solidFill>
                  <a:srgbClr val="62666A"/>
                </a:solidFill>
                <a:latin typeface="Arial MT"/>
                <a:cs typeface="Arial MT"/>
              </a:rPr>
              <a:t>rilevano </a:t>
            </a:r>
            <a:r>
              <a:rPr sz="1000" spc="-265" dirty="0">
                <a:solidFill>
                  <a:srgbClr val="62666A"/>
                </a:solidFill>
                <a:latin typeface="Arial MT"/>
                <a:cs typeface="Arial MT"/>
              </a:rPr>
              <a:t> </a:t>
            </a:r>
            <a:r>
              <a:rPr sz="1000" spc="-5" dirty="0">
                <a:solidFill>
                  <a:srgbClr val="62666A"/>
                </a:solidFill>
                <a:latin typeface="Arial MT"/>
                <a:cs typeface="Arial MT"/>
              </a:rPr>
              <a:t>possibili</a:t>
            </a:r>
            <a:r>
              <a:rPr sz="1000" dirty="0">
                <a:solidFill>
                  <a:srgbClr val="62666A"/>
                </a:solidFill>
                <a:latin typeface="Arial MT"/>
                <a:cs typeface="Arial MT"/>
              </a:rPr>
              <a:t> </a:t>
            </a:r>
            <a:r>
              <a:rPr sz="1000" spc="-5" dirty="0">
                <a:solidFill>
                  <a:srgbClr val="62666A"/>
                </a:solidFill>
                <a:latin typeface="Arial MT"/>
                <a:cs typeface="Arial MT"/>
              </a:rPr>
              <a:t>condizionamenti </a:t>
            </a:r>
            <a:r>
              <a:rPr sz="1000" dirty="0">
                <a:solidFill>
                  <a:srgbClr val="62666A"/>
                </a:solidFill>
                <a:latin typeface="Arial MT"/>
                <a:cs typeface="Arial MT"/>
              </a:rPr>
              <a:t> </a:t>
            </a:r>
            <a:r>
              <a:rPr sz="1000" spc="-5" dirty="0">
                <a:solidFill>
                  <a:srgbClr val="62666A"/>
                </a:solidFill>
                <a:latin typeface="Arial MT"/>
                <a:cs typeface="Arial MT"/>
              </a:rPr>
              <a:t>derivanti dalla particolare </a:t>
            </a:r>
            <a:r>
              <a:rPr sz="1000" dirty="0">
                <a:solidFill>
                  <a:srgbClr val="62666A"/>
                </a:solidFill>
                <a:latin typeface="Arial MT"/>
                <a:cs typeface="Arial MT"/>
              </a:rPr>
              <a:t> </a:t>
            </a:r>
            <a:r>
              <a:rPr sz="1000" spc="-10" dirty="0">
                <a:solidFill>
                  <a:srgbClr val="62666A"/>
                </a:solidFill>
                <a:latin typeface="Arial MT"/>
                <a:cs typeface="Arial MT"/>
              </a:rPr>
              <a:t>influenza</a:t>
            </a:r>
            <a:r>
              <a:rPr sz="1000" dirty="0">
                <a:solidFill>
                  <a:srgbClr val="62666A"/>
                </a:solidFill>
                <a:latin typeface="Arial MT"/>
                <a:cs typeface="Arial MT"/>
              </a:rPr>
              <a:t> </a:t>
            </a:r>
            <a:r>
              <a:rPr sz="1000" spc="-5" dirty="0">
                <a:solidFill>
                  <a:srgbClr val="62666A"/>
                </a:solidFill>
                <a:latin typeface="Arial MT"/>
                <a:cs typeface="Arial MT"/>
              </a:rPr>
              <a:t>del</a:t>
            </a:r>
            <a:r>
              <a:rPr sz="1000" spc="-15" dirty="0">
                <a:solidFill>
                  <a:srgbClr val="62666A"/>
                </a:solidFill>
                <a:latin typeface="Arial MT"/>
                <a:cs typeface="Arial MT"/>
              </a:rPr>
              <a:t> </a:t>
            </a:r>
            <a:r>
              <a:rPr sz="1000" spc="-5" dirty="0">
                <a:solidFill>
                  <a:srgbClr val="62666A"/>
                </a:solidFill>
                <a:latin typeface="Arial MT"/>
                <a:cs typeface="Arial MT"/>
              </a:rPr>
              <a:t>Soggetto </a:t>
            </a:r>
            <a:r>
              <a:rPr sz="1000" dirty="0">
                <a:solidFill>
                  <a:srgbClr val="62666A"/>
                </a:solidFill>
                <a:latin typeface="Arial MT"/>
                <a:cs typeface="Arial MT"/>
              </a:rPr>
              <a:t> </a:t>
            </a:r>
            <a:r>
              <a:rPr sz="1000" spc="-5" dirty="0">
                <a:solidFill>
                  <a:srgbClr val="62666A"/>
                </a:solidFill>
                <a:latin typeface="Arial MT"/>
                <a:cs typeface="Arial MT"/>
              </a:rPr>
              <a:t>sottoposto a Revisione o </a:t>
            </a:r>
            <a:r>
              <a:rPr sz="1000" spc="-10" dirty="0">
                <a:solidFill>
                  <a:srgbClr val="62666A"/>
                </a:solidFill>
                <a:latin typeface="Arial MT"/>
                <a:cs typeface="Arial MT"/>
              </a:rPr>
              <a:t>in </a:t>
            </a:r>
            <a:r>
              <a:rPr sz="1000" spc="-5" dirty="0">
                <a:solidFill>
                  <a:srgbClr val="62666A"/>
                </a:solidFill>
                <a:latin typeface="Arial MT"/>
                <a:cs typeface="Arial MT"/>
              </a:rPr>
              <a:t> seguito a comportamenti </a:t>
            </a:r>
            <a:r>
              <a:rPr sz="1000" dirty="0">
                <a:solidFill>
                  <a:srgbClr val="62666A"/>
                </a:solidFill>
                <a:latin typeface="Arial MT"/>
                <a:cs typeface="Arial MT"/>
              </a:rPr>
              <a:t> </a:t>
            </a:r>
            <a:r>
              <a:rPr sz="1000" spc="-5" dirty="0">
                <a:solidFill>
                  <a:srgbClr val="62666A"/>
                </a:solidFill>
                <a:latin typeface="Arial MT"/>
                <a:cs typeface="Arial MT"/>
              </a:rPr>
              <a:t>aggressivi</a:t>
            </a:r>
            <a:r>
              <a:rPr sz="1000" spc="-15" dirty="0">
                <a:solidFill>
                  <a:srgbClr val="62666A"/>
                </a:solidFill>
                <a:latin typeface="Arial MT"/>
                <a:cs typeface="Arial MT"/>
              </a:rPr>
              <a:t> </a:t>
            </a:r>
            <a:r>
              <a:rPr sz="1000" spc="-5" dirty="0">
                <a:solidFill>
                  <a:srgbClr val="62666A"/>
                </a:solidFill>
                <a:latin typeface="Arial MT"/>
                <a:cs typeface="Arial MT"/>
              </a:rPr>
              <a:t>e</a:t>
            </a:r>
            <a:r>
              <a:rPr sz="1000" spc="-15" dirty="0">
                <a:solidFill>
                  <a:srgbClr val="62666A"/>
                </a:solidFill>
                <a:latin typeface="Arial MT"/>
                <a:cs typeface="Arial MT"/>
              </a:rPr>
              <a:t> </a:t>
            </a:r>
            <a:r>
              <a:rPr sz="1000" spc="-5" dirty="0">
                <a:solidFill>
                  <a:srgbClr val="62666A"/>
                </a:solidFill>
                <a:latin typeface="Arial MT"/>
                <a:cs typeface="Arial MT"/>
              </a:rPr>
              <a:t>minacciosi</a:t>
            </a:r>
            <a:r>
              <a:rPr sz="1000" spc="-30" dirty="0">
                <a:solidFill>
                  <a:srgbClr val="62666A"/>
                </a:solidFill>
                <a:latin typeface="Arial MT"/>
                <a:cs typeface="Arial MT"/>
              </a:rPr>
              <a:t> </a:t>
            </a:r>
            <a:r>
              <a:rPr sz="1000" spc="-5" dirty="0">
                <a:solidFill>
                  <a:srgbClr val="62666A"/>
                </a:solidFill>
                <a:latin typeface="Arial MT"/>
                <a:cs typeface="Arial MT"/>
              </a:rPr>
              <a:t>dello </a:t>
            </a:r>
            <a:r>
              <a:rPr sz="1000" spc="-265" dirty="0">
                <a:solidFill>
                  <a:srgbClr val="62666A"/>
                </a:solidFill>
                <a:latin typeface="Arial MT"/>
                <a:cs typeface="Arial MT"/>
              </a:rPr>
              <a:t> </a:t>
            </a:r>
            <a:r>
              <a:rPr sz="1000" spc="-5" dirty="0">
                <a:solidFill>
                  <a:srgbClr val="62666A"/>
                </a:solidFill>
                <a:latin typeface="Arial MT"/>
                <a:cs typeface="Arial MT"/>
              </a:rPr>
              <a:t>stesso</a:t>
            </a:r>
            <a:r>
              <a:rPr sz="1000" spc="-35" dirty="0">
                <a:solidFill>
                  <a:srgbClr val="62666A"/>
                </a:solidFill>
                <a:latin typeface="Arial MT"/>
                <a:cs typeface="Arial MT"/>
              </a:rPr>
              <a:t> </a:t>
            </a:r>
            <a:r>
              <a:rPr sz="1000" spc="-10" dirty="0">
                <a:solidFill>
                  <a:srgbClr val="62666A"/>
                </a:solidFill>
                <a:latin typeface="Arial MT"/>
                <a:cs typeface="Arial MT"/>
              </a:rPr>
              <a:t>nei</a:t>
            </a:r>
            <a:r>
              <a:rPr sz="1000" spc="-5" dirty="0">
                <a:solidFill>
                  <a:srgbClr val="62666A"/>
                </a:solidFill>
                <a:latin typeface="Arial MT"/>
                <a:cs typeface="Arial MT"/>
              </a:rPr>
              <a:t> confronti</a:t>
            </a:r>
            <a:r>
              <a:rPr sz="1000" spc="-35" dirty="0">
                <a:solidFill>
                  <a:srgbClr val="62666A"/>
                </a:solidFill>
                <a:latin typeface="Arial MT"/>
                <a:cs typeface="Arial MT"/>
              </a:rPr>
              <a:t> </a:t>
            </a:r>
            <a:r>
              <a:rPr sz="1000" spc="-10" dirty="0">
                <a:solidFill>
                  <a:srgbClr val="62666A"/>
                </a:solidFill>
                <a:latin typeface="Arial MT"/>
                <a:cs typeface="Arial MT"/>
              </a:rPr>
              <a:t>dell’EP.</a:t>
            </a:r>
            <a:endParaRPr sz="1000">
              <a:latin typeface="Arial MT"/>
              <a:cs typeface="Arial MT"/>
            </a:endParaRPr>
          </a:p>
        </p:txBody>
      </p:sp>
      <p:grpSp>
        <p:nvGrpSpPr>
          <p:cNvPr id="15" name="object 15"/>
          <p:cNvGrpSpPr/>
          <p:nvPr/>
        </p:nvGrpSpPr>
        <p:grpSpPr>
          <a:xfrm>
            <a:off x="1783079" y="896111"/>
            <a:ext cx="6629400" cy="3121660"/>
            <a:chOff x="1783079" y="896111"/>
            <a:chExt cx="6629400" cy="3121660"/>
          </a:xfrm>
        </p:grpSpPr>
        <p:pic>
          <p:nvPicPr>
            <p:cNvPr id="16" name="object 16"/>
            <p:cNvPicPr/>
            <p:nvPr/>
          </p:nvPicPr>
          <p:blipFill>
            <a:blip r:embed="rId3" cstate="print"/>
            <a:stretch>
              <a:fillRect/>
            </a:stretch>
          </p:blipFill>
          <p:spPr>
            <a:xfrm>
              <a:off x="1783079" y="896111"/>
              <a:ext cx="909827" cy="1373124"/>
            </a:xfrm>
            <a:prstGeom prst="rect">
              <a:avLst/>
            </a:prstGeom>
          </p:spPr>
        </p:pic>
        <p:pic>
          <p:nvPicPr>
            <p:cNvPr id="17" name="object 17"/>
            <p:cNvPicPr/>
            <p:nvPr/>
          </p:nvPicPr>
          <p:blipFill>
            <a:blip r:embed="rId4" cstate="print"/>
            <a:stretch>
              <a:fillRect/>
            </a:stretch>
          </p:blipFill>
          <p:spPr>
            <a:xfrm>
              <a:off x="6800088" y="3006851"/>
              <a:ext cx="1612392" cy="1010412"/>
            </a:xfrm>
            <a:prstGeom prst="rect">
              <a:avLst/>
            </a:prstGeom>
          </p:spPr>
        </p:pic>
      </p:grpSp>
      <p:sp>
        <p:nvSpPr>
          <p:cNvPr id="18" name="object 18"/>
          <p:cNvSpPr txBox="1"/>
          <p:nvPr/>
        </p:nvSpPr>
        <p:spPr>
          <a:xfrm>
            <a:off x="6324346" y="2599435"/>
            <a:ext cx="217360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2666A"/>
                </a:solidFill>
                <a:latin typeface="Arial MT"/>
                <a:cs typeface="Arial MT"/>
              </a:rPr>
              <a:t>CON</a:t>
            </a:r>
            <a:r>
              <a:rPr sz="1800" spc="-15" dirty="0">
                <a:solidFill>
                  <a:srgbClr val="62666A"/>
                </a:solidFill>
                <a:latin typeface="Arial MT"/>
                <a:cs typeface="Arial MT"/>
              </a:rPr>
              <a:t>D</a:t>
            </a:r>
            <a:r>
              <a:rPr sz="1800" dirty="0">
                <a:solidFill>
                  <a:srgbClr val="62666A"/>
                </a:solidFill>
                <a:latin typeface="Arial MT"/>
                <a:cs typeface="Arial MT"/>
              </a:rPr>
              <a:t>I</a:t>
            </a:r>
            <a:r>
              <a:rPr sz="1800" spc="5" dirty="0">
                <a:solidFill>
                  <a:srgbClr val="62666A"/>
                </a:solidFill>
                <a:latin typeface="Arial MT"/>
                <a:cs typeface="Arial MT"/>
              </a:rPr>
              <a:t>Z</a:t>
            </a:r>
            <a:r>
              <a:rPr sz="1800" dirty="0">
                <a:solidFill>
                  <a:srgbClr val="62666A"/>
                </a:solidFill>
                <a:latin typeface="Arial MT"/>
                <a:cs typeface="Arial MT"/>
              </a:rPr>
              <a:t>I</a:t>
            </a:r>
            <a:r>
              <a:rPr sz="1800" spc="5" dirty="0">
                <a:solidFill>
                  <a:srgbClr val="62666A"/>
                </a:solidFill>
                <a:latin typeface="Arial MT"/>
                <a:cs typeface="Arial MT"/>
              </a:rPr>
              <a:t>O</a:t>
            </a:r>
            <a:r>
              <a:rPr sz="1800" spc="-5" dirty="0">
                <a:solidFill>
                  <a:srgbClr val="62666A"/>
                </a:solidFill>
                <a:latin typeface="Arial MT"/>
                <a:cs typeface="Arial MT"/>
              </a:rPr>
              <a:t>NAME</a:t>
            </a:r>
            <a:r>
              <a:rPr sz="1800" spc="-15" dirty="0">
                <a:solidFill>
                  <a:srgbClr val="62666A"/>
                </a:solidFill>
                <a:latin typeface="Arial MT"/>
                <a:cs typeface="Arial MT"/>
              </a:rPr>
              <a:t>N</a:t>
            </a:r>
            <a:r>
              <a:rPr sz="1800" spc="10" dirty="0">
                <a:solidFill>
                  <a:srgbClr val="62666A"/>
                </a:solidFill>
                <a:latin typeface="Arial MT"/>
                <a:cs typeface="Arial MT"/>
              </a:rPr>
              <a:t>T</a:t>
            </a:r>
            <a:r>
              <a:rPr sz="1800" dirty="0">
                <a:solidFill>
                  <a:srgbClr val="62666A"/>
                </a:solidFill>
                <a:latin typeface="Arial MT"/>
                <a:cs typeface="Arial MT"/>
              </a:rPr>
              <a:t>I</a:t>
            </a:r>
            <a:endParaRPr sz="1800">
              <a:latin typeface="Arial MT"/>
              <a:cs typeface="Arial MT"/>
            </a:endParaRPr>
          </a:p>
        </p:txBody>
      </p:sp>
      <p:sp>
        <p:nvSpPr>
          <p:cNvPr id="19" name="object 19"/>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5836" y="2650362"/>
            <a:ext cx="3992879"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3E9C35"/>
                </a:solidFill>
                <a:latin typeface="Arial MT"/>
                <a:cs typeface="Arial MT"/>
              </a:rPr>
              <a:t>INDIPENDENZA</a:t>
            </a:r>
            <a:endParaRPr sz="2800" dirty="0">
              <a:latin typeface="Arial MT"/>
              <a:cs typeface="Arial MT"/>
            </a:endParaRP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36</a:t>
            </a:fld>
            <a:endParaRPr dirty="0"/>
          </a:p>
        </p:txBody>
      </p:sp>
      <p:sp>
        <p:nvSpPr>
          <p:cNvPr id="3" name="object 3"/>
          <p:cNvSpPr txBox="1"/>
          <p:nvPr/>
        </p:nvSpPr>
        <p:spPr>
          <a:xfrm>
            <a:off x="521614" y="3260293"/>
            <a:ext cx="6917055" cy="289823"/>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878A8D"/>
                </a:solidFill>
                <a:latin typeface="Arial MT"/>
                <a:cs typeface="Arial MT"/>
              </a:rPr>
              <a:t>C</a:t>
            </a:r>
            <a:r>
              <a:rPr sz="1800" spc="-10" dirty="0">
                <a:solidFill>
                  <a:srgbClr val="878A8D"/>
                </a:solidFill>
                <a:latin typeface="Arial MT"/>
                <a:cs typeface="Arial MT"/>
              </a:rPr>
              <a:t>A</a:t>
            </a:r>
            <a:r>
              <a:rPr sz="1800" spc="-5" dirty="0">
                <a:solidFill>
                  <a:srgbClr val="878A8D"/>
                </a:solidFill>
                <a:latin typeface="Arial MT"/>
                <a:cs typeface="Arial MT"/>
              </a:rPr>
              <a:t>U</a:t>
            </a:r>
            <a:r>
              <a:rPr sz="1800" spc="-10" dirty="0">
                <a:solidFill>
                  <a:srgbClr val="878A8D"/>
                </a:solidFill>
                <a:latin typeface="Arial MT"/>
                <a:cs typeface="Arial MT"/>
              </a:rPr>
              <a:t>S</a:t>
            </a:r>
            <a:r>
              <a:rPr sz="1800" dirty="0">
                <a:solidFill>
                  <a:srgbClr val="878A8D"/>
                </a:solidFill>
                <a:latin typeface="Arial MT"/>
                <a:cs typeface="Arial MT"/>
              </a:rPr>
              <a:t>E </a:t>
            </a:r>
            <a:r>
              <a:rPr sz="1800" spc="-5" dirty="0">
                <a:solidFill>
                  <a:srgbClr val="878A8D"/>
                </a:solidFill>
                <a:latin typeface="Arial MT"/>
                <a:cs typeface="Arial MT"/>
              </a:rPr>
              <a:t>D</a:t>
            </a:r>
            <a:r>
              <a:rPr sz="1800" dirty="0">
                <a:solidFill>
                  <a:srgbClr val="878A8D"/>
                </a:solidFill>
                <a:latin typeface="Arial MT"/>
                <a:cs typeface="Arial MT"/>
              </a:rPr>
              <a:t>I IN</a:t>
            </a:r>
            <a:r>
              <a:rPr sz="1800" spc="-10" dirty="0">
                <a:solidFill>
                  <a:srgbClr val="878A8D"/>
                </a:solidFill>
                <a:latin typeface="Arial MT"/>
                <a:cs typeface="Arial MT"/>
              </a:rPr>
              <a:t>C</a:t>
            </a:r>
            <a:r>
              <a:rPr sz="1800" dirty="0">
                <a:solidFill>
                  <a:srgbClr val="878A8D"/>
                </a:solidFill>
                <a:latin typeface="Arial MT"/>
                <a:cs typeface="Arial MT"/>
              </a:rPr>
              <a:t>OM</a:t>
            </a:r>
            <a:r>
              <a:rPr sz="1800" spc="-135" dirty="0">
                <a:solidFill>
                  <a:srgbClr val="878A8D"/>
                </a:solidFill>
                <a:latin typeface="Arial MT"/>
                <a:cs typeface="Arial MT"/>
              </a:rPr>
              <a:t>PA</a:t>
            </a:r>
            <a:r>
              <a:rPr sz="1800" spc="10" dirty="0">
                <a:solidFill>
                  <a:srgbClr val="878A8D"/>
                </a:solidFill>
                <a:latin typeface="Arial MT"/>
                <a:cs typeface="Arial MT"/>
              </a:rPr>
              <a:t>T</a:t>
            </a:r>
            <a:r>
              <a:rPr sz="1800" dirty="0">
                <a:solidFill>
                  <a:srgbClr val="878A8D"/>
                </a:solidFill>
                <a:latin typeface="Arial MT"/>
                <a:cs typeface="Arial MT"/>
              </a:rPr>
              <a:t>IBILI</a:t>
            </a:r>
            <a:r>
              <a:rPr sz="1800" spc="-130" dirty="0">
                <a:solidFill>
                  <a:srgbClr val="878A8D"/>
                </a:solidFill>
                <a:latin typeface="Arial MT"/>
                <a:cs typeface="Arial MT"/>
              </a:rPr>
              <a:t>T</a:t>
            </a:r>
            <a:r>
              <a:rPr sz="1800" spc="-135" dirty="0">
                <a:solidFill>
                  <a:srgbClr val="878A8D"/>
                </a:solidFill>
                <a:latin typeface="Arial MT"/>
                <a:cs typeface="Arial MT"/>
              </a:rPr>
              <a:t>A</a:t>
            </a:r>
            <a:r>
              <a:rPr sz="1800" dirty="0">
                <a:solidFill>
                  <a:srgbClr val="878A8D"/>
                </a:solidFill>
                <a:latin typeface="Arial MT"/>
                <a:cs typeface="Arial MT"/>
              </a:rPr>
              <a:t>’</a:t>
            </a:r>
            <a:r>
              <a:rPr sz="1800" spc="-100" dirty="0">
                <a:solidFill>
                  <a:srgbClr val="878A8D"/>
                </a:solidFill>
                <a:latin typeface="Arial MT"/>
                <a:cs typeface="Arial MT"/>
              </a:rPr>
              <a:t> </a:t>
            </a:r>
            <a:r>
              <a:rPr sz="1800" dirty="0">
                <a:solidFill>
                  <a:srgbClr val="878A8D"/>
                </a:solidFill>
                <a:latin typeface="Arial MT"/>
                <a:cs typeface="Arial MT"/>
              </a:rPr>
              <a:t>E</a:t>
            </a:r>
            <a:r>
              <a:rPr sz="1800" spc="-10" dirty="0">
                <a:solidFill>
                  <a:srgbClr val="878A8D"/>
                </a:solidFill>
                <a:latin typeface="Arial MT"/>
                <a:cs typeface="Arial MT"/>
              </a:rPr>
              <a:t> </a:t>
            </a:r>
            <a:r>
              <a:rPr sz="1800" spc="-5" dirty="0">
                <a:solidFill>
                  <a:srgbClr val="878A8D"/>
                </a:solidFill>
                <a:latin typeface="Arial MT"/>
                <a:cs typeface="Arial MT"/>
              </a:rPr>
              <a:t>DIVIE</a:t>
            </a:r>
            <a:r>
              <a:rPr sz="1800" spc="5" dirty="0">
                <a:solidFill>
                  <a:srgbClr val="878A8D"/>
                </a:solidFill>
                <a:latin typeface="Arial MT"/>
                <a:cs typeface="Arial MT"/>
              </a:rPr>
              <a:t>T</a:t>
            </a:r>
            <a:r>
              <a:rPr sz="1800" dirty="0">
                <a:solidFill>
                  <a:srgbClr val="878A8D"/>
                </a:solidFill>
                <a:latin typeface="Arial MT"/>
                <a:cs typeface="Arial MT"/>
              </a:rPr>
              <a:t>I</a:t>
            </a:r>
            <a:r>
              <a:rPr sz="1800" spc="-114" dirty="0">
                <a:solidFill>
                  <a:srgbClr val="878A8D"/>
                </a:solidFill>
                <a:latin typeface="Arial MT"/>
                <a:cs typeface="Arial MT"/>
              </a:rPr>
              <a:t> </a:t>
            </a:r>
            <a:r>
              <a:rPr sz="1800" dirty="0">
                <a:solidFill>
                  <a:srgbClr val="878A8D"/>
                </a:solidFill>
                <a:latin typeface="Arial MT"/>
                <a:cs typeface="Arial MT"/>
              </a:rPr>
              <a:t>AS</a:t>
            </a:r>
            <a:r>
              <a:rPr sz="1800" spc="-10" dirty="0">
                <a:solidFill>
                  <a:srgbClr val="878A8D"/>
                </a:solidFill>
                <a:latin typeface="Arial MT"/>
                <a:cs typeface="Arial MT"/>
              </a:rPr>
              <a:t>S</a:t>
            </a:r>
            <a:r>
              <a:rPr sz="1800" dirty="0">
                <a:solidFill>
                  <a:srgbClr val="878A8D"/>
                </a:solidFill>
                <a:latin typeface="Arial MT"/>
                <a:cs typeface="Arial MT"/>
              </a:rPr>
              <a:t>OL</a:t>
            </a:r>
            <a:r>
              <a:rPr sz="1800" spc="-10" dirty="0">
                <a:solidFill>
                  <a:srgbClr val="878A8D"/>
                </a:solidFill>
                <a:latin typeface="Arial MT"/>
                <a:cs typeface="Arial MT"/>
              </a:rPr>
              <a:t>U</a:t>
            </a:r>
            <a:r>
              <a:rPr sz="1800" spc="10" dirty="0">
                <a:solidFill>
                  <a:srgbClr val="878A8D"/>
                </a:solidFill>
                <a:latin typeface="Arial MT"/>
                <a:cs typeface="Arial MT"/>
              </a:rPr>
              <a:t>T</a:t>
            </a:r>
            <a:r>
              <a:rPr sz="1800" dirty="0">
                <a:solidFill>
                  <a:srgbClr val="878A8D"/>
                </a:solidFill>
                <a:latin typeface="Arial MT"/>
                <a:cs typeface="Arial MT"/>
              </a:rPr>
              <a:t>I</a:t>
            </a:r>
            <a:endParaRPr sz="1800" dirty="0">
              <a:latin typeface="Arial MT"/>
              <a:cs typeface="Arial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9407" y="1225422"/>
            <a:ext cx="6291580" cy="2144177"/>
          </a:xfrm>
          <a:prstGeom prst="rect">
            <a:avLst/>
          </a:prstGeom>
        </p:spPr>
        <p:txBody>
          <a:bodyPr vert="horz" wrap="square" lIns="0" tIns="12700" rIns="0" bIns="0" rtlCol="0">
            <a:spAutoFit/>
          </a:bodyPr>
          <a:lstStyle/>
          <a:p>
            <a:pPr marL="12700">
              <a:lnSpc>
                <a:spcPct val="100000"/>
              </a:lnSpc>
              <a:spcBef>
                <a:spcPts val="100"/>
              </a:spcBef>
            </a:pPr>
            <a:r>
              <a:rPr lang="it-IT" sz="1200" spc="-5" dirty="0">
                <a:solidFill>
                  <a:srgbClr val="62666A"/>
                </a:solidFill>
                <a:latin typeface="Arial MT"/>
                <a:cs typeface="Arial MT"/>
              </a:rPr>
              <a:t>I</a:t>
            </a:r>
            <a:r>
              <a:rPr sz="1200" dirty="0">
                <a:solidFill>
                  <a:srgbClr val="62666A"/>
                </a:solidFill>
                <a:latin typeface="Arial MT"/>
                <a:cs typeface="Arial MT"/>
              </a:rPr>
              <a:t> </a:t>
            </a:r>
            <a:r>
              <a:rPr sz="1200" spc="-5" dirty="0">
                <a:solidFill>
                  <a:srgbClr val="62666A"/>
                </a:solidFill>
                <a:latin typeface="Arial MT"/>
                <a:cs typeface="Arial MT"/>
              </a:rPr>
              <a:t>dichiaranti ed i loro </a:t>
            </a:r>
            <a:r>
              <a:rPr sz="1200" dirty="0">
                <a:solidFill>
                  <a:srgbClr val="62666A"/>
                </a:solidFill>
                <a:latin typeface="Arial MT"/>
                <a:cs typeface="Arial MT"/>
              </a:rPr>
              <a:t>stretti familiari (es: </a:t>
            </a:r>
            <a:r>
              <a:rPr sz="1200" spc="-5" dirty="0">
                <a:solidFill>
                  <a:srgbClr val="62666A"/>
                </a:solidFill>
                <a:latin typeface="Arial MT"/>
                <a:cs typeface="Arial MT"/>
              </a:rPr>
              <a:t>coniuge non </a:t>
            </a:r>
            <a:r>
              <a:rPr sz="1200" spc="-320" dirty="0">
                <a:solidFill>
                  <a:srgbClr val="62666A"/>
                </a:solidFill>
                <a:latin typeface="Arial MT"/>
                <a:cs typeface="Arial MT"/>
              </a:rPr>
              <a:t> </a:t>
            </a:r>
            <a:r>
              <a:rPr sz="1200" spc="-5" dirty="0">
                <a:solidFill>
                  <a:srgbClr val="62666A"/>
                </a:solidFill>
                <a:latin typeface="Arial MT"/>
                <a:cs typeface="Arial MT"/>
              </a:rPr>
              <a:t>separato legalmente, convivente, persone </a:t>
            </a:r>
            <a:r>
              <a:rPr sz="1200" dirty="0">
                <a:solidFill>
                  <a:srgbClr val="62666A"/>
                </a:solidFill>
                <a:latin typeface="Arial MT"/>
                <a:cs typeface="Arial MT"/>
              </a:rPr>
              <a:t>fiscalmente </a:t>
            </a:r>
            <a:r>
              <a:rPr sz="1200" spc="-5" dirty="0">
                <a:solidFill>
                  <a:srgbClr val="62666A"/>
                </a:solidFill>
                <a:latin typeface="Arial MT"/>
                <a:cs typeface="Arial MT"/>
              </a:rPr>
              <a:t>a carico </a:t>
            </a:r>
            <a:r>
              <a:rPr sz="1200" spc="5" dirty="0">
                <a:solidFill>
                  <a:srgbClr val="62666A"/>
                </a:solidFill>
                <a:latin typeface="Arial MT"/>
                <a:cs typeface="Arial MT"/>
              </a:rPr>
              <a:t>etc.) </a:t>
            </a:r>
            <a:r>
              <a:rPr sz="1200" spc="-5" dirty="0">
                <a:solidFill>
                  <a:srgbClr val="62666A"/>
                </a:solidFill>
                <a:latin typeface="Arial MT"/>
                <a:cs typeface="Arial MT"/>
              </a:rPr>
              <a:t>che </a:t>
            </a:r>
            <a:r>
              <a:rPr sz="1200" b="1" u="heavy" spc="-5" dirty="0">
                <a:solidFill>
                  <a:srgbClr val="62666A"/>
                </a:solidFill>
                <a:uFill>
                  <a:solidFill>
                    <a:srgbClr val="62666A"/>
                  </a:solidFill>
                </a:uFill>
                <a:latin typeface="Arial"/>
                <a:cs typeface="Arial"/>
              </a:rPr>
              <a:t>NON </a:t>
            </a:r>
            <a:r>
              <a:rPr sz="1200" b="1" u="heavy" dirty="0">
                <a:solidFill>
                  <a:srgbClr val="62666A"/>
                </a:solidFill>
                <a:uFill>
                  <a:solidFill>
                    <a:srgbClr val="62666A"/>
                  </a:solidFill>
                </a:uFill>
                <a:latin typeface="Arial"/>
                <a:cs typeface="Arial"/>
              </a:rPr>
              <a:t>DEVONO</a:t>
            </a:r>
            <a:r>
              <a:rPr sz="1200" dirty="0">
                <a:solidFill>
                  <a:srgbClr val="62666A"/>
                </a:solidFill>
                <a:latin typeface="Arial MT"/>
                <a:cs typeface="Arial MT"/>
              </a:rPr>
              <a:t>, </a:t>
            </a:r>
            <a:r>
              <a:rPr sz="1200" spc="5" dirty="0">
                <a:solidFill>
                  <a:srgbClr val="62666A"/>
                </a:solidFill>
                <a:latin typeface="Arial MT"/>
                <a:cs typeface="Arial MT"/>
              </a:rPr>
              <a:t> </a:t>
            </a:r>
            <a:r>
              <a:rPr sz="1200" spc="-5" dirty="0">
                <a:solidFill>
                  <a:srgbClr val="62666A"/>
                </a:solidFill>
                <a:latin typeface="Arial MT"/>
                <a:cs typeface="Arial MT"/>
              </a:rPr>
              <a:t>coerentemente</a:t>
            </a:r>
            <a:r>
              <a:rPr sz="1200" spc="-30" dirty="0">
                <a:solidFill>
                  <a:srgbClr val="62666A"/>
                </a:solidFill>
                <a:latin typeface="Arial MT"/>
                <a:cs typeface="Arial MT"/>
              </a:rPr>
              <a:t> </a:t>
            </a:r>
            <a:r>
              <a:rPr sz="1200" dirty="0">
                <a:solidFill>
                  <a:srgbClr val="62666A"/>
                </a:solidFill>
                <a:latin typeface="Arial MT"/>
                <a:cs typeface="Arial MT"/>
              </a:rPr>
              <a:t>con</a:t>
            </a:r>
            <a:r>
              <a:rPr sz="1200" spc="-20" dirty="0">
                <a:solidFill>
                  <a:srgbClr val="62666A"/>
                </a:solidFill>
                <a:latin typeface="Arial MT"/>
                <a:cs typeface="Arial MT"/>
              </a:rPr>
              <a:t> </a:t>
            </a:r>
            <a:r>
              <a:rPr sz="1200" spc="-5" dirty="0">
                <a:solidFill>
                  <a:srgbClr val="62666A"/>
                </a:solidFill>
                <a:latin typeface="Arial MT"/>
                <a:cs typeface="Arial MT"/>
              </a:rPr>
              <a:t>l’art.</a:t>
            </a:r>
            <a:r>
              <a:rPr sz="1200" dirty="0">
                <a:solidFill>
                  <a:srgbClr val="62666A"/>
                </a:solidFill>
                <a:latin typeface="Arial MT"/>
                <a:cs typeface="Arial MT"/>
              </a:rPr>
              <a:t> 10</a:t>
            </a:r>
            <a:r>
              <a:rPr sz="1200" spc="-20" dirty="0">
                <a:solidFill>
                  <a:srgbClr val="62666A"/>
                </a:solidFill>
                <a:latin typeface="Arial MT"/>
                <a:cs typeface="Arial MT"/>
              </a:rPr>
              <a:t> </a:t>
            </a:r>
            <a:r>
              <a:rPr sz="1200" dirty="0">
                <a:solidFill>
                  <a:srgbClr val="62666A"/>
                </a:solidFill>
                <a:latin typeface="Arial MT"/>
                <a:cs typeface="Arial MT"/>
              </a:rPr>
              <a:t>del</a:t>
            </a:r>
            <a:r>
              <a:rPr sz="1200" spc="-15" dirty="0">
                <a:solidFill>
                  <a:srgbClr val="62666A"/>
                </a:solidFill>
                <a:latin typeface="Arial MT"/>
                <a:cs typeface="Arial MT"/>
              </a:rPr>
              <a:t> </a:t>
            </a:r>
            <a:r>
              <a:rPr sz="1200" spc="-5" dirty="0">
                <a:solidFill>
                  <a:srgbClr val="62666A"/>
                </a:solidFill>
                <a:latin typeface="Arial MT"/>
                <a:cs typeface="Arial MT"/>
              </a:rPr>
              <a:t>D.</a:t>
            </a:r>
            <a:r>
              <a:rPr sz="1200" spc="15" dirty="0">
                <a:solidFill>
                  <a:srgbClr val="62666A"/>
                </a:solidFill>
                <a:latin typeface="Arial MT"/>
                <a:cs typeface="Arial MT"/>
              </a:rPr>
              <a:t> </a:t>
            </a:r>
            <a:r>
              <a:rPr sz="1200" spc="-5" dirty="0">
                <a:solidFill>
                  <a:srgbClr val="62666A"/>
                </a:solidFill>
                <a:latin typeface="Arial MT"/>
                <a:cs typeface="Arial MT"/>
              </a:rPr>
              <a:t>Lgs.</a:t>
            </a:r>
            <a:r>
              <a:rPr sz="1200" dirty="0">
                <a:solidFill>
                  <a:srgbClr val="62666A"/>
                </a:solidFill>
                <a:latin typeface="Arial MT"/>
                <a:cs typeface="Arial MT"/>
              </a:rPr>
              <a:t> </a:t>
            </a:r>
            <a:r>
              <a:rPr sz="1200" spc="-5" dirty="0">
                <a:solidFill>
                  <a:srgbClr val="62666A"/>
                </a:solidFill>
                <a:latin typeface="Arial MT"/>
                <a:cs typeface="Arial MT"/>
              </a:rPr>
              <a:t>39/2010:</a:t>
            </a:r>
            <a:endParaRPr sz="1200" dirty="0">
              <a:latin typeface="Arial MT"/>
              <a:cs typeface="Arial MT"/>
            </a:endParaRPr>
          </a:p>
          <a:p>
            <a:pPr>
              <a:lnSpc>
                <a:spcPct val="100000"/>
              </a:lnSpc>
              <a:spcBef>
                <a:spcPts val="5"/>
              </a:spcBef>
            </a:pPr>
            <a:endParaRPr sz="1750" dirty="0">
              <a:latin typeface="Arial MT"/>
              <a:cs typeface="Arial MT"/>
            </a:endParaRPr>
          </a:p>
          <a:p>
            <a:pPr marL="241300" indent="-229235">
              <a:lnSpc>
                <a:spcPct val="100000"/>
              </a:lnSpc>
              <a:buAutoNum type="arabicPeriod"/>
              <a:tabLst>
                <a:tab pos="241935" algn="l"/>
              </a:tabLst>
            </a:pPr>
            <a:r>
              <a:rPr sz="1200" spc="-5" dirty="0">
                <a:solidFill>
                  <a:srgbClr val="62666A"/>
                </a:solidFill>
                <a:latin typeface="Arial MT"/>
                <a:cs typeface="Arial MT"/>
              </a:rPr>
              <a:t>Detenere</a:t>
            </a:r>
            <a:r>
              <a:rPr sz="1200" spc="-40" dirty="0">
                <a:solidFill>
                  <a:srgbClr val="62666A"/>
                </a:solidFill>
                <a:latin typeface="Arial MT"/>
                <a:cs typeface="Arial MT"/>
              </a:rPr>
              <a:t> </a:t>
            </a:r>
            <a:r>
              <a:rPr sz="1200" spc="-5" dirty="0">
                <a:solidFill>
                  <a:srgbClr val="62666A"/>
                </a:solidFill>
                <a:latin typeface="Arial MT"/>
                <a:cs typeface="Arial MT"/>
              </a:rPr>
              <a:t>un</a:t>
            </a:r>
            <a:r>
              <a:rPr sz="1200" spc="15" dirty="0">
                <a:solidFill>
                  <a:srgbClr val="62666A"/>
                </a:solidFill>
                <a:latin typeface="Arial MT"/>
                <a:cs typeface="Arial MT"/>
              </a:rPr>
              <a:t> </a:t>
            </a:r>
            <a:r>
              <a:rPr sz="1200" b="1" u="heavy" dirty="0">
                <a:solidFill>
                  <a:srgbClr val="62666A"/>
                </a:solidFill>
                <a:uFill>
                  <a:solidFill>
                    <a:srgbClr val="62666A"/>
                  </a:solidFill>
                </a:uFill>
                <a:latin typeface="Arial"/>
                <a:cs typeface="Arial"/>
              </a:rPr>
              <a:t>INTERESSE </a:t>
            </a:r>
            <a:r>
              <a:rPr sz="1200" b="1" u="heavy" spc="-10" dirty="0">
                <a:solidFill>
                  <a:srgbClr val="62666A"/>
                </a:solidFill>
                <a:uFill>
                  <a:solidFill>
                    <a:srgbClr val="62666A"/>
                  </a:solidFill>
                </a:uFill>
                <a:latin typeface="Arial"/>
                <a:cs typeface="Arial"/>
              </a:rPr>
              <a:t>FINANZIARIO</a:t>
            </a:r>
            <a:r>
              <a:rPr sz="1200" b="1" spc="85" dirty="0">
                <a:solidFill>
                  <a:srgbClr val="62666A"/>
                </a:solidFill>
                <a:latin typeface="Arial"/>
                <a:cs typeface="Arial"/>
              </a:rPr>
              <a:t> </a:t>
            </a:r>
            <a:r>
              <a:rPr sz="1200" spc="-5" dirty="0">
                <a:solidFill>
                  <a:srgbClr val="62666A"/>
                </a:solidFill>
                <a:latin typeface="Arial MT"/>
                <a:cs typeface="Arial MT"/>
              </a:rPr>
              <a:t>nelle</a:t>
            </a:r>
            <a:r>
              <a:rPr sz="1200" spc="-20" dirty="0">
                <a:solidFill>
                  <a:srgbClr val="62666A"/>
                </a:solidFill>
                <a:latin typeface="Arial MT"/>
                <a:cs typeface="Arial MT"/>
              </a:rPr>
              <a:t> </a:t>
            </a:r>
            <a:r>
              <a:rPr sz="1200" spc="-5" dirty="0">
                <a:solidFill>
                  <a:srgbClr val="62666A"/>
                </a:solidFill>
                <a:latin typeface="Arial MT"/>
                <a:cs typeface="Arial MT"/>
              </a:rPr>
              <a:t>società</a:t>
            </a:r>
            <a:r>
              <a:rPr sz="1200" spc="-10" dirty="0">
                <a:solidFill>
                  <a:srgbClr val="62666A"/>
                </a:solidFill>
                <a:latin typeface="Arial MT"/>
                <a:cs typeface="Arial MT"/>
              </a:rPr>
              <a:t> </a:t>
            </a:r>
            <a:r>
              <a:rPr sz="1200" spc="-5" dirty="0">
                <a:solidFill>
                  <a:srgbClr val="62666A"/>
                </a:solidFill>
                <a:latin typeface="Arial MT"/>
                <a:cs typeface="Arial MT"/>
              </a:rPr>
              <a:t>clienti;</a:t>
            </a:r>
            <a:endParaRPr sz="1200" dirty="0">
              <a:latin typeface="Arial MT"/>
              <a:cs typeface="Arial MT"/>
            </a:endParaRPr>
          </a:p>
          <a:p>
            <a:pPr marL="241300" indent="-229235">
              <a:lnSpc>
                <a:spcPct val="100000"/>
              </a:lnSpc>
              <a:spcBef>
                <a:spcPts val="285"/>
              </a:spcBef>
              <a:buAutoNum type="arabicPeriod"/>
              <a:tabLst>
                <a:tab pos="241935" algn="l"/>
              </a:tabLst>
            </a:pPr>
            <a:r>
              <a:rPr sz="1200" spc="-10" dirty="0">
                <a:solidFill>
                  <a:srgbClr val="62666A"/>
                </a:solidFill>
                <a:latin typeface="Arial MT"/>
                <a:cs typeface="Arial MT"/>
              </a:rPr>
              <a:t>Avere</a:t>
            </a:r>
            <a:r>
              <a:rPr sz="1200" spc="5" dirty="0">
                <a:solidFill>
                  <a:srgbClr val="62666A"/>
                </a:solidFill>
                <a:latin typeface="Arial MT"/>
                <a:cs typeface="Arial MT"/>
              </a:rPr>
              <a:t> </a:t>
            </a:r>
            <a:r>
              <a:rPr sz="1200" dirty="0">
                <a:solidFill>
                  <a:srgbClr val="62666A"/>
                </a:solidFill>
                <a:latin typeface="Arial MT"/>
                <a:cs typeface="Arial MT"/>
              </a:rPr>
              <a:t>instaurato</a:t>
            </a:r>
            <a:r>
              <a:rPr sz="1200" spc="-30" dirty="0">
                <a:solidFill>
                  <a:srgbClr val="62666A"/>
                </a:solidFill>
                <a:latin typeface="Arial MT"/>
                <a:cs typeface="Arial MT"/>
              </a:rPr>
              <a:t> </a:t>
            </a:r>
            <a:r>
              <a:rPr sz="1200" b="1" u="heavy" spc="-5" dirty="0">
                <a:solidFill>
                  <a:srgbClr val="62666A"/>
                </a:solidFill>
                <a:uFill>
                  <a:solidFill>
                    <a:srgbClr val="62666A"/>
                  </a:solidFill>
                </a:uFill>
                <a:latin typeface="Arial"/>
                <a:cs typeface="Arial"/>
              </a:rPr>
              <a:t>RELAZIONI</a:t>
            </a:r>
            <a:r>
              <a:rPr sz="1200" b="1" u="heavy" spc="60" dirty="0">
                <a:solidFill>
                  <a:srgbClr val="62666A"/>
                </a:solidFill>
                <a:uFill>
                  <a:solidFill>
                    <a:srgbClr val="62666A"/>
                  </a:solidFill>
                </a:uFill>
                <a:latin typeface="Arial"/>
                <a:cs typeface="Arial"/>
              </a:rPr>
              <a:t> </a:t>
            </a:r>
            <a:r>
              <a:rPr sz="1200" b="1" u="heavy" dirty="0">
                <a:solidFill>
                  <a:srgbClr val="62666A"/>
                </a:solidFill>
                <a:uFill>
                  <a:solidFill>
                    <a:srgbClr val="62666A"/>
                  </a:solidFill>
                </a:uFill>
                <a:latin typeface="Arial"/>
                <a:cs typeface="Arial"/>
              </a:rPr>
              <a:t>DI</a:t>
            </a:r>
            <a:r>
              <a:rPr sz="1200" b="1" u="heavy" spc="-30" dirty="0">
                <a:solidFill>
                  <a:srgbClr val="62666A"/>
                </a:solidFill>
                <a:uFill>
                  <a:solidFill>
                    <a:srgbClr val="62666A"/>
                  </a:solidFill>
                </a:uFill>
                <a:latin typeface="Arial"/>
                <a:cs typeface="Arial"/>
              </a:rPr>
              <a:t> </a:t>
            </a:r>
            <a:r>
              <a:rPr sz="1200" b="1" u="heavy" spc="-25" dirty="0">
                <a:solidFill>
                  <a:srgbClr val="62666A"/>
                </a:solidFill>
                <a:uFill>
                  <a:solidFill>
                    <a:srgbClr val="62666A"/>
                  </a:solidFill>
                </a:uFill>
                <a:latin typeface="Arial"/>
                <a:cs typeface="Arial"/>
              </a:rPr>
              <a:t>AFFARI</a:t>
            </a:r>
            <a:r>
              <a:rPr sz="1200" b="1" spc="70" dirty="0">
                <a:solidFill>
                  <a:srgbClr val="62666A"/>
                </a:solidFill>
                <a:latin typeface="Arial"/>
                <a:cs typeface="Arial"/>
              </a:rPr>
              <a:t> </a:t>
            </a:r>
            <a:r>
              <a:rPr sz="1200" spc="-5" dirty="0">
                <a:solidFill>
                  <a:srgbClr val="62666A"/>
                </a:solidFill>
                <a:latin typeface="Arial MT"/>
                <a:cs typeface="Arial MT"/>
              </a:rPr>
              <a:t>anche</a:t>
            </a:r>
            <a:r>
              <a:rPr sz="1200" spc="-20" dirty="0">
                <a:solidFill>
                  <a:srgbClr val="62666A"/>
                </a:solidFill>
                <a:latin typeface="Arial MT"/>
                <a:cs typeface="Arial MT"/>
              </a:rPr>
              <a:t> </a:t>
            </a:r>
            <a:r>
              <a:rPr sz="1200" spc="-5" dirty="0">
                <a:solidFill>
                  <a:srgbClr val="62666A"/>
                </a:solidFill>
                <a:latin typeface="Arial MT"/>
                <a:cs typeface="Arial MT"/>
              </a:rPr>
              <a:t>per</a:t>
            </a:r>
            <a:r>
              <a:rPr sz="1200" spc="-10" dirty="0">
                <a:solidFill>
                  <a:srgbClr val="62666A"/>
                </a:solidFill>
                <a:latin typeface="Arial MT"/>
                <a:cs typeface="Arial MT"/>
              </a:rPr>
              <a:t> </a:t>
            </a:r>
            <a:r>
              <a:rPr sz="1200" spc="-5" dirty="0">
                <a:solidFill>
                  <a:srgbClr val="62666A"/>
                </a:solidFill>
                <a:latin typeface="Arial MT"/>
                <a:cs typeface="Arial MT"/>
              </a:rPr>
              <a:t>interposta</a:t>
            </a:r>
            <a:r>
              <a:rPr sz="1200" spc="-35" dirty="0">
                <a:solidFill>
                  <a:srgbClr val="62666A"/>
                </a:solidFill>
                <a:latin typeface="Arial MT"/>
                <a:cs typeface="Arial MT"/>
              </a:rPr>
              <a:t> </a:t>
            </a:r>
            <a:r>
              <a:rPr sz="1200" spc="-5" dirty="0">
                <a:solidFill>
                  <a:srgbClr val="62666A"/>
                </a:solidFill>
                <a:latin typeface="Arial MT"/>
                <a:cs typeface="Arial MT"/>
              </a:rPr>
              <a:t>persona;</a:t>
            </a:r>
            <a:endParaRPr sz="1200" dirty="0">
              <a:latin typeface="Arial MT"/>
              <a:cs typeface="Arial MT"/>
            </a:endParaRPr>
          </a:p>
          <a:p>
            <a:pPr marL="241300" marR="142240" indent="-229235">
              <a:lnSpc>
                <a:spcPct val="100000"/>
              </a:lnSpc>
              <a:spcBef>
                <a:spcPts val="290"/>
              </a:spcBef>
              <a:buAutoNum type="arabicPeriod"/>
              <a:tabLst>
                <a:tab pos="241935" algn="l"/>
              </a:tabLst>
            </a:pPr>
            <a:r>
              <a:rPr sz="1200" spc="-10" dirty="0">
                <a:solidFill>
                  <a:srgbClr val="62666A"/>
                </a:solidFill>
                <a:latin typeface="Arial MT"/>
                <a:cs typeface="Arial MT"/>
              </a:rPr>
              <a:t>Avere</a:t>
            </a:r>
            <a:r>
              <a:rPr sz="1200" spc="5" dirty="0">
                <a:solidFill>
                  <a:srgbClr val="62666A"/>
                </a:solidFill>
                <a:latin typeface="Arial MT"/>
                <a:cs typeface="Arial MT"/>
              </a:rPr>
              <a:t> </a:t>
            </a:r>
            <a:r>
              <a:rPr sz="1200" spc="-5" dirty="0">
                <a:solidFill>
                  <a:srgbClr val="62666A"/>
                </a:solidFill>
                <a:latin typeface="Arial MT"/>
                <a:cs typeface="Arial MT"/>
              </a:rPr>
              <a:t>effettuato</a:t>
            </a:r>
            <a:r>
              <a:rPr sz="1200" spc="-20" dirty="0">
                <a:solidFill>
                  <a:srgbClr val="62666A"/>
                </a:solidFill>
                <a:latin typeface="Arial MT"/>
                <a:cs typeface="Arial MT"/>
              </a:rPr>
              <a:t> </a:t>
            </a:r>
            <a:r>
              <a:rPr sz="1200" b="1" u="heavy" spc="-15" dirty="0">
                <a:solidFill>
                  <a:srgbClr val="62666A"/>
                </a:solidFill>
                <a:uFill>
                  <a:solidFill>
                    <a:srgbClr val="62666A"/>
                  </a:solidFill>
                </a:uFill>
                <a:latin typeface="Arial"/>
                <a:cs typeface="Arial"/>
              </a:rPr>
              <a:t>PRESTAZIONI</a:t>
            </a:r>
            <a:r>
              <a:rPr sz="1200" b="1" u="heavy" spc="30" dirty="0">
                <a:solidFill>
                  <a:srgbClr val="62666A"/>
                </a:solidFill>
                <a:uFill>
                  <a:solidFill>
                    <a:srgbClr val="62666A"/>
                  </a:solidFill>
                </a:uFill>
                <a:latin typeface="Arial"/>
                <a:cs typeface="Arial"/>
              </a:rPr>
              <a:t> </a:t>
            </a:r>
            <a:r>
              <a:rPr sz="1200" b="1" u="heavy" dirty="0">
                <a:solidFill>
                  <a:srgbClr val="62666A"/>
                </a:solidFill>
                <a:uFill>
                  <a:solidFill>
                    <a:srgbClr val="62666A"/>
                  </a:solidFill>
                </a:uFill>
                <a:latin typeface="Arial"/>
                <a:cs typeface="Arial"/>
              </a:rPr>
              <a:t>DI</a:t>
            </a:r>
            <a:r>
              <a:rPr sz="1200" b="1" u="heavy" spc="15" dirty="0">
                <a:solidFill>
                  <a:srgbClr val="62666A"/>
                </a:solidFill>
                <a:uFill>
                  <a:solidFill>
                    <a:srgbClr val="62666A"/>
                  </a:solidFill>
                </a:uFill>
                <a:latin typeface="Arial"/>
                <a:cs typeface="Arial"/>
              </a:rPr>
              <a:t> </a:t>
            </a:r>
            <a:r>
              <a:rPr sz="1200" b="1" u="heavy" spc="-25" dirty="0">
                <a:solidFill>
                  <a:srgbClr val="62666A"/>
                </a:solidFill>
                <a:uFill>
                  <a:solidFill>
                    <a:srgbClr val="62666A"/>
                  </a:solidFill>
                </a:uFill>
                <a:latin typeface="Arial"/>
                <a:cs typeface="Arial"/>
              </a:rPr>
              <a:t>LAVORO</a:t>
            </a:r>
            <a:r>
              <a:rPr sz="1200" b="1" u="heavy" spc="-5" dirty="0">
                <a:solidFill>
                  <a:srgbClr val="62666A"/>
                </a:solidFill>
                <a:uFill>
                  <a:solidFill>
                    <a:srgbClr val="62666A"/>
                  </a:solidFill>
                </a:uFill>
                <a:latin typeface="Arial"/>
                <a:cs typeface="Arial"/>
              </a:rPr>
              <a:t> </a:t>
            </a:r>
            <a:r>
              <a:rPr sz="1200" b="1" u="heavy" spc="-10" dirty="0">
                <a:solidFill>
                  <a:srgbClr val="62666A"/>
                </a:solidFill>
                <a:uFill>
                  <a:solidFill>
                    <a:srgbClr val="62666A"/>
                  </a:solidFill>
                </a:uFill>
                <a:latin typeface="Arial"/>
                <a:cs typeface="Arial"/>
              </a:rPr>
              <a:t>AUTONOMO</a:t>
            </a:r>
            <a:r>
              <a:rPr sz="1200" b="1" u="heavy" spc="55" dirty="0">
                <a:solidFill>
                  <a:srgbClr val="62666A"/>
                </a:solidFill>
                <a:uFill>
                  <a:solidFill>
                    <a:srgbClr val="62666A"/>
                  </a:solidFill>
                </a:uFill>
                <a:latin typeface="Arial"/>
                <a:cs typeface="Arial"/>
              </a:rPr>
              <a:t> </a:t>
            </a:r>
            <a:r>
              <a:rPr sz="1200" b="1" u="heavy" dirty="0">
                <a:solidFill>
                  <a:srgbClr val="62666A"/>
                </a:solidFill>
                <a:uFill>
                  <a:solidFill>
                    <a:srgbClr val="62666A"/>
                  </a:solidFill>
                </a:uFill>
                <a:latin typeface="Arial"/>
                <a:cs typeface="Arial"/>
              </a:rPr>
              <a:t>O</a:t>
            </a:r>
            <a:r>
              <a:rPr sz="1200" b="1" u="heavy" spc="10" dirty="0">
                <a:solidFill>
                  <a:srgbClr val="62666A"/>
                </a:solidFill>
                <a:uFill>
                  <a:solidFill>
                    <a:srgbClr val="62666A"/>
                  </a:solidFill>
                </a:uFill>
                <a:latin typeface="Arial"/>
                <a:cs typeface="Arial"/>
              </a:rPr>
              <a:t> </a:t>
            </a:r>
            <a:r>
              <a:rPr sz="1200" b="1" u="heavy" spc="-15" dirty="0">
                <a:solidFill>
                  <a:srgbClr val="62666A"/>
                </a:solidFill>
                <a:uFill>
                  <a:solidFill>
                    <a:srgbClr val="62666A"/>
                  </a:solidFill>
                </a:uFill>
                <a:latin typeface="Arial"/>
                <a:cs typeface="Arial"/>
              </a:rPr>
              <a:t>SUBORDINATO</a:t>
            </a:r>
            <a:r>
              <a:rPr sz="1200" b="1" spc="60" dirty="0">
                <a:solidFill>
                  <a:srgbClr val="62666A"/>
                </a:solidFill>
                <a:latin typeface="Arial"/>
                <a:cs typeface="Arial"/>
              </a:rPr>
              <a:t> </a:t>
            </a:r>
            <a:r>
              <a:rPr sz="1200" spc="-5" dirty="0">
                <a:solidFill>
                  <a:srgbClr val="62666A"/>
                </a:solidFill>
                <a:latin typeface="Arial MT"/>
                <a:cs typeface="Arial MT"/>
              </a:rPr>
              <a:t>in favore </a:t>
            </a:r>
            <a:r>
              <a:rPr sz="1200" spc="-320" dirty="0">
                <a:solidFill>
                  <a:srgbClr val="62666A"/>
                </a:solidFill>
                <a:latin typeface="Arial MT"/>
                <a:cs typeface="Arial MT"/>
              </a:rPr>
              <a:t> </a:t>
            </a:r>
            <a:r>
              <a:rPr sz="1200" spc="-5" dirty="0">
                <a:solidFill>
                  <a:srgbClr val="62666A"/>
                </a:solidFill>
                <a:latin typeface="Arial MT"/>
                <a:cs typeface="Arial MT"/>
              </a:rPr>
              <a:t>della</a:t>
            </a:r>
            <a:r>
              <a:rPr sz="1200" spc="-30" dirty="0">
                <a:solidFill>
                  <a:srgbClr val="62666A"/>
                </a:solidFill>
                <a:latin typeface="Arial MT"/>
                <a:cs typeface="Arial MT"/>
              </a:rPr>
              <a:t> </a:t>
            </a:r>
            <a:r>
              <a:rPr sz="1200" spc="-5" dirty="0">
                <a:solidFill>
                  <a:srgbClr val="62666A"/>
                </a:solidFill>
                <a:latin typeface="Arial MT"/>
                <a:cs typeface="Arial MT"/>
              </a:rPr>
              <a:t>società</a:t>
            </a:r>
            <a:r>
              <a:rPr sz="1200" spc="-20" dirty="0">
                <a:solidFill>
                  <a:srgbClr val="62666A"/>
                </a:solidFill>
                <a:latin typeface="Arial MT"/>
                <a:cs typeface="Arial MT"/>
              </a:rPr>
              <a:t> </a:t>
            </a:r>
            <a:r>
              <a:rPr sz="1200" spc="-5" dirty="0">
                <a:solidFill>
                  <a:srgbClr val="62666A"/>
                </a:solidFill>
                <a:latin typeface="Arial MT"/>
                <a:cs typeface="Arial MT"/>
              </a:rPr>
              <a:t>cliente,</a:t>
            </a:r>
            <a:r>
              <a:rPr sz="1200" spc="-15" dirty="0">
                <a:solidFill>
                  <a:srgbClr val="62666A"/>
                </a:solidFill>
                <a:latin typeface="Arial MT"/>
                <a:cs typeface="Arial MT"/>
              </a:rPr>
              <a:t> </a:t>
            </a:r>
            <a:r>
              <a:rPr sz="1200" spc="-5" dirty="0">
                <a:solidFill>
                  <a:srgbClr val="62666A"/>
                </a:solidFill>
                <a:latin typeface="Arial MT"/>
                <a:cs typeface="Arial MT"/>
              </a:rPr>
              <a:t>di</a:t>
            </a:r>
            <a:r>
              <a:rPr sz="1200" spc="-15" dirty="0">
                <a:solidFill>
                  <a:srgbClr val="62666A"/>
                </a:solidFill>
                <a:latin typeface="Arial MT"/>
                <a:cs typeface="Arial MT"/>
              </a:rPr>
              <a:t> </a:t>
            </a:r>
            <a:r>
              <a:rPr sz="1200" spc="-5" dirty="0">
                <a:solidFill>
                  <a:srgbClr val="62666A"/>
                </a:solidFill>
                <a:latin typeface="Arial MT"/>
                <a:cs typeface="Arial MT"/>
              </a:rPr>
              <a:t>controllate</a:t>
            </a:r>
            <a:r>
              <a:rPr sz="1200" spc="-30" dirty="0">
                <a:solidFill>
                  <a:srgbClr val="62666A"/>
                </a:solidFill>
                <a:latin typeface="Arial MT"/>
                <a:cs typeface="Arial MT"/>
              </a:rPr>
              <a:t> </a:t>
            </a:r>
            <a:r>
              <a:rPr sz="1200" spc="-5" dirty="0">
                <a:solidFill>
                  <a:srgbClr val="62666A"/>
                </a:solidFill>
                <a:latin typeface="Arial MT"/>
                <a:cs typeface="Arial MT"/>
              </a:rPr>
              <a:t>e di</a:t>
            </a:r>
            <a:r>
              <a:rPr sz="1200" spc="-15" dirty="0">
                <a:solidFill>
                  <a:srgbClr val="62666A"/>
                </a:solidFill>
                <a:latin typeface="Arial MT"/>
                <a:cs typeface="Arial MT"/>
              </a:rPr>
              <a:t> </a:t>
            </a:r>
            <a:r>
              <a:rPr sz="1200" spc="-5" dirty="0">
                <a:solidFill>
                  <a:srgbClr val="62666A"/>
                </a:solidFill>
                <a:latin typeface="Arial MT"/>
                <a:cs typeface="Arial MT"/>
              </a:rPr>
              <a:t>controllanti;</a:t>
            </a:r>
            <a:endParaRPr sz="1200" dirty="0">
              <a:latin typeface="Arial MT"/>
              <a:cs typeface="Arial MT"/>
            </a:endParaRPr>
          </a:p>
          <a:p>
            <a:pPr marL="241300" indent="-229235">
              <a:lnSpc>
                <a:spcPct val="100000"/>
              </a:lnSpc>
              <a:spcBef>
                <a:spcPts val="290"/>
              </a:spcBef>
              <a:buAutoNum type="arabicPeriod"/>
              <a:tabLst>
                <a:tab pos="241935" algn="l"/>
              </a:tabLst>
            </a:pPr>
            <a:r>
              <a:rPr sz="1200" dirty="0">
                <a:solidFill>
                  <a:srgbClr val="62666A"/>
                </a:solidFill>
                <a:latin typeface="Arial MT"/>
                <a:cs typeface="Arial MT"/>
              </a:rPr>
              <a:t>Essere</a:t>
            </a:r>
            <a:r>
              <a:rPr sz="1200" spc="-15" dirty="0">
                <a:solidFill>
                  <a:srgbClr val="62666A"/>
                </a:solidFill>
                <a:latin typeface="Arial MT"/>
                <a:cs typeface="Arial MT"/>
              </a:rPr>
              <a:t> </a:t>
            </a:r>
            <a:r>
              <a:rPr sz="1200" spc="-5" dirty="0">
                <a:solidFill>
                  <a:srgbClr val="62666A"/>
                </a:solidFill>
                <a:latin typeface="Arial MT"/>
                <a:cs typeface="Arial MT"/>
              </a:rPr>
              <a:t>coinvolti</a:t>
            </a:r>
            <a:r>
              <a:rPr sz="1200" spc="-30" dirty="0">
                <a:solidFill>
                  <a:srgbClr val="62666A"/>
                </a:solidFill>
                <a:latin typeface="Arial MT"/>
                <a:cs typeface="Arial MT"/>
              </a:rPr>
              <a:t> </a:t>
            </a:r>
            <a:r>
              <a:rPr sz="1200" spc="-5" dirty="0">
                <a:solidFill>
                  <a:srgbClr val="62666A"/>
                </a:solidFill>
                <a:latin typeface="Arial MT"/>
                <a:cs typeface="Arial MT"/>
              </a:rPr>
              <a:t>negli</a:t>
            </a:r>
            <a:r>
              <a:rPr sz="1200" spc="-10" dirty="0">
                <a:solidFill>
                  <a:srgbClr val="62666A"/>
                </a:solidFill>
                <a:latin typeface="Arial MT"/>
                <a:cs typeface="Arial MT"/>
              </a:rPr>
              <a:t> </a:t>
            </a:r>
            <a:r>
              <a:rPr sz="1200" b="1" u="heavy" spc="-10" dirty="0">
                <a:solidFill>
                  <a:srgbClr val="62666A"/>
                </a:solidFill>
                <a:uFill>
                  <a:solidFill>
                    <a:srgbClr val="62666A"/>
                  </a:solidFill>
                </a:uFill>
                <a:latin typeface="Arial"/>
                <a:cs typeface="Arial"/>
              </a:rPr>
              <a:t>ORGANI</a:t>
            </a:r>
            <a:r>
              <a:rPr sz="1200" b="1" u="heavy" spc="30" dirty="0">
                <a:solidFill>
                  <a:srgbClr val="62666A"/>
                </a:solidFill>
                <a:uFill>
                  <a:solidFill>
                    <a:srgbClr val="62666A"/>
                  </a:solidFill>
                </a:uFill>
                <a:latin typeface="Arial"/>
                <a:cs typeface="Arial"/>
              </a:rPr>
              <a:t> </a:t>
            </a:r>
            <a:r>
              <a:rPr sz="1200" b="1" u="heavy" dirty="0">
                <a:solidFill>
                  <a:srgbClr val="62666A"/>
                </a:solidFill>
                <a:uFill>
                  <a:solidFill>
                    <a:srgbClr val="62666A"/>
                  </a:solidFill>
                </a:uFill>
                <a:latin typeface="Arial"/>
                <a:cs typeface="Arial"/>
              </a:rPr>
              <a:t>DI</a:t>
            </a:r>
            <a:r>
              <a:rPr sz="1200" b="1" u="heavy" spc="-55" dirty="0">
                <a:solidFill>
                  <a:srgbClr val="62666A"/>
                </a:solidFill>
                <a:uFill>
                  <a:solidFill>
                    <a:srgbClr val="62666A"/>
                  </a:solidFill>
                </a:uFill>
                <a:latin typeface="Arial"/>
                <a:cs typeface="Arial"/>
              </a:rPr>
              <a:t> </a:t>
            </a:r>
            <a:r>
              <a:rPr sz="1200" b="1" u="heavy" spc="-5" dirty="0">
                <a:solidFill>
                  <a:srgbClr val="62666A"/>
                </a:solidFill>
                <a:uFill>
                  <a:solidFill>
                    <a:srgbClr val="62666A"/>
                  </a:solidFill>
                </a:uFill>
                <a:latin typeface="Arial"/>
                <a:cs typeface="Arial"/>
              </a:rPr>
              <a:t>AMMINISTRAZIONE</a:t>
            </a:r>
            <a:r>
              <a:rPr sz="1200" b="1" u="heavy" spc="65" dirty="0">
                <a:solidFill>
                  <a:srgbClr val="62666A"/>
                </a:solidFill>
                <a:uFill>
                  <a:solidFill>
                    <a:srgbClr val="62666A"/>
                  </a:solidFill>
                </a:uFill>
                <a:latin typeface="Arial"/>
                <a:cs typeface="Arial"/>
              </a:rPr>
              <a:t> </a:t>
            </a:r>
            <a:r>
              <a:rPr sz="1200" b="1" u="heavy" dirty="0">
                <a:solidFill>
                  <a:srgbClr val="62666A"/>
                </a:solidFill>
                <a:uFill>
                  <a:solidFill>
                    <a:srgbClr val="62666A"/>
                  </a:solidFill>
                </a:uFill>
                <a:latin typeface="Arial"/>
                <a:cs typeface="Arial"/>
              </a:rPr>
              <a:t>E</a:t>
            </a:r>
            <a:r>
              <a:rPr sz="1200" b="1" u="heavy" spc="-5" dirty="0">
                <a:solidFill>
                  <a:srgbClr val="62666A"/>
                </a:solidFill>
                <a:uFill>
                  <a:solidFill>
                    <a:srgbClr val="62666A"/>
                  </a:solidFill>
                </a:uFill>
                <a:latin typeface="Arial"/>
                <a:cs typeface="Arial"/>
              </a:rPr>
              <a:t> </a:t>
            </a:r>
            <a:r>
              <a:rPr sz="1200" b="1" u="heavy" dirty="0">
                <a:solidFill>
                  <a:srgbClr val="62666A"/>
                </a:solidFill>
                <a:uFill>
                  <a:solidFill>
                    <a:srgbClr val="62666A"/>
                  </a:solidFill>
                </a:uFill>
                <a:latin typeface="Arial"/>
                <a:cs typeface="Arial"/>
              </a:rPr>
              <a:t>CONTROLLO</a:t>
            </a:r>
            <a:r>
              <a:rPr lang="it-IT" sz="1200" b="1" u="heavy" dirty="0">
                <a:solidFill>
                  <a:srgbClr val="62666A"/>
                </a:solidFill>
                <a:uFill>
                  <a:solidFill>
                    <a:srgbClr val="62666A"/>
                  </a:solidFill>
                </a:uFill>
                <a:latin typeface="Arial MT"/>
                <a:cs typeface="Arial"/>
              </a:rPr>
              <a:t>.</a:t>
            </a:r>
            <a:endParaRPr sz="1200" dirty="0">
              <a:latin typeface="Arial MT"/>
              <a:cs typeface="Arial MT"/>
            </a:endParaRPr>
          </a:p>
          <a:p>
            <a:pPr>
              <a:lnSpc>
                <a:spcPct val="100000"/>
              </a:lnSpc>
              <a:spcBef>
                <a:spcPts val="5"/>
              </a:spcBef>
            </a:pPr>
            <a:endParaRPr sz="1750" dirty="0">
              <a:latin typeface="Arial MT"/>
              <a:cs typeface="Arial MT"/>
            </a:endParaRP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37</a:t>
            </a:fld>
            <a:endParaRPr dirty="0"/>
          </a:p>
        </p:txBody>
      </p:sp>
      <p:sp>
        <p:nvSpPr>
          <p:cNvPr id="3" name="object 3"/>
          <p:cNvSpPr txBox="1">
            <a:spLocks noGrp="1"/>
          </p:cNvSpPr>
          <p:nvPr>
            <p:ph type="title"/>
          </p:nvPr>
        </p:nvSpPr>
        <p:spPr>
          <a:xfrm>
            <a:off x="992225" y="302132"/>
            <a:ext cx="7232015" cy="330835"/>
          </a:xfrm>
          <a:prstGeom prst="rect">
            <a:avLst/>
          </a:prstGeom>
        </p:spPr>
        <p:txBody>
          <a:bodyPr vert="horz" wrap="square" lIns="0" tIns="13335" rIns="0" bIns="0" rtlCol="0">
            <a:spAutoFit/>
          </a:bodyPr>
          <a:lstStyle/>
          <a:p>
            <a:pPr marL="12700">
              <a:lnSpc>
                <a:spcPct val="100000"/>
              </a:lnSpc>
              <a:spcBef>
                <a:spcPts val="105"/>
              </a:spcBef>
            </a:pPr>
            <a:r>
              <a:rPr spc="-5" dirty="0">
                <a:solidFill>
                  <a:srgbClr val="62666A"/>
                </a:solidFill>
              </a:rPr>
              <a:t>CAUSE</a:t>
            </a:r>
            <a:r>
              <a:rPr spc="10" dirty="0">
                <a:solidFill>
                  <a:srgbClr val="62666A"/>
                </a:solidFill>
              </a:rPr>
              <a:t> </a:t>
            </a:r>
            <a:r>
              <a:rPr dirty="0">
                <a:solidFill>
                  <a:srgbClr val="62666A"/>
                </a:solidFill>
              </a:rPr>
              <a:t>DI</a:t>
            </a:r>
            <a:r>
              <a:rPr spc="-10" dirty="0">
                <a:solidFill>
                  <a:srgbClr val="62666A"/>
                </a:solidFill>
              </a:rPr>
              <a:t> </a:t>
            </a:r>
            <a:r>
              <a:rPr spc="-40" dirty="0">
                <a:solidFill>
                  <a:srgbClr val="62666A"/>
                </a:solidFill>
              </a:rPr>
              <a:t>INCOMPATIBILITA’</a:t>
            </a:r>
            <a:r>
              <a:rPr spc="-95" dirty="0">
                <a:solidFill>
                  <a:srgbClr val="62666A"/>
                </a:solidFill>
              </a:rPr>
              <a:t> </a:t>
            </a:r>
            <a:r>
              <a:rPr spc="-5" dirty="0">
                <a:solidFill>
                  <a:srgbClr val="62666A"/>
                </a:solidFill>
              </a:rPr>
              <a:t>CON</a:t>
            </a:r>
            <a:r>
              <a:rPr dirty="0">
                <a:solidFill>
                  <a:srgbClr val="62666A"/>
                </a:solidFill>
              </a:rPr>
              <a:t> </a:t>
            </a:r>
            <a:r>
              <a:rPr spc="-55" dirty="0">
                <a:solidFill>
                  <a:srgbClr val="62666A"/>
                </a:solidFill>
              </a:rPr>
              <a:t>L’ATTIVITA’</a:t>
            </a:r>
            <a:r>
              <a:rPr spc="-65" dirty="0">
                <a:solidFill>
                  <a:srgbClr val="62666A"/>
                </a:solidFill>
              </a:rPr>
              <a:t> </a:t>
            </a:r>
            <a:r>
              <a:rPr spc="-5" dirty="0">
                <a:solidFill>
                  <a:srgbClr val="62666A"/>
                </a:solidFill>
              </a:rPr>
              <a:t>DI</a:t>
            </a:r>
            <a:r>
              <a:rPr spc="10" dirty="0">
                <a:solidFill>
                  <a:srgbClr val="62666A"/>
                </a:solidFill>
              </a:rPr>
              <a:t> </a:t>
            </a:r>
            <a:r>
              <a:rPr dirty="0">
                <a:solidFill>
                  <a:srgbClr val="62666A"/>
                </a:solidFill>
              </a:rPr>
              <a:t>REVISIONE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9407" y="944626"/>
            <a:ext cx="6365875" cy="2921313"/>
          </a:xfrm>
          <a:prstGeom prst="rect">
            <a:avLst/>
          </a:prstGeom>
        </p:spPr>
        <p:txBody>
          <a:bodyPr vert="horz" wrap="square" lIns="0" tIns="12700" rIns="0" bIns="0" rtlCol="0">
            <a:spAutoFit/>
          </a:bodyPr>
          <a:lstStyle/>
          <a:p>
            <a:pPr>
              <a:lnSpc>
                <a:spcPct val="100000"/>
              </a:lnSpc>
              <a:spcBef>
                <a:spcPts val="5"/>
              </a:spcBef>
            </a:pPr>
            <a:endParaRPr sz="1750" dirty="0">
              <a:latin typeface="Arial MT"/>
              <a:cs typeface="Arial MT"/>
            </a:endParaRPr>
          </a:p>
          <a:p>
            <a:pPr marL="12700" marR="5080">
              <a:lnSpc>
                <a:spcPct val="100000"/>
              </a:lnSpc>
            </a:pPr>
            <a:r>
              <a:rPr lang="it-IT" sz="1200" spc="-5" dirty="0">
                <a:solidFill>
                  <a:srgbClr val="62666A"/>
                </a:solidFill>
                <a:latin typeface="Arial MT"/>
                <a:cs typeface="Arial MT"/>
              </a:rPr>
              <a:t>D</a:t>
            </a:r>
            <a:r>
              <a:rPr sz="1200" spc="-5" dirty="0" err="1">
                <a:solidFill>
                  <a:srgbClr val="62666A"/>
                </a:solidFill>
                <a:latin typeface="Arial MT"/>
                <a:cs typeface="Arial MT"/>
              </a:rPr>
              <a:t>ivieto</a:t>
            </a:r>
            <a:r>
              <a:rPr sz="1200" spc="-15" dirty="0">
                <a:solidFill>
                  <a:srgbClr val="62666A"/>
                </a:solidFill>
                <a:latin typeface="Arial MT"/>
                <a:cs typeface="Arial MT"/>
              </a:rPr>
              <a:t> </a:t>
            </a:r>
            <a:r>
              <a:rPr sz="1200" spc="-5" dirty="0">
                <a:solidFill>
                  <a:srgbClr val="62666A"/>
                </a:solidFill>
                <a:latin typeface="Arial MT"/>
                <a:cs typeface="Arial MT"/>
              </a:rPr>
              <a:t>di</a:t>
            </a:r>
            <a:r>
              <a:rPr sz="1200" spc="10" dirty="0">
                <a:solidFill>
                  <a:srgbClr val="62666A"/>
                </a:solidFill>
                <a:latin typeface="Arial MT"/>
                <a:cs typeface="Arial MT"/>
              </a:rPr>
              <a:t> </a:t>
            </a:r>
            <a:r>
              <a:rPr sz="1200" b="1" u="heavy" spc="-10" dirty="0">
                <a:solidFill>
                  <a:srgbClr val="62666A"/>
                </a:solidFill>
                <a:uFill>
                  <a:solidFill>
                    <a:srgbClr val="62666A"/>
                  </a:solidFill>
                </a:uFill>
                <a:latin typeface="Arial"/>
                <a:cs typeface="Arial"/>
              </a:rPr>
              <a:t>INCARICHI</a:t>
            </a:r>
            <a:r>
              <a:rPr sz="1200" b="1" u="heavy" spc="30" dirty="0">
                <a:solidFill>
                  <a:srgbClr val="62666A"/>
                </a:solidFill>
                <a:uFill>
                  <a:solidFill>
                    <a:srgbClr val="62666A"/>
                  </a:solidFill>
                </a:uFill>
                <a:latin typeface="Arial"/>
                <a:cs typeface="Arial"/>
              </a:rPr>
              <a:t> </a:t>
            </a:r>
            <a:r>
              <a:rPr sz="1200" b="1" u="heavy" dirty="0">
                <a:solidFill>
                  <a:srgbClr val="62666A"/>
                </a:solidFill>
                <a:uFill>
                  <a:solidFill>
                    <a:srgbClr val="62666A"/>
                  </a:solidFill>
                </a:uFill>
                <a:latin typeface="Arial"/>
                <a:cs typeface="Arial"/>
              </a:rPr>
              <a:t>DI</a:t>
            </a:r>
            <a:r>
              <a:rPr sz="1200" b="1" u="heavy" spc="10" dirty="0">
                <a:solidFill>
                  <a:srgbClr val="62666A"/>
                </a:solidFill>
                <a:uFill>
                  <a:solidFill>
                    <a:srgbClr val="62666A"/>
                  </a:solidFill>
                </a:uFill>
                <a:latin typeface="Arial"/>
                <a:cs typeface="Arial"/>
              </a:rPr>
              <a:t> </a:t>
            </a:r>
            <a:r>
              <a:rPr sz="1200" b="1" u="heavy" spc="-5" dirty="0">
                <a:solidFill>
                  <a:srgbClr val="62666A"/>
                </a:solidFill>
                <a:uFill>
                  <a:solidFill>
                    <a:srgbClr val="62666A"/>
                  </a:solidFill>
                </a:uFill>
                <a:latin typeface="Arial"/>
                <a:cs typeface="Arial"/>
              </a:rPr>
              <a:t>NON</a:t>
            </a:r>
            <a:r>
              <a:rPr sz="1200" b="1" u="heavy" spc="-45" dirty="0">
                <a:solidFill>
                  <a:srgbClr val="62666A"/>
                </a:solidFill>
                <a:uFill>
                  <a:solidFill>
                    <a:srgbClr val="62666A"/>
                  </a:solidFill>
                </a:uFill>
                <a:latin typeface="Arial"/>
                <a:cs typeface="Arial"/>
              </a:rPr>
              <a:t> </a:t>
            </a:r>
            <a:r>
              <a:rPr sz="1200" b="1" u="heavy" spc="-10" dirty="0">
                <a:solidFill>
                  <a:srgbClr val="62666A"/>
                </a:solidFill>
                <a:uFill>
                  <a:solidFill>
                    <a:srgbClr val="62666A"/>
                  </a:solidFill>
                </a:uFill>
                <a:latin typeface="Arial"/>
                <a:cs typeface="Arial"/>
              </a:rPr>
              <a:t>AUDIT</a:t>
            </a:r>
            <a:r>
              <a:rPr sz="1200" b="1" u="heavy" spc="40" dirty="0">
                <a:solidFill>
                  <a:srgbClr val="62666A"/>
                </a:solidFill>
                <a:uFill>
                  <a:solidFill>
                    <a:srgbClr val="62666A"/>
                  </a:solidFill>
                </a:uFill>
                <a:latin typeface="Arial"/>
                <a:cs typeface="Arial"/>
              </a:rPr>
              <a:t> </a:t>
            </a:r>
            <a:r>
              <a:rPr sz="1200" b="1" u="heavy" spc="-5" dirty="0">
                <a:solidFill>
                  <a:srgbClr val="62666A"/>
                </a:solidFill>
                <a:uFill>
                  <a:solidFill>
                    <a:srgbClr val="62666A"/>
                  </a:solidFill>
                </a:uFill>
                <a:latin typeface="Arial"/>
                <a:cs typeface="Arial"/>
              </a:rPr>
              <a:t>SERVICE</a:t>
            </a:r>
            <a:r>
              <a:rPr sz="1200" b="1" spc="5" dirty="0">
                <a:solidFill>
                  <a:srgbClr val="62666A"/>
                </a:solidFill>
                <a:latin typeface="Arial"/>
                <a:cs typeface="Arial"/>
              </a:rPr>
              <a:t> </a:t>
            </a:r>
            <a:r>
              <a:rPr sz="1200" dirty="0">
                <a:solidFill>
                  <a:srgbClr val="62666A"/>
                </a:solidFill>
                <a:latin typeface="Arial MT"/>
                <a:cs typeface="Arial MT"/>
              </a:rPr>
              <a:t>ai</a:t>
            </a:r>
            <a:r>
              <a:rPr sz="1200" spc="-15" dirty="0">
                <a:solidFill>
                  <a:srgbClr val="62666A"/>
                </a:solidFill>
                <a:latin typeface="Arial MT"/>
                <a:cs typeface="Arial MT"/>
              </a:rPr>
              <a:t> </a:t>
            </a:r>
            <a:r>
              <a:rPr sz="1200" dirty="0">
                <a:solidFill>
                  <a:srgbClr val="62666A"/>
                </a:solidFill>
                <a:latin typeface="Arial MT"/>
                <a:cs typeface="Arial MT"/>
              </a:rPr>
              <a:t>sensi</a:t>
            </a:r>
            <a:r>
              <a:rPr sz="1200" spc="-10" dirty="0">
                <a:solidFill>
                  <a:srgbClr val="62666A"/>
                </a:solidFill>
                <a:latin typeface="Arial MT"/>
                <a:cs typeface="Arial MT"/>
              </a:rPr>
              <a:t> </a:t>
            </a:r>
            <a:r>
              <a:rPr sz="1200" spc="-5" dirty="0">
                <a:solidFill>
                  <a:srgbClr val="62666A"/>
                </a:solidFill>
                <a:latin typeface="Arial MT"/>
                <a:cs typeface="Arial MT"/>
              </a:rPr>
              <a:t>dell’art.</a:t>
            </a:r>
            <a:r>
              <a:rPr sz="1200" spc="-15" dirty="0">
                <a:solidFill>
                  <a:srgbClr val="62666A"/>
                </a:solidFill>
                <a:latin typeface="Arial MT"/>
                <a:cs typeface="Arial MT"/>
              </a:rPr>
              <a:t> </a:t>
            </a:r>
            <a:r>
              <a:rPr sz="1200" dirty="0">
                <a:solidFill>
                  <a:srgbClr val="62666A"/>
                </a:solidFill>
                <a:latin typeface="Arial MT"/>
                <a:cs typeface="Arial MT"/>
              </a:rPr>
              <a:t>5</a:t>
            </a:r>
            <a:r>
              <a:rPr sz="1200" spc="-10" dirty="0">
                <a:solidFill>
                  <a:srgbClr val="62666A"/>
                </a:solidFill>
                <a:latin typeface="Arial MT"/>
                <a:cs typeface="Arial MT"/>
              </a:rPr>
              <a:t> </a:t>
            </a:r>
            <a:r>
              <a:rPr sz="1200" dirty="0">
                <a:solidFill>
                  <a:srgbClr val="62666A"/>
                </a:solidFill>
                <a:latin typeface="Arial MT"/>
                <a:cs typeface="Arial MT"/>
              </a:rPr>
              <a:t>del</a:t>
            </a:r>
            <a:r>
              <a:rPr sz="1200" spc="-20" dirty="0">
                <a:solidFill>
                  <a:srgbClr val="62666A"/>
                </a:solidFill>
                <a:latin typeface="Arial MT"/>
                <a:cs typeface="Arial MT"/>
              </a:rPr>
              <a:t> </a:t>
            </a:r>
            <a:r>
              <a:rPr sz="1200" spc="-5" dirty="0">
                <a:solidFill>
                  <a:srgbClr val="62666A"/>
                </a:solidFill>
                <a:latin typeface="Arial MT"/>
                <a:cs typeface="Arial MT"/>
              </a:rPr>
              <a:t>Reg.</a:t>
            </a:r>
            <a:r>
              <a:rPr sz="1200" spc="5" dirty="0">
                <a:solidFill>
                  <a:srgbClr val="62666A"/>
                </a:solidFill>
                <a:latin typeface="Arial MT"/>
                <a:cs typeface="Arial MT"/>
              </a:rPr>
              <a:t> </a:t>
            </a:r>
            <a:r>
              <a:rPr sz="1200" spc="-5" dirty="0">
                <a:solidFill>
                  <a:srgbClr val="62666A"/>
                </a:solidFill>
                <a:latin typeface="Arial MT"/>
                <a:cs typeface="Arial MT"/>
              </a:rPr>
              <a:t>UE</a:t>
            </a:r>
            <a:r>
              <a:rPr sz="1200" spc="20" dirty="0">
                <a:solidFill>
                  <a:srgbClr val="62666A"/>
                </a:solidFill>
                <a:latin typeface="Arial MT"/>
                <a:cs typeface="Arial MT"/>
              </a:rPr>
              <a:t> </a:t>
            </a:r>
            <a:r>
              <a:rPr sz="1200" spc="-5" dirty="0">
                <a:solidFill>
                  <a:srgbClr val="62666A"/>
                </a:solidFill>
                <a:latin typeface="Arial MT"/>
                <a:cs typeface="Arial MT"/>
              </a:rPr>
              <a:t>537/2014</a:t>
            </a:r>
            <a:r>
              <a:rPr sz="1200" spc="-45" dirty="0">
                <a:solidFill>
                  <a:srgbClr val="62666A"/>
                </a:solidFill>
                <a:latin typeface="Arial MT"/>
                <a:cs typeface="Arial MT"/>
              </a:rPr>
              <a:t> </a:t>
            </a:r>
            <a:r>
              <a:rPr sz="1200" spc="-5" dirty="0">
                <a:solidFill>
                  <a:srgbClr val="62666A"/>
                </a:solidFill>
                <a:latin typeface="Arial MT"/>
                <a:cs typeface="Arial MT"/>
              </a:rPr>
              <a:t>per </a:t>
            </a:r>
            <a:r>
              <a:rPr sz="1200" spc="-315" dirty="0">
                <a:solidFill>
                  <a:srgbClr val="62666A"/>
                </a:solidFill>
                <a:latin typeface="Arial MT"/>
                <a:cs typeface="Arial MT"/>
              </a:rPr>
              <a:t> </a:t>
            </a:r>
            <a:r>
              <a:rPr sz="1200" spc="-5" dirty="0">
                <a:solidFill>
                  <a:srgbClr val="62666A"/>
                </a:solidFill>
                <a:latin typeface="Arial MT"/>
                <a:cs typeface="Arial MT"/>
              </a:rPr>
              <a:t>gli</a:t>
            </a:r>
            <a:r>
              <a:rPr sz="1200" spc="-10" dirty="0">
                <a:solidFill>
                  <a:srgbClr val="62666A"/>
                </a:solidFill>
                <a:latin typeface="Arial MT"/>
                <a:cs typeface="Arial MT"/>
              </a:rPr>
              <a:t> </a:t>
            </a:r>
            <a:r>
              <a:rPr sz="1200" dirty="0">
                <a:solidFill>
                  <a:srgbClr val="62666A"/>
                </a:solidFill>
                <a:latin typeface="Arial MT"/>
                <a:cs typeface="Arial MT"/>
              </a:rPr>
              <a:t>EIP/ESRI</a:t>
            </a:r>
            <a:r>
              <a:rPr sz="1200" spc="-10" dirty="0">
                <a:solidFill>
                  <a:srgbClr val="62666A"/>
                </a:solidFill>
                <a:latin typeface="Arial MT"/>
                <a:cs typeface="Arial MT"/>
              </a:rPr>
              <a:t> </a:t>
            </a:r>
            <a:r>
              <a:rPr sz="1200" spc="-5" dirty="0">
                <a:solidFill>
                  <a:srgbClr val="62666A"/>
                </a:solidFill>
                <a:latin typeface="Arial MT"/>
                <a:cs typeface="Arial MT"/>
              </a:rPr>
              <a:t>clienti</a:t>
            </a:r>
            <a:r>
              <a:rPr sz="1200" spc="-25" dirty="0">
                <a:solidFill>
                  <a:srgbClr val="62666A"/>
                </a:solidFill>
                <a:latin typeface="Arial MT"/>
                <a:cs typeface="Arial MT"/>
              </a:rPr>
              <a:t> </a:t>
            </a:r>
            <a:r>
              <a:rPr sz="1200" spc="-5" dirty="0">
                <a:solidFill>
                  <a:srgbClr val="62666A"/>
                </a:solidFill>
                <a:latin typeface="Arial MT"/>
                <a:cs typeface="Arial MT"/>
              </a:rPr>
              <a:t>di</a:t>
            </a:r>
            <a:r>
              <a:rPr sz="1200" dirty="0">
                <a:solidFill>
                  <a:srgbClr val="62666A"/>
                </a:solidFill>
                <a:latin typeface="Arial MT"/>
                <a:cs typeface="Arial MT"/>
              </a:rPr>
              <a:t> </a:t>
            </a:r>
            <a:r>
              <a:rPr sz="1200" spc="-5" dirty="0">
                <a:solidFill>
                  <a:srgbClr val="62666A"/>
                </a:solidFill>
                <a:latin typeface="Arial MT"/>
                <a:cs typeface="Arial MT"/>
              </a:rPr>
              <a:t>audit.</a:t>
            </a:r>
            <a:endParaRPr sz="1200" dirty="0">
              <a:latin typeface="Arial MT"/>
              <a:cs typeface="Arial MT"/>
            </a:endParaRPr>
          </a:p>
          <a:p>
            <a:pPr>
              <a:lnSpc>
                <a:spcPct val="100000"/>
              </a:lnSpc>
              <a:spcBef>
                <a:spcPts val="5"/>
              </a:spcBef>
            </a:pPr>
            <a:endParaRPr sz="1750" dirty="0">
              <a:latin typeface="Arial MT"/>
              <a:cs typeface="Arial MT"/>
            </a:endParaRPr>
          </a:p>
          <a:p>
            <a:pPr marL="12700">
              <a:lnSpc>
                <a:spcPct val="100000"/>
              </a:lnSpc>
            </a:pPr>
            <a:r>
              <a:rPr sz="1200" dirty="0">
                <a:solidFill>
                  <a:srgbClr val="62666A"/>
                </a:solidFill>
                <a:latin typeface="Arial MT"/>
                <a:cs typeface="Arial MT"/>
              </a:rPr>
              <a:t>I</a:t>
            </a:r>
            <a:r>
              <a:rPr sz="1200" spc="5" dirty="0">
                <a:solidFill>
                  <a:srgbClr val="62666A"/>
                </a:solidFill>
                <a:latin typeface="Arial MT"/>
                <a:cs typeface="Arial MT"/>
              </a:rPr>
              <a:t> </a:t>
            </a:r>
            <a:r>
              <a:rPr sz="1200" spc="-5" dirty="0">
                <a:solidFill>
                  <a:srgbClr val="62666A"/>
                </a:solidFill>
                <a:latin typeface="Arial MT"/>
                <a:cs typeface="Arial MT"/>
              </a:rPr>
              <a:t>divieti</a:t>
            </a:r>
            <a:r>
              <a:rPr sz="1200" spc="10" dirty="0">
                <a:solidFill>
                  <a:srgbClr val="62666A"/>
                </a:solidFill>
                <a:latin typeface="Arial MT"/>
                <a:cs typeface="Arial MT"/>
              </a:rPr>
              <a:t> </a:t>
            </a:r>
            <a:r>
              <a:rPr sz="1200" spc="-5" dirty="0">
                <a:solidFill>
                  <a:srgbClr val="62666A"/>
                </a:solidFill>
                <a:latin typeface="Arial MT"/>
                <a:cs typeface="Arial MT"/>
              </a:rPr>
              <a:t>di</a:t>
            </a:r>
            <a:r>
              <a:rPr sz="1200" spc="-10" dirty="0">
                <a:solidFill>
                  <a:srgbClr val="62666A"/>
                </a:solidFill>
                <a:latin typeface="Arial MT"/>
                <a:cs typeface="Arial MT"/>
              </a:rPr>
              <a:t> </a:t>
            </a:r>
            <a:r>
              <a:rPr sz="1200" spc="-5" dirty="0">
                <a:solidFill>
                  <a:srgbClr val="62666A"/>
                </a:solidFill>
                <a:latin typeface="Arial MT"/>
                <a:cs typeface="Arial MT"/>
              </a:rPr>
              <a:t>cui</a:t>
            </a:r>
            <a:r>
              <a:rPr sz="1200" spc="-10" dirty="0">
                <a:solidFill>
                  <a:srgbClr val="62666A"/>
                </a:solidFill>
                <a:latin typeface="Arial MT"/>
                <a:cs typeface="Arial MT"/>
              </a:rPr>
              <a:t> </a:t>
            </a:r>
            <a:r>
              <a:rPr sz="1200" spc="-5" dirty="0">
                <a:solidFill>
                  <a:srgbClr val="62666A"/>
                </a:solidFill>
                <a:latin typeface="Arial MT"/>
                <a:cs typeface="Arial MT"/>
              </a:rPr>
              <a:t>al</a:t>
            </a:r>
            <a:r>
              <a:rPr sz="1200" spc="5" dirty="0">
                <a:solidFill>
                  <a:srgbClr val="62666A"/>
                </a:solidFill>
                <a:latin typeface="Arial MT"/>
                <a:cs typeface="Arial MT"/>
              </a:rPr>
              <a:t> </a:t>
            </a:r>
            <a:r>
              <a:rPr sz="1200" b="1" spc="-5" dirty="0">
                <a:solidFill>
                  <a:srgbClr val="62666A"/>
                </a:solidFill>
                <a:latin typeface="Arial"/>
                <a:cs typeface="Arial"/>
              </a:rPr>
              <a:t>Codice</a:t>
            </a:r>
            <a:r>
              <a:rPr sz="1200" b="1" spc="5" dirty="0">
                <a:solidFill>
                  <a:srgbClr val="62666A"/>
                </a:solidFill>
                <a:latin typeface="Arial"/>
                <a:cs typeface="Arial"/>
              </a:rPr>
              <a:t> </a:t>
            </a:r>
            <a:r>
              <a:rPr sz="1200" b="1" dirty="0">
                <a:solidFill>
                  <a:srgbClr val="62666A"/>
                </a:solidFill>
                <a:latin typeface="Arial"/>
                <a:cs typeface="Arial"/>
              </a:rPr>
              <a:t>dei</a:t>
            </a:r>
            <a:r>
              <a:rPr sz="1200" b="1" spc="10" dirty="0">
                <a:solidFill>
                  <a:srgbClr val="62666A"/>
                </a:solidFill>
                <a:latin typeface="Arial"/>
                <a:cs typeface="Arial"/>
              </a:rPr>
              <a:t> </a:t>
            </a:r>
            <a:r>
              <a:rPr sz="1200" b="1" dirty="0">
                <a:solidFill>
                  <a:srgbClr val="62666A"/>
                </a:solidFill>
                <a:latin typeface="Arial"/>
                <a:cs typeface="Arial"/>
              </a:rPr>
              <a:t>principi</a:t>
            </a:r>
            <a:r>
              <a:rPr sz="1200" b="1" spc="10" dirty="0">
                <a:solidFill>
                  <a:srgbClr val="62666A"/>
                </a:solidFill>
                <a:latin typeface="Arial"/>
                <a:cs typeface="Arial"/>
              </a:rPr>
              <a:t> </a:t>
            </a:r>
            <a:r>
              <a:rPr sz="1200" b="1" dirty="0">
                <a:solidFill>
                  <a:srgbClr val="62666A"/>
                </a:solidFill>
                <a:latin typeface="Arial"/>
                <a:cs typeface="Arial"/>
              </a:rPr>
              <a:t>di</a:t>
            </a:r>
            <a:r>
              <a:rPr sz="1200" b="1" spc="20" dirty="0">
                <a:solidFill>
                  <a:srgbClr val="62666A"/>
                </a:solidFill>
                <a:latin typeface="Arial"/>
                <a:cs typeface="Arial"/>
              </a:rPr>
              <a:t> </a:t>
            </a:r>
            <a:r>
              <a:rPr sz="1200" b="1" spc="-5" dirty="0">
                <a:solidFill>
                  <a:srgbClr val="62666A"/>
                </a:solidFill>
                <a:latin typeface="Arial"/>
                <a:cs typeface="Arial"/>
              </a:rPr>
              <a:t>deontologia</a:t>
            </a:r>
            <a:r>
              <a:rPr sz="1200" b="1" spc="40" dirty="0">
                <a:solidFill>
                  <a:srgbClr val="62666A"/>
                </a:solidFill>
                <a:latin typeface="Arial"/>
                <a:cs typeface="Arial"/>
              </a:rPr>
              <a:t> </a:t>
            </a:r>
            <a:r>
              <a:rPr sz="1200" b="1" spc="-5" dirty="0">
                <a:solidFill>
                  <a:srgbClr val="62666A"/>
                </a:solidFill>
                <a:latin typeface="Arial"/>
                <a:cs typeface="Arial"/>
              </a:rPr>
              <a:t>professionale</a:t>
            </a:r>
            <a:r>
              <a:rPr sz="1200" b="1" spc="-15" dirty="0">
                <a:solidFill>
                  <a:srgbClr val="62666A"/>
                </a:solidFill>
                <a:latin typeface="Arial"/>
                <a:cs typeface="Arial"/>
              </a:rPr>
              <a:t> </a:t>
            </a:r>
            <a:r>
              <a:rPr sz="1200" b="1" dirty="0">
                <a:solidFill>
                  <a:srgbClr val="62666A"/>
                </a:solidFill>
                <a:latin typeface="Arial"/>
                <a:cs typeface="Arial"/>
              </a:rPr>
              <a:t>del</a:t>
            </a:r>
            <a:r>
              <a:rPr sz="1200" b="1" spc="10" dirty="0">
                <a:solidFill>
                  <a:srgbClr val="62666A"/>
                </a:solidFill>
                <a:latin typeface="Arial"/>
                <a:cs typeface="Arial"/>
              </a:rPr>
              <a:t> </a:t>
            </a:r>
            <a:r>
              <a:rPr sz="1200" b="1" spc="-5" dirty="0">
                <a:solidFill>
                  <a:srgbClr val="62666A"/>
                </a:solidFill>
                <a:latin typeface="Arial"/>
                <a:cs typeface="Arial"/>
              </a:rPr>
              <a:t>MEF</a:t>
            </a:r>
            <a:r>
              <a:rPr sz="1200" b="1" spc="30" dirty="0">
                <a:solidFill>
                  <a:srgbClr val="62666A"/>
                </a:solidFill>
                <a:latin typeface="Arial"/>
                <a:cs typeface="Arial"/>
              </a:rPr>
              <a:t> </a:t>
            </a:r>
            <a:r>
              <a:rPr sz="1200" spc="-5" dirty="0">
                <a:solidFill>
                  <a:srgbClr val="62666A"/>
                </a:solidFill>
                <a:latin typeface="Arial MT"/>
                <a:cs typeface="Arial MT"/>
              </a:rPr>
              <a:t>ed</a:t>
            </a:r>
            <a:r>
              <a:rPr sz="1200" dirty="0">
                <a:solidFill>
                  <a:srgbClr val="62666A"/>
                </a:solidFill>
                <a:latin typeface="Arial MT"/>
                <a:cs typeface="Arial MT"/>
              </a:rPr>
              <a:t> </a:t>
            </a:r>
            <a:r>
              <a:rPr sz="1200" spc="-5" dirty="0">
                <a:solidFill>
                  <a:srgbClr val="62666A"/>
                </a:solidFill>
                <a:latin typeface="Arial MT"/>
                <a:cs typeface="Arial MT"/>
              </a:rPr>
              <a:t>in</a:t>
            </a:r>
            <a:endParaRPr sz="1200" dirty="0">
              <a:latin typeface="Arial MT"/>
              <a:cs typeface="Arial MT"/>
            </a:endParaRPr>
          </a:p>
          <a:p>
            <a:pPr marL="12700">
              <a:lnSpc>
                <a:spcPct val="100000"/>
              </a:lnSpc>
            </a:pPr>
            <a:r>
              <a:rPr sz="1200" dirty="0">
                <a:solidFill>
                  <a:srgbClr val="62666A"/>
                </a:solidFill>
                <a:latin typeface="Arial MT"/>
                <a:cs typeface="Arial MT"/>
              </a:rPr>
              <a:t>particolare:</a:t>
            </a:r>
            <a:endParaRPr sz="1200" dirty="0">
              <a:latin typeface="Arial MT"/>
              <a:cs typeface="Arial MT"/>
            </a:endParaRPr>
          </a:p>
          <a:p>
            <a:pPr marL="241300" marR="168910" indent="-229235">
              <a:lnSpc>
                <a:spcPct val="100000"/>
              </a:lnSpc>
              <a:spcBef>
                <a:spcPts val="290"/>
              </a:spcBef>
              <a:buAutoNum type="alphaLcPeriod"/>
              <a:tabLst>
                <a:tab pos="241935" algn="l"/>
              </a:tabLst>
            </a:pPr>
            <a:r>
              <a:rPr sz="1200" spc="-5" dirty="0">
                <a:solidFill>
                  <a:srgbClr val="62666A"/>
                </a:solidFill>
                <a:latin typeface="Arial MT"/>
                <a:cs typeface="Arial MT"/>
              </a:rPr>
              <a:t>Divieto di </a:t>
            </a:r>
            <a:r>
              <a:rPr sz="1200" dirty="0">
                <a:solidFill>
                  <a:srgbClr val="62666A"/>
                </a:solidFill>
                <a:latin typeface="Arial MT"/>
                <a:cs typeface="Arial MT"/>
              </a:rPr>
              <a:t>accettare </a:t>
            </a:r>
            <a:r>
              <a:rPr sz="1200" spc="-5" dirty="0">
                <a:solidFill>
                  <a:srgbClr val="62666A"/>
                </a:solidFill>
                <a:latin typeface="Arial MT"/>
                <a:cs typeface="Arial MT"/>
              </a:rPr>
              <a:t>e/o pagare compensi </a:t>
            </a:r>
            <a:r>
              <a:rPr sz="1200" dirty="0">
                <a:solidFill>
                  <a:srgbClr val="62666A"/>
                </a:solidFill>
                <a:latin typeface="Arial MT"/>
                <a:cs typeface="Arial MT"/>
              </a:rPr>
              <a:t>(referral fee) </a:t>
            </a:r>
            <a:r>
              <a:rPr sz="1200" spc="-5" dirty="0">
                <a:solidFill>
                  <a:srgbClr val="62666A"/>
                </a:solidFill>
                <a:latin typeface="Arial MT"/>
                <a:cs typeface="Arial MT"/>
              </a:rPr>
              <a:t>da/a terzi per il procacciamento di </a:t>
            </a:r>
            <a:r>
              <a:rPr sz="1200" spc="-320" dirty="0">
                <a:solidFill>
                  <a:srgbClr val="62666A"/>
                </a:solidFill>
                <a:latin typeface="Arial MT"/>
                <a:cs typeface="Arial MT"/>
              </a:rPr>
              <a:t> </a:t>
            </a:r>
            <a:r>
              <a:rPr sz="1200" spc="-5" dirty="0">
                <a:solidFill>
                  <a:srgbClr val="62666A"/>
                </a:solidFill>
                <a:latin typeface="Arial MT"/>
                <a:cs typeface="Arial MT"/>
              </a:rPr>
              <a:t>incarichi</a:t>
            </a:r>
            <a:r>
              <a:rPr sz="1200" spc="-25" dirty="0">
                <a:solidFill>
                  <a:srgbClr val="62666A"/>
                </a:solidFill>
                <a:latin typeface="Arial MT"/>
                <a:cs typeface="Arial MT"/>
              </a:rPr>
              <a:t> </a:t>
            </a:r>
            <a:r>
              <a:rPr sz="1200" spc="-5" dirty="0">
                <a:solidFill>
                  <a:srgbClr val="62666A"/>
                </a:solidFill>
                <a:latin typeface="Arial MT"/>
                <a:cs typeface="Arial MT"/>
              </a:rPr>
              <a:t>(interesse</a:t>
            </a:r>
            <a:r>
              <a:rPr sz="1200" spc="-30" dirty="0">
                <a:solidFill>
                  <a:srgbClr val="62666A"/>
                </a:solidFill>
                <a:latin typeface="Arial MT"/>
                <a:cs typeface="Arial MT"/>
              </a:rPr>
              <a:t> </a:t>
            </a:r>
            <a:r>
              <a:rPr sz="1200" spc="-5" dirty="0">
                <a:solidFill>
                  <a:srgbClr val="62666A"/>
                </a:solidFill>
                <a:latin typeface="Arial MT"/>
                <a:cs typeface="Arial MT"/>
              </a:rPr>
              <a:t>personale</a:t>
            </a:r>
            <a:r>
              <a:rPr sz="1200" spc="-45" dirty="0">
                <a:solidFill>
                  <a:srgbClr val="62666A"/>
                </a:solidFill>
                <a:latin typeface="Arial MT"/>
                <a:cs typeface="Arial MT"/>
              </a:rPr>
              <a:t> </a:t>
            </a:r>
            <a:r>
              <a:rPr sz="1200" dirty="0">
                <a:solidFill>
                  <a:srgbClr val="62666A"/>
                </a:solidFill>
                <a:latin typeface="Arial MT"/>
                <a:cs typeface="Arial MT"/>
              </a:rPr>
              <a:t>che</a:t>
            </a:r>
            <a:r>
              <a:rPr sz="1200" spc="-20" dirty="0">
                <a:solidFill>
                  <a:srgbClr val="62666A"/>
                </a:solidFill>
                <a:latin typeface="Arial MT"/>
                <a:cs typeface="Arial MT"/>
              </a:rPr>
              <a:t> </a:t>
            </a:r>
            <a:r>
              <a:rPr sz="1200" dirty="0">
                <a:solidFill>
                  <a:srgbClr val="62666A"/>
                </a:solidFill>
                <a:latin typeface="Arial MT"/>
                <a:cs typeface="Arial MT"/>
              </a:rPr>
              <a:t>può</a:t>
            </a:r>
            <a:r>
              <a:rPr sz="1200" spc="-15" dirty="0">
                <a:solidFill>
                  <a:srgbClr val="62666A"/>
                </a:solidFill>
                <a:latin typeface="Arial MT"/>
                <a:cs typeface="Arial MT"/>
              </a:rPr>
              <a:t> </a:t>
            </a:r>
            <a:r>
              <a:rPr sz="1200" dirty="0">
                <a:solidFill>
                  <a:srgbClr val="62666A"/>
                </a:solidFill>
                <a:latin typeface="Arial MT"/>
                <a:cs typeface="Arial MT"/>
              </a:rPr>
              <a:t>far</a:t>
            </a:r>
            <a:r>
              <a:rPr sz="1200" spc="-15" dirty="0">
                <a:solidFill>
                  <a:srgbClr val="62666A"/>
                </a:solidFill>
                <a:latin typeface="Arial MT"/>
                <a:cs typeface="Arial MT"/>
              </a:rPr>
              <a:t> </a:t>
            </a:r>
            <a:r>
              <a:rPr sz="1200" spc="-5" dirty="0">
                <a:solidFill>
                  <a:srgbClr val="62666A"/>
                </a:solidFill>
                <a:latin typeface="Arial MT"/>
                <a:cs typeface="Arial MT"/>
              </a:rPr>
              <a:t>venire</a:t>
            </a:r>
            <a:r>
              <a:rPr sz="1200" spc="-10" dirty="0">
                <a:solidFill>
                  <a:srgbClr val="62666A"/>
                </a:solidFill>
                <a:latin typeface="Arial MT"/>
                <a:cs typeface="Arial MT"/>
              </a:rPr>
              <a:t> </a:t>
            </a:r>
            <a:r>
              <a:rPr sz="1200" dirty="0">
                <a:solidFill>
                  <a:srgbClr val="62666A"/>
                </a:solidFill>
                <a:latin typeface="Arial MT"/>
                <a:cs typeface="Arial MT"/>
              </a:rPr>
              <a:t>meno</a:t>
            </a:r>
            <a:r>
              <a:rPr sz="1200" spc="-30" dirty="0">
                <a:solidFill>
                  <a:srgbClr val="62666A"/>
                </a:solidFill>
                <a:latin typeface="Arial MT"/>
                <a:cs typeface="Arial MT"/>
              </a:rPr>
              <a:t> </a:t>
            </a:r>
            <a:r>
              <a:rPr sz="1200" spc="-5" dirty="0">
                <a:solidFill>
                  <a:srgbClr val="62666A"/>
                </a:solidFill>
                <a:latin typeface="Arial MT"/>
                <a:cs typeface="Arial MT"/>
              </a:rPr>
              <a:t>l’obiettività);</a:t>
            </a:r>
            <a:endParaRPr sz="1200" dirty="0">
              <a:latin typeface="Arial MT"/>
              <a:cs typeface="Arial MT"/>
            </a:endParaRPr>
          </a:p>
          <a:p>
            <a:pPr marL="241300" marR="393700" indent="-229235">
              <a:lnSpc>
                <a:spcPct val="100000"/>
              </a:lnSpc>
              <a:spcBef>
                <a:spcPts val="285"/>
              </a:spcBef>
              <a:buAutoNum type="alphaLcPeriod"/>
              <a:tabLst>
                <a:tab pos="241935" algn="l"/>
              </a:tabLst>
            </a:pPr>
            <a:r>
              <a:rPr sz="1200" spc="-5" dirty="0">
                <a:solidFill>
                  <a:srgbClr val="62666A"/>
                </a:solidFill>
                <a:latin typeface="Arial MT"/>
                <a:cs typeface="Arial MT"/>
              </a:rPr>
              <a:t>Divieto di </a:t>
            </a:r>
            <a:r>
              <a:rPr sz="1200" dirty="0">
                <a:solidFill>
                  <a:srgbClr val="62666A"/>
                </a:solidFill>
                <a:latin typeface="Arial MT"/>
                <a:cs typeface="Arial MT"/>
              </a:rPr>
              <a:t>accettare</a:t>
            </a:r>
            <a:r>
              <a:rPr sz="1200" spc="-15" dirty="0">
                <a:solidFill>
                  <a:srgbClr val="62666A"/>
                </a:solidFill>
                <a:latin typeface="Arial MT"/>
                <a:cs typeface="Arial MT"/>
              </a:rPr>
              <a:t> </a:t>
            </a:r>
            <a:r>
              <a:rPr sz="1200" spc="-5" dirty="0">
                <a:solidFill>
                  <a:srgbClr val="62666A"/>
                </a:solidFill>
                <a:latin typeface="Arial MT"/>
                <a:cs typeface="Arial MT"/>
              </a:rPr>
              <a:t>commissioni</a:t>
            </a:r>
            <a:r>
              <a:rPr sz="1200" spc="-30" dirty="0">
                <a:solidFill>
                  <a:srgbClr val="62666A"/>
                </a:solidFill>
                <a:latin typeface="Arial MT"/>
                <a:cs typeface="Arial MT"/>
              </a:rPr>
              <a:t> </a:t>
            </a:r>
            <a:r>
              <a:rPr sz="1200" spc="-5" dirty="0">
                <a:solidFill>
                  <a:srgbClr val="62666A"/>
                </a:solidFill>
                <a:latin typeface="Arial MT"/>
                <a:cs typeface="Arial MT"/>
              </a:rPr>
              <a:t>da</a:t>
            </a:r>
            <a:r>
              <a:rPr sz="1200" dirty="0">
                <a:solidFill>
                  <a:srgbClr val="62666A"/>
                </a:solidFill>
                <a:latin typeface="Arial MT"/>
                <a:cs typeface="Arial MT"/>
              </a:rPr>
              <a:t> </a:t>
            </a:r>
            <a:r>
              <a:rPr sz="1200" spc="-5" dirty="0">
                <a:solidFill>
                  <a:srgbClr val="62666A"/>
                </a:solidFill>
                <a:latin typeface="Arial MT"/>
                <a:cs typeface="Arial MT"/>
              </a:rPr>
              <a:t>parte</a:t>
            </a:r>
            <a:r>
              <a:rPr sz="1200" spc="-10" dirty="0">
                <a:solidFill>
                  <a:srgbClr val="62666A"/>
                </a:solidFill>
                <a:latin typeface="Arial MT"/>
                <a:cs typeface="Arial MT"/>
              </a:rPr>
              <a:t> </a:t>
            </a:r>
            <a:r>
              <a:rPr sz="1200" spc="-5" dirty="0">
                <a:solidFill>
                  <a:srgbClr val="62666A"/>
                </a:solidFill>
                <a:latin typeface="Arial MT"/>
                <a:cs typeface="Arial MT"/>
              </a:rPr>
              <a:t>di terzi</a:t>
            </a:r>
            <a:r>
              <a:rPr sz="1200" spc="20" dirty="0">
                <a:solidFill>
                  <a:srgbClr val="62666A"/>
                </a:solidFill>
                <a:latin typeface="Arial MT"/>
                <a:cs typeface="Arial MT"/>
              </a:rPr>
              <a:t> </a:t>
            </a:r>
            <a:r>
              <a:rPr sz="1200" spc="-5" dirty="0">
                <a:solidFill>
                  <a:srgbClr val="62666A"/>
                </a:solidFill>
                <a:latin typeface="Arial MT"/>
                <a:cs typeface="Arial MT"/>
              </a:rPr>
              <a:t>per</a:t>
            </a:r>
            <a:r>
              <a:rPr sz="1200" spc="-10" dirty="0">
                <a:solidFill>
                  <a:srgbClr val="62666A"/>
                </a:solidFill>
                <a:latin typeface="Arial MT"/>
                <a:cs typeface="Arial MT"/>
              </a:rPr>
              <a:t> </a:t>
            </a:r>
            <a:r>
              <a:rPr sz="1200" spc="-5" dirty="0">
                <a:solidFill>
                  <a:srgbClr val="62666A"/>
                </a:solidFill>
                <a:latin typeface="Arial MT"/>
                <a:cs typeface="Arial MT"/>
              </a:rPr>
              <a:t>la</a:t>
            </a:r>
            <a:r>
              <a:rPr sz="1200" dirty="0">
                <a:solidFill>
                  <a:srgbClr val="62666A"/>
                </a:solidFill>
                <a:latin typeface="Arial MT"/>
                <a:cs typeface="Arial MT"/>
              </a:rPr>
              <a:t> </a:t>
            </a:r>
            <a:r>
              <a:rPr sz="1200" spc="-5" dirty="0">
                <a:solidFill>
                  <a:srgbClr val="62666A"/>
                </a:solidFill>
                <a:latin typeface="Arial MT"/>
                <a:cs typeface="Arial MT"/>
              </a:rPr>
              <a:t>vendita</a:t>
            </a:r>
            <a:r>
              <a:rPr sz="1200" spc="-10" dirty="0">
                <a:solidFill>
                  <a:srgbClr val="62666A"/>
                </a:solidFill>
                <a:latin typeface="Arial MT"/>
                <a:cs typeface="Arial MT"/>
              </a:rPr>
              <a:t> </a:t>
            </a:r>
            <a:r>
              <a:rPr sz="1200" spc="-5" dirty="0">
                <a:solidFill>
                  <a:srgbClr val="62666A"/>
                </a:solidFill>
                <a:latin typeface="Arial MT"/>
                <a:cs typeface="Arial MT"/>
              </a:rPr>
              <a:t>di beni</a:t>
            </a:r>
            <a:r>
              <a:rPr sz="1200" spc="-15" dirty="0">
                <a:solidFill>
                  <a:srgbClr val="62666A"/>
                </a:solidFill>
                <a:latin typeface="Arial MT"/>
                <a:cs typeface="Arial MT"/>
              </a:rPr>
              <a:t> </a:t>
            </a:r>
            <a:r>
              <a:rPr sz="1200" spc="-5" dirty="0">
                <a:solidFill>
                  <a:srgbClr val="62666A"/>
                </a:solidFill>
                <a:latin typeface="Arial MT"/>
                <a:cs typeface="Arial MT"/>
              </a:rPr>
              <a:t>o</a:t>
            </a:r>
            <a:r>
              <a:rPr sz="1200" dirty="0">
                <a:solidFill>
                  <a:srgbClr val="62666A"/>
                </a:solidFill>
                <a:latin typeface="Arial MT"/>
                <a:cs typeface="Arial MT"/>
              </a:rPr>
              <a:t> </a:t>
            </a:r>
            <a:r>
              <a:rPr sz="1200" spc="-10" dirty="0">
                <a:solidFill>
                  <a:srgbClr val="62666A"/>
                </a:solidFill>
                <a:latin typeface="Arial MT"/>
                <a:cs typeface="Arial MT"/>
              </a:rPr>
              <a:t>servizi</a:t>
            </a:r>
            <a:r>
              <a:rPr sz="1200" spc="20" dirty="0">
                <a:solidFill>
                  <a:srgbClr val="62666A"/>
                </a:solidFill>
                <a:latin typeface="Arial MT"/>
                <a:cs typeface="Arial MT"/>
              </a:rPr>
              <a:t> </a:t>
            </a:r>
            <a:r>
              <a:rPr sz="1200" spc="-5" dirty="0">
                <a:solidFill>
                  <a:srgbClr val="62666A"/>
                </a:solidFill>
                <a:latin typeface="Arial MT"/>
                <a:cs typeface="Arial MT"/>
              </a:rPr>
              <a:t>ad</a:t>
            </a:r>
            <a:r>
              <a:rPr sz="1200" dirty="0">
                <a:solidFill>
                  <a:srgbClr val="62666A"/>
                </a:solidFill>
                <a:latin typeface="Arial MT"/>
                <a:cs typeface="Arial MT"/>
              </a:rPr>
              <a:t> </a:t>
            </a:r>
            <a:r>
              <a:rPr sz="1200" spc="-5" dirty="0">
                <a:solidFill>
                  <a:srgbClr val="62666A"/>
                </a:solidFill>
                <a:latin typeface="Arial MT"/>
                <a:cs typeface="Arial MT"/>
              </a:rPr>
              <a:t>un </a:t>
            </a:r>
            <a:r>
              <a:rPr sz="1200" spc="-320" dirty="0">
                <a:solidFill>
                  <a:srgbClr val="62666A"/>
                </a:solidFill>
                <a:latin typeface="Arial MT"/>
                <a:cs typeface="Arial MT"/>
              </a:rPr>
              <a:t> </a:t>
            </a:r>
            <a:r>
              <a:rPr sz="1200" spc="-5" dirty="0">
                <a:solidFill>
                  <a:srgbClr val="62666A"/>
                </a:solidFill>
                <a:latin typeface="Arial MT"/>
                <a:cs typeface="Arial MT"/>
              </a:rPr>
              <a:t>cliente</a:t>
            </a:r>
            <a:r>
              <a:rPr sz="1200" spc="-20" dirty="0">
                <a:solidFill>
                  <a:srgbClr val="62666A"/>
                </a:solidFill>
                <a:latin typeface="Arial MT"/>
                <a:cs typeface="Arial MT"/>
              </a:rPr>
              <a:t> </a:t>
            </a:r>
            <a:r>
              <a:rPr sz="1200" spc="-5" dirty="0">
                <a:solidFill>
                  <a:srgbClr val="62666A"/>
                </a:solidFill>
                <a:latin typeface="Arial MT"/>
                <a:cs typeface="Arial MT"/>
              </a:rPr>
              <a:t>di</a:t>
            </a:r>
            <a:r>
              <a:rPr sz="1200" spc="-15" dirty="0">
                <a:solidFill>
                  <a:srgbClr val="62666A"/>
                </a:solidFill>
                <a:latin typeface="Arial MT"/>
                <a:cs typeface="Arial MT"/>
              </a:rPr>
              <a:t> </a:t>
            </a:r>
            <a:r>
              <a:rPr sz="1200" spc="-5" dirty="0">
                <a:solidFill>
                  <a:srgbClr val="62666A"/>
                </a:solidFill>
                <a:latin typeface="Arial MT"/>
                <a:cs typeface="Arial MT"/>
              </a:rPr>
              <a:t>revisione</a:t>
            </a:r>
            <a:r>
              <a:rPr sz="1200" spc="-15" dirty="0">
                <a:solidFill>
                  <a:srgbClr val="62666A"/>
                </a:solidFill>
                <a:latin typeface="Arial MT"/>
                <a:cs typeface="Arial MT"/>
              </a:rPr>
              <a:t> </a:t>
            </a:r>
            <a:r>
              <a:rPr sz="1200" spc="-5" dirty="0">
                <a:solidFill>
                  <a:srgbClr val="62666A"/>
                </a:solidFill>
                <a:latin typeface="Arial MT"/>
                <a:cs typeface="Arial MT"/>
              </a:rPr>
              <a:t>legale</a:t>
            </a:r>
            <a:r>
              <a:rPr sz="1200" spc="-20" dirty="0">
                <a:solidFill>
                  <a:srgbClr val="62666A"/>
                </a:solidFill>
                <a:latin typeface="Arial MT"/>
                <a:cs typeface="Arial MT"/>
              </a:rPr>
              <a:t> </a:t>
            </a:r>
            <a:r>
              <a:rPr sz="1200" spc="-5" dirty="0">
                <a:solidFill>
                  <a:srgbClr val="62666A"/>
                </a:solidFill>
                <a:latin typeface="Arial MT"/>
                <a:cs typeface="Arial MT"/>
              </a:rPr>
              <a:t>(inclusa</a:t>
            </a:r>
            <a:r>
              <a:rPr sz="1200" spc="-30" dirty="0">
                <a:solidFill>
                  <a:srgbClr val="62666A"/>
                </a:solidFill>
                <a:latin typeface="Arial MT"/>
                <a:cs typeface="Arial MT"/>
              </a:rPr>
              <a:t> </a:t>
            </a:r>
            <a:r>
              <a:rPr sz="1200" spc="-5" dirty="0">
                <a:solidFill>
                  <a:srgbClr val="62666A"/>
                </a:solidFill>
                <a:latin typeface="Arial MT"/>
                <a:cs typeface="Arial MT"/>
              </a:rPr>
              <a:t>la</a:t>
            </a:r>
            <a:r>
              <a:rPr sz="1200" spc="5" dirty="0">
                <a:solidFill>
                  <a:srgbClr val="62666A"/>
                </a:solidFill>
                <a:latin typeface="Arial MT"/>
                <a:cs typeface="Arial MT"/>
              </a:rPr>
              <a:t> </a:t>
            </a:r>
            <a:r>
              <a:rPr sz="1200" spc="-5" dirty="0">
                <a:solidFill>
                  <a:srgbClr val="62666A"/>
                </a:solidFill>
                <a:latin typeface="Arial MT"/>
                <a:cs typeface="Arial MT"/>
              </a:rPr>
              <a:t>vendita</a:t>
            </a:r>
            <a:r>
              <a:rPr sz="1200" spc="-20" dirty="0">
                <a:solidFill>
                  <a:srgbClr val="62666A"/>
                </a:solidFill>
                <a:latin typeface="Arial MT"/>
                <a:cs typeface="Arial MT"/>
              </a:rPr>
              <a:t> </a:t>
            </a:r>
            <a:r>
              <a:rPr sz="1200" spc="-5" dirty="0">
                <a:solidFill>
                  <a:srgbClr val="62666A"/>
                </a:solidFill>
                <a:latin typeface="Arial MT"/>
                <a:cs typeface="Arial MT"/>
              </a:rPr>
              <a:t>di</a:t>
            </a:r>
            <a:r>
              <a:rPr sz="1200" spc="-15" dirty="0">
                <a:solidFill>
                  <a:srgbClr val="62666A"/>
                </a:solidFill>
                <a:latin typeface="Arial MT"/>
                <a:cs typeface="Arial MT"/>
              </a:rPr>
              <a:t> </a:t>
            </a:r>
            <a:r>
              <a:rPr sz="1200" spc="-5" dirty="0">
                <a:solidFill>
                  <a:srgbClr val="62666A"/>
                </a:solidFill>
                <a:latin typeface="Arial MT"/>
                <a:cs typeface="Arial MT"/>
              </a:rPr>
              <a:t>software);</a:t>
            </a:r>
            <a:endParaRPr sz="1200" dirty="0">
              <a:latin typeface="Arial MT"/>
              <a:cs typeface="Arial MT"/>
            </a:endParaRPr>
          </a:p>
          <a:p>
            <a:pPr marL="241300" marR="79375" indent="-229235">
              <a:lnSpc>
                <a:spcPct val="100000"/>
              </a:lnSpc>
              <a:spcBef>
                <a:spcPts val="290"/>
              </a:spcBef>
              <a:buAutoNum type="alphaLcPeriod"/>
              <a:tabLst>
                <a:tab pos="241935" algn="l"/>
              </a:tabLst>
            </a:pPr>
            <a:r>
              <a:rPr sz="1200" spc="-5" dirty="0">
                <a:solidFill>
                  <a:srgbClr val="62666A"/>
                </a:solidFill>
                <a:latin typeface="Arial MT"/>
                <a:cs typeface="Arial MT"/>
              </a:rPr>
              <a:t>Divieto</a:t>
            </a:r>
            <a:r>
              <a:rPr sz="1200" spc="-10" dirty="0">
                <a:solidFill>
                  <a:srgbClr val="62666A"/>
                </a:solidFill>
                <a:latin typeface="Arial MT"/>
                <a:cs typeface="Arial MT"/>
              </a:rPr>
              <a:t> </a:t>
            </a:r>
            <a:r>
              <a:rPr sz="1200" dirty="0">
                <a:solidFill>
                  <a:srgbClr val="62666A"/>
                </a:solidFill>
                <a:latin typeface="Arial MT"/>
                <a:cs typeface="Arial MT"/>
              </a:rPr>
              <a:t>di</a:t>
            </a:r>
            <a:r>
              <a:rPr sz="1200" spc="-5" dirty="0">
                <a:solidFill>
                  <a:srgbClr val="62666A"/>
                </a:solidFill>
                <a:latin typeface="Arial MT"/>
                <a:cs typeface="Arial MT"/>
              </a:rPr>
              <a:t> </a:t>
            </a:r>
            <a:r>
              <a:rPr sz="1200" dirty="0">
                <a:solidFill>
                  <a:srgbClr val="62666A"/>
                </a:solidFill>
                <a:latin typeface="Arial MT"/>
                <a:cs typeface="Arial MT"/>
              </a:rPr>
              <a:t>sollecitare</a:t>
            </a:r>
            <a:r>
              <a:rPr sz="1200" spc="-20" dirty="0">
                <a:solidFill>
                  <a:srgbClr val="62666A"/>
                </a:solidFill>
                <a:latin typeface="Arial MT"/>
                <a:cs typeface="Arial MT"/>
              </a:rPr>
              <a:t> </a:t>
            </a:r>
            <a:r>
              <a:rPr sz="1200" dirty="0">
                <a:solidFill>
                  <a:srgbClr val="62666A"/>
                </a:solidFill>
                <a:latin typeface="Arial MT"/>
                <a:cs typeface="Arial MT"/>
              </a:rPr>
              <a:t>od</a:t>
            </a:r>
            <a:r>
              <a:rPr sz="1200" spc="-15" dirty="0">
                <a:solidFill>
                  <a:srgbClr val="62666A"/>
                </a:solidFill>
                <a:latin typeface="Arial MT"/>
                <a:cs typeface="Arial MT"/>
              </a:rPr>
              <a:t> </a:t>
            </a:r>
            <a:r>
              <a:rPr sz="1200" dirty="0">
                <a:solidFill>
                  <a:srgbClr val="62666A"/>
                </a:solidFill>
                <a:latin typeface="Arial MT"/>
                <a:cs typeface="Arial MT"/>
              </a:rPr>
              <a:t>accettare</a:t>
            </a:r>
            <a:r>
              <a:rPr sz="1200" spc="-20" dirty="0">
                <a:solidFill>
                  <a:srgbClr val="62666A"/>
                </a:solidFill>
                <a:latin typeface="Arial MT"/>
                <a:cs typeface="Arial MT"/>
              </a:rPr>
              <a:t> </a:t>
            </a:r>
            <a:r>
              <a:rPr sz="1200" spc="-5" dirty="0">
                <a:solidFill>
                  <a:srgbClr val="62666A"/>
                </a:solidFill>
                <a:latin typeface="Arial MT"/>
                <a:cs typeface="Arial MT"/>
              </a:rPr>
              <a:t>regali, </a:t>
            </a:r>
            <a:r>
              <a:rPr sz="1200" dirty="0">
                <a:solidFill>
                  <a:srgbClr val="62666A"/>
                </a:solidFill>
                <a:latin typeface="Arial MT"/>
                <a:cs typeface="Arial MT"/>
              </a:rPr>
              <a:t>ospitalità</a:t>
            </a:r>
            <a:r>
              <a:rPr sz="1200" spc="-40" dirty="0">
                <a:solidFill>
                  <a:srgbClr val="62666A"/>
                </a:solidFill>
                <a:latin typeface="Arial MT"/>
                <a:cs typeface="Arial MT"/>
              </a:rPr>
              <a:t> </a:t>
            </a:r>
            <a:r>
              <a:rPr sz="1200" dirty="0">
                <a:solidFill>
                  <a:srgbClr val="62666A"/>
                </a:solidFill>
                <a:latin typeface="Arial MT"/>
                <a:cs typeface="Arial MT"/>
              </a:rPr>
              <a:t>ed</a:t>
            </a:r>
            <a:r>
              <a:rPr sz="1200" spc="-5" dirty="0">
                <a:solidFill>
                  <a:srgbClr val="62666A"/>
                </a:solidFill>
                <a:latin typeface="Arial MT"/>
                <a:cs typeface="Arial MT"/>
              </a:rPr>
              <a:t> </a:t>
            </a:r>
            <a:r>
              <a:rPr sz="1200" dirty="0">
                <a:solidFill>
                  <a:srgbClr val="62666A"/>
                </a:solidFill>
                <a:latin typeface="Arial MT"/>
                <a:cs typeface="Arial MT"/>
              </a:rPr>
              <a:t>altri favori</a:t>
            </a:r>
            <a:r>
              <a:rPr sz="1200" spc="-30" dirty="0">
                <a:solidFill>
                  <a:srgbClr val="62666A"/>
                </a:solidFill>
                <a:latin typeface="Arial MT"/>
                <a:cs typeface="Arial MT"/>
              </a:rPr>
              <a:t> </a:t>
            </a:r>
            <a:r>
              <a:rPr sz="1200" dirty="0">
                <a:solidFill>
                  <a:srgbClr val="62666A"/>
                </a:solidFill>
                <a:latin typeface="Arial MT"/>
                <a:cs typeface="Arial MT"/>
              </a:rPr>
              <a:t>di</a:t>
            </a:r>
            <a:r>
              <a:rPr sz="1200" spc="5" dirty="0">
                <a:solidFill>
                  <a:srgbClr val="62666A"/>
                </a:solidFill>
                <a:latin typeface="Arial MT"/>
                <a:cs typeface="Arial MT"/>
              </a:rPr>
              <a:t> </a:t>
            </a:r>
            <a:r>
              <a:rPr sz="1200" dirty="0">
                <a:solidFill>
                  <a:srgbClr val="62666A"/>
                </a:solidFill>
                <a:latin typeface="Arial MT"/>
                <a:cs typeface="Arial MT"/>
              </a:rPr>
              <a:t>natura</a:t>
            </a:r>
            <a:r>
              <a:rPr sz="1200" spc="-30" dirty="0">
                <a:solidFill>
                  <a:srgbClr val="62666A"/>
                </a:solidFill>
                <a:latin typeface="Arial MT"/>
                <a:cs typeface="Arial MT"/>
              </a:rPr>
              <a:t> </a:t>
            </a:r>
            <a:r>
              <a:rPr sz="1200" spc="-5" dirty="0">
                <a:solidFill>
                  <a:srgbClr val="62666A"/>
                </a:solidFill>
                <a:latin typeface="Arial MT"/>
                <a:cs typeface="Arial MT"/>
              </a:rPr>
              <a:t>pecuniaria</a:t>
            </a:r>
            <a:r>
              <a:rPr sz="1200" spc="-45" dirty="0">
                <a:solidFill>
                  <a:srgbClr val="62666A"/>
                </a:solidFill>
                <a:latin typeface="Arial MT"/>
                <a:cs typeface="Arial MT"/>
              </a:rPr>
              <a:t> </a:t>
            </a:r>
            <a:r>
              <a:rPr sz="1200" dirty="0">
                <a:solidFill>
                  <a:srgbClr val="62666A"/>
                </a:solidFill>
                <a:latin typeface="Arial MT"/>
                <a:cs typeface="Arial MT"/>
              </a:rPr>
              <a:t>o</a:t>
            </a:r>
            <a:r>
              <a:rPr sz="1200" spc="5" dirty="0">
                <a:solidFill>
                  <a:srgbClr val="62666A"/>
                </a:solidFill>
                <a:latin typeface="Arial MT"/>
                <a:cs typeface="Arial MT"/>
              </a:rPr>
              <a:t> </a:t>
            </a:r>
            <a:r>
              <a:rPr sz="1200" dirty="0">
                <a:solidFill>
                  <a:srgbClr val="62666A"/>
                </a:solidFill>
                <a:latin typeface="Arial MT"/>
                <a:cs typeface="Arial MT"/>
              </a:rPr>
              <a:t>non </a:t>
            </a:r>
            <a:r>
              <a:rPr sz="1200" spc="-320" dirty="0">
                <a:solidFill>
                  <a:srgbClr val="62666A"/>
                </a:solidFill>
                <a:latin typeface="Arial MT"/>
                <a:cs typeface="Arial MT"/>
              </a:rPr>
              <a:t> </a:t>
            </a:r>
            <a:r>
              <a:rPr sz="1200" spc="-5" dirty="0">
                <a:solidFill>
                  <a:srgbClr val="62666A"/>
                </a:solidFill>
                <a:latin typeface="Arial MT"/>
                <a:cs typeface="Arial MT"/>
              </a:rPr>
              <a:t>pecuniaria, diretti od indiretti, salvo </a:t>
            </a:r>
            <a:r>
              <a:rPr sz="1200" dirty="0">
                <a:solidFill>
                  <a:srgbClr val="62666A"/>
                </a:solidFill>
                <a:latin typeface="Arial MT"/>
                <a:cs typeface="Arial MT"/>
              </a:rPr>
              <a:t>che </a:t>
            </a:r>
            <a:r>
              <a:rPr sz="1200" spc="-5" dirty="0">
                <a:solidFill>
                  <a:srgbClr val="62666A"/>
                </a:solidFill>
                <a:latin typeface="Arial MT"/>
                <a:cs typeface="Arial MT"/>
              </a:rPr>
              <a:t>un terzo informato, obiettivo o ragionevole </a:t>
            </a:r>
            <a:r>
              <a:rPr sz="1200" dirty="0">
                <a:solidFill>
                  <a:srgbClr val="62666A"/>
                </a:solidFill>
                <a:latin typeface="Arial MT"/>
                <a:cs typeface="Arial MT"/>
              </a:rPr>
              <a:t> </a:t>
            </a:r>
            <a:r>
              <a:rPr sz="1200" spc="-5" dirty="0">
                <a:solidFill>
                  <a:srgbClr val="62666A"/>
                </a:solidFill>
                <a:latin typeface="Arial MT"/>
                <a:cs typeface="Arial MT"/>
              </a:rPr>
              <a:t>considererebbe</a:t>
            </a:r>
            <a:r>
              <a:rPr sz="1200" spc="-10" dirty="0">
                <a:solidFill>
                  <a:srgbClr val="62666A"/>
                </a:solidFill>
                <a:latin typeface="Arial MT"/>
                <a:cs typeface="Arial MT"/>
              </a:rPr>
              <a:t> </a:t>
            </a:r>
            <a:r>
              <a:rPr sz="1200" spc="-5" dirty="0">
                <a:solidFill>
                  <a:srgbClr val="62666A"/>
                </a:solidFill>
                <a:latin typeface="Arial MT"/>
                <a:cs typeface="Arial MT"/>
              </a:rPr>
              <a:t>il</a:t>
            </a:r>
            <a:r>
              <a:rPr sz="1200" spc="-40" dirty="0">
                <a:solidFill>
                  <a:srgbClr val="62666A"/>
                </a:solidFill>
                <a:latin typeface="Arial MT"/>
                <a:cs typeface="Arial MT"/>
              </a:rPr>
              <a:t> </a:t>
            </a:r>
            <a:r>
              <a:rPr sz="1200" spc="-5" dirty="0">
                <a:solidFill>
                  <a:srgbClr val="62666A"/>
                </a:solidFill>
                <a:latin typeface="Arial MT"/>
                <a:cs typeface="Arial MT"/>
              </a:rPr>
              <a:t>loro valore</a:t>
            </a:r>
            <a:r>
              <a:rPr sz="1200" spc="-10" dirty="0">
                <a:solidFill>
                  <a:srgbClr val="62666A"/>
                </a:solidFill>
                <a:latin typeface="Arial MT"/>
                <a:cs typeface="Arial MT"/>
              </a:rPr>
              <a:t> </a:t>
            </a:r>
            <a:r>
              <a:rPr sz="1200" spc="-5" dirty="0">
                <a:solidFill>
                  <a:srgbClr val="62666A"/>
                </a:solidFill>
                <a:latin typeface="Arial MT"/>
                <a:cs typeface="Arial MT"/>
              </a:rPr>
              <a:t>trascurabile</a:t>
            </a:r>
            <a:r>
              <a:rPr sz="1200" spc="-30" dirty="0">
                <a:solidFill>
                  <a:srgbClr val="62666A"/>
                </a:solidFill>
                <a:latin typeface="Arial MT"/>
                <a:cs typeface="Arial MT"/>
              </a:rPr>
              <a:t> </a:t>
            </a:r>
            <a:r>
              <a:rPr sz="1200" spc="-5" dirty="0">
                <a:solidFill>
                  <a:srgbClr val="62666A"/>
                </a:solidFill>
                <a:latin typeface="Arial MT"/>
                <a:cs typeface="Arial MT"/>
              </a:rPr>
              <a:t>od</a:t>
            </a:r>
            <a:r>
              <a:rPr sz="1200" spc="-15" dirty="0">
                <a:solidFill>
                  <a:srgbClr val="62666A"/>
                </a:solidFill>
                <a:latin typeface="Arial MT"/>
                <a:cs typeface="Arial MT"/>
              </a:rPr>
              <a:t> </a:t>
            </a:r>
            <a:r>
              <a:rPr sz="1200" spc="-5" dirty="0">
                <a:solidFill>
                  <a:srgbClr val="62666A"/>
                </a:solidFill>
                <a:latin typeface="Arial MT"/>
                <a:cs typeface="Arial MT"/>
              </a:rPr>
              <a:t>insignificante;</a:t>
            </a:r>
            <a:endParaRPr sz="1200" dirty="0">
              <a:latin typeface="Arial MT"/>
              <a:cs typeface="Arial MT"/>
            </a:endParaRPr>
          </a:p>
          <a:p>
            <a:pPr marL="241300" indent="-229235">
              <a:lnSpc>
                <a:spcPct val="100000"/>
              </a:lnSpc>
              <a:spcBef>
                <a:spcPts val="290"/>
              </a:spcBef>
              <a:buAutoNum type="alphaLcPeriod"/>
              <a:tabLst>
                <a:tab pos="241935" algn="l"/>
              </a:tabLst>
            </a:pPr>
            <a:r>
              <a:rPr sz="1200" spc="-5" dirty="0">
                <a:solidFill>
                  <a:srgbClr val="62666A"/>
                </a:solidFill>
                <a:latin typeface="Arial MT"/>
                <a:cs typeface="Arial MT"/>
              </a:rPr>
              <a:t>Divieto di</a:t>
            </a:r>
            <a:r>
              <a:rPr sz="1200" spc="-10" dirty="0">
                <a:solidFill>
                  <a:srgbClr val="62666A"/>
                </a:solidFill>
                <a:latin typeface="Arial MT"/>
                <a:cs typeface="Arial MT"/>
              </a:rPr>
              <a:t> </a:t>
            </a:r>
            <a:r>
              <a:rPr sz="1200" dirty="0">
                <a:solidFill>
                  <a:srgbClr val="62666A"/>
                </a:solidFill>
                <a:latin typeface="Arial MT"/>
                <a:cs typeface="Arial MT"/>
              </a:rPr>
              <a:t>assumere</a:t>
            </a:r>
            <a:r>
              <a:rPr sz="1200" spc="-30" dirty="0">
                <a:solidFill>
                  <a:srgbClr val="62666A"/>
                </a:solidFill>
                <a:latin typeface="Arial MT"/>
                <a:cs typeface="Arial MT"/>
              </a:rPr>
              <a:t> </a:t>
            </a:r>
            <a:r>
              <a:rPr sz="1200" spc="-5" dirty="0">
                <a:solidFill>
                  <a:srgbClr val="62666A"/>
                </a:solidFill>
                <a:latin typeface="Arial MT"/>
                <a:cs typeface="Arial MT"/>
              </a:rPr>
              <a:t>la </a:t>
            </a:r>
            <a:r>
              <a:rPr sz="1200" dirty="0">
                <a:solidFill>
                  <a:srgbClr val="62666A"/>
                </a:solidFill>
                <a:latin typeface="Arial MT"/>
                <a:cs typeface="Arial MT"/>
              </a:rPr>
              <a:t>custodia</a:t>
            </a:r>
            <a:r>
              <a:rPr sz="1200" spc="-25" dirty="0">
                <a:solidFill>
                  <a:srgbClr val="62666A"/>
                </a:solidFill>
                <a:latin typeface="Arial MT"/>
                <a:cs typeface="Arial MT"/>
              </a:rPr>
              <a:t> </a:t>
            </a:r>
            <a:r>
              <a:rPr sz="1200" spc="-5" dirty="0">
                <a:solidFill>
                  <a:srgbClr val="62666A"/>
                </a:solidFill>
                <a:latin typeface="Arial MT"/>
                <a:cs typeface="Arial MT"/>
              </a:rPr>
              <a:t>di</a:t>
            </a:r>
            <a:r>
              <a:rPr sz="1200" spc="5" dirty="0">
                <a:solidFill>
                  <a:srgbClr val="62666A"/>
                </a:solidFill>
                <a:latin typeface="Arial MT"/>
                <a:cs typeface="Arial MT"/>
              </a:rPr>
              <a:t> </a:t>
            </a:r>
            <a:r>
              <a:rPr sz="1200" spc="-5" dirty="0">
                <a:solidFill>
                  <a:srgbClr val="62666A"/>
                </a:solidFill>
                <a:latin typeface="Arial MT"/>
                <a:cs typeface="Arial MT"/>
              </a:rPr>
              <a:t>denaro</a:t>
            </a:r>
            <a:r>
              <a:rPr sz="1200" spc="-30" dirty="0">
                <a:solidFill>
                  <a:srgbClr val="62666A"/>
                </a:solidFill>
                <a:latin typeface="Arial MT"/>
                <a:cs typeface="Arial MT"/>
              </a:rPr>
              <a:t> </a:t>
            </a:r>
            <a:r>
              <a:rPr sz="1200" spc="-5" dirty="0">
                <a:solidFill>
                  <a:srgbClr val="62666A"/>
                </a:solidFill>
                <a:latin typeface="Arial MT"/>
                <a:cs typeface="Arial MT"/>
              </a:rPr>
              <a:t>o di</a:t>
            </a:r>
            <a:r>
              <a:rPr sz="1200" spc="10" dirty="0">
                <a:solidFill>
                  <a:srgbClr val="62666A"/>
                </a:solidFill>
                <a:latin typeface="Arial MT"/>
                <a:cs typeface="Arial MT"/>
              </a:rPr>
              <a:t> </a:t>
            </a:r>
            <a:r>
              <a:rPr sz="1200" spc="-5" dirty="0">
                <a:solidFill>
                  <a:srgbClr val="62666A"/>
                </a:solidFill>
                <a:latin typeface="Arial MT"/>
                <a:cs typeface="Arial MT"/>
              </a:rPr>
              <a:t>altri</a:t>
            </a:r>
            <a:r>
              <a:rPr sz="1200" spc="-15" dirty="0">
                <a:solidFill>
                  <a:srgbClr val="62666A"/>
                </a:solidFill>
                <a:latin typeface="Arial MT"/>
                <a:cs typeface="Arial MT"/>
              </a:rPr>
              <a:t> </a:t>
            </a:r>
            <a:r>
              <a:rPr sz="1200" spc="-5" dirty="0">
                <a:solidFill>
                  <a:srgbClr val="62666A"/>
                </a:solidFill>
                <a:latin typeface="Arial MT"/>
                <a:cs typeface="Arial MT"/>
              </a:rPr>
              <a:t>beni</a:t>
            </a:r>
            <a:r>
              <a:rPr sz="1200" spc="-20" dirty="0">
                <a:solidFill>
                  <a:srgbClr val="62666A"/>
                </a:solidFill>
                <a:latin typeface="Arial MT"/>
                <a:cs typeface="Arial MT"/>
              </a:rPr>
              <a:t> </a:t>
            </a:r>
            <a:r>
              <a:rPr sz="1200" spc="-5" dirty="0">
                <a:solidFill>
                  <a:srgbClr val="62666A"/>
                </a:solidFill>
                <a:latin typeface="Arial MT"/>
                <a:cs typeface="Arial MT"/>
              </a:rPr>
              <a:t>del</a:t>
            </a:r>
            <a:r>
              <a:rPr sz="1200" spc="-20" dirty="0">
                <a:solidFill>
                  <a:srgbClr val="62666A"/>
                </a:solidFill>
                <a:latin typeface="Arial MT"/>
                <a:cs typeface="Arial MT"/>
              </a:rPr>
              <a:t> </a:t>
            </a:r>
            <a:r>
              <a:rPr sz="1200" spc="-5" dirty="0">
                <a:solidFill>
                  <a:srgbClr val="62666A"/>
                </a:solidFill>
                <a:latin typeface="Arial MT"/>
                <a:cs typeface="Arial MT"/>
              </a:rPr>
              <a:t>cliente.</a:t>
            </a:r>
            <a:endParaRPr sz="1200" dirty="0">
              <a:latin typeface="Arial MT"/>
              <a:cs typeface="Arial MT"/>
            </a:endParaRP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38</a:t>
            </a:fld>
            <a:endParaRPr dirty="0"/>
          </a:p>
        </p:txBody>
      </p:sp>
      <p:sp>
        <p:nvSpPr>
          <p:cNvPr id="3" name="object 3"/>
          <p:cNvSpPr txBox="1">
            <a:spLocks noGrp="1"/>
          </p:cNvSpPr>
          <p:nvPr>
            <p:ph type="title"/>
          </p:nvPr>
        </p:nvSpPr>
        <p:spPr>
          <a:xfrm>
            <a:off x="1027277" y="302132"/>
            <a:ext cx="7160895" cy="330835"/>
          </a:xfrm>
          <a:prstGeom prst="rect">
            <a:avLst/>
          </a:prstGeom>
        </p:spPr>
        <p:txBody>
          <a:bodyPr vert="horz" wrap="square" lIns="0" tIns="13335" rIns="0" bIns="0" rtlCol="0">
            <a:spAutoFit/>
          </a:bodyPr>
          <a:lstStyle/>
          <a:p>
            <a:pPr marL="12700">
              <a:lnSpc>
                <a:spcPct val="100000"/>
              </a:lnSpc>
              <a:spcBef>
                <a:spcPts val="105"/>
              </a:spcBef>
            </a:pPr>
            <a:r>
              <a:rPr spc="-5" dirty="0">
                <a:solidFill>
                  <a:srgbClr val="62666A"/>
                </a:solidFill>
              </a:rPr>
              <a:t>CAUSE</a:t>
            </a:r>
            <a:r>
              <a:rPr spc="15" dirty="0">
                <a:solidFill>
                  <a:srgbClr val="62666A"/>
                </a:solidFill>
              </a:rPr>
              <a:t> </a:t>
            </a:r>
            <a:r>
              <a:rPr dirty="0">
                <a:solidFill>
                  <a:srgbClr val="62666A"/>
                </a:solidFill>
              </a:rPr>
              <a:t>DI</a:t>
            </a:r>
            <a:r>
              <a:rPr spc="-5" dirty="0">
                <a:solidFill>
                  <a:srgbClr val="62666A"/>
                </a:solidFill>
              </a:rPr>
              <a:t> </a:t>
            </a:r>
            <a:r>
              <a:rPr spc="-40" dirty="0">
                <a:solidFill>
                  <a:srgbClr val="62666A"/>
                </a:solidFill>
              </a:rPr>
              <a:t>INCOMPATIBILITA’</a:t>
            </a:r>
            <a:r>
              <a:rPr spc="-95" dirty="0">
                <a:solidFill>
                  <a:srgbClr val="62666A"/>
                </a:solidFill>
              </a:rPr>
              <a:t> </a:t>
            </a:r>
            <a:r>
              <a:rPr spc="-5" dirty="0">
                <a:solidFill>
                  <a:srgbClr val="62666A"/>
                </a:solidFill>
              </a:rPr>
              <a:t>CON</a:t>
            </a:r>
            <a:r>
              <a:rPr spc="5" dirty="0">
                <a:solidFill>
                  <a:srgbClr val="62666A"/>
                </a:solidFill>
              </a:rPr>
              <a:t> </a:t>
            </a:r>
            <a:r>
              <a:rPr spc="-55" dirty="0">
                <a:solidFill>
                  <a:srgbClr val="62666A"/>
                </a:solidFill>
              </a:rPr>
              <a:t>L’ATTIVITA’</a:t>
            </a:r>
            <a:r>
              <a:rPr spc="-60" dirty="0">
                <a:solidFill>
                  <a:srgbClr val="62666A"/>
                </a:solidFill>
              </a:rPr>
              <a:t> </a:t>
            </a:r>
            <a:r>
              <a:rPr spc="-5" dirty="0">
                <a:solidFill>
                  <a:srgbClr val="62666A"/>
                </a:solidFill>
              </a:rPr>
              <a:t>DI</a:t>
            </a:r>
            <a:r>
              <a:rPr spc="5" dirty="0">
                <a:solidFill>
                  <a:srgbClr val="62666A"/>
                </a:solidFill>
              </a:rPr>
              <a:t> </a:t>
            </a:r>
            <a:r>
              <a:rPr spc="-5" dirty="0">
                <a:solidFill>
                  <a:srgbClr val="62666A"/>
                </a:solidFill>
              </a:rPr>
              <a:t>REVISORE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9407" y="944626"/>
            <a:ext cx="6238875" cy="2059538"/>
          </a:xfrm>
          <a:prstGeom prst="rect">
            <a:avLst/>
          </a:prstGeom>
        </p:spPr>
        <p:txBody>
          <a:bodyPr vert="horz" wrap="square" lIns="0" tIns="12700" rIns="0" bIns="0" rtlCol="0">
            <a:spAutoFit/>
          </a:bodyPr>
          <a:lstStyle/>
          <a:p>
            <a:pPr marL="12700">
              <a:lnSpc>
                <a:spcPct val="100000"/>
              </a:lnSpc>
              <a:spcBef>
                <a:spcPts val="100"/>
              </a:spcBef>
            </a:pPr>
            <a:r>
              <a:rPr lang="it-IT" sz="1200" spc="-5" dirty="0">
                <a:solidFill>
                  <a:srgbClr val="62666A"/>
                </a:solidFill>
                <a:latin typeface="Arial MT"/>
                <a:cs typeface="Arial MT"/>
              </a:rPr>
              <a:t>D</a:t>
            </a:r>
            <a:r>
              <a:rPr sz="1200" spc="-5" dirty="0" err="1">
                <a:solidFill>
                  <a:srgbClr val="62666A"/>
                </a:solidFill>
                <a:latin typeface="Arial MT"/>
                <a:cs typeface="Arial MT"/>
              </a:rPr>
              <a:t>ivieto</a:t>
            </a:r>
            <a:r>
              <a:rPr sz="1200" spc="-5" dirty="0">
                <a:solidFill>
                  <a:srgbClr val="62666A"/>
                </a:solidFill>
                <a:latin typeface="Arial MT"/>
                <a:cs typeface="Arial MT"/>
              </a:rPr>
              <a:t> previsto</a:t>
            </a:r>
            <a:r>
              <a:rPr sz="1200" dirty="0">
                <a:solidFill>
                  <a:srgbClr val="62666A"/>
                </a:solidFill>
                <a:latin typeface="Arial MT"/>
                <a:cs typeface="Arial MT"/>
              </a:rPr>
              <a:t> </a:t>
            </a:r>
            <a:r>
              <a:rPr sz="1200" spc="-5" dirty="0">
                <a:solidFill>
                  <a:srgbClr val="62666A"/>
                </a:solidFill>
                <a:latin typeface="Arial MT"/>
                <a:cs typeface="Arial MT"/>
              </a:rPr>
              <a:t>dal</a:t>
            </a:r>
            <a:r>
              <a:rPr sz="1200" spc="5" dirty="0">
                <a:solidFill>
                  <a:srgbClr val="62666A"/>
                </a:solidFill>
                <a:latin typeface="Arial MT"/>
                <a:cs typeface="Arial MT"/>
              </a:rPr>
              <a:t> </a:t>
            </a:r>
            <a:r>
              <a:rPr sz="1200" b="1" spc="-5" dirty="0">
                <a:solidFill>
                  <a:srgbClr val="62666A"/>
                </a:solidFill>
                <a:latin typeface="Arial"/>
                <a:cs typeface="Arial"/>
              </a:rPr>
              <a:t>Code</a:t>
            </a:r>
            <a:r>
              <a:rPr sz="1200" b="1" spc="5" dirty="0">
                <a:solidFill>
                  <a:srgbClr val="62666A"/>
                </a:solidFill>
                <a:latin typeface="Arial"/>
                <a:cs typeface="Arial"/>
              </a:rPr>
              <a:t> </a:t>
            </a:r>
            <a:r>
              <a:rPr sz="1200" b="1" dirty="0">
                <a:solidFill>
                  <a:srgbClr val="62666A"/>
                </a:solidFill>
                <a:latin typeface="Arial"/>
                <a:cs typeface="Arial"/>
              </a:rPr>
              <a:t>of</a:t>
            </a:r>
            <a:r>
              <a:rPr lang="it-IT" sz="1200" b="1" dirty="0">
                <a:solidFill>
                  <a:srgbClr val="62666A"/>
                </a:solidFill>
                <a:latin typeface="Arial"/>
                <a:cs typeface="Arial"/>
              </a:rPr>
              <a:t> </a:t>
            </a:r>
            <a:r>
              <a:rPr sz="1200" b="1" dirty="0">
                <a:solidFill>
                  <a:srgbClr val="62666A"/>
                </a:solidFill>
                <a:latin typeface="Arial"/>
                <a:cs typeface="Arial"/>
              </a:rPr>
              <a:t>Ethics</a:t>
            </a:r>
            <a:r>
              <a:rPr sz="1200" b="1" spc="-25" dirty="0">
                <a:solidFill>
                  <a:srgbClr val="62666A"/>
                </a:solidFill>
                <a:latin typeface="Arial"/>
                <a:cs typeface="Arial"/>
              </a:rPr>
              <a:t> </a:t>
            </a:r>
            <a:r>
              <a:rPr sz="1200" b="1" dirty="0">
                <a:solidFill>
                  <a:srgbClr val="62666A"/>
                </a:solidFill>
                <a:latin typeface="Arial"/>
                <a:cs typeface="Arial"/>
              </a:rPr>
              <a:t>dello</a:t>
            </a:r>
            <a:r>
              <a:rPr sz="1200" b="1" spc="-10" dirty="0">
                <a:solidFill>
                  <a:srgbClr val="62666A"/>
                </a:solidFill>
                <a:latin typeface="Arial"/>
                <a:cs typeface="Arial"/>
              </a:rPr>
              <a:t> IESBA</a:t>
            </a:r>
            <a:r>
              <a:rPr sz="1200" spc="-10" dirty="0">
                <a:solidFill>
                  <a:srgbClr val="62666A"/>
                </a:solidFill>
                <a:latin typeface="Arial MT"/>
                <a:cs typeface="Arial MT"/>
              </a:rPr>
              <a:t>:</a:t>
            </a:r>
            <a:endParaRPr sz="1200" dirty="0">
              <a:latin typeface="Arial MT"/>
              <a:cs typeface="Arial MT"/>
            </a:endParaRPr>
          </a:p>
          <a:p>
            <a:pPr>
              <a:lnSpc>
                <a:spcPct val="100000"/>
              </a:lnSpc>
              <a:spcBef>
                <a:spcPts val="40"/>
              </a:spcBef>
            </a:pPr>
            <a:endParaRPr sz="1800" dirty="0">
              <a:latin typeface="Arial MT"/>
              <a:cs typeface="Arial MT"/>
            </a:endParaRPr>
          </a:p>
          <a:p>
            <a:pPr marL="12700" marR="5080">
              <a:lnSpc>
                <a:spcPct val="100000"/>
              </a:lnSpc>
            </a:pPr>
            <a:r>
              <a:rPr sz="1600" spc="-5" dirty="0">
                <a:solidFill>
                  <a:srgbClr val="62666A"/>
                </a:solidFill>
                <a:latin typeface="Arial MT"/>
                <a:cs typeface="Arial MT"/>
              </a:rPr>
              <a:t>Costituisce</a:t>
            </a:r>
            <a:r>
              <a:rPr sz="1600" spc="-10" dirty="0">
                <a:solidFill>
                  <a:srgbClr val="62666A"/>
                </a:solidFill>
                <a:latin typeface="Arial MT"/>
                <a:cs typeface="Arial MT"/>
              </a:rPr>
              <a:t> una</a:t>
            </a:r>
            <a:r>
              <a:rPr sz="1600" spc="5" dirty="0">
                <a:solidFill>
                  <a:srgbClr val="62666A"/>
                </a:solidFill>
                <a:latin typeface="Arial MT"/>
                <a:cs typeface="Arial MT"/>
              </a:rPr>
              <a:t> </a:t>
            </a:r>
            <a:r>
              <a:rPr sz="1600" spc="-5" dirty="0">
                <a:solidFill>
                  <a:srgbClr val="62666A"/>
                </a:solidFill>
                <a:latin typeface="Arial MT"/>
                <a:cs typeface="Arial MT"/>
              </a:rPr>
              <a:t>minaccia</a:t>
            </a:r>
            <a:r>
              <a:rPr sz="1600" spc="-20" dirty="0">
                <a:solidFill>
                  <a:srgbClr val="62666A"/>
                </a:solidFill>
                <a:latin typeface="Arial MT"/>
                <a:cs typeface="Arial MT"/>
              </a:rPr>
              <a:t> </a:t>
            </a:r>
            <a:r>
              <a:rPr sz="1600" spc="-10" dirty="0">
                <a:solidFill>
                  <a:srgbClr val="62666A"/>
                </a:solidFill>
                <a:latin typeface="Arial MT"/>
                <a:cs typeface="Arial MT"/>
              </a:rPr>
              <a:t>per</a:t>
            </a:r>
            <a:r>
              <a:rPr sz="1600" spc="25" dirty="0">
                <a:solidFill>
                  <a:srgbClr val="62666A"/>
                </a:solidFill>
                <a:latin typeface="Arial MT"/>
                <a:cs typeface="Arial MT"/>
              </a:rPr>
              <a:t> </a:t>
            </a:r>
            <a:r>
              <a:rPr sz="1600" spc="-5" dirty="0">
                <a:solidFill>
                  <a:srgbClr val="62666A"/>
                </a:solidFill>
                <a:latin typeface="Arial MT"/>
                <a:cs typeface="Arial MT"/>
              </a:rPr>
              <a:t>l’indipendenza</a:t>
            </a:r>
            <a:r>
              <a:rPr sz="1600" spc="-30" dirty="0">
                <a:solidFill>
                  <a:srgbClr val="62666A"/>
                </a:solidFill>
                <a:latin typeface="Arial MT"/>
                <a:cs typeface="Arial MT"/>
              </a:rPr>
              <a:t> </a:t>
            </a:r>
            <a:r>
              <a:rPr sz="1600" spc="-10" dirty="0">
                <a:solidFill>
                  <a:srgbClr val="62666A"/>
                </a:solidFill>
                <a:latin typeface="Arial MT"/>
                <a:cs typeface="Arial MT"/>
              </a:rPr>
              <a:t>del</a:t>
            </a:r>
            <a:r>
              <a:rPr sz="1600" spc="10" dirty="0">
                <a:solidFill>
                  <a:srgbClr val="62666A"/>
                </a:solidFill>
                <a:latin typeface="Arial MT"/>
                <a:cs typeface="Arial MT"/>
              </a:rPr>
              <a:t> </a:t>
            </a:r>
            <a:r>
              <a:rPr sz="1600" spc="-5" dirty="0">
                <a:solidFill>
                  <a:srgbClr val="62666A"/>
                </a:solidFill>
                <a:latin typeface="Arial MT"/>
                <a:cs typeface="Arial MT"/>
              </a:rPr>
              <a:t>revisore,</a:t>
            </a:r>
            <a:r>
              <a:rPr sz="1600" spc="10" dirty="0">
                <a:solidFill>
                  <a:srgbClr val="62666A"/>
                </a:solidFill>
                <a:latin typeface="Arial MT"/>
                <a:cs typeface="Arial MT"/>
              </a:rPr>
              <a:t> </a:t>
            </a:r>
            <a:r>
              <a:rPr sz="1600" spc="-5" dirty="0">
                <a:solidFill>
                  <a:srgbClr val="62666A"/>
                </a:solidFill>
                <a:latin typeface="Arial MT"/>
                <a:cs typeface="Arial MT"/>
              </a:rPr>
              <a:t>la </a:t>
            </a:r>
            <a:r>
              <a:rPr sz="1600" spc="-10" dirty="0">
                <a:solidFill>
                  <a:srgbClr val="62666A"/>
                </a:solidFill>
                <a:latin typeface="Arial MT"/>
                <a:cs typeface="Arial MT"/>
              </a:rPr>
              <a:t>presenza </a:t>
            </a:r>
            <a:r>
              <a:rPr sz="1600" spc="-43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una</a:t>
            </a:r>
            <a:r>
              <a:rPr sz="1600" spc="10" dirty="0">
                <a:solidFill>
                  <a:srgbClr val="62666A"/>
                </a:solidFill>
                <a:latin typeface="Arial MT"/>
                <a:cs typeface="Arial MT"/>
              </a:rPr>
              <a:t> </a:t>
            </a:r>
            <a:r>
              <a:rPr sz="1600" u="heavy" spc="-5" dirty="0">
                <a:solidFill>
                  <a:srgbClr val="62666A"/>
                </a:solidFill>
                <a:uFill>
                  <a:solidFill>
                    <a:srgbClr val="62666A"/>
                  </a:solidFill>
                </a:uFill>
                <a:latin typeface="Arial MT"/>
                <a:cs typeface="Arial MT"/>
              </a:rPr>
              <a:t>parte</a:t>
            </a:r>
            <a:r>
              <a:rPr sz="1600" u="heavy" spc="20"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significativa</a:t>
            </a:r>
            <a:r>
              <a:rPr sz="1600" u="heavy" spc="-20"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del corrispettivo</a:t>
            </a:r>
            <a:r>
              <a:rPr sz="1600" u="heavy" spc="15"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dovuto</a:t>
            </a:r>
            <a:r>
              <a:rPr sz="1600" u="heavy"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per</a:t>
            </a:r>
            <a:r>
              <a:rPr sz="1600" u="heavy" spc="10"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la</a:t>
            </a:r>
            <a:r>
              <a:rPr sz="1600" u="heavy"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revisione </a:t>
            </a:r>
            <a:r>
              <a:rPr sz="1600" dirty="0">
                <a:solidFill>
                  <a:srgbClr val="62666A"/>
                </a:solidFill>
                <a:latin typeface="Arial MT"/>
                <a:cs typeface="Arial MT"/>
              </a:rPr>
              <a:t> </a:t>
            </a:r>
            <a:r>
              <a:rPr sz="1600" u="heavy" spc="-5" dirty="0">
                <a:solidFill>
                  <a:srgbClr val="62666A"/>
                </a:solidFill>
                <a:uFill>
                  <a:solidFill>
                    <a:srgbClr val="62666A"/>
                  </a:solidFill>
                </a:uFill>
                <a:latin typeface="Arial MT"/>
                <a:cs typeface="Arial MT"/>
              </a:rPr>
              <a:t>legale scaduta</a:t>
            </a:r>
            <a:r>
              <a:rPr sz="1600" u="heavy" spc="5"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e</a:t>
            </a:r>
            <a:r>
              <a:rPr sz="1600" u="heavy"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non</a:t>
            </a:r>
            <a:r>
              <a:rPr sz="1600" u="heavy" spc="15" dirty="0">
                <a:solidFill>
                  <a:srgbClr val="62666A"/>
                </a:solidFill>
                <a:uFill>
                  <a:solidFill>
                    <a:srgbClr val="62666A"/>
                  </a:solidFill>
                </a:uFill>
                <a:latin typeface="Arial MT"/>
                <a:cs typeface="Arial MT"/>
              </a:rPr>
              <a:t> </a:t>
            </a:r>
            <a:r>
              <a:rPr sz="1600" u="heavy" spc="-5" dirty="0">
                <a:solidFill>
                  <a:srgbClr val="62666A"/>
                </a:solidFill>
                <a:uFill>
                  <a:solidFill>
                    <a:srgbClr val="62666A"/>
                  </a:solidFill>
                </a:uFill>
                <a:latin typeface="Arial MT"/>
                <a:cs typeface="Arial MT"/>
              </a:rPr>
              <a:t>pagata</a:t>
            </a:r>
            <a:r>
              <a:rPr sz="1600" spc="10" dirty="0">
                <a:solidFill>
                  <a:srgbClr val="62666A"/>
                </a:solidFill>
                <a:latin typeface="Arial MT"/>
                <a:cs typeface="Arial MT"/>
              </a:rPr>
              <a:t> </a:t>
            </a:r>
            <a:r>
              <a:rPr sz="1600" spc="-5" dirty="0">
                <a:solidFill>
                  <a:srgbClr val="62666A"/>
                </a:solidFill>
                <a:latin typeface="Arial MT"/>
                <a:cs typeface="Arial MT"/>
              </a:rPr>
              <a:t>oltre</a:t>
            </a:r>
            <a:r>
              <a:rPr sz="1600" spc="15" dirty="0">
                <a:solidFill>
                  <a:srgbClr val="62666A"/>
                </a:solidFill>
                <a:latin typeface="Arial MT"/>
                <a:cs typeface="Arial MT"/>
              </a:rPr>
              <a:t> </a:t>
            </a:r>
            <a:r>
              <a:rPr sz="1600" spc="-5" dirty="0">
                <a:solidFill>
                  <a:srgbClr val="62666A"/>
                </a:solidFill>
                <a:latin typeface="Arial MT"/>
                <a:cs typeface="Arial MT"/>
              </a:rPr>
              <a:t>un</a:t>
            </a:r>
            <a:r>
              <a:rPr sz="1600" spc="10" dirty="0">
                <a:solidFill>
                  <a:srgbClr val="62666A"/>
                </a:solidFill>
                <a:latin typeface="Arial MT"/>
                <a:cs typeface="Arial MT"/>
              </a:rPr>
              <a:t> </a:t>
            </a:r>
            <a:r>
              <a:rPr sz="1600" spc="-5" dirty="0">
                <a:solidFill>
                  <a:srgbClr val="62666A"/>
                </a:solidFill>
                <a:latin typeface="Arial MT"/>
                <a:cs typeface="Arial MT"/>
              </a:rPr>
              <a:t>determinato</a:t>
            </a:r>
            <a:r>
              <a:rPr sz="1600" spc="15" dirty="0">
                <a:solidFill>
                  <a:srgbClr val="62666A"/>
                </a:solidFill>
                <a:latin typeface="Arial MT"/>
                <a:cs typeface="Arial MT"/>
              </a:rPr>
              <a:t> </a:t>
            </a:r>
            <a:r>
              <a:rPr sz="1600" spc="-5" dirty="0">
                <a:solidFill>
                  <a:srgbClr val="62666A"/>
                </a:solidFill>
                <a:latin typeface="Arial MT"/>
                <a:cs typeface="Arial MT"/>
              </a:rPr>
              <a:t>periodo</a:t>
            </a:r>
            <a:r>
              <a:rPr sz="1600" spc="15" dirty="0">
                <a:solidFill>
                  <a:srgbClr val="62666A"/>
                </a:solidFill>
                <a:latin typeface="Arial MT"/>
                <a:cs typeface="Arial MT"/>
              </a:rPr>
              <a:t> </a:t>
            </a:r>
            <a:r>
              <a:rPr sz="1600" spc="-5" dirty="0">
                <a:solidFill>
                  <a:srgbClr val="62666A"/>
                </a:solidFill>
                <a:latin typeface="Arial MT"/>
                <a:cs typeface="Arial MT"/>
              </a:rPr>
              <a:t>di tempo.</a:t>
            </a:r>
            <a:endParaRPr sz="1600" dirty="0">
              <a:latin typeface="Arial MT"/>
              <a:cs typeface="Arial MT"/>
            </a:endParaRPr>
          </a:p>
          <a:p>
            <a:pPr>
              <a:lnSpc>
                <a:spcPct val="100000"/>
              </a:lnSpc>
              <a:spcBef>
                <a:spcPts val="45"/>
              </a:spcBef>
            </a:pPr>
            <a:endParaRPr sz="2300" dirty="0">
              <a:latin typeface="Arial MT"/>
              <a:cs typeface="Arial MT"/>
            </a:endParaRPr>
          </a:p>
          <a:p>
            <a:pPr marL="12700" marR="126364">
              <a:lnSpc>
                <a:spcPct val="100000"/>
              </a:lnSpc>
            </a:pPr>
            <a:r>
              <a:rPr sz="1600" spc="-5" dirty="0">
                <a:solidFill>
                  <a:srgbClr val="62666A"/>
                </a:solidFill>
                <a:latin typeface="Arial MT"/>
                <a:cs typeface="Arial MT"/>
              </a:rPr>
              <a:t>Costituisce</a:t>
            </a:r>
            <a:r>
              <a:rPr sz="1600" spc="-10" dirty="0">
                <a:solidFill>
                  <a:srgbClr val="62666A"/>
                </a:solidFill>
                <a:latin typeface="Arial MT"/>
                <a:cs typeface="Arial MT"/>
              </a:rPr>
              <a:t> </a:t>
            </a:r>
            <a:r>
              <a:rPr sz="1600" spc="-5" dirty="0">
                <a:solidFill>
                  <a:srgbClr val="62666A"/>
                </a:solidFill>
                <a:latin typeface="Arial MT"/>
                <a:cs typeface="Arial MT"/>
              </a:rPr>
              <a:t>presupposto</a:t>
            </a:r>
            <a:r>
              <a:rPr sz="1600" dirty="0">
                <a:solidFill>
                  <a:srgbClr val="62666A"/>
                </a:solidFill>
                <a:latin typeface="Arial MT"/>
                <a:cs typeface="Arial MT"/>
              </a:rPr>
              <a:t> </a:t>
            </a:r>
            <a:r>
              <a:rPr sz="1600" spc="-10" dirty="0">
                <a:solidFill>
                  <a:srgbClr val="62666A"/>
                </a:solidFill>
                <a:latin typeface="Arial MT"/>
                <a:cs typeface="Arial MT"/>
              </a:rPr>
              <a:t>obbligatorio</a:t>
            </a:r>
            <a:r>
              <a:rPr sz="1600" dirty="0">
                <a:solidFill>
                  <a:srgbClr val="62666A"/>
                </a:solidFill>
                <a:latin typeface="Arial MT"/>
                <a:cs typeface="Arial MT"/>
              </a:rPr>
              <a:t> </a:t>
            </a:r>
            <a:r>
              <a:rPr sz="1600" spc="-10" dirty="0">
                <a:solidFill>
                  <a:srgbClr val="62666A"/>
                </a:solidFill>
                <a:latin typeface="Arial MT"/>
                <a:cs typeface="Arial MT"/>
              </a:rPr>
              <a:t>per</a:t>
            </a:r>
            <a:r>
              <a:rPr sz="1600" spc="20" dirty="0">
                <a:solidFill>
                  <a:srgbClr val="62666A"/>
                </a:solidFill>
                <a:latin typeface="Arial MT"/>
                <a:cs typeface="Arial MT"/>
              </a:rPr>
              <a:t> </a:t>
            </a:r>
            <a:r>
              <a:rPr sz="1600" spc="-5" dirty="0">
                <a:solidFill>
                  <a:srgbClr val="62666A"/>
                </a:solidFill>
                <a:latin typeface="Arial MT"/>
                <a:cs typeface="Arial MT"/>
              </a:rPr>
              <a:t>la rinuncia</a:t>
            </a:r>
            <a:r>
              <a:rPr sz="1600" spc="-10" dirty="0">
                <a:solidFill>
                  <a:srgbClr val="62666A"/>
                </a:solidFill>
                <a:latin typeface="Arial MT"/>
                <a:cs typeface="Arial MT"/>
              </a:rPr>
              <a:t> </a:t>
            </a:r>
            <a:r>
              <a:rPr sz="1600" spc="-5" dirty="0">
                <a:solidFill>
                  <a:srgbClr val="62666A"/>
                </a:solidFill>
                <a:latin typeface="Arial MT"/>
                <a:cs typeface="Arial MT"/>
              </a:rPr>
              <a:t>all’incarico</a:t>
            </a:r>
            <a:r>
              <a:rPr sz="1600" spc="-20" dirty="0">
                <a:solidFill>
                  <a:srgbClr val="62666A"/>
                </a:solidFill>
                <a:latin typeface="Arial MT"/>
                <a:cs typeface="Arial MT"/>
              </a:rPr>
              <a:t> </a:t>
            </a:r>
            <a:r>
              <a:rPr sz="1600" spc="-5" dirty="0">
                <a:solidFill>
                  <a:srgbClr val="62666A"/>
                </a:solidFill>
                <a:latin typeface="Arial MT"/>
                <a:cs typeface="Arial MT"/>
              </a:rPr>
              <a:t>o</a:t>
            </a:r>
            <a:r>
              <a:rPr sz="1600" dirty="0">
                <a:solidFill>
                  <a:srgbClr val="62666A"/>
                </a:solidFill>
                <a:latin typeface="Arial MT"/>
                <a:cs typeface="Arial MT"/>
              </a:rPr>
              <a:t> </a:t>
            </a:r>
            <a:r>
              <a:rPr sz="1600" spc="-5" dirty="0">
                <a:solidFill>
                  <a:srgbClr val="62666A"/>
                </a:solidFill>
                <a:latin typeface="Arial MT"/>
                <a:cs typeface="Arial MT"/>
              </a:rPr>
              <a:t>la </a:t>
            </a:r>
            <a:r>
              <a:rPr sz="1600" dirty="0">
                <a:solidFill>
                  <a:srgbClr val="62666A"/>
                </a:solidFill>
                <a:latin typeface="Arial MT"/>
                <a:cs typeface="Arial MT"/>
              </a:rPr>
              <a:t> </a:t>
            </a:r>
            <a:r>
              <a:rPr sz="1600" spc="-5" dirty="0">
                <a:solidFill>
                  <a:srgbClr val="62666A"/>
                </a:solidFill>
                <a:latin typeface="Arial MT"/>
                <a:cs typeface="Arial MT"/>
              </a:rPr>
              <a:t>preclusione</a:t>
            </a:r>
            <a:r>
              <a:rPr sz="1600" spc="-10" dirty="0">
                <a:solidFill>
                  <a:srgbClr val="62666A"/>
                </a:solidFill>
                <a:latin typeface="Arial MT"/>
                <a:cs typeface="Arial MT"/>
              </a:rPr>
              <a:t> </a:t>
            </a:r>
            <a:r>
              <a:rPr sz="1600" spc="-5" dirty="0">
                <a:solidFill>
                  <a:srgbClr val="62666A"/>
                </a:solidFill>
                <a:latin typeface="Arial MT"/>
                <a:cs typeface="Arial MT"/>
              </a:rPr>
              <a:t>al </a:t>
            </a:r>
            <a:r>
              <a:rPr sz="1600" spc="-5" dirty="0" err="1">
                <a:solidFill>
                  <a:srgbClr val="62666A"/>
                </a:solidFill>
                <a:latin typeface="Arial MT"/>
                <a:cs typeface="Arial MT"/>
              </a:rPr>
              <a:t>rinnovo</a:t>
            </a:r>
            <a:r>
              <a:rPr sz="1600" spc="-5" dirty="0">
                <a:solidFill>
                  <a:srgbClr val="62666A"/>
                </a:solidFill>
                <a:latin typeface="Arial MT"/>
                <a:cs typeface="Arial MT"/>
              </a:rPr>
              <a:t>.</a:t>
            </a:r>
            <a:endParaRPr sz="1600" dirty="0">
              <a:latin typeface="Arial MT"/>
              <a:cs typeface="Arial MT"/>
            </a:endParaRP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39</a:t>
            </a:fld>
            <a:endParaRPr dirty="0"/>
          </a:p>
        </p:txBody>
      </p:sp>
      <p:sp>
        <p:nvSpPr>
          <p:cNvPr id="3" name="object 3"/>
          <p:cNvSpPr txBox="1">
            <a:spLocks noGrp="1"/>
          </p:cNvSpPr>
          <p:nvPr>
            <p:ph type="title"/>
          </p:nvPr>
        </p:nvSpPr>
        <p:spPr>
          <a:xfrm>
            <a:off x="1027277" y="302132"/>
            <a:ext cx="7160895" cy="330835"/>
          </a:xfrm>
          <a:prstGeom prst="rect">
            <a:avLst/>
          </a:prstGeom>
        </p:spPr>
        <p:txBody>
          <a:bodyPr vert="horz" wrap="square" lIns="0" tIns="13335" rIns="0" bIns="0" rtlCol="0">
            <a:spAutoFit/>
          </a:bodyPr>
          <a:lstStyle/>
          <a:p>
            <a:pPr marL="12700">
              <a:lnSpc>
                <a:spcPct val="100000"/>
              </a:lnSpc>
              <a:spcBef>
                <a:spcPts val="105"/>
              </a:spcBef>
            </a:pPr>
            <a:r>
              <a:rPr spc="-5" dirty="0">
                <a:solidFill>
                  <a:srgbClr val="62666A"/>
                </a:solidFill>
              </a:rPr>
              <a:t>CAUSE</a:t>
            </a:r>
            <a:r>
              <a:rPr spc="15" dirty="0">
                <a:solidFill>
                  <a:srgbClr val="62666A"/>
                </a:solidFill>
              </a:rPr>
              <a:t> </a:t>
            </a:r>
            <a:r>
              <a:rPr dirty="0">
                <a:solidFill>
                  <a:srgbClr val="62666A"/>
                </a:solidFill>
              </a:rPr>
              <a:t>DI</a:t>
            </a:r>
            <a:r>
              <a:rPr spc="-5" dirty="0">
                <a:solidFill>
                  <a:srgbClr val="62666A"/>
                </a:solidFill>
              </a:rPr>
              <a:t> </a:t>
            </a:r>
            <a:r>
              <a:rPr spc="-40" dirty="0">
                <a:solidFill>
                  <a:srgbClr val="62666A"/>
                </a:solidFill>
              </a:rPr>
              <a:t>INCOMPATIBILITA’</a:t>
            </a:r>
            <a:r>
              <a:rPr spc="-95" dirty="0">
                <a:solidFill>
                  <a:srgbClr val="62666A"/>
                </a:solidFill>
              </a:rPr>
              <a:t> </a:t>
            </a:r>
            <a:r>
              <a:rPr spc="-5" dirty="0">
                <a:solidFill>
                  <a:srgbClr val="62666A"/>
                </a:solidFill>
              </a:rPr>
              <a:t>CON</a:t>
            </a:r>
            <a:r>
              <a:rPr spc="5" dirty="0">
                <a:solidFill>
                  <a:srgbClr val="62666A"/>
                </a:solidFill>
              </a:rPr>
              <a:t> </a:t>
            </a:r>
            <a:r>
              <a:rPr spc="-55" dirty="0">
                <a:solidFill>
                  <a:srgbClr val="62666A"/>
                </a:solidFill>
              </a:rPr>
              <a:t>L’ATTIVITA’</a:t>
            </a:r>
            <a:r>
              <a:rPr spc="-60" dirty="0">
                <a:solidFill>
                  <a:srgbClr val="62666A"/>
                </a:solidFill>
              </a:rPr>
              <a:t> </a:t>
            </a:r>
            <a:r>
              <a:rPr spc="-5" dirty="0">
                <a:solidFill>
                  <a:srgbClr val="62666A"/>
                </a:solidFill>
              </a:rPr>
              <a:t>DI</a:t>
            </a:r>
            <a:r>
              <a:rPr spc="5" dirty="0">
                <a:solidFill>
                  <a:srgbClr val="62666A"/>
                </a:solidFill>
              </a:rPr>
              <a:t> </a:t>
            </a:r>
            <a:r>
              <a:rPr spc="-5" dirty="0">
                <a:solidFill>
                  <a:srgbClr val="62666A"/>
                </a:solidFill>
              </a:rPr>
              <a:t>REVISORE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9407" y="944626"/>
            <a:ext cx="6279515" cy="3221395"/>
          </a:xfrm>
          <a:prstGeom prst="rect">
            <a:avLst/>
          </a:prstGeom>
        </p:spPr>
        <p:txBody>
          <a:bodyPr vert="horz" wrap="square" lIns="0" tIns="12700" rIns="0" bIns="0" rtlCol="0">
            <a:spAutoFit/>
          </a:bodyPr>
          <a:lstStyle/>
          <a:p>
            <a:pPr marL="12700" marR="58419">
              <a:lnSpc>
                <a:spcPct val="100000"/>
              </a:lnSpc>
              <a:spcBef>
                <a:spcPts val="100"/>
              </a:spcBef>
            </a:pPr>
            <a:r>
              <a:rPr sz="1200" dirty="0">
                <a:solidFill>
                  <a:srgbClr val="62666A"/>
                </a:solidFill>
                <a:latin typeface="Arial MT"/>
                <a:cs typeface="Arial MT"/>
              </a:rPr>
              <a:t>La</a:t>
            </a:r>
            <a:r>
              <a:rPr sz="1200" spc="-15" dirty="0">
                <a:solidFill>
                  <a:srgbClr val="62666A"/>
                </a:solidFill>
                <a:latin typeface="Arial MT"/>
                <a:cs typeface="Arial MT"/>
              </a:rPr>
              <a:t> </a:t>
            </a:r>
            <a:r>
              <a:rPr sz="1200" dirty="0">
                <a:solidFill>
                  <a:srgbClr val="62666A"/>
                </a:solidFill>
                <a:latin typeface="Arial MT"/>
                <a:cs typeface="Arial MT"/>
              </a:rPr>
              <a:t>Suprema</a:t>
            </a:r>
            <a:r>
              <a:rPr sz="1200" spc="-30" dirty="0">
                <a:solidFill>
                  <a:srgbClr val="62666A"/>
                </a:solidFill>
                <a:latin typeface="Arial MT"/>
                <a:cs typeface="Arial MT"/>
              </a:rPr>
              <a:t> </a:t>
            </a:r>
            <a:r>
              <a:rPr sz="1200" spc="-5" dirty="0">
                <a:solidFill>
                  <a:srgbClr val="62666A"/>
                </a:solidFill>
                <a:latin typeface="Arial MT"/>
                <a:cs typeface="Arial MT"/>
              </a:rPr>
              <a:t>Corte</a:t>
            </a:r>
            <a:r>
              <a:rPr sz="1200" spc="-10" dirty="0">
                <a:solidFill>
                  <a:srgbClr val="62666A"/>
                </a:solidFill>
                <a:latin typeface="Arial MT"/>
                <a:cs typeface="Arial MT"/>
              </a:rPr>
              <a:t> </a:t>
            </a:r>
            <a:r>
              <a:rPr sz="1200" dirty="0">
                <a:solidFill>
                  <a:srgbClr val="62666A"/>
                </a:solidFill>
                <a:latin typeface="Arial MT"/>
                <a:cs typeface="Arial MT"/>
              </a:rPr>
              <a:t>di</a:t>
            </a:r>
            <a:r>
              <a:rPr sz="1200" spc="-15" dirty="0">
                <a:solidFill>
                  <a:srgbClr val="62666A"/>
                </a:solidFill>
                <a:latin typeface="Arial MT"/>
                <a:cs typeface="Arial MT"/>
              </a:rPr>
              <a:t> </a:t>
            </a:r>
            <a:r>
              <a:rPr sz="1200" spc="-5" dirty="0">
                <a:solidFill>
                  <a:srgbClr val="62666A"/>
                </a:solidFill>
                <a:latin typeface="Arial MT"/>
                <a:cs typeface="Arial MT"/>
              </a:rPr>
              <a:t>Cassazione</a:t>
            </a:r>
            <a:r>
              <a:rPr sz="1200" spc="-35" dirty="0">
                <a:solidFill>
                  <a:srgbClr val="62666A"/>
                </a:solidFill>
                <a:latin typeface="Arial MT"/>
                <a:cs typeface="Arial MT"/>
              </a:rPr>
              <a:t> </a:t>
            </a:r>
            <a:r>
              <a:rPr sz="1200" dirty="0">
                <a:solidFill>
                  <a:srgbClr val="62666A"/>
                </a:solidFill>
                <a:latin typeface="Arial MT"/>
                <a:cs typeface="Arial MT"/>
              </a:rPr>
              <a:t>con</a:t>
            </a:r>
            <a:r>
              <a:rPr sz="1200" spc="-20" dirty="0">
                <a:solidFill>
                  <a:srgbClr val="62666A"/>
                </a:solidFill>
                <a:latin typeface="Arial MT"/>
                <a:cs typeface="Arial MT"/>
              </a:rPr>
              <a:t> </a:t>
            </a:r>
            <a:r>
              <a:rPr sz="1200" spc="-5" dirty="0">
                <a:solidFill>
                  <a:srgbClr val="62666A"/>
                </a:solidFill>
                <a:latin typeface="Arial MT"/>
                <a:cs typeface="Arial MT"/>
              </a:rPr>
              <a:t>l’ordinanza</a:t>
            </a:r>
            <a:r>
              <a:rPr sz="1200" spc="-20" dirty="0">
                <a:solidFill>
                  <a:srgbClr val="62666A"/>
                </a:solidFill>
                <a:latin typeface="Arial MT"/>
                <a:cs typeface="Arial MT"/>
              </a:rPr>
              <a:t> </a:t>
            </a:r>
            <a:r>
              <a:rPr sz="1200" dirty="0">
                <a:solidFill>
                  <a:srgbClr val="62666A"/>
                </a:solidFill>
                <a:latin typeface="Arial MT"/>
                <a:cs typeface="Arial MT"/>
              </a:rPr>
              <a:t>n.</a:t>
            </a:r>
            <a:r>
              <a:rPr sz="1200" spc="-15" dirty="0">
                <a:solidFill>
                  <a:srgbClr val="62666A"/>
                </a:solidFill>
                <a:latin typeface="Arial MT"/>
                <a:cs typeface="Arial MT"/>
              </a:rPr>
              <a:t> </a:t>
            </a:r>
            <a:r>
              <a:rPr sz="1200" dirty="0">
                <a:solidFill>
                  <a:srgbClr val="62666A"/>
                </a:solidFill>
                <a:latin typeface="Arial MT"/>
                <a:cs typeface="Arial MT"/>
              </a:rPr>
              <a:t>14919</a:t>
            </a:r>
            <a:r>
              <a:rPr sz="1200" spc="-45" dirty="0">
                <a:solidFill>
                  <a:srgbClr val="62666A"/>
                </a:solidFill>
                <a:latin typeface="Arial MT"/>
                <a:cs typeface="Arial MT"/>
              </a:rPr>
              <a:t> </a:t>
            </a:r>
            <a:r>
              <a:rPr sz="1200" dirty="0">
                <a:solidFill>
                  <a:srgbClr val="62666A"/>
                </a:solidFill>
                <a:latin typeface="Arial MT"/>
                <a:cs typeface="Arial MT"/>
              </a:rPr>
              <a:t>del</a:t>
            </a:r>
            <a:r>
              <a:rPr sz="1200" spc="-20" dirty="0">
                <a:solidFill>
                  <a:srgbClr val="62666A"/>
                </a:solidFill>
                <a:latin typeface="Arial MT"/>
                <a:cs typeface="Arial MT"/>
              </a:rPr>
              <a:t> </a:t>
            </a:r>
            <a:r>
              <a:rPr sz="1200" spc="-5" dirty="0">
                <a:solidFill>
                  <a:srgbClr val="62666A"/>
                </a:solidFill>
                <a:latin typeface="Arial MT"/>
                <a:cs typeface="Arial MT"/>
              </a:rPr>
              <a:t>31.05.2019</a:t>
            </a:r>
            <a:r>
              <a:rPr sz="1200" spc="-30" dirty="0">
                <a:solidFill>
                  <a:srgbClr val="62666A"/>
                </a:solidFill>
                <a:latin typeface="Arial MT"/>
                <a:cs typeface="Arial MT"/>
              </a:rPr>
              <a:t> </a:t>
            </a:r>
            <a:r>
              <a:rPr sz="1200" dirty="0">
                <a:solidFill>
                  <a:srgbClr val="62666A"/>
                </a:solidFill>
                <a:latin typeface="Arial MT"/>
                <a:cs typeface="Arial MT"/>
              </a:rPr>
              <a:t>ha</a:t>
            </a:r>
            <a:r>
              <a:rPr sz="1200" spc="-20" dirty="0">
                <a:solidFill>
                  <a:srgbClr val="62666A"/>
                </a:solidFill>
                <a:latin typeface="Arial MT"/>
                <a:cs typeface="Arial MT"/>
              </a:rPr>
              <a:t> </a:t>
            </a:r>
            <a:r>
              <a:rPr sz="1200" dirty="0">
                <a:solidFill>
                  <a:srgbClr val="62666A"/>
                </a:solidFill>
                <a:latin typeface="Arial MT"/>
                <a:cs typeface="Arial MT"/>
              </a:rPr>
              <a:t>sancito</a:t>
            </a:r>
            <a:r>
              <a:rPr sz="1200" spc="-25" dirty="0">
                <a:solidFill>
                  <a:srgbClr val="62666A"/>
                </a:solidFill>
                <a:latin typeface="Arial MT"/>
                <a:cs typeface="Arial MT"/>
              </a:rPr>
              <a:t> </a:t>
            </a:r>
            <a:r>
              <a:rPr sz="1200" dirty="0">
                <a:solidFill>
                  <a:srgbClr val="62666A"/>
                </a:solidFill>
                <a:latin typeface="Arial MT"/>
                <a:cs typeface="Arial MT"/>
              </a:rPr>
              <a:t>che,</a:t>
            </a:r>
            <a:r>
              <a:rPr sz="1200" spc="-10" dirty="0">
                <a:solidFill>
                  <a:srgbClr val="62666A"/>
                </a:solidFill>
                <a:latin typeface="Arial MT"/>
                <a:cs typeface="Arial MT"/>
              </a:rPr>
              <a:t> </a:t>
            </a:r>
            <a:r>
              <a:rPr sz="1200" spc="-5" dirty="0">
                <a:solidFill>
                  <a:srgbClr val="62666A"/>
                </a:solidFill>
                <a:latin typeface="Arial MT"/>
                <a:cs typeface="Arial MT"/>
              </a:rPr>
              <a:t>in </a:t>
            </a:r>
            <a:r>
              <a:rPr sz="1200" spc="-320" dirty="0">
                <a:solidFill>
                  <a:srgbClr val="62666A"/>
                </a:solidFill>
                <a:latin typeface="Arial MT"/>
                <a:cs typeface="Arial MT"/>
              </a:rPr>
              <a:t> </a:t>
            </a:r>
            <a:r>
              <a:rPr sz="1200" spc="-5" dirty="0">
                <a:solidFill>
                  <a:srgbClr val="62666A"/>
                </a:solidFill>
                <a:latin typeface="Arial MT"/>
                <a:cs typeface="Arial MT"/>
              </a:rPr>
              <a:t>mancanza </a:t>
            </a:r>
            <a:r>
              <a:rPr sz="1200" dirty="0">
                <a:solidFill>
                  <a:srgbClr val="62666A"/>
                </a:solidFill>
                <a:latin typeface="Arial MT"/>
                <a:cs typeface="Arial MT"/>
              </a:rPr>
              <a:t>di </a:t>
            </a:r>
            <a:r>
              <a:rPr sz="1200" spc="-5" dirty="0">
                <a:solidFill>
                  <a:srgbClr val="62666A"/>
                </a:solidFill>
                <a:latin typeface="Arial MT"/>
                <a:cs typeface="Arial MT"/>
              </a:rPr>
              <a:t>indipendenza, </a:t>
            </a:r>
            <a:r>
              <a:rPr sz="1200" dirty="0">
                <a:solidFill>
                  <a:srgbClr val="62666A"/>
                </a:solidFill>
                <a:latin typeface="Arial MT"/>
                <a:cs typeface="Arial MT"/>
              </a:rPr>
              <a:t>la nomina del </a:t>
            </a:r>
            <a:r>
              <a:rPr sz="1200" spc="-5" dirty="0">
                <a:solidFill>
                  <a:srgbClr val="62666A"/>
                </a:solidFill>
                <a:latin typeface="Arial MT"/>
                <a:cs typeface="Arial MT"/>
              </a:rPr>
              <a:t>revisore </a:t>
            </a:r>
            <a:r>
              <a:rPr sz="1200" dirty="0">
                <a:solidFill>
                  <a:srgbClr val="62666A"/>
                </a:solidFill>
                <a:latin typeface="Arial MT"/>
                <a:cs typeface="Arial MT"/>
              </a:rPr>
              <a:t>è NULLA, e </a:t>
            </a:r>
            <a:r>
              <a:rPr sz="1200" spc="-5" dirty="0">
                <a:solidFill>
                  <a:srgbClr val="62666A"/>
                </a:solidFill>
                <a:latin typeface="Arial MT"/>
                <a:cs typeface="Arial MT"/>
              </a:rPr>
              <a:t>quindi </a:t>
            </a:r>
            <a:r>
              <a:rPr sz="1200" dirty="0">
                <a:solidFill>
                  <a:srgbClr val="62666A"/>
                </a:solidFill>
                <a:latin typeface="Arial MT"/>
                <a:cs typeface="Arial MT"/>
              </a:rPr>
              <a:t>il </a:t>
            </a:r>
            <a:r>
              <a:rPr sz="1200" spc="-5" dirty="0">
                <a:solidFill>
                  <a:srgbClr val="62666A"/>
                </a:solidFill>
                <a:latin typeface="Arial MT"/>
                <a:cs typeface="Arial MT"/>
              </a:rPr>
              <a:t>revisore </a:t>
            </a:r>
            <a:r>
              <a:rPr sz="1200" dirty="0">
                <a:solidFill>
                  <a:srgbClr val="62666A"/>
                </a:solidFill>
                <a:latin typeface="Arial MT"/>
                <a:cs typeface="Arial MT"/>
              </a:rPr>
              <a:t>NON HA </a:t>
            </a:r>
            <a:r>
              <a:rPr sz="1200" spc="5" dirty="0">
                <a:solidFill>
                  <a:srgbClr val="62666A"/>
                </a:solidFill>
                <a:latin typeface="Arial MT"/>
                <a:cs typeface="Arial MT"/>
              </a:rPr>
              <a:t> </a:t>
            </a:r>
            <a:r>
              <a:rPr sz="1200" spc="-5" dirty="0">
                <a:solidFill>
                  <a:srgbClr val="62666A"/>
                </a:solidFill>
                <a:latin typeface="Arial MT"/>
                <a:cs typeface="Arial MT"/>
              </a:rPr>
              <a:t>DIRITTO</a:t>
            </a:r>
            <a:r>
              <a:rPr sz="1200" spc="-75" dirty="0">
                <a:solidFill>
                  <a:srgbClr val="62666A"/>
                </a:solidFill>
                <a:latin typeface="Arial MT"/>
                <a:cs typeface="Arial MT"/>
              </a:rPr>
              <a:t> </a:t>
            </a:r>
            <a:r>
              <a:rPr sz="1200" dirty="0">
                <a:solidFill>
                  <a:srgbClr val="62666A"/>
                </a:solidFill>
                <a:latin typeface="Arial MT"/>
                <a:cs typeface="Arial MT"/>
              </a:rPr>
              <a:t>A</a:t>
            </a:r>
            <a:r>
              <a:rPr sz="1200" spc="-70" dirty="0">
                <a:solidFill>
                  <a:srgbClr val="62666A"/>
                </a:solidFill>
                <a:latin typeface="Arial MT"/>
                <a:cs typeface="Arial MT"/>
              </a:rPr>
              <a:t> </a:t>
            </a:r>
            <a:r>
              <a:rPr sz="1200" spc="-5" dirty="0">
                <a:solidFill>
                  <a:srgbClr val="62666A"/>
                </a:solidFill>
                <a:latin typeface="Arial MT"/>
                <a:cs typeface="Arial MT"/>
              </a:rPr>
              <a:t>PERCEPIRE</a:t>
            </a:r>
            <a:r>
              <a:rPr sz="1200" spc="-20" dirty="0">
                <a:solidFill>
                  <a:srgbClr val="62666A"/>
                </a:solidFill>
                <a:latin typeface="Arial MT"/>
                <a:cs typeface="Arial MT"/>
              </a:rPr>
              <a:t> </a:t>
            </a:r>
            <a:r>
              <a:rPr sz="1200" dirty="0">
                <a:solidFill>
                  <a:srgbClr val="62666A"/>
                </a:solidFill>
                <a:latin typeface="Arial MT"/>
                <a:cs typeface="Arial MT"/>
              </a:rPr>
              <a:t>I</a:t>
            </a:r>
            <a:r>
              <a:rPr sz="1200" spc="15" dirty="0">
                <a:solidFill>
                  <a:srgbClr val="62666A"/>
                </a:solidFill>
                <a:latin typeface="Arial MT"/>
                <a:cs typeface="Arial MT"/>
              </a:rPr>
              <a:t> </a:t>
            </a:r>
            <a:r>
              <a:rPr sz="1200" spc="-10" dirty="0">
                <a:solidFill>
                  <a:srgbClr val="62666A"/>
                </a:solidFill>
                <a:latin typeface="Arial MT"/>
                <a:cs typeface="Arial MT"/>
              </a:rPr>
              <a:t>RELATIVI</a:t>
            </a:r>
            <a:r>
              <a:rPr sz="1200" spc="-35" dirty="0">
                <a:solidFill>
                  <a:srgbClr val="62666A"/>
                </a:solidFill>
                <a:latin typeface="Arial MT"/>
                <a:cs typeface="Arial MT"/>
              </a:rPr>
              <a:t> </a:t>
            </a:r>
            <a:r>
              <a:rPr sz="1200" dirty="0">
                <a:solidFill>
                  <a:srgbClr val="62666A"/>
                </a:solidFill>
                <a:latin typeface="Arial MT"/>
                <a:cs typeface="Arial MT"/>
              </a:rPr>
              <a:t>COMPENSI.</a:t>
            </a:r>
            <a:endParaRPr sz="1200" dirty="0">
              <a:latin typeface="Arial MT"/>
              <a:cs typeface="Arial MT"/>
            </a:endParaRPr>
          </a:p>
          <a:p>
            <a:pPr>
              <a:lnSpc>
                <a:spcPct val="100000"/>
              </a:lnSpc>
              <a:spcBef>
                <a:spcPts val="5"/>
              </a:spcBef>
            </a:pPr>
            <a:endParaRPr sz="1750" dirty="0">
              <a:latin typeface="Arial MT"/>
              <a:cs typeface="Arial MT"/>
            </a:endParaRPr>
          </a:p>
          <a:p>
            <a:pPr marL="12700" marR="107314">
              <a:lnSpc>
                <a:spcPct val="100000"/>
              </a:lnSpc>
            </a:pPr>
            <a:r>
              <a:rPr sz="1200" spc="-5" dirty="0">
                <a:solidFill>
                  <a:srgbClr val="62666A"/>
                </a:solidFill>
                <a:latin typeface="Arial MT"/>
                <a:cs typeface="Arial MT"/>
              </a:rPr>
              <a:t>La </a:t>
            </a:r>
            <a:r>
              <a:rPr sz="1200" dirty="0">
                <a:solidFill>
                  <a:srgbClr val="62666A"/>
                </a:solidFill>
                <a:latin typeface="Arial MT"/>
                <a:cs typeface="Arial MT"/>
              </a:rPr>
              <a:t>fattispecie </a:t>
            </a:r>
            <a:r>
              <a:rPr sz="1200" spc="-10" dirty="0">
                <a:solidFill>
                  <a:srgbClr val="62666A"/>
                </a:solidFill>
                <a:latin typeface="Arial MT"/>
                <a:cs typeface="Arial MT"/>
              </a:rPr>
              <a:t>riguardava </a:t>
            </a:r>
            <a:r>
              <a:rPr sz="1200" spc="-5" dirty="0">
                <a:solidFill>
                  <a:srgbClr val="62666A"/>
                </a:solidFill>
                <a:latin typeface="Arial MT"/>
                <a:cs typeface="Arial MT"/>
              </a:rPr>
              <a:t>un revisore che faceva parte del </a:t>
            </a:r>
            <a:r>
              <a:rPr sz="1200" dirty="0">
                <a:solidFill>
                  <a:srgbClr val="62666A"/>
                </a:solidFill>
                <a:latin typeface="Arial MT"/>
                <a:cs typeface="Arial MT"/>
              </a:rPr>
              <a:t>medesimo studio </a:t>
            </a:r>
            <a:r>
              <a:rPr sz="1200" spc="-5" dirty="0">
                <a:solidFill>
                  <a:srgbClr val="62666A"/>
                </a:solidFill>
                <a:latin typeface="Arial MT"/>
                <a:cs typeface="Arial MT"/>
              </a:rPr>
              <a:t>professionale di </a:t>
            </a:r>
            <a:r>
              <a:rPr sz="1200" spc="-320" dirty="0">
                <a:solidFill>
                  <a:srgbClr val="62666A"/>
                </a:solidFill>
                <a:latin typeface="Arial MT"/>
                <a:cs typeface="Arial MT"/>
              </a:rPr>
              <a:t> </a:t>
            </a:r>
            <a:r>
              <a:rPr sz="1200" dirty="0">
                <a:solidFill>
                  <a:srgbClr val="62666A"/>
                </a:solidFill>
                <a:latin typeface="Arial MT"/>
                <a:cs typeface="Arial MT"/>
              </a:rPr>
              <a:t>uno dei sindaci, al mero fine di </a:t>
            </a:r>
            <a:r>
              <a:rPr sz="1200" spc="-5" dirty="0">
                <a:solidFill>
                  <a:srgbClr val="62666A"/>
                </a:solidFill>
                <a:latin typeface="Arial MT"/>
                <a:cs typeface="Arial MT"/>
              </a:rPr>
              <a:t>condividere </a:t>
            </a:r>
            <a:r>
              <a:rPr sz="1200" dirty="0">
                <a:solidFill>
                  <a:srgbClr val="62666A"/>
                </a:solidFill>
                <a:latin typeface="Arial MT"/>
                <a:cs typeface="Arial MT"/>
              </a:rPr>
              <a:t>i costi, e che </a:t>
            </a:r>
            <a:r>
              <a:rPr sz="1200" spc="-10" dirty="0">
                <a:solidFill>
                  <a:srgbClr val="62666A"/>
                </a:solidFill>
                <a:latin typeface="Arial MT"/>
                <a:cs typeface="Arial MT"/>
              </a:rPr>
              <a:t>aveva </a:t>
            </a:r>
            <a:r>
              <a:rPr sz="1200" spc="-5" dirty="0">
                <a:solidFill>
                  <a:srgbClr val="62666A"/>
                </a:solidFill>
                <a:latin typeface="Arial MT"/>
                <a:cs typeface="Arial MT"/>
              </a:rPr>
              <a:t>richiesto l’insinuazione </a:t>
            </a:r>
            <a:r>
              <a:rPr sz="1200" dirty="0">
                <a:solidFill>
                  <a:srgbClr val="62666A"/>
                </a:solidFill>
                <a:latin typeface="Arial MT"/>
                <a:cs typeface="Arial MT"/>
              </a:rPr>
              <a:t>del </a:t>
            </a:r>
            <a:r>
              <a:rPr sz="1200" spc="5" dirty="0">
                <a:solidFill>
                  <a:srgbClr val="62666A"/>
                </a:solidFill>
                <a:latin typeface="Arial MT"/>
                <a:cs typeface="Arial MT"/>
              </a:rPr>
              <a:t> </a:t>
            </a:r>
            <a:r>
              <a:rPr sz="1200" spc="-5" dirty="0">
                <a:solidFill>
                  <a:srgbClr val="62666A"/>
                </a:solidFill>
                <a:latin typeface="Arial MT"/>
                <a:cs typeface="Arial MT"/>
              </a:rPr>
              <a:t>proprio</a:t>
            </a:r>
            <a:r>
              <a:rPr sz="1200" spc="-30" dirty="0">
                <a:solidFill>
                  <a:srgbClr val="62666A"/>
                </a:solidFill>
                <a:latin typeface="Arial MT"/>
                <a:cs typeface="Arial MT"/>
              </a:rPr>
              <a:t> </a:t>
            </a:r>
            <a:r>
              <a:rPr sz="1200" spc="-5" dirty="0">
                <a:solidFill>
                  <a:srgbClr val="62666A"/>
                </a:solidFill>
                <a:latin typeface="Arial MT"/>
                <a:cs typeface="Arial MT"/>
              </a:rPr>
              <a:t>credito al passivo</a:t>
            </a:r>
            <a:r>
              <a:rPr sz="1200" spc="-15" dirty="0">
                <a:solidFill>
                  <a:srgbClr val="62666A"/>
                </a:solidFill>
                <a:latin typeface="Arial MT"/>
                <a:cs typeface="Arial MT"/>
              </a:rPr>
              <a:t> </a:t>
            </a:r>
            <a:r>
              <a:rPr sz="1200" spc="-5" dirty="0">
                <a:solidFill>
                  <a:srgbClr val="62666A"/>
                </a:solidFill>
                <a:latin typeface="Arial MT"/>
                <a:cs typeface="Arial MT"/>
              </a:rPr>
              <a:t>nell’ambito </a:t>
            </a:r>
            <a:r>
              <a:rPr sz="1200" dirty="0">
                <a:solidFill>
                  <a:srgbClr val="62666A"/>
                </a:solidFill>
                <a:latin typeface="Arial MT"/>
                <a:cs typeface="Arial MT"/>
              </a:rPr>
              <a:t>di</a:t>
            </a:r>
            <a:r>
              <a:rPr sz="1200" spc="-35" dirty="0">
                <a:solidFill>
                  <a:srgbClr val="62666A"/>
                </a:solidFill>
                <a:latin typeface="Arial MT"/>
                <a:cs typeface="Arial MT"/>
              </a:rPr>
              <a:t> </a:t>
            </a:r>
            <a:r>
              <a:rPr sz="1200" dirty="0">
                <a:solidFill>
                  <a:srgbClr val="62666A"/>
                </a:solidFill>
                <a:latin typeface="Arial MT"/>
                <a:cs typeface="Arial MT"/>
              </a:rPr>
              <a:t>una</a:t>
            </a:r>
            <a:r>
              <a:rPr sz="1200" spc="-15" dirty="0">
                <a:solidFill>
                  <a:srgbClr val="62666A"/>
                </a:solidFill>
                <a:latin typeface="Arial MT"/>
                <a:cs typeface="Arial MT"/>
              </a:rPr>
              <a:t> </a:t>
            </a:r>
            <a:r>
              <a:rPr sz="1200" spc="-5" dirty="0">
                <a:solidFill>
                  <a:srgbClr val="62666A"/>
                </a:solidFill>
                <a:latin typeface="Arial MT"/>
                <a:cs typeface="Arial MT"/>
              </a:rPr>
              <a:t>procedura </a:t>
            </a:r>
            <a:r>
              <a:rPr sz="1200" dirty="0">
                <a:solidFill>
                  <a:srgbClr val="62666A"/>
                </a:solidFill>
                <a:latin typeface="Arial MT"/>
                <a:cs typeface="Arial MT"/>
              </a:rPr>
              <a:t>di</a:t>
            </a:r>
            <a:r>
              <a:rPr sz="1200" spc="-35" dirty="0">
                <a:solidFill>
                  <a:srgbClr val="62666A"/>
                </a:solidFill>
                <a:latin typeface="Arial MT"/>
                <a:cs typeface="Arial MT"/>
              </a:rPr>
              <a:t> </a:t>
            </a:r>
            <a:r>
              <a:rPr sz="1200" spc="-5" dirty="0">
                <a:solidFill>
                  <a:srgbClr val="62666A"/>
                </a:solidFill>
                <a:latin typeface="Arial MT"/>
                <a:cs typeface="Arial MT"/>
              </a:rPr>
              <a:t>amministrazione</a:t>
            </a:r>
            <a:r>
              <a:rPr sz="1200" spc="-40" dirty="0">
                <a:solidFill>
                  <a:srgbClr val="62666A"/>
                </a:solidFill>
                <a:latin typeface="Arial MT"/>
                <a:cs typeface="Arial MT"/>
              </a:rPr>
              <a:t> </a:t>
            </a:r>
            <a:r>
              <a:rPr sz="1200" spc="-5" dirty="0">
                <a:solidFill>
                  <a:srgbClr val="62666A"/>
                </a:solidFill>
                <a:latin typeface="Arial MT"/>
                <a:cs typeface="Arial MT"/>
              </a:rPr>
              <a:t>straordinaria.</a:t>
            </a:r>
            <a:endParaRPr sz="1200" dirty="0">
              <a:latin typeface="Arial MT"/>
              <a:cs typeface="Arial MT"/>
            </a:endParaRPr>
          </a:p>
          <a:p>
            <a:pPr>
              <a:lnSpc>
                <a:spcPct val="100000"/>
              </a:lnSpc>
              <a:spcBef>
                <a:spcPts val="5"/>
              </a:spcBef>
            </a:pPr>
            <a:endParaRPr sz="1750" dirty="0">
              <a:latin typeface="Arial MT"/>
              <a:cs typeface="Arial MT"/>
            </a:endParaRPr>
          </a:p>
          <a:p>
            <a:pPr marL="12700" marR="5080">
              <a:lnSpc>
                <a:spcPct val="100000"/>
              </a:lnSpc>
            </a:pPr>
            <a:r>
              <a:rPr sz="1200" spc="-5" dirty="0">
                <a:solidFill>
                  <a:srgbClr val="62666A"/>
                </a:solidFill>
                <a:latin typeface="Arial MT"/>
                <a:cs typeface="Arial MT"/>
              </a:rPr>
              <a:t>La Suprema Corte ha richiamato il </a:t>
            </a:r>
            <a:r>
              <a:rPr sz="1200" u="sng" dirty="0">
                <a:solidFill>
                  <a:srgbClr val="62666A"/>
                </a:solidFill>
                <a:uFill>
                  <a:solidFill>
                    <a:srgbClr val="62666A"/>
                  </a:solidFill>
                </a:uFill>
                <a:latin typeface="Arial MT"/>
                <a:cs typeface="Arial MT"/>
              </a:rPr>
              <a:t>concetto </a:t>
            </a:r>
            <a:r>
              <a:rPr sz="1200" u="sng" spc="-5" dirty="0">
                <a:solidFill>
                  <a:srgbClr val="62666A"/>
                </a:solidFill>
                <a:uFill>
                  <a:solidFill>
                    <a:srgbClr val="62666A"/>
                  </a:solidFill>
                </a:uFill>
                <a:latin typeface="Arial MT"/>
                <a:cs typeface="Arial MT"/>
              </a:rPr>
              <a:t>di «indipendenza in apparenza» </a:t>
            </a:r>
            <a:r>
              <a:rPr sz="1200" u="sng" spc="-10" dirty="0">
                <a:solidFill>
                  <a:srgbClr val="62666A"/>
                </a:solidFill>
                <a:uFill>
                  <a:solidFill>
                    <a:srgbClr val="62666A"/>
                  </a:solidFill>
                </a:uFill>
                <a:latin typeface="Arial MT"/>
                <a:cs typeface="Arial MT"/>
              </a:rPr>
              <a:t>ovvero </a:t>
            </a:r>
            <a:r>
              <a:rPr sz="1200" u="sng" dirty="0">
                <a:solidFill>
                  <a:srgbClr val="62666A"/>
                </a:solidFill>
                <a:uFill>
                  <a:solidFill>
                    <a:srgbClr val="62666A"/>
                  </a:solidFill>
                </a:uFill>
                <a:latin typeface="Arial MT"/>
                <a:cs typeface="Arial MT"/>
              </a:rPr>
              <a:t>che </a:t>
            </a:r>
            <a:r>
              <a:rPr sz="1200" u="sng" spc="-5" dirty="0">
                <a:solidFill>
                  <a:srgbClr val="62666A"/>
                </a:solidFill>
                <a:uFill>
                  <a:solidFill>
                    <a:srgbClr val="62666A"/>
                  </a:solidFill>
                </a:uFill>
                <a:latin typeface="Arial MT"/>
                <a:cs typeface="Arial MT"/>
              </a:rPr>
              <a:t>il </a:t>
            </a:r>
            <a:r>
              <a:rPr sz="1200" dirty="0">
                <a:solidFill>
                  <a:srgbClr val="62666A"/>
                </a:solidFill>
                <a:latin typeface="Arial MT"/>
                <a:cs typeface="Arial MT"/>
              </a:rPr>
              <a:t> </a:t>
            </a:r>
            <a:r>
              <a:rPr sz="1200" u="sng" spc="-5" dirty="0">
                <a:solidFill>
                  <a:srgbClr val="62666A"/>
                </a:solidFill>
                <a:uFill>
                  <a:solidFill>
                    <a:srgbClr val="62666A"/>
                  </a:solidFill>
                </a:uFill>
                <a:latin typeface="Arial MT"/>
                <a:cs typeface="Arial MT"/>
              </a:rPr>
              <a:t>revisore oltre ad essere indipendente deve anche apparire </a:t>
            </a:r>
            <a:r>
              <a:rPr sz="1200" u="sng" dirty="0">
                <a:solidFill>
                  <a:srgbClr val="62666A"/>
                </a:solidFill>
                <a:uFill>
                  <a:solidFill>
                    <a:srgbClr val="62666A"/>
                  </a:solidFill>
                </a:uFill>
                <a:latin typeface="Arial MT"/>
                <a:cs typeface="Arial MT"/>
              </a:rPr>
              <a:t>come tale </a:t>
            </a:r>
            <a:r>
              <a:rPr sz="1200" u="sng" spc="-5" dirty="0">
                <a:solidFill>
                  <a:srgbClr val="62666A"/>
                </a:solidFill>
                <a:uFill>
                  <a:solidFill>
                    <a:srgbClr val="62666A"/>
                  </a:solidFill>
                </a:uFill>
                <a:latin typeface="Arial MT"/>
                <a:cs typeface="Arial MT"/>
              </a:rPr>
              <a:t>agli occhi di terzi </a:t>
            </a:r>
            <a:r>
              <a:rPr sz="1200" dirty="0">
                <a:solidFill>
                  <a:srgbClr val="62666A"/>
                </a:solidFill>
                <a:latin typeface="Arial MT"/>
                <a:cs typeface="Arial MT"/>
              </a:rPr>
              <a:t> </a:t>
            </a:r>
            <a:r>
              <a:rPr sz="1200" u="sng" dirty="0">
                <a:solidFill>
                  <a:srgbClr val="62666A"/>
                </a:solidFill>
                <a:uFill>
                  <a:solidFill>
                    <a:srgbClr val="62666A"/>
                  </a:solidFill>
                </a:uFill>
                <a:latin typeface="Arial MT"/>
                <a:cs typeface="Arial MT"/>
              </a:rPr>
              <a:t>informati, </a:t>
            </a:r>
            <a:r>
              <a:rPr sz="1200" u="sng" spc="-5" dirty="0">
                <a:solidFill>
                  <a:srgbClr val="62666A"/>
                </a:solidFill>
                <a:uFill>
                  <a:solidFill>
                    <a:srgbClr val="62666A"/>
                  </a:solidFill>
                </a:uFill>
                <a:latin typeface="Arial MT"/>
                <a:cs typeface="Arial MT"/>
              </a:rPr>
              <a:t>obiettivi e ragionevoli non avendo viceversa rilevanza la sussistenza o </a:t>
            </a:r>
            <a:r>
              <a:rPr sz="1200" u="sng" dirty="0">
                <a:solidFill>
                  <a:srgbClr val="62666A"/>
                </a:solidFill>
                <a:uFill>
                  <a:solidFill>
                    <a:srgbClr val="62666A"/>
                  </a:solidFill>
                </a:uFill>
                <a:latin typeface="Arial MT"/>
                <a:cs typeface="Arial MT"/>
              </a:rPr>
              <a:t>meno </a:t>
            </a:r>
            <a:r>
              <a:rPr sz="1200" u="sng" spc="-5" dirty="0">
                <a:solidFill>
                  <a:srgbClr val="62666A"/>
                </a:solidFill>
                <a:uFill>
                  <a:solidFill>
                    <a:srgbClr val="62666A"/>
                  </a:solidFill>
                </a:uFill>
                <a:latin typeface="Arial MT"/>
                <a:cs typeface="Arial MT"/>
              </a:rPr>
              <a:t>di una </a:t>
            </a:r>
            <a:r>
              <a:rPr sz="1200" spc="-320" dirty="0">
                <a:solidFill>
                  <a:srgbClr val="62666A"/>
                </a:solidFill>
                <a:latin typeface="Arial MT"/>
                <a:cs typeface="Arial MT"/>
              </a:rPr>
              <a:t> </a:t>
            </a:r>
            <a:r>
              <a:rPr sz="1200" u="sng" spc="-5" dirty="0">
                <a:solidFill>
                  <a:srgbClr val="62666A"/>
                </a:solidFill>
                <a:uFill>
                  <a:solidFill>
                    <a:srgbClr val="62666A"/>
                  </a:solidFill>
                </a:uFill>
                <a:latin typeface="Arial MT"/>
                <a:cs typeface="Arial MT"/>
              </a:rPr>
              <a:t>relazione</a:t>
            </a:r>
            <a:r>
              <a:rPr sz="1200" u="sng" spc="-30" dirty="0">
                <a:solidFill>
                  <a:srgbClr val="62666A"/>
                </a:solidFill>
                <a:uFill>
                  <a:solidFill>
                    <a:srgbClr val="62666A"/>
                  </a:solidFill>
                </a:uFill>
                <a:latin typeface="Arial MT"/>
                <a:cs typeface="Arial MT"/>
              </a:rPr>
              <a:t> </a:t>
            </a:r>
            <a:r>
              <a:rPr sz="1200" u="sng" spc="-5" dirty="0">
                <a:solidFill>
                  <a:srgbClr val="62666A"/>
                </a:solidFill>
                <a:uFill>
                  <a:solidFill>
                    <a:srgbClr val="62666A"/>
                  </a:solidFill>
                </a:uFill>
                <a:latin typeface="Arial MT"/>
                <a:cs typeface="Arial MT"/>
              </a:rPr>
              <a:t>d’affari</a:t>
            </a:r>
            <a:r>
              <a:rPr sz="1200" u="sng" spc="-30" dirty="0">
                <a:solidFill>
                  <a:srgbClr val="62666A"/>
                </a:solidFill>
                <a:uFill>
                  <a:solidFill>
                    <a:srgbClr val="62666A"/>
                  </a:solidFill>
                </a:uFill>
                <a:latin typeface="Arial MT"/>
                <a:cs typeface="Arial MT"/>
              </a:rPr>
              <a:t> </a:t>
            </a:r>
            <a:r>
              <a:rPr sz="1200" u="sng" spc="-5" dirty="0">
                <a:solidFill>
                  <a:srgbClr val="62666A"/>
                </a:solidFill>
                <a:uFill>
                  <a:solidFill>
                    <a:srgbClr val="62666A"/>
                  </a:solidFill>
                </a:uFill>
                <a:latin typeface="Arial MT"/>
                <a:cs typeface="Arial MT"/>
              </a:rPr>
              <a:t>avente</a:t>
            </a:r>
            <a:r>
              <a:rPr sz="1200" u="sng" spc="-20" dirty="0">
                <a:solidFill>
                  <a:srgbClr val="62666A"/>
                </a:solidFill>
                <a:uFill>
                  <a:solidFill>
                    <a:srgbClr val="62666A"/>
                  </a:solidFill>
                </a:uFill>
                <a:latin typeface="Arial MT"/>
                <a:cs typeface="Arial MT"/>
              </a:rPr>
              <a:t> </a:t>
            </a:r>
            <a:r>
              <a:rPr sz="1200" u="sng" dirty="0">
                <a:solidFill>
                  <a:srgbClr val="62666A"/>
                </a:solidFill>
                <a:uFill>
                  <a:solidFill>
                    <a:srgbClr val="62666A"/>
                  </a:solidFill>
                </a:uFill>
                <a:latin typeface="Arial MT"/>
                <a:cs typeface="Arial MT"/>
              </a:rPr>
              <a:t>carattere</a:t>
            </a:r>
            <a:r>
              <a:rPr sz="1200" u="sng" spc="-25" dirty="0">
                <a:solidFill>
                  <a:srgbClr val="62666A"/>
                </a:solidFill>
                <a:uFill>
                  <a:solidFill>
                    <a:srgbClr val="62666A"/>
                  </a:solidFill>
                </a:uFill>
                <a:latin typeface="Arial MT"/>
                <a:cs typeface="Arial MT"/>
              </a:rPr>
              <a:t> </a:t>
            </a:r>
            <a:r>
              <a:rPr sz="1200" u="sng" dirty="0">
                <a:solidFill>
                  <a:srgbClr val="62666A"/>
                </a:solidFill>
                <a:uFill>
                  <a:solidFill>
                    <a:srgbClr val="62666A"/>
                  </a:solidFill>
                </a:uFill>
                <a:latin typeface="Arial MT"/>
                <a:cs typeface="Arial MT"/>
              </a:rPr>
              <a:t>di</a:t>
            </a:r>
            <a:r>
              <a:rPr sz="1200" u="sng" spc="-15" dirty="0">
                <a:solidFill>
                  <a:srgbClr val="62666A"/>
                </a:solidFill>
                <a:uFill>
                  <a:solidFill>
                    <a:srgbClr val="62666A"/>
                  </a:solidFill>
                </a:uFill>
                <a:latin typeface="Arial MT"/>
                <a:cs typeface="Arial MT"/>
              </a:rPr>
              <a:t> </a:t>
            </a:r>
            <a:r>
              <a:rPr sz="1200" u="sng" spc="-5" dirty="0">
                <a:solidFill>
                  <a:srgbClr val="62666A"/>
                </a:solidFill>
                <a:uFill>
                  <a:solidFill>
                    <a:srgbClr val="62666A"/>
                  </a:solidFill>
                </a:uFill>
                <a:latin typeface="Arial MT"/>
                <a:cs typeface="Arial MT"/>
              </a:rPr>
              <a:t>significatività</a:t>
            </a:r>
            <a:r>
              <a:rPr sz="1200" u="sng" spc="-30" dirty="0">
                <a:solidFill>
                  <a:srgbClr val="62666A"/>
                </a:solidFill>
                <a:uFill>
                  <a:solidFill>
                    <a:srgbClr val="62666A"/>
                  </a:solidFill>
                </a:uFill>
                <a:latin typeface="Arial MT"/>
                <a:cs typeface="Arial MT"/>
              </a:rPr>
              <a:t> </a:t>
            </a:r>
            <a:r>
              <a:rPr sz="1200" u="sng" dirty="0">
                <a:solidFill>
                  <a:srgbClr val="62666A"/>
                </a:solidFill>
                <a:uFill>
                  <a:solidFill>
                    <a:srgbClr val="62666A"/>
                  </a:solidFill>
                </a:uFill>
                <a:latin typeface="Arial MT"/>
                <a:cs typeface="Arial MT"/>
              </a:rPr>
              <a:t>o di</a:t>
            </a:r>
            <a:r>
              <a:rPr sz="1200" u="sng" spc="-15" dirty="0">
                <a:solidFill>
                  <a:srgbClr val="62666A"/>
                </a:solidFill>
                <a:uFill>
                  <a:solidFill>
                    <a:srgbClr val="62666A"/>
                  </a:solidFill>
                </a:uFill>
                <a:latin typeface="Arial MT"/>
                <a:cs typeface="Arial MT"/>
              </a:rPr>
              <a:t> </a:t>
            </a:r>
            <a:r>
              <a:rPr sz="1200" u="sng" spc="-5" dirty="0">
                <a:solidFill>
                  <a:srgbClr val="62666A"/>
                </a:solidFill>
                <a:uFill>
                  <a:solidFill>
                    <a:srgbClr val="62666A"/>
                  </a:solidFill>
                </a:uFill>
                <a:latin typeface="Arial MT"/>
                <a:cs typeface="Arial MT"/>
              </a:rPr>
              <a:t>rilevanza</a:t>
            </a:r>
            <a:r>
              <a:rPr sz="1200" spc="-5" dirty="0">
                <a:solidFill>
                  <a:srgbClr val="62666A"/>
                </a:solidFill>
                <a:latin typeface="Arial MT"/>
                <a:cs typeface="Arial MT"/>
              </a:rPr>
              <a:t>.</a:t>
            </a:r>
            <a:endParaRPr sz="1200" dirty="0">
              <a:latin typeface="Arial MT"/>
              <a:cs typeface="Arial MT"/>
            </a:endParaRPr>
          </a:p>
          <a:p>
            <a:pPr>
              <a:lnSpc>
                <a:spcPct val="100000"/>
              </a:lnSpc>
              <a:spcBef>
                <a:spcPts val="5"/>
              </a:spcBef>
            </a:pPr>
            <a:endParaRPr sz="1750" dirty="0">
              <a:latin typeface="Arial MT"/>
              <a:cs typeface="Arial MT"/>
            </a:endParaRPr>
          </a:p>
          <a:p>
            <a:pPr marL="12700" marR="5080">
              <a:lnSpc>
                <a:spcPct val="100000"/>
              </a:lnSpc>
              <a:spcBef>
                <a:spcPts val="5"/>
              </a:spcBef>
            </a:pPr>
            <a:r>
              <a:rPr sz="1200" spc="-10" dirty="0">
                <a:solidFill>
                  <a:srgbClr val="62666A"/>
                </a:solidFill>
                <a:latin typeface="Arial MT"/>
                <a:cs typeface="Arial MT"/>
              </a:rPr>
              <a:t>L’impostazione </a:t>
            </a:r>
            <a:r>
              <a:rPr sz="1200" spc="-5" dirty="0" err="1">
                <a:solidFill>
                  <a:srgbClr val="62666A"/>
                </a:solidFill>
                <a:latin typeface="Arial MT"/>
                <a:cs typeface="Arial MT"/>
              </a:rPr>
              <a:t>giuridica</a:t>
            </a:r>
            <a:r>
              <a:rPr sz="1200" spc="-5" dirty="0">
                <a:solidFill>
                  <a:srgbClr val="62666A"/>
                </a:solidFill>
                <a:latin typeface="Arial MT"/>
                <a:cs typeface="Arial MT"/>
              </a:rPr>
              <a:t> </a:t>
            </a:r>
            <a:r>
              <a:rPr sz="1200" dirty="0">
                <a:solidFill>
                  <a:srgbClr val="62666A"/>
                </a:solidFill>
                <a:latin typeface="Arial MT"/>
                <a:cs typeface="Arial MT"/>
              </a:rPr>
              <a:t>è</a:t>
            </a:r>
            <a:r>
              <a:rPr lang="it-IT" sz="1200" dirty="0">
                <a:solidFill>
                  <a:srgbClr val="62666A"/>
                </a:solidFill>
                <a:latin typeface="Arial MT"/>
                <a:cs typeface="Arial MT"/>
              </a:rPr>
              <a:t> contenuta nel</a:t>
            </a:r>
            <a:r>
              <a:rPr sz="1200" spc="-5" dirty="0" err="1">
                <a:solidFill>
                  <a:srgbClr val="62666A"/>
                </a:solidFill>
                <a:latin typeface="Arial MT"/>
                <a:cs typeface="Arial MT"/>
              </a:rPr>
              <a:t>l’art</a:t>
            </a:r>
            <a:r>
              <a:rPr sz="1200" spc="-5" dirty="0">
                <a:solidFill>
                  <a:srgbClr val="62666A"/>
                </a:solidFill>
                <a:latin typeface="Arial MT"/>
                <a:cs typeface="Arial MT"/>
              </a:rPr>
              <a:t>. </a:t>
            </a:r>
            <a:r>
              <a:rPr sz="1200" dirty="0">
                <a:solidFill>
                  <a:srgbClr val="62666A"/>
                </a:solidFill>
                <a:latin typeface="Arial MT"/>
                <a:cs typeface="Arial MT"/>
              </a:rPr>
              <a:t>10 del </a:t>
            </a:r>
            <a:r>
              <a:rPr sz="1200" spc="-5" dirty="0">
                <a:solidFill>
                  <a:srgbClr val="62666A"/>
                </a:solidFill>
                <a:latin typeface="Arial MT"/>
                <a:cs typeface="Arial MT"/>
              </a:rPr>
              <a:t>D. Lgs. </a:t>
            </a:r>
            <a:r>
              <a:rPr sz="1200" dirty="0">
                <a:solidFill>
                  <a:srgbClr val="62666A"/>
                </a:solidFill>
                <a:latin typeface="Arial MT"/>
                <a:cs typeface="Arial MT"/>
              </a:rPr>
              <a:t>39/2010 </a:t>
            </a:r>
            <a:r>
              <a:rPr lang="it-IT" sz="1200" dirty="0">
                <a:solidFill>
                  <a:srgbClr val="62666A"/>
                </a:solidFill>
                <a:latin typeface="Arial MT"/>
                <a:cs typeface="Arial MT"/>
              </a:rPr>
              <a:t>che </a:t>
            </a:r>
            <a:r>
              <a:rPr sz="1200" dirty="0">
                <a:solidFill>
                  <a:srgbClr val="62666A"/>
                </a:solidFill>
                <a:latin typeface="Arial MT"/>
                <a:cs typeface="Arial MT"/>
              </a:rPr>
              <a:t>ha natura </a:t>
            </a:r>
            <a:r>
              <a:rPr sz="1200" spc="-5" dirty="0">
                <a:solidFill>
                  <a:srgbClr val="62666A"/>
                </a:solidFill>
                <a:latin typeface="Arial MT"/>
                <a:cs typeface="Arial MT"/>
              </a:rPr>
              <a:t>imperativa</a:t>
            </a:r>
            <a:r>
              <a:rPr sz="1200" dirty="0">
                <a:solidFill>
                  <a:srgbClr val="62666A"/>
                </a:solidFill>
                <a:latin typeface="Arial MT"/>
                <a:cs typeface="Arial MT"/>
              </a:rPr>
              <a:t> </a:t>
            </a:r>
            <a:r>
              <a:rPr sz="1200" spc="-5" dirty="0">
                <a:solidFill>
                  <a:srgbClr val="62666A"/>
                </a:solidFill>
                <a:latin typeface="Arial MT"/>
                <a:cs typeface="Arial MT"/>
              </a:rPr>
              <a:t>in quanto </a:t>
            </a:r>
            <a:r>
              <a:rPr sz="1200" dirty="0">
                <a:solidFill>
                  <a:srgbClr val="62666A"/>
                </a:solidFill>
                <a:latin typeface="Arial MT"/>
                <a:cs typeface="Arial MT"/>
              </a:rPr>
              <a:t> </a:t>
            </a:r>
            <a:r>
              <a:rPr sz="1200" spc="-5" dirty="0">
                <a:solidFill>
                  <a:srgbClr val="62666A"/>
                </a:solidFill>
                <a:latin typeface="Arial MT"/>
                <a:cs typeface="Arial MT"/>
              </a:rPr>
              <a:t>finalizzata ad</a:t>
            </a:r>
            <a:r>
              <a:rPr sz="1200" dirty="0">
                <a:solidFill>
                  <a:srgbClr val="62666A"/>
                </a:solidFill>
                <a:latin typeface="Arial MT"/>
                <a:cs typeface="Arial MT"/>
              </a:rPr>
              <a:t> </a:t>
            </a:r>
            <a:r>
              <a:rPr sz="1200" spc="-5" dirty="0">
                <a:solidFill>
                  <a:srgbClr val="62666A"/>
                </a:solidFill>
                <a:latin typeface="Arial MT"/>
                <a:cs typeface="Arial MT"/>
              </a:rPr>
              <a:t>assicurare</a:t>
            </a:r>
            <a:r>
              <a:rPr sz="1200" spc="-10" dirty="0">
                <a:solidFill>
                  <a:srgbClr val="62666A"/>
                </a:solidFill>
                <a:latin typeface="Arial MT"/>
                <a:cs typeface="Arial MT"/>
              </a:rPr>
              <a:t> </a:t>
            </a:r>
            <a:r>
              <a:rPr sz="1200" spc="-5" dirty="0">
                <a:solidFill>
                  <a:srgbClr val="62666A"/>
                </a:solidFill>
                <a:latin typeface="Arial MT"/>
                <a:cs typeface="Arial MT"/>
              </a:rPr>
              <a:t>trasparenza</a:t>
            </a:r>
            <a:r>
              <a:rPr sz="1200" spc="-10" dirty="0">
                <a:solidFill>
                  <a:srgbClr val="62666A"/>
                </a:solidFill>
                <a:latin typeface="Arial MT"/>
                <a:cs typeface="Arial MT"/>
              </a:rPr>
              <a:t> </a:t>
            </a:r>
            <a:r>
              <a:rPr sz="1200" spc="-5" dirty="0">
                <a:solidFill>
                  <a:srgbClr val="62666A"/>
                </a:solidFill>
                <a:latin typeface="Arial MT"/>
                <a:cs typeface="Arial MT"/>
              </a:rPr>
              <a:t>ed</a:t>
            </a:r>
            <a:r>
              <a:rPr sz="1200" spc="10" dirty="0">
                <a:solidFill>
                  <a:srgbClr val="62666A"/>
                </a:solidFill>
                <a:latin typeface="Arial MT"/>
                <a:cs typeface="Arial MT"/>
              </a:rPr>
              <a:t> </a:t>
            </a:r>
            <a:r>
              <a:rPr sz="1200" spc="-5" dirty="0">
                <a:solidFill>
                  <a:srgbClr val="62666A"/>
                </a:solidFill>
                <a:latin typeface="Arial MT"/>
                <a:cs typeface="Arial MT"/>
              </a:rPr>
              <a:t>obiettività delle</a:t>
            </a:r>
            <a:r>
              <a:rPr sz="1200" spc="-10" dirty="0">
                <a:solidFill>
                  <a:srgbClr val="62666A"/>
                </a:solidFill>
                <a:latin typeface="Arial MT"/>
                <a:cs typeface="Arial MT"/>
              </a:rPr>
              <a:t> </a:t>
            </a:r>
            <a:r>
              <a:rPr sz="1200" spc="-5" dirty="0">
                <a:solidFill>
                  <a:srgbClr val="62666A"/>
                </a:solidFill>
                <a:latin typeface="Arial MT"/>
                <a:cs typeface="Arial MT"/>
              </a:rPr>
              <a:t>informazioni</a:t>
            </a:r>
            <a:r>
              <a:rPr sz="1200" spc="-25" dirty="0">
                <a:solidFill>
                  <a:srgbClr val="62666A"/>
                </a:solidFill>
                <a:latin typeface="Arial MT"/>
                <a:cs typeface="Arial MT"/>
              </a:rPr>
              <a:t> </a:t>
            </a:r>
            <a:r>
              <a:rPr sz="1200" spc="-5" dirty="0">
                <a:solidFill>
                  <a:srgbClr val="62666A"/>
                </a:solidFill>
                <a:latin typeface="Arial MT"/>
                <a:cs typeface="Arial MT"/>
              </a:rPr>
              <a:t>ai</a:t>
            </a:r>
            <a:r>
              <a:rPr sz="1200" spc="5" dirty="0">
                <a:solidFill>
                  <a:srgbClr val="62666A"/>
                </a:solidFill>
                <a:latin typeface="Arial MT"/>
                <a:cs typeface="Arial MT"/>
              </a:rPr>
              <a:t> </a:t>
            </a:r>
            <a:r>
              <a:rPr sz="1200" spc="-5" dirty="0">
                <a:solidFill>
                  <a:srgbClr val="62666A"/>
                </a:solidFill>
                <a:latin typeface="Arial MT"/>
                <a:cs typeface="Arial MT"/>
              </a:rPr>
              <a:t>terzi</a:t>
            </a:r>
            <a:r>
              <a:rPr sz="1200" spc="30" dirty="0">
                <a:solidFill>
                  <a:srgbClr val="62666A"/>
                </a:solidFill>
                <a:latin typeface="Arial MT"/>
                <a:cs typeface="Arial MT"/>
              </a:rPr>
              <a:t> </a:t>
            </a:r>
            <a:r>
              <a:rPr sz="1200" spc="-5" dirty="0">
                <a:solidFill>
                  <a:srgbClr val="62666A"/>
                </a:solidFill>
                <a:latin typeface="Arial MT"/>
                <a:cs typeface="Arial MT"/>
              </a:rPr>
              <a:t>e</a:t>
            </a:r>
            <a:r>
              <a:rPr sz="1200" spc="10" dirty="0">
                <a:solidFill>
                  <a:srgbClr val="62666A"/>
                </a:solidFill>
                <a:latin typeface="Arial MT"/>
                <a:cs typeface="Arial MT"/>
              </a:rPr>
              <a:t> </a:t>
            </a:r>
            <a:r>
              <a:rPr sz="1200" spc="-5" dirty="0">
                <a:solidFill>
                  <a:srgbClr val="62666A"/>
                </a:solidFill>
                <a:latin typeface="Arial MT"/>
                <a:cs typeface="Arial MT"/>
              </a:rPr>
              <a:t>pertanto</a:t>
            </a:r>
            <a:r>
              <a:rPr sz="1200" spc="15" dirty="0">
                <a:solidFill>
                  <a:srgbClr val="62666A"/>
                </a:solidFill>
                <a:latin typeface="Arial MT"/>
                <a:cs typeface="Arial MT"/>
              </a:rPr>
              <a:t> </a:t>
            </a:r>
            <a:r>
              <a:rPr sz="1200" spc="-5" dirty="0">
                <a:solidFill>
                  <a:srgbClr val="62666A"/>
                </a:solidFill>
                <a:latin typeface="Arial MT"/>
                <a:cs typeface="Arial MT"/>
              </a:rPr>
              <a:t>la</a:t>
            </a:r>
            <a:r>
              <a:rPr sz="1200" spc="-15" dirty="0">
                <a:solidFill>
                  <a:srgbClr val="62666A"/>
                </a:solidFill>
                <a:latin typeface="Arial MT"/>
                <a:cs typeface="Arial MT"/>
              </a:rPr>
              <a:t> </a:t>
            </a:r>
            <a:r>
              <a:rPr sz="1200" spc="-5" dirty="0">
                <a:solidFill>
                  <a:srgbClr val="62666A"/>
                </a:solidFill>
                <a:latin typeface="Arial MT"/>
                <a:cs typeface="Arial MT"/>
              </a:rPr>
              <a:t>sua </a:t>
            </a:r>
            <a:r>
              <a:rPr sz="1200" spc="-320" dirty="0">
                <a:solidFill>
                  <a:srgbClr val="62666A"/>
                </a:solidFill>
                <a:latin typeface="Arial MT"/>
                <a:cs typeface="Arial MT"/>
              </a:rPr>
              <a:t> </a:t>
            </a:r>
            <a:r>
              <a:rPr sz="1200" spc="-5" dirty="0">
                <a:solidFill>
                  <a:srgbClr val="62666A"/>
                </a:solidFill>
                <a:latin typeface="Arial MT"/>
                <a:cs typeface="Arial MT"/>
              </a:rPr>
              <a:t>violazione</a:t>
            </a:r>
            <a:r>
              <a:rPr sz="1200" spc="-20" dirty="0">
                <a:solidFill>
                  <a:srgbClr val="62666A"/>
                </a:solidFill>
                <a:latin typeface="Arial MT"/>
                <a:cs typeface="Arial MT"/>
              </a:rPr>
              <a:t> </a:t>
            </a:r>
            <a:r>
              <a:rPr sz="1200" spc="-5" dirty="0">
                <a:solidFill>
                  <a:srgbClr val="62666A"/>
                </a:solidFill>
                <a:latin typeface="Arial MT"/>
                <a:cs typeface="Arial MT"/>
              </a:rPr>
              <a:t>determina</a:t>
            </a:r>
            <a:r>
              <a:rPr sz="1200" spc="-10" dirty="0">
                <a:solidFill>
                  <a:srgbClr val="62666A"/>
                </a:solidFill>
                <a:latin typeface="Arial MT"/>
                <a:cs typeface="Arial MT"/>
              </a:rPr>
              <a:t> </a:t>
            </a:r>
            <a:r>
              <a:rPr sz="1200" spc="-5" dirty="0">
                <a:solidFill>
                  <a:srgbClr val="62666A"/>
                </a:solidFill>
                <a:latin typeface="Arial MT"/>
                <a:cs typeface="Arial MT"/>
              </a:rPr>
              <a:t>la</a:t>
            </a:r>
            <a:r>
              <a:rPr sz="1200" spc="-30" dirty="0">
                <a:solidFill>
                  <a:srgbClr val="62666A"/>
                </a:solidFill>
                <a:latin typeface="Arial MT"/>
                <a:cs typeface="Arial MT"/>
              </a:rPr>
              <a:t> </a:t>
            </a:r>
            <a:r>
              <a:rPr sz="1200" spc="-5" dirty="0">
                <a:solidFill>
                  <a:srgbClr val="62666A"/>
                </a:solidFill>
                <a:latin typeface="Arial MT"/>
                <a:cs typeface="Arial MT"/>
              </a:rPr>
              <a:t>nullità</a:t>
            </a:r>
            <a:r>
              <a:rPr sz="1200" spc="-30" dirty="0">
                <a:solidFill>
                  <a:srgbClr val="62666A"/>
                </a:solidFill>
                <a:latin typeface="Arial MT"/>
                <a:cs typeface="Arial MT"/>
              </a:rPr>
              <a:t> </a:t>
            </a:r>
            <a:r>
              <a:rPr sz="1200" spc="-5" dirty="0">
                <a:solidFill>
                  <a:srgbClr val="62666A"/>
                </a:solidFill>
                <a:latin typeface="Arial MT"/>
                <a:cs typeface="Arial MT"/>
              </a:rPr>
              <a:t>ab origine</a:t>
            </a:r>
            <a:r>
              <a:rPr sz="1200" spc="-20" dirty="0">
                <a:solidFill>
                  <a:srgbClr val="62666A"/>
                </a:solidFill>
                <a:latin typeface="Arial MT"/>
                <a:cs typeface="Arial MT"/>
              </a:rPr>
              <a:t> </a:t>
            </a:r>
            <a:r>
              <a:rPr sz="1200" spc="-5" dirty="0">
                <a:solidFill>
                  <a:srgbClr val="62666A"/>
                </a:solidFill>
                <a:latin typeface="Arial MT"/>
                <a:cs typeface="Arial MT"/>
              </a:rPr>
              <a:t>della</a:t>
            </a:r>
            <a:r>
              <a:rPr sz="1200" spc="-30" dirty="0">
                <a:solidFill>
                  <a:srgbClr val="62666A"/>
                </a:solidFill>
                <a:latin typeface="Arial MT"/>
                <a:cs typeface="Arial MT"/>
              </a:rPr>
              <a:t> </a:t>
            </a:r>
            <a:r>
              <a:rPr sz="1200" spc="-5" dirty="0">
                <a:solidFill>
                  <a:srgbClr val="62666A"/>
                </a:solidFill>
                <a:latin typeface="Arial MT"/>
                <a:cs typeface="Arial MT"/>
              </a:rPr>
              <a:t>nomina.</a:t>
            </a:r>
            <a:endParaRPr sz="1200" dirty="0">
              <a:latin typeface="Arial MT"/>
              <a:cs typeface="Arial MT"/>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a:t>
            </a:fld>
            <a:endParaRPr dirty="0"/>
          </a:p>
        </p:txBody>
      </p:sp>
      <p:sp>
        <p:nvSpPr>
          <p:cNvPr id="3" name="object 3"/>
          <p:cNvSpPr txBox="1">
            <a:spLocks noGrp="1"/>
          </p:cNvSpPr>
          <p:nvPr>
            <p:ph type="title"/>
          </p:nvPr>
        </p:nvSpPr>
        <p:spPr>
          <a:xfrm>
            <a:off x="1550035" y="239648"/>
            <a:ext cx="6114415" cy="452120"/>
          </a:xfrm>
          <a:prstGeom prst="rect">
            <a:avLst/>
          </a:prstGeom>
        </p:spPr>
        <p:txBody>
          <a:bodyPr vert="horz" wrap="square" lIns="0" tIns="12065" rIns="0" bIns="0" rtlCol="0">
            <a:spAutoFit/>
          </a:bodyPr>
          <a:lstStyle/>
          <a:p>
            <a:pPr marL="12700">
              <a:lnSpc>
                <a:spcPct val="100000"/>
              </a:lnSpc>
              <a:spcBef>
                <a:spcPts val="95"/>
              </a:spcBef>
            </a:pPr>
            <a:r>
              <a:rPr sz="2800" spc="-10" dirty="0"/>
              <a:t>Effetti </a:t>
            </a:r>
            <a:r>
              <a:rPr sz="2800" spc="-5" dirty="0"/>
              <a:t>della</a:t>
            </a:r>
            <a:r>
              <a:rPr sz="2800" spc="30" dirty="0"/>
              <a:t> </a:t>
            </a:r>
            <a:r>
              <a:rPr sz="2800" spc="-5" dirty="0"/>
              <a:t>mancanza</a:t>
            </a:r>
            <a:r>
              <a:rPr sz="2800" spc="25" dirty="0"/>
              <a:t> </a:t>
            </a:r>
            <a:r>
              <a:rPr sz="2800" spc="-5" dirty="0"/>
              <a:t>di</a:t>
            </a:r>
            <a:r>
              <a:rPr sz="2800" spc="20" dirty="0"/>
              <a:t> </a:t>
            </a:r>
            <a:r>
              <a:rPr sz="2800" spc="-5" dirty="0"/>
              <a:t>indipendenza</a:t>
            </a:r>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5836" y="2469746"/>
            <a:ext cx="5257800" cy="1248419"/>
          </a:xfrm>
          <a:prstGeom prst="rect">
            <a:avLst/>
          </a:prstGeom>
        </p:spPr>
        <p:txBody>
          <a:bodyPr vert="horz" wrap="square" lIns="0" tIns="192405" rIns="0" bIns="0" rtlCol="0">
            <a:spAutoFit/>
          </a:bodyPr>
          <a:lstStyle/>
          <a:p>
            <a:pPr marL="12700">
              <a:lnSpc>
                <a:spcPct val="100000"/>
              </a:lnSpc>
              <a:spcBef>
                <a:spcPts val="1515"/>
              </a:spcBef>
            </a:pPr>
            <a:r>
              <a:rPr sz="2800" spc="-10" dirty="0">
                <a:solidFill>
                  <a:srgbClr val="3E9C35"/>
                </a:solidFill>
                <a:latin typeface="Arial MT"/>
                <a:cs typeface="Arial MT"/>
              </a:rPr>
              <a:t>INDIPENDENZA</a:t>
            </a:r>
            <a:endParaRPr lang="it-IT" sz="2800" spc="-10" dirty="0">
              <a:solidFill>
                <a:srgbClr val="3E9C35"/>
              </a:solidFill>
              <a:latin typeface="Arial MT"/>
              <a:cs typeface="Arial MT"/>
            </a:endParaRPr>
          </a:p>
          <a:p>
            <a:pPr marL="12700">
              <a:lnSpc>
                <a:spcPct val="100000"/>
              </a:lnSpc>
              <a:spcBef>
                <a:spcPts val="1515"/>
              </a:spcBef>
            </a:pPr>
            <a:r>
              <a:rPr sz="2800" spc="-5" dirty="0">
                <a:solidFill>
                  <a:srgbClr val="878A8D"/>
                </a:solidFill>
                <a:latin typeface="Arial MT"/>
                <a:cs typeface="Arial MT"/>
              </a:rPr>
              <a:t>LE</a:t>
            </a:r>
            <a:r>
              <a:rPr sz="2800" spc="-25" dirty="0">
                <a:solidFill>
                  <a:srgbClr val="878A8D"/>
                </a:solidFill>
                <a:latin typeface="Arial MT"/>
                <a:cs typeface="Arial MT"/>
              </a:rPr>
              <a:t> </a:t>
            </a:r>
            <a:r>
              <a:rPr sz="2800" spc="-5" dirty="0">
                <a:solidFill>
                  <a:srgbClr val="878A8D"/>
                </a:solidFill>
                <a:latin typeface="Arial MT"/>
                <a:cs typeface="Arial MT"/>
              </a:rPr>
              <a:t>MISURE</a:t>
            </a:r>
            <a:r>
              <a:rPr sz="2800" spc="-15" dirty="0">
                <a:solidFill>
                  <a:srgbClr val="878A8D"/>
                </a:solidFill>
                <a:latin typeface="Arial MT"/>
                <a:cs typeface="Arial MT"/>
              </a:rPr>
              <a:t> </a:t>
            </a:r>
            <a:r>
              <a:rPr sz="2800" spc="-5" dirty="0">
                <a:solidFill>
                  <a:srgbClr val="878A8D"/>
                </a:solidFill>
                <a:latin typeface="Arial MT"/>
                <a:cs typeface="Arial MT"/>
              </a:rPr>
              <a:t>DI</a:t>
            </a:r>
            <a:r>
              <a:rPr sz="2800" spc="-25" dirty="0">
                <a:solidFill>
                  <a:srgbClr val="878A8D"/>
                </a:solidFill>
                <a:latin typeface="Arial MT"/>
                <a:cs typeface="Arial MT"/>
              </a:rPr>
              <a:t> </a:t>
            </a:r>
            <a:r>
              <a:rPr sz="2800" spc="-40" dirty="0">
                <a:solidFill>
                  <a:srgbClr val="878A8D"/>
                </a:solidFill>
                <a:latin typeface="Arial MT"/>
                <a:cs typeface="Arial MT"/>
              </a:rPr>
              <a:t>SALVAGUARDIA</a:t>
            </a:r>
            <a:endParaRPr sz="2800" dirty="0">
              <a:latin typeface="Arial MT"/>
              <a:cs typeface="Arial MT"/>
            </a:endParaRPr>
          </a:p>
        </p:txBody>
      </p:sp>
      <p:sp>
        <p:nvSpPr>
          <p:cNvPr id="3" name="object 3"/>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40</a:t>
            </a:fld>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5657" y="944321"/>
            <a:ext cx="6395085" cy="3413114"/>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62666A"/>
                </a:solidFill>
                <a:latin typeface="Arial MT"/>
                <a:cs typeface="Arial MT"/>
              </a:rPr>
              <a:t>Per </a:t>
            </a:r>
            <a:r>
              <a:rPr sz="1600" dirty="0">
                <a:solidFill>
                  <a:srgbClr val="62666A"/>
                </a:solidFill>
                <a:latin typeface="Arial MT"/>
                <a:cs typeface="Arial MT"/>
              </a:rPr>
              <a:t>MISURE </a:t>
            </a:r>
            <a:r>
              <a:rPr sz="1600" spc="-5" dirty="0">
                <a:solidFill>
                  <a:srgbClr val="62666A"/>
                </a:solidFill>
                <a:latin typeface="Arial MT"/>
                <a:cs typeface="Arial MT"/>
              </a:rPr>
              <a:t>DI </a:t>
            </a:r>
            <a:r>
              <a:rPr sz="1600" spc="-25" dirty="0">
                <a:solidFill>
                  <a:srgbClr val="62666A"/>
                </a:solidFill>
                <a:latin typeface="Arial MT"/>
                <a:cs typeface="Arial MT"/>
              </a:rPr>
              <a:t>SALVAGUARDIA </a:t>
            </a:r>
            <a:r>
              <a:rPr sz="1600" spc="-5" dirty="0">
                <a:solidFill>
                  <a:srgbClr val="62666A"/>
                </a:solidFill>
                <a:latin typeface="Arial MT"/>
                <a:cs typeface="Arial MT"/>
              </a:rPr>
              <a:t>si intende l’insieme</a:t>
            </a:r>
            <a:r>
              <a:rPr sz="1600" dirty="0">
                <a:solidFill>
                  <a:srgbClr val="62666A"/>
                </a:solidFill>
                <a:latin typeface="Arial MT"/>
                <a:cs typeface="Arial MT"/>
              </a:rPr>
              <a:t> </a:t>
            </a:r>
            <a:r>
              <a:rPr sz="1600" spc="-5" dirty="0">
                <a:solidFill>
                  <a:srgbClr val="62666A"/>
                </a:solidFill>
                <a:latin typeface="Arial MT"/>
                <a:cs typeface="Arial MT"/>
              </a:rPr>
              <a:t>documentato </a:t>
            </a:r>
            <a:r>
              <a:rPr sz="1600" dirty="0">
                <a:solidFill>
                  <a:srgbClr val="62666A"/>
                </a:solidFill>
                <a:latin typeface="Arial MT"/>
                <a:cs typeface="Arial MT"/>
              </a:rPr>
              <a:t> </a:t>
            </a:r>
            <a:r>
              <a:rPr sz="1600" spc="-5" dirty="0">
                <a:solidFill>
                  <a:srgbClr val="62666A"/>
                </a:solidFill>
                <a:latin typeface="Arial MT"/>
                <a:cs typeface="Arial MT"/>
              </a:rPr>
              <a:t>delle procedure, delle norme di</a:t>
            </a:r>
            <a:r>
              <a:rPr sz="1600" dirty="0">
                <a:solidFill>
                  <a:srgbClr val="62666A"/>
                </a:solidFill>
                <a:latin typeface="Arial MT"/>
                <a:cs typeface="Arial MT"/>
              </a:rPr>
              <a:t> </a:t>
            </a:r>
            <a:r>
              <a:rPr sz="1600" spc="-5" dirty="0">
                <a:solidFill>
                  <a:srgbClr val="62666A"/>
                </a:solidFill>
                <a:latin typeface="Arial MT"/>
                <a:cs typeface="Arial MT"/>
              </a:rPr>
              <a:t>comportamento</a:t>
            </a:r>
            <a:r>
              <a:rPr sz="1600" spc="430" dirty="0">
                <a:solidFill>
                  <a:srgbClr val="62666A"/>
                </a:solidFill>
                <a:latin typeface="Arial MT"/>
                <a:cs typeface="Arial MT"/>
              </a:rPr>
              <a:t> </a:t>
            </a:r>
            <a:r>
              <a:rPr sz="1600" spc="-5" dirty="0">
                <a:solidFill>
                  <a:srgbClr val="62666A"/>
                </a:solidFill>
                <a:latin typeface="Arial MT"/>
                <a:cs typeface="Arial MT"/>
              </a:rPr>
              <a:t>e dei provvedimenti </a:t>
            </a:r>
            <a:r>
              <a:rPr sz="1600" dirty="0">
                <a:solidFill>
                  <a:srgbClr val="62666A"/>
                </a:solidFill>
                <a:latin typeface="Arial MT"/>
                <a:cs typeface="Arial MT"/>
              </a:rPr>
              <a:t> </a:t>
            </a:r>
            <a:r>
              <a:rPr sz="1600" spc="-5" dirty="0">
                <a:solidFill>
                  <a:srgbClr val="62666A"/>
                </a:solidFill>
                <a:latin typeface="Arial MT"/>
                <a:cs typeface="Arial MT"/>
              </a:rPr>
              <a:t>che</a:t>
            </a:r>
            <a:r>
              <a:rPr sz="1600" dirty="0">
                <a:solidFill>
                  <a:srgbClr val="62666A"/>
                </a:solidFill>
                <a:latin typeface="Arial MT"/>
                <a:cs typeface="Arial MT"/>
              </a:rPr>
              <a:t> </a:t>
            </a:r>
            <a:r>
              <a:rPr sz="1600" spc="-5" dirty="0">
                <a:solidFill>
                  <a:srgbClr val="62666A"/>
                </a:solidFill>
                <a:latin typeface="Arial MT"/>
                <a:cs typeface="Arial MT"/>
              </a:rPr>
              <a:t>mirano</a:t>
            </a:r>
            <a:r>
              <a:rPr sz="1600" dirty="0">
                <a:solidFill>
                  <a:srgbClr val="62666A"/>
                </a:solidFill>
                <a:latin typeface="Arial MT"/>
                <a:cs typeface="Arial MT"/>
              </a:rPr>
              <a:t> </a:t>
            </a:r>
            <a:r>
              <a:rPr sz="1600" spc="-5" dirty="0">
                <a:solidFill>
                  <a:srgbClr val="62666A"/>
                </a:solidFill>
                <a:latin typeface="Arial MT"/>
                <a:cs typeface="Arial MT"/>
              </a:rPr>
              <a:t>a</a:t>
            </a:r>
            <a:r>
              <a:rPr sz="1600" dirty="0">
                <a:solidFill>
                  <a:srgbClr val="62666A"/>
                </a:solidFill>
                <a:latin typeface="Arial MT"/>
                <a:cs typeface="Arial MT"/>
              </a:rPr>
              <a:t> </a:t>
            </a:r>
            <a:r>
              <a:rPr sz="1600" spc="-5" dirty="0">
                <a:solidFill>
                  <a:srgbClr val="62666A"/>
                </a:solidFill>
                <a:latin typeface="Arial MT"/>
                <a:cs typeface="Arial MT"/>
              </a:rPr>
              <a:t>proteggere</a:t>
            </a:r>
            <a:r>
              <a:rPr sz="1600" dirty="0">
                <a:solidFill>
                  <a:srgbClr val="62666A"/>
                </a:solidFill>
                <a:latin typeface="Arial MT"/>
                <a:cs typeface="Arial MT"/>
              </a:rPr>
              <a:t> </a:t>
            </a:r>
            <a:r>
              <a:rPr sz="1600" spc="-5" dirty="0">
                <a:solidFill>
                  <a:srgbClr val="62666A"/>
                </a:solidFill>
                <a:latin typeface="Arial MT"/>
                <a:cs typeface="Arial MT"/>
              </a:rPr>
              <a:t>l’autonomia</a:t>
            </a:r>
            <a:r>
              <a:rPr sz="160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10" dirty="0">
                <a:solidFill>
                  <a:srgbClr val="62666A"/>
                </a:solidFill>
                <a:latin typeface="Arial MT"/>
                <a:cs typeface="Arial MT"/>
              </a:rPr>
              <a:t>giudizio</a:t>
            </a:r>
            <a:r>
              <a:rPr sz="1600" spc="-5" dirty="0">
                <a:solidFill>
                  <a:srgbClr val="62666A"/>
                </a:solidFill>
                <a:latin typeface="Arial MT"/>
                <a:cs typeface="Arial MT"/>
              </a:rPr>
              <a:t> </a:t>
            </a:r>
            <a:r>
              <a:rPr sz="1600" spc="-10" dirty="0">
                <a:solidFill>
                  <a:srgbClr val="62666A"/>
                </a:solidFill>
                <a:latin typeface="Arial MT"/>
                <a:cs typeface="Arial MT"/>
              </a:rPr>
              <a:t>dell’EP</a:t>
            </a:r>
            <a:r>
              <a:rPr sz="1600" spc="425" dirty="0">
                <a:solidFill>
                  <a:srgbClr val="62666A"/>
                </a:solidFill>
                <a:latin typeface="Arial MT"/>
                <a:cs typeface="Arial MT"/>
              </a:rPr>
              <a:t> </a:t>
            </a:r>
            <a:r>
              <a:rPr sz="1600" spc="-5" dirty="0">
                <a:solidFill>
                  <a:srgbClr val="62666A"/>
                </a:solidFill>
                <a:latin typeface="Arial MT"/>
                <a:cs typeface="Arial MT"/>
              </a:rPr>
              <a:t>e</a:t>
            </a:r>
            <a:r>
              <a:rPr sz="1600" spc="430" dirty="0">
                <a:solidFill>
                  <a:srgbClr val="62666A"/>
                </a:solidFill>
                <a:latin typeface="Arial MT"/>
                <a:cs typeface="Arial MT"/>
              </a:rPr>
              <a:t> </a:t>
            </a:r>
            <a:r>
              <a:rPr sz="1600" spc="-5" dirty="0">
                <a:solidFill>
                  <a:srgbClr val="62666A"/>
                </a:solidFill>
                <a:latin typeface="Arial MT"/>
                <a:cs typeface="Arial MT"/>
              </a:rPr>
              <a:t>ad </a:t>
            </a:r>
            <a:r>
              <a:rPr sz="1600" spc="-430" dirty="0">
                <a:solidFill>
                  <a:srgbClr val="62666A"/>
                </a:solidFill>
                <a:latin typeface="Arial MT"/>
                <a:cs typeface="Arial MT"/>
              </a:rPr>
              <a:t> </a:t>
            </a:r>
            <a:r>
              <a:rPr sz="1600" spc="-5" dirty="0">
                <a:solidFill>
                  <a:srgbClr val="62666A"/>
                </a:solidFill>
                <a:latin typeface="Arial MT"/>
                <a:cs typeface="Arial MT"/>
              </a:rPr>
              <a:t>assicurare</a:t>
            </a:r>
            <a:r>
              <a:rPr sz="1600" spc="5" dirty="0">
                <a:solidFill>
                  <a:srgbClr val="62666A"/>
                </a:solidFill>
                <a:latin typeface="Arial MT"/>
                <a:cs typeface="Arial MT"/>
              </a:rPr>
              <a:t> </a:t>
            </a:r>
            <a:r>
              <a:rPr sz="1600" spc="-5" dirty="0">
                <a:solidFill>
                  <a:srgbClr val="62666A"/>
                </a:solidFill>
                <a:latin typeface="Arial MT"/>
                <a:cs typeface="Arial MT"/>
              </a:rPr>
              <a:t>obiettività ed</a:t>
            </a:r>
            <a:r>
              <a:rPr sz="1600" spc="10" dirty="0">
                <a:solidFill>
                  <a:srgbClr val="62666A"/>
                </a:solidFill>
                <a:latin typeface="Arial MT"/>
                <a:cs typeface="Arial MT"/>
              </a:rPr>
              <a:t> </a:t>
            </a:r>
            <a:r>
              <a:rPr sz="1600" spc="-5" dirty="0">
                <a:solidFill>
                  <a:srgbClr val="62666A"/>
                </a:solidFill>
                <a:latin typeface="Arial MT"/>
                <a:cs typeface="Arial MT"/>
              </a:rPr>
              <a:t>imparzialità.</a:t>
            </a:r>
            <a:endParaRPr sz="1600" dirty="0">
              <a:latin typeface="Arial MT"/>
              <a:cs typeface="Arial MT"/>
            </a:endParaRPr>
          </a:p>
          <a:p>
            <a:pPr>
              <a:lnSpc>
                <a:spcPct val="100000"/>
              </a:lnSpc>
              <a:spcBef>
                <a:spcPts val="40"/>
              </a:spcBef>
            </a:pPr>
            <a:endParaRPr sz="1450" dirty="0">
              <a:latin typeface="Arial MT"/>
              <a:cs typeface="Arial MT"/>
            </a:endParaRPr>
          </a:p>
          <a:p>
            <a:pPr algn="ctr">
              <a:lnSpc>
                <a:spcPct val="100000"/>
              </a:lnSpc>
            </a:pPr>
            <a:r>
              <a:rPr sz="1600" i="1" spc="-5" dirty="0">
                <a:solidFill>
                  <a:srgbClr val="62666A"/>
                </a:solidFill>
                <a:latin typeface="Arial"/>
                <a:cs typeface="Arial"/>
              </a:rPr>
              <a:t>Rischio</a:t>
            </a:r>
            <a:r>
              <a:rPr sz="1600" i="1" spc="-30" dirty="0">
                <a:solidFill>
                  <a:srgbClr val="62666A"/>
                </a:solidFill>
                <a:latin typeface="Arial"/>
                <a:cs typeface="Arial"/>
              </a:rPr>
              <a:t> </a:t>
            </a:r>
            <a:r>
              <a:rPr sz="1600" i="1" spc="-5" dirty="0">
                <a:solidFill>
                  <a:srgbClr val="62666A"/>
                </a:solidFill>
                <a:latin typeface="Arial"/>
                <a:cs typeface="Arial"/>
              </a:rPr>
              <a:t>di</a:t>
            </a:r>
            <a:r>
              <a:rPr sz="1600" i="1" spc="-10" dirty="0">
                <a:solidFill>
                  <a:srgbClr val="62666A"/>
                </a:solidFill>
                <a:latin typeface="Arial"/>
                <a:cs typeface="Arial"/>
              </a:rPr>
              <a:t> </a:t>
            </a:r>
            <a:r>
              <a:rPr sz="1600" i="1" spc="-5" dirty="0">
                <a:solidFill>
                  <a:srgbClr val="62666A"/>
                </a:solidFill>
                <a:latin typeface="Arial"/>
                <a:cs typeface="Arial"/>
              </a:rPr>
              <a:t>NON</a:t>
            </a:r>
            <a:r>
              <a:rPr sz="1600" i="1" spc="5" dirty="0">
                <a:solidFill>
                  <a:srgbClr val="62666A"/>
                </a:solidFill>
                <a:latin typeface="Arial"/>
                <a:cs typeface="Arial"/>
              </a:rPr>
              <a:t> </a:t>
            </a:r>
            <a:r>
              <a:rPr sz="1600" i="1" spc="-5" dirty="0">
                <a:solidFill>
                  <a:srgbClr val="62666A"/>
                </a:solidFill>
                <a:latin typeface="Arial"/>
                <a:cs typeface="Arial"/>
              </a:rPr>
              <a:t>INDIPENDENZA</a:t>
            </a:r>
            <a:endParaRPr sz="1600" dirty="0">
              <a:latin typeface="Arial"/>
              <a:cs typeface="Arial"/>
            </a:endParaRPr>
          </a:p>
          <a:p>
            <a:pPr>
              <a:lnSpc>
                <a:spcPct val="100000"/>
              </a:lnSpc>
            </a:pPr>
            <a:endParaRPr sz="1800" dirty="0">
              <a:latin typeface="Arial"/>
              <a:cs typeface="Arial"/>
            </a:endParaRPr>
          </a:p>
          <a:p>
            <a:pPr marL="44450" marR="40640" algn="ctr">
              <a:lnSpc>
                <a:spcPct val="100000"/>
              </a:lnSpc>
              <a:spcBef>
                <a:spcPts val="1220"/>
              </a:spcBef>
            </a:pPr>
            <a:r>
              <a:rPr sz="1600" i="1" spc="-5" dirty="0">
                <a:solidFill>
                  <a:srgbClr val="62666A"/>
                </a:solidFill>
                <a:latin typeface="Arial"/>
                <a:cs typeface="Arial"/>
              </a:rPr>
              <a:t>EP</a:t>
            </a:r>
            <a:r>
              <a:rPr sz="1600" i="1" spc="-50" dirty="0">
                <a:solidFill>
                  <a:srgbClr val="62666A"/>
                </a:solidFill>
                <a:latin typeface="Arial"/>
                <a:cs typeface="Arial"/>
              </a:rPr>
              <a:t> </a:t>
            </a:r>
            <a:r>
              <a:rPr sz="1600" i="1" spc="-5" dirty="0" err="1">
                <a:solidFill>
                  <a:srgbClr val="62666A"/>
                </a:solidFill>
                <a:latin typeface="Arial"/>
                <a:cs typeface="Arial"/>
              </a:rPr>
              <a:t>compila</a:t>
            </a:r>
            <a:r>
              <a:rPr sz="1600" i="1" spc="-10" dirty="0">
                <a:solidFill>
                  <a:srgbClr val="62666A"/>
                </a:solidFill>
                <a:latin typeface="Arial"/>
                <a:cs typeface="Arial"/>
              </a:rPr>
              <a:t> </a:t>
            </a:r>
            <a:r>
              <a:rPr lang="it-IT" sz="1600" i="1" spc="-5" dirty="0">
                <a:solidFill>
                  <a:srgbClr val="62666A"/>
                </a:solidFill>
                <a:latin typeface="Arial"/>
                <a:cs typeface="Arial"/>
              </a:rPr>
              <a:t>la scheda di </a:t>
            </a:r>
            <a:r>
              <a:rPr sz="1600" i="1" spc="-15" dirty="0" err="1">
                <a:solidFill>
                  <a:srgbClr val="62666A"/>
                </a:solidFill>
                <a:latin typeface="Arial"/>
                <a:cs typeface="Arial"/>
              </a:rPr>
              <a:t>Valutazione</a:t>
            </a:r>
            <a:r>
              <a:rPr sz="1600" i="1" spc="50" dirty="0">
                <a:solidFill>
                  <a:srgbClr val="62666A"/>
                </a:solidFill>
                <a:latin typeface="Arial"/>
                <a:cs typeface="Arial"/>
              </a:rPr>
              <a:t> </a:t>
            </a:r>
            <a:r>
              <a:rPr sz="1600" i="1" spc="-5" dirty="0">
                <a:solidFill>
                  <a:srgbClr val="62666A"/>
                </a:solidFill>
                <a:latin typeface="Arial"/>
                <a:cs typeface="Arial"/>
              </a:rPr>
              <a:t>Rischio</a:t>
            </a:r>
            <a:r>
              <a:rPr sz="1600" i="1" spc="-15" dirty="0">
                <a:solidFill>
                  <a:srgbClr val="62666A"/>
                </a:solidFill>
                <a:latin typeface="Arial"/>
                <a:cs typeface="Arial"/>
              </a:rPr>
              <a:t> </a:t>
            </a:r>
            <a:r>
              <a:rPr sz="1600" i="1" spc="-5" dirty="0" err="1">
                <a:solidFill>
                  <a:srgbClr val="62666A"/>
                </a:solidFill>
                <a:latin typeface="Arial"/>
                <a:cs typeface="Arial"/>
              </a:rPr>
              <a:t>Mancata</a:t>
            </a:r>
            <a:r>
              <a:rPr sz="1600" i="1" spc="25" dirty="0">
                <a:solidFill>
                  <a:srgbClr val="62666A"/>
                </a:solidFill>
                <a:latin typeface="Arial"/>
                <a:cs typeface="Arial"/>
              </a:rPr>
              <a:t> </a:t>
            </a:r>
            <a:r>
              <a:rPr sz="1600" i="1" spc="-10" dirty="0" err="1">
                <a:solidFill>
                  <a:srgbClr val="62666A"/>
                </a:solidFill>
                <a:latin typeface="Arial"/>
                <a:cs typeface="Arial"/>
              </a:rPr>
              <a:t>Indipendenza</a:t>
            </a:r>
            <a:r>
              <a:rPr sz="1600" i="1" spc="60" dirty="0">
                <a:solidFill>
                  <a:srgbClr val="62666A"/>
                </a:solidFill>
                <a:latin typeface="Arial"/>
                <a:cs typeface="Arial"/>
              </a:rPr>
              <a:t> </a:t>
            </a:r>
            <a:r>
              <a:rPr sz="1600" i="1" spc="-5" dirty="0">
                <a:solidFill>
                  <a:srgbClr val="62666A"/>
                </a:solidFill>
                <a:latin typeface="Arial"/>
                <a:cs typeface="Arial"/>
              </a:rPr>
              <a:t>e </a:t>
            </a:r>
            <a:r>
              <a:rPr sz="1600" i="1" spc="-425" dirty="0">
                <a:solidFill>
                  <a:srgbClr val="62666A"/>
                </a:solidFill>
                <a:latin typeface="Arial"/>
                <a:cs typeface="Arial"/>
              </a:rPr>
              <a:t> </a:t>
            </a:r>
            <a:r>
              <a:rPr lang="it-IT" sz="1600" i="1" spc="-5" dirty="0">
                <a:solidFill>
                  <a:srgbClr val="62666A"/>
                </a:solidFill>
                <a:latin typeface="Arial"/>
                <a:cs typeface="Arial"/>
              </a:rPr>
              <a:t>la scheda </a:t>
            </a:r>
            <a:r>
              <a:rPr sz="1600" i="1" spc="-10" dirty="0">
                <a:solidFill>
                  <a:srgbClr val="62666A"/>
                </a:solidFill>
                <a:latin typeface="Arial"/>
                <a:cs typeface="Arial"/>
              </a:rPr>
              <a:t>Memo</a:t>
            </a:r>
            <a:r>
              <a:rPr sz="1600" i="1" spc="45" dirty="0">
                <a:solidFill>
                  <a:srgbClr val="62666A"/>
                </a:solidFill>
                <a:latin typeface="Arial"/>
                <a:cs typeface="Arial"/>
              </a:rPr>
              <a:t> </a:t>
            </a:r>
            <a:r>
              <a:rPr sz="1600" i="1" spc="-5" dirty="0">
                <a:solidFill>
                  <a:srgbClr val="62666A"/>
                </a:solidFill>
                <a:latin typeface="Arial"/>
                <a:cs typeface="Arial"/>
              </a:rPr>
              <a:t>Salvaguardia </a:t>
            </a:r>
            <a:r>
              <a:rPr sz="1600" i="1" spc="-10" dirty="0" err="1">
                <a:solidFill>
                  <a:srgbClr val="62666A"/>
                </a:solidFill>
                <a:latin typeface="Arial"/>
                <a:cs typeface="Arial"/>
              </a:rPr>
              <a:t>Indipendenza</a:t>
            </a:r>
            <a:r>
              <a:rPr sz="1600" i="1" spc="45" dirty="0">
                <a:solidFill>
                  <a:srgbClr val="62666A"/>
                </a:solidFill>
                <a:latin typeface="Arial"/>
                <a:cs typeface="Arial"/>
              </a:rPr>
              <a:t> </a:t>
            </a:r>
            <a:r>
              <a:rPr sz="1600" i="1" spc="-5" dirty="0" err="1">
                <a:solidFill>
                  <a:srgbClr val="62666A"/>
                </a:solidFill>
                <a:latin typeface="Arial"/>
                <a:cs typeface="Arial"/>
              </a:rPr>
              <a:t>Preventiva</a:t>
            </a:r>
            <a:r>
              <a:rPr sz="1600" i="1" spc="5" dirty="0">
                <a:solidFill>
                  <a:srgbClr val="62666A"/>
                </a:solidFill>
                <a:latin typeface="Arial"/>
                <a:cs typeface="Arial"/>
              </a:rPr>
              <a:t> </a:t>
            </a:r>
            <a:r>
              <a:rPr sz="1600" i="1" spc="-5" dirty="0">
                <a:solidFill>
                  <a:srgbClr val="62666A"/>
                </a:solidFill>
                <a:latin typeface="Arial"/>
                <a:cs typeface="Arial"/>
              </a:rPr>
              <a:t>e lo </a:t>
            </a:r>
            <a:r>
              <a:rPr sz="1600" i="1" dirty="0">
                <a:solidFill>
                  <a:srgbClr val="62666A"/>
                </a:solidFill>
                <a:latin typeface="Arial"/>
                <a:cs typeface="Arial"/>
              </a:rPr>
              <a:t> </a:t>
            </a:r>
            <a:r>
              <a:rPr sz="1600" i="1" spc="-5" dirty="0">
                <a:solidFill>
                  <a:srgbClr val="62666A"/>
                </a:solidFill>
                <a:latin typeface="Arial"/>
                <a:cs typeface="Arial"/>
              </a:rPr>
              <a:t>trasmette</a:t>
            </a:r>
            <a:r>
              <a:rPr sz="1600" i="1" spc="40" dirty="0">
                <a:solidFill>
                  <a:srgbClr val="62666A"/>
                </a:solidFill>
                <a:latin typeface="Arial"/>
                <a:cs typeface="Arial"/>
              </a:rPr>
              <a:t> </a:t>
            </a:r>
            <a:r>
              <a:rPr sz="1600" i="1" spc="-5" dirty="0">
                <a:solidFill>
                  <a:srgbClr val="62666A"/>
                </a:solidFill>
                <a:latin typeface="Arial"/>
                <a:cs typeface="Arial"/>
              </a:rPr>
              <a:t>al</a:t>
            </a:r>
            <a:r>
              <a:rPr sz="1600" i="1" spc="-10" dirty="0">
                <a:solidFill>
                  <a:srgbClr val="62666A"/>
                </a:solidFill>
                <a:latin typeface="Arial"/>
                <a:cs typeface="Arial"/>
              </a:rPr>
              <a:t> </a:t>
            </a:r>
            <a:r>
              <a:rPr sz="1600" i="1" spc="-5" dirty="0">
                <a:solidFill>
                  <a:srgbClr val="62666A"/>
                </a:solidFill>
                <a:latin typeface="Arial"/>
                <a:cs typeface="Arial"/>
              </a:rPr>
              <a:t>REI</a:t>
            </a:r>
            <a:endParaRPr sz="1600" dirty="0">
              <a:latin typeface="Arial"/>
              <a:cs typeface="Arial"/>
            </a:endParaRPr>
          </a:p>
          <a:p>
            <a:pPr>
              <a:lnSpc>
                <a:spcPct val="100000"/>
              </a:lnSpc>
            </a:pPr>
            <a:endParaRPr sz="1800" dirty="0">
              <a:latin typeface="Arial"/>
              <a:cs typeface="Arial"/>
            </a:endParaRPr>
          </a:p>
          <a:p>
            <a:pPr>
              <a:lnSpc>
                <a:spcPct val="100000"/>
              </a:lnSpc>
              <a:spcBef>
                <a:spcPts val="45"/>
              </a:spcBef>
            </a:pPr>
            <a:endParaRPr sz="1650" dirty="0">
              <a:latin typeface="Arial"/>
              <a:cs typeface="Arial"/>
            </a:endParaRPr>
          </a:p>
          <a:p>
            <a:pPr algn="ctr">
              <a:lnSpc>
                <a:spcPct val="100000"/>
              </a:lnSpc>
            </a:pPr>
            <a:r>
              <a:rPr sz="1600" i="1" spc="-5" dirty="0">
                <a:solidFill>
                  <a:srgbClr val="62666A"/>
                </a:solidFill>
                <a:latin typeface="Arial"/>
                <a:cs typeface="Arial"/>
              </a:rPr>
              <a:t>Il</a:t>
            </a:r>
            <a:r>
              <a:rPr sz="1600" i="1" spc="5" dirty="0">
                <a:solidFill>
                  <a:srgbClr val="62666A"/>
                </a:solidFill>
                <a:latin typeface="Arial"/>
                <a:cs typeface="Arial"/>
              </a:rPr>
              <a:t> </a:t>
            </a:r>
            <a:r>
              <a:rPr sz="1600" i="1" spc="-5" dirty="0">
                <a:solidFill>
                  <a:srgbClr val="62666A"/>
                </a:solidFill>
                <a:latin typeface="Arial"/>
                <a:cs typeface="Arial"/>
              </a:rPr>
              <a:t>REI</a:t>
            </a:r>
            <a:r>
              <a:rPr sz="1600" i="1" spc="10" dirty="0">
                <a:solidFill>
                  <a:srgbClr val="62666A"/>
                </a:solidFill>
                <a:latin typeface="Arial"/>
                <a:cs typeface="Arial"/>
              </a:rPr>
              <a:t> </a:t>
            </a:r>
            <a:r>
              <a:rPr sz="1600" i="1" spc="-5" dirty="0">
                <a:solidFill>
                  <a:srgbClr val="62666A"/>
                </a:solidFill>
                <a:latin typeface="Arial"/>
                <a:cs typeface="Arial"/>
              </a:rPr>
              <a:t>adotta</a:t>
            </a:r>
            <a:r>
              <a:rPr sz="1600" i="1" spc="10" dirty="0">
                <a:solidFill>
                  <a:srgbClr val="62666A"/>
                </a:solidFill>
                <a:latin typeface="Arial"/>
                <a:cs typeface="Arial"/>
              </a:rPr>
              <a:t> </a:t>
            </a:r>
            <a:r>
              <a:rPr sz="1600" i="1" spc="-5" dirty="0">
                <a:solidFill>
                  <a:srgbClr val="62666A"/>
                </a:solidFill>
                <a:latin typeface="Arial"/>
                <a:cs typeface="Arial"/>
              </a:rPr>
              <a:t>le</a:t>
            </a:r>
            <a:r>
              <a:rPr sz="1600" i="1" spc="-10" dirty="0">
                <a:solidFill>
                  <a:srgbClr val="62666A"/>
                </a:solidFill>
                <a:latin typeface="Arial"/>
                <a:cs typeface="Arial"/>
              </a:rPr>
              <a:t> </a:t>
            </a:r>
            <a:r>
              <a:rPr sz="1600" i="1" spc="-5" dirty="0">
                <a:solidFill>
                  <a:srgbClr val="62666A"/>
                </a:solidFill>
                <a:latin typeface="Arial"/>
                <a:cs typeface="Arial"/>
              </a:rPr>
              <a:t>misure</a:t>
            </a:r>
            <a:r>
              <a:rPr sz="1600" i="1" spc="25" dirty="0">
                <a:solidFill>
                  <a:srgbClr val="62666A"/>
                </a:solidFill>
                <a:latin typeface="Arial"/>
                <a:cs typeface="Arial"/>
              </a:rPr>
              <a:t> </a:t>
            </a:r>
            <a:r>
              <a:rPr sz="1600" i="1" spc="-5" dirty="0">
                <a:solidFill>
                  <a:srgbClr val="62666A"/>
                </a:solidFill>
                <a:latin typeface="Arial"/>
                <a:cs typeface="Arial"/>
              </a:rPr>
              <a:t>di</a:t>
            </a:r>
            <a:r>
              <a:rPr sz="1600" i="1" spc="5" dirty="0">
                <a:solidFill>
                  <a:srgbClr val="62666A"/>
                </a:solidFill>
                <a:latin typeface="Arial"/>
                <a:cs typeface="Arial"/>
              </a:rPr>
              <a:t> </a:t>
            </a:r>
            <a:r>
              <a:rPr sz="1600" i="1" spc="-5" dirty="0">
                <a:solidFill>
                  <a:srgbClr val="62666A"/>
                </a:solidFill>
                <a:latin typeface="Arial"/>
                <a:cs typeface="Arial"/>
              </a:rPr>
              <a:t>salvaguardia</a:t>
            </a:r>
            <a:r>
              <a:rPr sz="1600" i="1" spc="-20" dirty="0">
                <a:solidFill>
                  <a:srgbClr val="62666A"/>
                </a:solidFill>
                <a:latin typeface="Arial"/>
                <a:cs typeface="Arial"/>
              </a:rPr>
              <a:t> </a:t>
            </a:r>
            <a:r>
              <a:rPr sz="1600" i="1" spc="-5" dirty="0">
                <a:solidFill>
                  <a:srgbClr val="62666A"/>
                </a:solidFill>
                <a:latin typeface="Arial"/>
                <a:cs typeface="Arial"/>
              </a:rPr>
              <a:t>necessarie</a:t>
            </a:r>
            <a:r>
              <a:rPr sz="1600" i="1" dirty="0">
                <a:solidFill>
                  <a:srgbClr val="62666A"/>
                </a:solidFill>
                <a:latin typeface="Arial"/>
                <a:cs typeface="Arial"/>
              </a:rPr>
              <a:t> nella</a:t>
            </a:r>
            <a:r>
              <a:rPr sz="1600" i="1" spc="-25" dirty="0">
                <a:solidFill>
                  <a:srgbClr val="62666A"/>
                </a:solidFill>
                <a:latin typeface="Arial"/>
                <a:cs typeface="Arial"/>
              </a:rPr>
              <a:t> </a:t>
            </a:r>
            <a:r>
              <a:rPr sz="1600" i="1" dirty="0">
                <a:solidFill>
                  <a:srgbClr val="62666A"/>
                </a:solidFill>
                <a:latin typeface="Arial"/>
                <a:cs typeface="Arial"/>
              </a:rPr>
              <a:t>fattispecie</a:t>
            </a:r>
            <a:endParaRPr sz="1600" dirty="0">
              <a:latin typeface="Arial"/>
              <a:cs typeface="Arial"/>
            </a:endParaRPr>
          </a:p>
        </p:txBody>
      </p:sp>
      <p:sp>
        <p:nvSpPr>
          <p:cNvPr id="3" name="object 3"/>
          <p:cNvSpPr txBox="1">
            <a:spLocks noGrp="1"/>
          </p:cNvSpPr>
          <p:nvPr>
            <p:ph type="title"/>
          </p:nvPr>
        </p:nvSpPr>
        <p:spPr>
          <a:xfrm>
            <a:off x="2604642" y="271653"/>
            <a:ext cx="4006850" cy="391160"/>
          </a:xfrm>
          <a:prstGeom prst="rect">
            <a:avLst/>
          </a:prstGeom>
        </p:spPr>
        <p:txBody>
          <a:bodyPr vert="horz" wrap="square" lIns="0" tIns="12700" rIns="0" bIns="0" rtlCol="0">
            <a:spAutoFit/>
          </a:bodyPr>
          <a:lstStyle/>
          <a:p>
            <a:pPr marL="12700">
              <a:lnSpc>
                <a:spcPct val="100000"/>
              </a:lnSpc>
              <a:spcBef>
                <a:spcPts val="100"/>
              </a:spcBef>
            </a:pPr>
            <a:r>
              <a:rPr sz="2400" u="heavy" spc="-5" dirty="0">
                <a:uFill>
                  <a:solidFill>
                    <a:srgbClr val="3E9C35"/>
                  </a:solidFill>
                </a:uFill>
              </a:rPr>
              <a:t>MISURE</a:t>
            </a:r>
            <a:r>
              <a:rPr sz="2400" u="heavy" spc="-30" dirty="0">
                <a:uFill>
                  <a:solidFill>
                    <a:srgbClr val="3E9C35"/>
                  </a:solidFill>
                </a:uFill>
              </a:rPr>
              <a:t> </a:t>
            </a:r>
            <a:r>
              <a:rPr sz="2400" u="heavy" dirty="0">
                <a:uFill>
                  <a:solidFill>
                    <a:srgbClr val="3E9C35"/>
                  </a:solidFill>
                </a:uFill>
              </a:rPr>
              <a:t>DI</a:t>
            </a:r>
            <a:r>
              <a:rPr sz="2400" u="heavy" spc="-25" dirty="0">
                <a:uFill>
                  <a:solidFill>
                    <a:srgbClr val="3E9C35"/>
                  </a:solidFill>
                </a:uFill>
              </a:rPr>
              <a:t> </a:t>
            </a:r>
            <a:r>
              <a:rPr sz="2400" u="heavy" spc="-35" dirty="0">
                <a:uFill>
                  <a:solidFill>
                    <a:srgbClr val="3E9C35"/>
                  </a:solidFill>
                </a:uFill>
              </a:rPr>
              <a:t>SALVAGUARDIA</a:t>
            </a:r>
            <a:endParaRPr sz="2400"/>
          </a:p>
        </p:txBody>
      </p:sp>
      <p:grpSp>
        <p:nvGrpSpPr>
          <p:cNvPr id="4" name="object 4"/>
          <p:cNvGrpSpPr/>
          <p:nvPr/>
        </p:nvGrpSpPr>
        <p:grpSpPr>
          <a:xfrm>
            <a:off x="4770056" y="2461196"/>
            <a:ext cx="355600" cy="325120"/>
            <a:chOff x="4770056" y="2461196"/>
            <a:chExt cx="355600" cy="325120"/>
          </a:xfrm>
        </p:grpSpPr>
        <p:sp>
          <p:nvSpPr>
            <p:cNvPr id="5" name="object 5"/>
            <p:cNvSpPr/>
            <p:nvPr/>
          </p:nvSpPr>
          <p:spPr>
            <a:xfrm>
              <a:off x="4775454" y="2466593"/>
              <a:ext cx="344805" cy="314325"/>
            </a:xfrm>
            <a:custGeom>
              <a:avLst/>
              <a:gdLst/>
              <a:ahLst/>
              <a:cxnLst/>
              <a:rect l="l" t="t" r="r" b="b"/>
              <a:pathLst>
                <a:path w="344804" h="314325">
                  <a:moveTo>
                    <a:pt x="266954" y="0"/>
                  </a:moveTo>
                  <a:lnTo>
                    <a:pt x="77470" y="0"/>
                  </a:lnTo>
                  <a:lnTo>
                    <a:pt x="77470" y="172719"/>
                  </a:lnTo>
                  <a:lnTo>
                    <a:pt x="0" y="172719"/>
                  </a:lnTo>
                  <a:lnTo>
                    <a:pt x="172212" y="313944"/>
                  </a:lnTo>
                  <a:lnTo>
                    <a:pt x="344424" y="172719"/>
                  </a:lnTo>
                  <a:lnTo>
                    <a:pt x="266954" y="172719"/>
                  </a:lnTo>
                  <a:lnTo>
                    <a:pt x="266954" y="0"/>
                  </a:lnTo>
                  <a:close/>
                </a:path>
              </a:pathLst>
            </a:custGeom>
            <a:solidFill>
              <a:srgbClr val="DFD2E8">
                <a:alpha val="90194"/>
              </a:srgbClr>
            </a:solidFill>
          </p:spPr>
          <p:txBody>
            <a:bodyPr wrap="square" lIns="0" tIns="0" rIns="0" bIns="0" rtlCol="0"/>
            <a:lstStyle/>
            <a:p>
              <a:endParaRPr/>
            </a:p>
          </p:txBody>
        </p:sp>
        <p:sp>
          <p:nvSpPr>
            <p:cNvPr id="6" name="object 6"/>
            <p:cNvSpPr/>
            <p:nvPr/>
          </p:nvSpPr>
          <p:spPr>
            <a:xfrm>
              <a:off x="4775454" y="2466593"/>
              <a:ext cx="344805" cy="314325"/>
            </a:xfrm>
            <a:custGeom>
              <a:avLst/>
              <a:gdLst/>
              <a:ahLst/>
              <a:cxnLst/>
              <a:rect l="l" t="t" r="r" b="b"/>
              <a:pathLst>
                <a:path w="344804" h="314325">
                  <a:moveTo>
                    <a:pt x="0" y="172719"/>
                  </a:moveTo>
                  <a:lnTo>
                    <a:pt x="77470" y="172719"/>
                  </a:lnTo>
                  <a:lnTo>
                    <a:pt x="77470" y="0"/>
                  </a:lnTo>
                  <a:lnTo>
                    <a:pt x="266954" y="0"/>
                  </a:lnTo>
                  <a:lnTo>
                    <a:pt x="266954" y="172719"/>
                  </a:lnTo>
                  <a:lnTo>
                    <a:pt x="344424" y="172719"/>
                  </a:lnTo>
                  <a:lnTo>
                    <a:pt x="172212" y="313944"/>
                  </a:lnTo>
                  <a:lnTo>
                    <a:pt x="0" y="172719"/>
                  </a:lnTo>
                  <a:close/>
                </a:path>
              </a:pathLst>
            </a:custGeom>
            <a:ln w="10795">
              <a:solidFill>
                <a:srgbClr val="DFD2E8"/>
              </a:solidFill>
            </a:ln>
          </p:spPr>
          <p:txBody>
            <a:bodyPr wrap="square" lIns="0" tIns="0" rIns="0" bIns="0" rtlCol="0"/>
            <a:lstStyle/>
            <a:p>
              <a:endParaRPr/>
            </a:p>
          </p:txBody>
        </p:sp>
      </p:grpSp>
      <p:grpSp>
        <p:nvGrpSpPr>
          <p:cNvPr id="7" name="object 7"/>
          <p:cNvGrpSpPr/>
          <p:nvPr/>
        </p:nvGrpSpPr>
        <p:grpSpPr>
          <a:xfrm>
            <a:off x="4791392" y="3678872"/>
            <a:ext cx="355600" cy="325120"/>
            <a:chOff x="4791392" y="3678872"/>
            <a:chExt cx="355600" cy="325120"/>
          </a:xfrm>
        </p:grpSpPr>
        <p:sp>
          <p:nvSpPr>
            <p:cNvPr id="8" name="object 8"/>
            <p:cNvSpPr/>
            <p:nvPr/>
          </p:nvSpPr>
          <p:spPr>
            <a:xfrm>
              <a:off x="4796789" y="3684269"/>
              <a:ext cx="344805" cy="314325"/>
            </a:xfrm>
            <a:custGeom>
              <a:avLst/>
              <a:gdLst/>
              <a:ahLst/>
              <a:cxnLst/>
              <a:rect l="l" t="t" r="r" b="b"/>
              <a:pathLst>
                <a:path w="344804" h="314325">
                  <a:moveTo>
                    <a:pt x="266954" y="0"/>
                  </a:moveTo>
                  <a:lnTo>
                    <a:pt x="77470" y="0"/>
                  </a:lnTo>
                  <a:lnTo>
                    <a:pt x="77470" y="172719"/>
                  </a:lnTo>
                  <a:lnTo>
                    <a:pt x="0" y="172719"/>
                  </a:lnTo>
                  <a:lnTo>
                    <a:pt x="172212" y="313943"/>
                  </a:lnTo>
                  <a:lnTo>
                    <a:pt x="344424" y="172719"/>
                  </a:lnTo>
                  <a:lnTo>
                    <a:pt x="266954" y="172719"/>
                  </a:lnTo>
                  <a:lnTo>
                    <a:pt x="266954" y="0"/>
                  </a:lnTo>
                  <a:close/>
                </a:path>
              </a:pathLst>
            </a:custGeom>
            <a:solidFill>
              <a:srgbClr val="DFD2E8">
                <a:alpha val="90194"/>
              </a:srgbClr>
            </a:solidFill>
          </p:spPr>
          <p:txBody>
            <a:bodyPr wrap="square" lIns="0" tIns="0" rIns="0" bIns="0" rtlCol="0"/>
            <a:lstStyle/>
            <a:p>
              <a:endParaRPr/>
            </a:p>
          </p:txBody>
        </p:sp>
        <p:sp>
          <p:nvSpPr>
            <p:cNvPr id="9" name="object 9"/>
            <p:cNvSpPr/>
            <p:nvPr/>
          </p:nvSpPr>
          <p:spPr>
            <a:xfrm>
              <a:off x="4796789" y="3684269"/>
              <a:ext cx="344805" cy="314325"/>
            </a:xfrm>
            <a:custGeom>
              <a:avLst/>
              <a:gdLst/>
              <a:ahLst/>
              <a:cxnLst/>
              <a:rect l="l" t="t" r="r" b="b"/>
              <a:pathLst>
                <a:path w="344804" h="314325">
                  <a:moveTo>
                    <a:pt x="0" y="172719"/>
                  </a:moveTo>
                  <a:lnTo>
                    <a:pt x="77470" y="172719"/>
                  </a:lnTo>
                  <a:lnTo>
                    <a:pt x="77470" y="0"/>
                  </a:lnTo>
                  <a:lnTo>
                    <a:pt x="266954" y="0"/>
                  </a:lnTo>
                  <a:lnTo>
                    <a:pt x="266954" y="172719"/>
                  </a:lnTo>
                  <a:lnTo>
                    <a:pt x="344424" y="172719"/>
                  </a:lnTo>
                  <a:lnTo>
                    <a:pt x="172212" y="313943"/>
                  </a:lnTo>
                  <a:lnTo>
                    <a:pt x="0" y="172719"/>
                  </a:lnTo>
                  <a:close/>
                </a:path>
              </a:pathLst>
            </a:custGeom>
            <a:ln w="10795">
              <a:solidFill>
                <a:srgbClr val="DFD2E8"/>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9407" y="944321"/>
            <a:ext cx="6225540" cy="3391535"/>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62666A"/>
                </a:solidFill>
                <a:latin typeface="Arial MT"/>
                <a:cs typeface="Arial MT"/>
              </a:rPr>
              <a:t>Le</a:t>
            </a:r>
            <a:r>
              <a:rPr sz="1600" dirty="0">
                <a:solidFill>
                  <a:srgbClr val="62666A"/>
                </a:solidFill>
                <a:latin typeface="Arial MT"/>
                <a:cs typeface="Arial MT"/>
              </a:rPr>
              <a:t> </a:t>
            </a:r>
            <a:r>
              <a:rPr sz="1600" spc="-5" dirty="0">
                <a:solidFill>
                  <a:srgbClr val="62666A"/>
                </a:solidFill>
                <a:latin typeface="Arial MT"/>
                <a:cs typeface="Arial MT"/>
              </a:rPr>
              <a:t>più</a:t>
            </a:r>
            <a:r>
              <a:rPr sz="1600" spc="5" dirty="0">
                <a:solidFill>
                  <a:srgbClr val="62666A"/>
                </a:solidFill>
                <a:latin typeface="Arial MT"/>
                <a:cs typeface="Arial MT"/>
              </a:rPr>
              <a:t> </a:t>
            </a:r>
            <a:r>
              <a:rPr sz="1600" spc="-5" dirty="0">
                <a:solidFill>
                  <a:srgbClr val="62666A"/>
                </a:solidFill>
                <a:latin typeface="Arial MT"/>
                <a:cs typeface="Arial MT"/>
              </a:rPr>
              <a:t>comuni</a:t>
            </a:r>
            <a:r>
              <a:rPr sz="1600" spc="5" dirty="0">
                <a:solidFill>
                  <a:srgbClr val="62666A"/>
                </a:solidFill>
                <a:latin typeface="Arial MT"/>
                <a:cs typeface="Arial MT"/>
              </a:rPr>
              <a:t> </a:t>
            </a:r>
            <a:r>
              <a:rPr sz="1600" spc="-5" dirty="0">
                <a:solidFill>
                  <a:srgbClr val="62666A"/>
                </a:solidFill>
                <a:latin typeface="Arial MT"/>
                <a:cs typeface="Arial MT"/>
              </a:rPr>
              <a:t>misure</a:t>
            </a:r>
            <a:r>
              <a:rPr sz="1600" spc="5"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salvaguardia</a:t>
            </a:r>
            <a:r>
              <a:rPr sz="1600" spc="-15" dirty="0">
                <a:solidFill>
                  <a:srgbClr val="62666A"/>
                </a:solidFill>
                <a:latin typeface="Arial MT"/>
                <a:cs typeface="Arial MT"/>
              </a:rPr>
              <a:t> </a:t>
            </a:r>
            <a:r>
              <a:rPr sz="1600" spc="-5" dirty="0">
                <a:solidFill>
                  <a:srgbClr val="62666A"/>
                </a:solidFill>
                <a:latin typeface="Arial MT"/>
                <a:cs typeface="Arial MT"/>
              </a:rPr>
              <a:t>sono:</a:t>
            </a:r>
            <a:endParaRPr sz="1600">
              <a:latin typeface="Arial MT"/>
              <a:cs typeface="Arial MT"/>
            </a:endParaRPr>
          </a:p>
          <a:p>
            <a:pPr>
              <a:lnSpc>
                <a:spcPct val="100000"/>
              </a:lnSpc>
              <a:spcBef>
                <a:spcPts val="45"/>
              </a:spcBef>
            </a:pPr>
            <a:endParaRPr sz="2300">
              <a:latin typeface="Arial MT"/>
              <a:cs typeface="Arial MT"/>
            </a:endParaRPr>
          </a:p>
          <a:p>
            <a:pPr marL="413384" indent="-401320">
              <a:lnSpc>
                <a:spcPct val="100000"/>
              </a:lnSpc>
              <a:spcBef>
                <a:spcPts val="5"/>
              </a:spcBef>
              <a:buAutoNum type="romanLcPeriod"/>
              <a:tabLst>
                <a:tab pos="413384" algn="l"/>
                <a:tab pos="414020" algn="l"/>
              </a:tabLst>
            </a:pPr>
            <a:r>
              <a:rPr sz="1600" spc="-5" dirty="0">
                <a:solidFill>
                  <a:srgbClr val="62666A"/>
                </a:solidFill>
                <a:latin typeface="Arial MT"/>
                <a:cs typeface="Arial MT"/>
              </a:rPr>
              <a:t>Esclusione</a:t>
            </a:r>
            <a:r>
              <a:rPr sz="1600" spc="-30" dirty="0">
                <a:solidFill>
                  <a:srgbClr val="62666A"/>
                </a:solidFill>
                <a:latin typeface="Arial MT"/>
                <a:cs typeface="Arial MT"/>
              </a:rPr>
              <a:t> </a:t>
            </a:r>
            <a:r>
              <a:rPr sz="1600" spc="-5" dirty="0">
                <a:solidFill>
                  <a:srgbClr val="62666A"/>
                </a:solidFill>
                <a:latin typeface="Arial MT"/>
                <a:cs typeface="Arial MT"/>
              </a:rPr>
              <a:t>del</a:t>
            </a:r>
            <a:r>
              <a:rPr sz="1600" spc="5" dirty="0">
                <a:solidFill>
                  <a:srgbClr val="62666A"/>
                </a:solidFill>
                <a:latin typeface="Arial MT"/>
                <a:cs typeface="Arial MT"/>
              </a:rPr>
              <a:t> </a:t>
            </a:r>
            <a:r>
              <a:rPr sz="1600" spc="-5" dirty="0">
                <a:solidFill>
                  <a:srgbClr val="62666A"/>
                </a:solidFill>
                <a:latin typeface="Arial MT"/>
                <a:cs typeface="Arial MT"/>
              </a:rPr>
              <a:t>dichiarante non</a:t>
            </a:r>
            <a:r>
              <a:rPr sz="1600" spc="15" dirty="0">
                <a:solidFill>
                  <a:srgbClr val="62666A"/>
                </a:solidFill>
                <a:latin typeface="Arial MT"/>
                <a:cs typeface="Arial MT"/>
              </a:rPr>
              <a:t> </a:t>
            </a:r>
            <a:r>
              <a:rPr sz="1600" spc="-5" dirty="0">
                <a:solidFill>
                  <a:srgbClr val="62666A"/>
                </a:solidFill>
                <a:latin typeface="Arial MT"/>
                <a:cs typeface="Arial MT"/>
              </a:rPr>
              <a:t>indipendente</a:t>
            </a:r>
            <a:r>
              <a:rPr sz="1600" dirty="0">
                <a:solidFill>
                  <a:srgbClr val="62666A"/>
                </a:solidFill>
                <a:latin typeface="Arial MT"/>
                <a:cs typeface="Arial MT"/>
              </a:rPr>
              <a:t> </a:t>
            </a:r>
            <a:r>
              <a:rPr sz="1600" spc="-5" dirty="0">
                <a:solidFill>
                  <a:srgbClr val="62666A"/>
                </a:solidFill>
                <a:latin typeface="Arial MT"/>
                <a:cs typeface="Arial MT"/>
              </a:rPr>
              <a:t>dal team</a:t>
            </a:r>
            <a:r>
              <a:rPr sz="1600" spc="35" dirty="0">
                <a:solidFill>
                  <a:srgbClr val="62666A"/>
                </a:solidFill>
                <a:latin typeface="Arial MT"/>
                <a:cs typeface="Arial MT"/>
              </a:rPr>
              <a:t> </a:t>
            </a:r>
            <a:r>
              <a:rPr sz="1600" spc="-5" dirty="0">
                <a:solidFill>
                  <a:srgbClr val="62666A"/>
                </a:solidFill>
                <a:latin typeface="Arial MT"/>
                <a:cs typeface="Arial MT"/>
              </a:rPr>
              <a:t>di</a:t>
            </a:r>
            <a:r>
              <a:rPr sz="1600" spc="25" dirty="0">
                <a:solidFill>
                  <a:srgbClr val="62666A"/>
                </a:solidFill>
                <a:latin typeface="Arial MT"/>
                <a:cs typeface="Arial MT"/>
              </a:rPr>
              <a:t> </a:t>
            </a:r>
            <a:r>
              <a:rPr sz="1600" spc="-5" dirty="0">
                <a:solidFill>
                  <a:srgbClr val="62666A"/>
                </a:solidFill>
                <a:latin typeface="Arial MT"/>
                <a:cs typeface="Arial MT"/>
              </a:rPr>
              <a:t>audit;</a:t>
            </a:r>
            <a:endParaRPr sz="1600">
              <a:latin typeface="Arial MT"/>
              <a:cs typeface="Arial MT"/>
            </a:endParaRPr>
          </a:p>
          <a:p>
            <a:pPr marL="413384" indent="-401320">
              <a:lnSpc>
                <a:spcPct val="100000"/>
              </a:lnSpc>
              <a:spcBef>
                <a:spcPts val="380"/>
              </a:spcBef>
              <a:buAutoNum type="romanLcPeriod"/>
              <a:tabLst>
                <a:tab pos="413384" algn="l"/>
                <a:tab pos="414020" algn="l"/>
              </a:tabLst>
            </a:pPr>
            <a:r>
              <a:rPr sz="1600" spc="-5" dirty="0">
                <a:solidFill>
                  <a:srgbClr val="62666A"/>
                </a:solidFill>
                <a:latin typeface="Arial MT"/>
                <a:cs typeface="Arial MT"/>
              </a:rPr>
              <a:t>Divieto</a:t>
            </a:r>
            <a:r>
              <a:rPr sz="1600" spc="-10" dirty="0">
                <a:solidFill>
                  <a:srgbClr val="62666A"/>
                </a:solidFill>
                <a:latin typeface="Arial MT"/>
                <a:cs typeface="Arial MT"/>
              </a:rPr>
              <a:t> </a:t>
            </a:r>
            <a:r>
              <a:rPr sz="1600" spc="-5" dirty="0">
                <a:solidFill>
                  <a:srgbClr val="62666A"/>
                </a:solidFill>
                <a:latin typeface="Arial MT"/>
                <a:cs typeface="Arial MT"/>
              </a:rPr>
              <a:t>all’EP</a:t>
            </a:r>
            <a:r>
              <a:rPr sz="1600" spc="-6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prestare</a:t>
            </a:r>
            <a:r>
              <a:rPr sz="1600" spc="20" dirty="0">
                <a:solidFill>
                  <a:srgbClr val="62666A"/>
                </a:solidFill>
                <a:latin typeface="Arial MT"/>
                <a:cs typeface="Arial MT"/>
              </a:rPr>
              <a:t> </a:t>
            </a:r>
            <a:r>
              <a:rPr sz="1600" spc="-5" dirty="0">
                <a:solidFill>
                  <a:srgbClr val="62666A"/>
                </a:solidFill>
                <a:latin typeface="Arial MT"/>
                <a:cs typeface="Arial MT"/>
              </a:rPr>
              <a:t>attività di</a:t>
            </a:r>
            <a:r>
              <a:rPr sz="1600" spc="10" dirty="0">
                <a:solidFill>
                  <a:srgbClr val="62666A"/>
                </a:solidFill>
                <a:latin typeface="Arial MT"/>
                <a:cs typeface="Arial MT"/>
              </a:rPr>
              <a:t> </a:t>
            </a:r>
            <a:r>
              <a:rPr sz="1600" spc="-5" dirty="0">
                <a:solidFill>
                  <a:srgbClr val="62666A"/>
                </a:solidFill>
                <a:latin typeface="Arial MT"/>
                <a:cs typeface="Arial MT"/>
              </a:rPr>
              <a:t>revisione</a:t>
            </a:r>
            <a:r>
              <a:rPr sz="1600" spc="-20" dirty="0">
                <a:solidFill>
                  <a:srgbClr val="62666A"/>
                </a:solidFill>
                <a:latin typeface="Arial MT"/>
                <a:cs typeface="Arial MT"/>
              </a:rPr>
              <a:t> </a:t>
            </a:r>
            <a:r>
              <a:rPr sz="1600" spc="-5" dirty="0">
                <a:solidFill>
                  <a:srgbClr val="62666A"/>
                </a:solidFill>
                <a:latin typeface="Arial MT"/>
                <a:cs typeface="Arial MT"/>
              </a:rPr>
              <a:t>sul</a:t>
            </a:r>
            <a:r>
              <a:rPr sz="1600" dirty="0">
                <a:solidFill>
                  <a:srgbClr val="62666A"/>
                </a:solidFill>
                <a:latin typeface="Arial MT"/>
                <a:cs typeface="Arial MT"/>
              </a:rPr>
              <a:t> </a:t>
            </a:r>
            <a:r>
              <a:rPr sz="1600" spc="-5" dirty="0">
                <a:solidFill>
                  <a:srgbClr val="62666A"/>
                </a:solidFill>
                <a:latin typeface="Arial MT"/>
                <a:cs typeface="Arial MT"/>
              </a:rPr>
              <a:t>cliente</a:t>
            </a:r>
            <a:r>
              <a:rPr sz="1600" spc="20" dirty="0">
                <a:solidFill>
                  <a:srgbClr val="62666A"/>
                </a:solidFill>
                <a:latin typeface="Arial MT"/>
                <a:cs typeface="Arial MT"/>
              </a:rPr>
              <a:t> </a:t>
            </a:r>
            <a:r>
              <a:rPr sz="1600" spc="-5" dirty="0">
                <a:solidFill>
                  <a:srgbClr val="62666A"/>
                </a:solidFill>
                <a:latin typeface="Arial MT"/>
                <a:cs typeface="Arial MT"/>
              </a:rPr>
              <a:t>specifico;</a:t>
            </a:r>
            <a:endParaRPr sz="1600">
              <a:latin typeface="Arial MT"/>
              <a:cs typeface="Arial MT"/>
            </a:endParaRPr>
          </a:p>
          <a:p>
            <a:pPr marL="413384" indent="-401320">
              <a:lnSpc>
                <a:spcPct val="100000"/>
              </a:lnSpc>
              <a:spcBef>
                <a:spcPts val="385"/>
              </a:spcBef>
              <a:buAutoNum type="romanLcPeriod"/>
              <a:tabLst>
                <a:tab pos="413384" algn="l"/>
                <a:tab pos="414020" algn="l"/>
              </a:tabLst>
            </a:pPr>
            <a:r>
              <a:rPr sz="1600" spc="-5" dirty="0">
                <a:solidFill>
                  <a:srgbClr val="62666A"/>
                </a:solidFill>
                <a:latin typeface="Arial MT"/>
                <a:cs typeface="Arial MT"/>
              </a:rPr>
              <a:t>Nomina</a:t>
            </a:r>
            <a:r>
              <a:rPr sz="1600" spc="-15" dirty="0">
                <a:solidFill>
                  <a:srgbClr val="62666A"/>
                </a:solidFill>
                <a:latin typeface="Arial MT"/>
                <a:cs typeface="Arial MT"/>
              </a:rPr>
              <a:t> </a:t>
            </a:r>
            <a:r>
              <a:rPr sz="1600" spc="-5" dirty="0">
                <a:solidFill>
                  <a:srgbClr val="62666A"/>
                </a:solidFill>
                <a:latin typeface="Arial MT"/>
                <a:cs typeface="Arial MT"/>
              </a:rPr>
              <a:t>di</a:t>
            </a:r>
            <a:r>
              <a:rPr sz="1600" spc="-20" dirty="0">
                <a:solidFill>
                  <a:srgbClr val="62666A"/>
                </a:solidFill>
                <a:latin typeface="Arial MT"/>
                <a:cs typeface="Arial MT"/>
              </a:rPr>
              <a:t> </a:t>
            </a:r>
            <a:r>
              <a:rPr sz="1600" spc="-5" dirty="0">
                <a:solidFill>
                  <a:srgbClr val="62666A"/>
                </a:solidFill>
                <a:latin typeface="Arial MT"/>
                <a:cs typeface="Arial MT"/>
              </a:rPr>
              <a:t>un EQCR;</a:t>
            </a:r>
            <a:endParaRPr sz="1600">
              <a:latin typeface="Arial MT"/>
              <a:cs typeface="Arial MT"/>
            </a:endParaRPr>
          </a:p>
          <a:p>
            <a:pPr marL="413384" indent="-401320">
              <a:lnSpc>
                <a:spcPct val="100000"/>
              </a:lnSpc>
              <a:spcBef>
                <a:spcPts val="385"/>
              </a:spcBef>
              <a:buAutoNum type="romanLcPeriod"/>
              <a:tabLst>
                <a:tab pos="413384" algn="l"/>
                <a:tab pos="414020" algn="l"/>
              </a:tabLst>
            </a:pPr>
            <a:r>
              <a:rPr sz="1600" spc="-5" dirty="0">
                <a:solidFill>
                  <a:srgbClr val="62666A"/>
                </a:solidFill>
                <a:latin typeface="Arial MT"/>
                <a:cs typeface="Arial MT"/>
              </a:rPr>
              <a:t>Recesso</a:t>
            </a:r>
            <a:r>
              <a:rPr sz="1600" spc="-55" dirty="0">
                <a:solidFill>
                  <a:srgbClr val="62666A"/>
                </a:solidFill>
                <a:latin typeface="Arial MT"/>
                <a:cs typeface="Arial MT"/>
              </a:rPr>
              <a:t> </a:t>
            </a:r>
            <a:r>
              <a:rPr sz="1600" spc="-5" dirty="0">
                <a:solidFill>
                  <a:srgbClr val="62666A"/>
                </a:solidFill>
                <a:latin typeface="Arial MT"/>
                <a:cs typeface="Arial MT"/>
              </a:rPr>
              <a:t>dall’incarico.</a:t>
            </a:r>
            <a:endParaRPr sz="1600">
              <a:latin typeface="Arial MT"/>
              <a:cs typeface="Arial MT"/>
            </a:endParaRPr>
          </a:p>
          <a:p>
            <a:pPr>
              <a:lnSpc>
                <a:spcPct val="100000"/>
              </a:lnSpc>
              <a:spcBef>
                <a:spcPts val="45"/>
              </a:spcBef>
            </a:pPr>
            <a:endParaRPr sz="2300">
              <a:latin typeface="Arial MT"/>
              <a:cs typeface="Arial MT"/>
            </a:endParaRPr>
          </a:p>
          <a:p>
            <a:pPr marL="12700">
              <a:lnSpc>
                <a:spcPct val="100000"/>
              </a:lnSpc>
            </a:pPr>
            <a:r>
              <a:rPr sz="1600" spc="-5" dirty="0">
                <a:solidFill>
                  <a:srgbClr val="62666A"/>
                </a:solidFill>
                <a:latin typeface="Arial MT"/>
                <a:cs typeface="Arial MT"/>
              </a:rPr>
              <a:t>Ricordiamo inoltre</a:t>
            </a:r>
            <a:r>
              <a:rPr sz="1600" spc="5" dirty="0">
                <a:solidFill>
                  <a:srgbClr val="62666A"/>
                </a:solidFill>
                <a:latin typeface="Arial MT"/>
                <a:cs typeface="Arial MT"/>
              </a:rPr>
              <a:t> </a:t>
            </a:r>
            <a:r>
              <a:rPr sz="1600" spc="-5" dirty="0">
                <a:solidFill>
                  <a:srgbClr val="62666A"/>
                </a:solidFill>
                <a:latin typeface="Arial MT"/>
                <a:cs typeface="Arial MT"/>
              </a:rPr>
              <a:t>per</a:t>
            </a:r>
            <a:r>
              <a:rPr sz="1600" spc="20" dirty="0">
                <a:solidFill>
                  <a:srgbClr val="62666A"/>
                </a:solidFill>
                <a:latin typeface="Arial MT"/>
                <a:cs typeface="Arial MT"/>
              </a:rPr>
              <a:t> </a:t>
            </a:r>
            <a:r>
              <a:rPr sz="1600" spc="-5" dirty="0">
                <a:solidFill>
                  <a:srgbClr val="62666A"/>
                </a:solidFill>
                <a:latin typeface="Arial MT"/>
                <a:cs typeface="Arial MT"/>
              </a:rPr>
              <a:t>la misura</a:t>
            </a:r>
            <a:r>
              <a:rPr sz="1600" spc="15"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salvaguardia</a:t>
            </a:r>
            <a:r>
              <a:rPr sz="1600" spc="5" dirty="0">
                <a:solidFill>
                  <a:srgbClr val="62666A"/>
                </a:solidFill>
                <a:latin typeface="Arial MT"/>
                <a:cs typeface="Arial MT"/>
              </a:rPr>
              <a:t> </a:t>
            </a:r>
            <a:r>
              <a:rPr sz="1600" spc="-5" dirty="0">
                <a:solidFill>
                  <a:srgbClr val="62666A"/>
                </a:solidFill>
                <a:latin typeface="Arial MT"/>
                <a:cs typeface="Arial MT"/>
              </a:rPr>
              <a:t>legale</a:t>
            </a:r>
            <a:r>
              <a:rPr sz="1600" dirty="0">
                <a:solidFill>
                  <a:srgbClr val="62666A"/>
                </a:solidFill>
                <a:latin typeface="Arial MT"/>
                <a:cs typeface="Arial MT"/>
              </a:rPr>
              <a:t> </a:t>
            </a:r>
            <a:r>
              <a:rPr sz="1600" spc="-5" dirty="0">
                <a:solidFill>
                  <a:srgbClr val="62666A"/>
                </a:solidFill>
                <a:latin typeface="Arial MT"/>
                <a:cs typeface="Arial MT"/>
              </a:rPr>
              <a:t>per</a:t>
            </a:r>
            <a:r>
              <a:rPr sz="1600" spc="10" dirty="0">
                <a:solidFill>
                  <a:srgbClr val="62666A"/>
                </a:solidFill>
                <a:latin typeface="Arial MT"/>
                <a:cs typeface="Arial MT"/>
              </a:rPr>
              <a:t> </a:t>
            </a:r>
            <a:r>
              <a:rPr sz="1600" spc="-5" dirty="0">
                <a:solidFill>
                  <a:srgbClr val="62666A"/>
                </a:solidFill>
                <a:latin typeface="Arial MT"/>
                <a:cs typeface="Arial MT"/>
              </a:rPr>
              <a:t>gli</a:t>
            </a:r>
            <a:r>
              <a:rPr sz="1600" spc="5" dirty="0">
                <a:solidFill>
                  <a:srgbClr val="62666A"/>
                </a:solidFill>
                <a:latin typeface="Arial MT"/>
                <a:cs typeface="Arial MT"/>
              </a:rPr>
              <a:t> </a:t>
            </a:r>
            <a:r>
              <a:rPr sz="1600" spc="-5" dirty="0">
                <a:solidFill>
                  <a:srgbClr val="62666A"/>
                </a:solidFill>
                <a:latin typeface="Arial MT"/>
                <a:cs typeface="Arial MT"/>
              </a:rPr>
              <a:t>EIP</a:t>
            </a:r>
            <a:r>
              <a:rPr sz="1600" dirty="0">
                <a:solidFill>
                  <a:srgbClr val="62666A"/>
                </a:solidFill>
                <a:latin typeface="Arial MT"/>
                <a:cs typeface="Arial MT"/>
              </a:rPr>
              <a:t> </a:t>
            </a:r>
            <a:r>
              <a:rPr sz="1600" spc="-5" dirty="0">
                <a:solidFill>
                  <a:srgbClr val="62666A"/>
                </a:solidFill>
                <a:latin typeface="Arial MT"/>
                <a:cs typeface="Arial MT"/>
              </a:rPr>
              <a:t>al</a:t>
            </a:r>
            <a:endParaRPr sz="1600">
              <a:latin typeface="Arial MT"/>
              <a:cs typeface="Arial MT"/>
            </a:endParaRPr>
          </a:p>
          <a:p>
            <a:pPr marL="12700">
              <a:lnSpc>
                <a:spcPct val="100000"/>
              </a:lnSpc>
              <a:spcBef>
                <a:spcPts val="5"/>
              </a:spcBef>
            </a:pPr>
            <a:r>
              <a:rPr sz="1600" spc="-5" dirty="0">
                <a:solidFill>
                  <a:srgbClr val="62666A"/>
                </a:solidFill>
                <a:latin typeface="Arial MT"/>
                <a:cs typeface="Arial MT"/>
              </a:rPr>
              <a:t>settimo</a:t>
            </a:r>
            <a:r>
              <a:rPr sz="1600" spc="10" dirty="0">
                <a:solidFill>
                  <a:srgbClr val="62666A"/>
                </a:solidFill>
                <a:latin typeface="Arial MT"/>
                <a:cs typeface="Arial MT"/>
              </a:rPr>
              <a:t> </a:t>
            </a:r>
            <a:r>
              <a:rPr sz="1600" spc="-5" dirty="0">
                <a:solidFill>
                  <a:srgbClr val="62666A"/>
                </a:solidFill>
                <a:latin typeface="Arial MT"/>
                <a:cs typeface="Arial MT"/>
              </a:rPr>
              <a:t>anno:</a:t>
            </a:r>
            <a:r>
              <a:rPr sz="1600" spc="15" dirty="0">
                <a:solidFill>
                  <a:srgbClr val="62666A"/>
                </a:solidFill>
                <a:latin typeface="Arial MT"/>
                <a:cs typeface="Arial MT"/>
              </a:rPr>
              <a:t> </a:t>
            </a:r>
            <a:r>
              <a:rPr sz="1600" spc="-5" dirty="0">
                <a:solidFill>
                  <a:srgbClr val="62666A"/>
                </a:solidFill>
                <a:latin typeface="Arial MT"/>
                <a:cs typeface="Arial MT"/>
              </a:rPr>
              <a:t>rotazione</a:t>
            </a:r>
            <a:r>
              <a:rPr sz="1600" spc="20" dirty="0">
                <a:solidFill>
                  <a:srgbClr val="62666A"/>
                </a:solidFill>
                <a:latin typeface="Arial MT"/>
                <a:cs typeface="Arial MT"/>
              </a:rPr>
              <a:t> </a:t>
            </a:r>
            <a:r>
              <a:rPr sz="1600" spc="-5" dirty="0">
                <a:solidFill>
                  <a:srgbClr val="62666A"/>
                </a:solidFill>
                <a:latin typeface="Arial MT"/>
                <a:cs typeface="Arial MT"/>
              </a:rPr>
              <a:t>dall’incarico</a:t>
            </a:r>
            <a:r>
              <a:rPr sz="1600" spc="-35" dirty="0">
                <a:solidFill>
                  <a:srgbClr val="62666A"/>
                </a:solidFill>
                <a:latin typeface="Arial MT"/>
                <a:cs typeface="Arial MT"/>
              </a:rPr>
              <a:t> </a:t>
            </a:r>
            <a:r>
              <a:rPr sz="1600" spc="-10" dirty="0">
                <a:solidFill>
                  <a:srgbClr val="62666A"/>
                </a:solidFill>
                <a:latin typeface="Arial MT"/>
                <a:cs typeface="Arial MT"/>
              </a:rPr>
              <a:t>del</a:t>
            </a:r>
            <a:r>
              <a:rPr sz="1600" dirty="0">
                <a:solidFill>
                  <a:srgbClr val="62666A"/>
                </a:solidFill>
                <a:latin typeface="Arial MT"/>
                <a:cs typeface="Arial MT"/>
              </a:rPr>
              <a:t> </a:t>
            </a:r>
            <a:r>
              <a:rPr sz="1600" spc="-5" dirty="0">
                <a:solidFill>
                  <a:srgbClr val="62666A"/>
                </a:solidFill>
                <a:latin typeface="Arial MT"/>
                <a:cs typeface="Arial MT"/>
              </a:rPr>
              <a:t>EP</a:t>
            </a:r>
            <a:r>
              <a:rPr sz="1600" spc="-25" dirty="0">
                <a:solidFill>
                  <a:srgbClr val="62666A"/>
                </a:solidFill>
                <a:latin typeface="Arial MT"/>
                <a:cs typeface="Arial MT"/>
              </a:rPr>
              <a:t> </a:t>
            </a:r>
            <a:r>
              <a:rPr sz="1600" spc="-5" dirty="0">
                <a:solidFill>
                  <a:srgbClr val="62666A"/>
                </a:solidFill>
                <a:latin typeface="Arial MT"/>
                <a:cs typeface="Arial MT"/>
              </a:rPr>
              <a:t>(ma</a:t>
            </a:r>
            <a:r>
              <a:rPr sz="1600" spc="25" dirty="0">
                <a:solidFill>
                  <a:srgbClr val="62666A"/>
                </a:solidFill>
                <a:latin typeface="Arial MT"/>
                <a:cs typeface="Arial MT"/>
              </a:rPr>
              <a:t> </a:t>
            </a:r>
            <a:r>
              <a:rPr sz="1600" spc="-5" dirty="0">
                <a:solidFill>
                  <a:srgbClr val="62666A"/>
                </a:solidFill>
                <a:latin typeface="Arial MT"/>
                <a:cs typeface="Arial MT"/>
              </a:rPr>
              <a:t>anche</a:t>
            </a:r>
            <a:r>
              <a:rPr sz="1600" dirty="0">
                <a:solidFill>
                  <a:srgbClr val="62666A"/>
                </a:solidFill>
                <a:latin typeface="Arial MT"/>
                <a:cs typeface="Arial MT"/>
              </a:rPr>
              <a:t> </a:t>
            </a:r>
            <a:r>
              <a:rPr sz="1600" spc="-10" dirty="0">
                <a:solidFill>
                  <a:srgbClr val="62666A"/>
                </a:solidFill>
                <a:latin typeface="Arial MT"/>
                <a:cs typeface="Arial MT"/>
              </a:rPr>
              <a:t>del</a:t>
            </a:r>
            <a:r>
              <a:rPr sz="1600" spc="-5" dirty="0">
                <a:solidFill>
                  <a:srgbClr val="62666A"/>
                </a:solidFill>
                <a:latin typeface="Arial MT"/>
                <a:cs typeface="Arial MT"/>
              </a:rPr>
              <a:t> MIC)</a:t>
            </a:r>
            <a:endParaRPr sz="1600">
              <a:latin typeface="Arial MT"/>
              <a:cs typeface="Arial MT"/>
            </a:endParaRPr>
          </a:p>
          <a:p>
            <a:pPr>
              <a:lnSpc>
                <a:spcPct val="100000"/>
              </a:lnSpc>
              <a:spcBef>
                <a:spcPts val="40"/>
              </a:spcBef>
            </a:pPr>
            <a:endParaRPr sz="2300">
              <a:latin typeface="Arial MT"/>
              <a:cs typeface="Arial MT"/>
            </a:endParaRPr>
          </a:p>
          <a:p>
            <a:pPr marL="12700">
              <a:lnSpc>
                <a:spcPct val="100000"/>
              </a:lnSpc>
            </a:pPr>
            <a:r>
              <a:rPr sz="1600" spc="-5" dirty="0">
                <a:solidFill>
                  <a:srgbClr val="62666A"/>
                </a:solidFill>
                <a:latin typeface="Arial MT"/>
                <a:cs typeface="Arial MT"/>
              </a:rPr>
              <a:t>In</a:t>
            </a:r>
            <a:r>
              <a:rPr sz="1600" spc="15" dirty="0">
                <a:solidFill>
                  <a:srgbClr val="62666A"/>
                </a:solidFill>
                <a:latin typeface="Arial MT"/>
                <a:cs typeface="Arial MT"/>
              </a:rPr>
              <a:t> </a:t>
            </a:r>
            <a:r>
              <a:rPr sz="1600" spc="-5" dirty="0">
                <a:solidFill>
                  <a:srgbClr val="62666A"/>
                </a:solidFill>
                <a:latin typeface="Arial MT"/>
                <a:cs typeface="Arial MT"/>
              </a:rPr>
              <a:t>ipotesi</a:t>
            </a:r>
            <a:r>
              <a:rPr sz="1600"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a:t>
            </a:r>
            <a:r>
              <a:rPr sz="1600" spc="-5" dirty="0">
                <a:solidFill>
                  <a:srgbClr val="62666A"/>
                </a:solidFill>
                <a:latin typeface="Arial MT"/>
                <a:cs typeface="Arial MT"/>
              </a:rPr>
              <a:t>dimissioni</a:t>
            </a:r>
            <a:r>
              <a:rPr sz="1600" spc="-30" dirty="0">
                <a:solidFill>
                  <a:srgbClr val="62666A"/>
                </a:solidFill>
                <a:latin typeface="Arial MT"/>
                <a:cs typeface="Arial MT"/>
              </a:rPr>
              <a:t> </a:t>
            </a:r>
            <a:r>
              <a:rPr sz="1600" spc="-5" dirty="0">
                <a:solidFill>
                  <a:srgbClr val="62666A"/>
                </a:solidFill>
                <a:latin typeface="Arial MT"/>
                <a:cs typeface="Arial MT"/>
              </a:rPr>
              <a:t>di</a:t>
            </a:r>
            <a:r>
              <a:rPr sz="1600" spc="10" dirty="0">
                <a:solidFill>
                  <a:srgbClr val="62666A"/>
                </a:solidFill>
                <a:latin typeface="Arial MT"/>
                <a:cs typeface="Arial MT"/>
              </a:rPr>
              <a:t> </a:t>
            </a:r>
            <a:r>
              <a:rPr sz="1600" spc="-5" dirty="0">
                <a:solidFill>
                  <a:srgbClr val="62666A"/>
                </a:solidFill>
                <a:latin typeface="Arial MT"/>
                <a:cs typeface="Arial MT"/>
              </a:rPr>
              <a:t>personale</a:t>
            </a:r>
            <a:r>
              <a:rPr sz="1600" spc="5" dirty="0">
                <a:solidFill>
                  <a:srgbClr val="62666A"/>
                </a:solidFill>
                <a:latin typeface="Arial MT"/>
                <a:cs typeface="Arial MT"/>
              </a:rPr>
              <a:t> </a:t>
            </a:r>
            <a:r>
              <a:rPr sz="1600" spc="-5" dirty="0">
                <a:solidFill>
                  <a:srgbClr val="62666A"/>
                </a:solidFill>
                <a:latin typeface="Arial MT"/>
                <a:cs typeface="Arial MT"/>
              </a:rPr>
              <a:t>che</a:t>
            </a:r>
            <a:r>
              <a:rPr sz="1600" spc="5" dirty="0">
                <a:solidFill>
                  <a:srgbClr val="62666A"/>
                </a:solidFill>
                <a:latin typeface="Arial MT"/>
                <a:cs typeface="Arial MT"/>
              </a:rPr>
              <a:t> </a:t>
            </a:r>
            <a:r>
              <a:rPr sz="1600" spc="-5" dirty="0">
                <a:solidFill>
                  <a:srgbClr val="62666A"/>
                </a:solidFill>
                <a:latin typeface="Arial MT"/>
                <a:cs typeface="Arial MT"/>
              </a:rPr>
              <a:t>assume</a:t>
            </a:r>
            <a:r>
              <a:rPr sz="1600" dirty="0">
                <a:solidFill>
                  <a:srgbClr val="62666A"/>
                </a:solidFill>
                <a:latin typeface="Arial MT"/>
                <a:cs typeface="Arial MT"/>
              </a:rPr>
              <a:t> </a:t>
            </a:r>
            <a:r>
              <a:rPr sz="1600" spc="-5" dirty="0">
                <a:solidFill>
                  <a:srgbClr val="62666A"/>
                </a:solidFill>
                <a:latin typeface="Arial MT"/>
                <a:cs typeface="Arial MT"/>
              </a:rPr>
              <a:t>ruoli</a:t>
            </a:r>
            <a:r>
              <a:rPr sz="1600" spc="15" dirty="0">
                <a:solidFill>
                  <a:srgbClr val="62666A"/>
                </a:solidFill>
                <a:latin typeface="Arial MT"/>
                <a:cs typeface="Arial MT"/>
              </a:rPr>
              <a:t> </a:t>
            </a:r>
            <a:r>
              <a:rPr sz="1600" spc="-5" dirty="0">
                <a:solidFill>
                  <a:srgbClr val="62666A"/>
                </a:solidFill>
                <a:latin typeface="Arial MT"/>
                <a:cs typeface="Arial MT"/>
              </a:rPr>
              <a:t>apicali</a:t>
            </a:r>
            <a:r>
              <a:rPr sz="1600" spc="-25" dirty="0">
                <a:solidFill>
                  <a:srgbClr val="62666A"/>
                </a:solidFill>
                <a:latin typeface="Arial MT"/>
                <a:cs typeface="Arial MT"/>
              </a:rPr>
              <a:t> </a:t>
            </a:r>
            <a:r>
              <a:rPr sz="1600" spc="-5" dirty="0">
                <a:solidFill>
                  <a:srgbClr val="62666A"/>
                </a:solidFill>
                <a:latin typeface="Arial MT"/>
                <a:cs typeface="Arial MT"/>
              </a:rPr>
              <a:t>presso</a:t>
            </a:r>
            <a:r>
              <a:rPr sz="1600" spc="20" dirty="0">
                <a:solidFill>
                  <a:srgbClr val="62666A"/>
                </a:solidFill>
                <a:latin typeface="Arial MT"/>
                <a:cs typeface="Arial MT"/>
              </a:rPr>
              <a:t> </a:t>
            </a:r>
            <a:r>
              <a:rPr sz="1600" spc="-5" dirty="0">
                <a:solidFill>
                  <a:srgbClr val="62666A"/>
                </a:solidFill>
                <a:latin typeface="Arial MT"/>
                <a:cs typeface="Arial MT"/>
              </a:rPr>
              <a:t>il</a:t>
            </a:r>
            <a:endParaRPr sz="1600">
              <a:latin typeface="Arial MT"/>
              <a:cs typeface="Arial MT"/>
            </a:endParaRPr>
          </a:p>
          <a:p>
            <a:pPr marL="12700">
              <a:lnSpc>
                <a:spcPct val="100000"/>
              </a:lnSpc>
            </a:pPr>
            <a:r>
              <a:rPr sz="1600" spc="-5" dirty="0">
                <a:solidFill>
                  <a:srgbClr val="62666A"/>
                </a:solidFill>
                <a:latin typeface="Arial MT"/>
                <a:cs typeface="Arial MT"/>
              </a:rPr>
              <a:t>cliente</a:t>
            </a:r>
            <a:r>
              <a:rPr sz="1600" dirty="0">
                <a:solidFill>
                  <a:srgbClr val="62666A"/>
                </a:solidFill>
                <a:latin typeface="Arial MT"/>
                <a:cs typeface="Arial MT"/>
              </a:rPr>
              <a:t> </a:t>
            </a:r>
            <a:r>
              <a:rPr sz="1600" spc="-5" dirty="0">
                <a:solidFill>
                  <a:srgbClr val="62666A"/>
                </a:solidFill>
                <a:latin typeface="Arial MT"/>
                <a:cs typeface="Arial MT"/>
              </a:rPr>
              <a:t>prima</a:t>
            </a:r>
            <a:r>
              <a:rPr sz="1600" spc="25" dirty="0">
                <a:solidFill>
                  <a:srgbClr val="62666A"/>
                </a:solidFill>
                <a:latin typeface="Arial MT"/>
                <a:cs typeface="Arial MT"/>
              </a:rPr>
              <a:t> </a:t>
            </a:r>
            <a:r>
              <a:rPr sz="1600" spc="-5" dirty="0">
                <a:solidFill>
                  <a:srgbClr val="62666A"/>
                </a:solidFill>
                <a:latin typeface="Arial MT"/>
                <a:cs typeface="Arial MT"/>
              </a:rPr>
              <a:t>dei</a:t>
            </a:r>
            <a:r>
              <a:rPr sz="1600" spc="5" dirty="0">
                <a:solidFill>
                  <a:srgbClr val="62666A"/>
                </a:solidFill>
                <a:latin typeface="Arial MT"/>
                <a:cs typeface="Arial MT"/>
              </a:rPr>
              <a:t> </a:t>
            </a:r>
            <a:r>
              <a:rPr sz="1600" spc="-5" dirty="0">
                <a:solidFill>
                  <a:srgbClr val="62666A"/>
                </a:solidFill>
                <a:latin typeface="Arial MT"/>
                <a:cs typeface="Arial MT"/>
              </a:rPr>
              <a:t>termini</a:t>
            </a:r>
            <a:r>
              <a:rPr sz="1600" spc="25" dirty="0">
                <a:solidFill>
                  <a:srgbClr val="62666A"/>
                </a:solidFill>
                <a:latin typeface="Arial MT"/>
                <a:cs typeface="Arial MT"/>
              </a:rPr>
              <a:t> </a:t>
            </a:r>
            <a:r>
              <a:rPr sz="1600" spc="-5" dirty="0">
                <a:solidFill>
                  <a:srgbClr val="62666A"/>
                </a:solidFill>
                <a:latin typeface="Arial MT"/>
                <a:cs typeface="Arial MT"/>
              </a:rPr>
              <a:t>stabiliti:</a:t>
            </a:r>
            <a:r>
              <a:rPr sz="1600" spc="5" dirty="0">
                <a:solidFill>
                  <a:srgbClr val="62666A"/>
                </a:solidFill>
                <a:latin typeface="Arial MT"/>
                <a:cs typeface="Arial MT"/>
              </a:rPr>
              <a:t> </a:t>
            </a:r>
            <a:r>
              <a:rPr sz="1600" spc="-5" dirty="0">
                <a:solidFill>
                  <a:srgbClr val="62666A"/>
                </a:solidFill>
                <a:latin typeface="Arial MT"/>
                <a:cs typeface="Arial MT"/>
              </a:rPr>
              <a:t>limite</a:t>
            </a:r>
            <a:r>
              <a:rPr sz="1600" dirty="0">
                <a:solidFill>
                  <a:srgbClr val="62666A"/>
                </a:solidFill>
                <a:latin typeface="Arial MT"/>
                <a:cs typeface="Arial MT"/>
              </a:rPr>
              <a:t> </a:t>
            </a:r>
            <a:r>
              <a:rPr sz="1600" spc="-5" dirty="0">
                <a:solidFill>
                  <a:srgbClr val="62666A"/>
                </a:solidFill>
                <a:latin typeface="Arial MT"/>
                <a:cs typeface="Arial MT"/>
              </a:rPr>
              <a:t>estremo:</a:t>
            </a:r>
            <a:r>
              <a:rPr sz="1600" spc="35" dirty="0">
                <a:solidFill>
                  <a:srgbClr val="62666A"/>
                </a:solidFill>
                <a:latin typeface="Arial MT"/>
                <a:cs typeface="Arial MT"/>
              </a:rPr>
              <a:t> </a:t>
            </a:r>
            <a:r>
              <a:rPr sz="1600" spc="-5" dirty="0">
                <a:solidFill>
                  <a:srgbClr val="62666A"/>
                </a:solidFill>
                <a:latin typeface="Arial MT"/>
                <a:cs typeface="Arial MT"/>
              </a:rPr>
              <a:t>rinuncia</a:t>
            </a:r>
            <a:r>
              <a:rPr sz="1600" spc="15" dirty="0">
                <a:solidFill>
                  <a:srgbClr val="62666A"/>
                </a:solidFill>
                <a:latin typeface="Arial MT"/>
                <a:cs typeface="Arial MT"/>
              </a:rPr>
              <a:t> </a:t>
            </a:r>
            <a:r>
              <a:rPr sz="1600" spc="-5" dirty="0">
                <a:solidFill>
                  <a:srgbClr val="62666A"/>
                </a:solidFill>
                <a:latin typeface="Arial MT"/>
                <a:cs typeface="Arial MT"/>
              </a:rPr>
              <a:t>all’incarico.</a:t>
            </a:r>
            <a:endParaRPr sz="1600">
              <a:latin typeface="Arial MT"/>
              <a:cs typeface="Arial MT"/>
            </a:endParaRP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42</a:t>
            </a:fld>
            <a:endParaRPr dirty="0"/>
          </a:p>
        </p:txBody>
      </p:sp>
      <p:sp>
        <p:nvSpPr>
          <p:cNvPr id="3" name="object 3"/>
          <p:cNvSpPr txBox="1">
            <a:spLocks noGrp="1"/>
          </p:cNvSpPr>
          <p:nvPr>
            <p:ph type="title"/>
          </p:nvPr>
        </p:nvSpPr>
        <p:spPr>
          <a:xfrm>
            <a:off x="1391538" y="271653"/>
            <a:ext cx="6431280" cy="391160"/>
          </a:xfrm>
          <a:prstGeom prst="rect">
            <a:avLst/>
          </a:prstGeom>
        </p:spPr>
        <p:txBody>
          <a:bodyPr vert="horz" wrap="square" lIns="0" tIns="12700" rIns="0" bIns="0" rtlCol="0">
            <a:spAutoFit/>
          </a:bodyPr>
          <a:lstStyle/>
          <a:p>
            <a:pPr marL="12700">
              <a:lnSpc>
                <a:spcPct val="100000"/>
              </a:lnSpc>
              <a:spcBef>
                <a:spcPts val="100"/>
              </a:spcBef>
            </a:pPr>
            <a:r>
              <a:rPr sz="2400" spc="-5" dirty="0"/>
              <a:t>LE</a:t>
            </a:r>
            <a:r>
              <a:rPr sz="2400" spc="-20" dirty="0"/>
              <a:t> </a:t>
            </a:r>
            <a:r>
              <a:rPr sz="2400" dirty="0"/>
              <a:t>PIU’</a:t>
            </a:r>
            <a:r>
              <a:rPr sz="2400" spc="-100" dirty="0"/>
              <a:t> </a:t>
            </a:r>
            <a:r>
              <a:rPr sz="2400" spc="-5" dirty="0"/>
              <a:t>COMUNI MISURE</a:t>
            </a:r>
            <a:r>
              <a:rPr sz="2400" spc="-20" dirty="0"/>
              <a:t> </a:t>
            </a:r>
            <a:r>
              <a:rPr sz="2400" spc="-5" dirty="0"/>
              <a:t>DI</a:t>
            </a:r>
            <a:r>
              <a:rPr sz="2400" spc="-15" dirty="0"/>
              <a:t> </a:t>
            </a:r>
            <a:r>
              <a:rPr sz="2400" spc="-35" dirty="0"/>
              <a:t>SALVAGUARDIA</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836" y="2651887"/>
            <a:ext cx="7601584" cy="635635"/>
          </a:xfrm>
          <a:prstGeom prst="rect">
            <a:avLst/>
          </a:prstGeom>
        </p:spPr>
        <p:txBody>
          <a:bodyPr vert="horz" wrap="square" lIns="0" tIns="12700" rIns="0" bIns="0" rtlCol="0">
            <a:spAutoFit/>
          </a:bodyPr>
          <a:lstStyle/>
          <a:p>
            <a:pPr marL="12700" marR="5080">
              <a:lnSpc>
                <a:spcPct val="100000"/>
              </a:lnSpc>
              <a:spcBef>
                <a:spcPts val="100"/>
              </a:spcBef>
            </a:pPr>
            <a:r>
              <a:rPr spc="-5" dirty="0"/>
              <a:t>ADEGUAMENTO</a:t>
            </a:r>
            <a:r>
              <a:rPr spc="-125" dirty="0"/>
              <a:t> </a:t>
            </a:r>
            <a:r>
              <a:rPr dirty="0"/>
              <a:t>AL</a:t>
            </a:r>
            <a:r>
              <a:rPr spc="-70" dirty="0"/>
              <a:t> </a:t>
            </a:r>
            <a:r>
              <a:rPr dirty="0"/>
              <a:t>CODICE</a:t>
            </a:r>
            <a:r>
              <a:rPr spc="-10" dirty="0"/>
              <a:t> </a:t>
            </a:r>
            <a:r>
              <a:rPr spc="-20" dirty="0"/>
              <a:t>ITALIANO</a:t>
            </a:r>
            <a:r>
              <a:rPr spc="-15" dirty="0"/>
              <a:t> </a:t>
            </a:r>
            <a:r>
              <a:rPr dirty="0"/>
              <a:t>DI </a:t>
            </a:r>
            <a:r>
              <a:rPr spc="-540" dirty="0"/>
              <a:t> </a:t>
            </a:r>
            <a:r>
              <a:rPr dirty="0"/>
              <a:t>ETICA</a:t>
            </a:r>
            <a:r>
              <a:rPr spc="-114" dirty="0"/>
              <a:t> </a:t>
            </a:r>
            <a:r>
              <a:rPr spc="-5" dirty="0"/>
              <a:t>ED</a:t>
            </a:r>
            <a:r>
              <a:rPr dirty="0"/>
              <a:t> INDIPENDENZA</a:t>
            </a:r>
          </a:p>
        </p:txBody>
      </p:sp>
      <p:sp>
        <p:nvSpPr>
          <p:cNvPr id="3" name="object 3"/>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44</a:t>
            </a:fld>
            <a:endParaRPr dirty="0"/>
          </a:p>
        </p:txBody>
      </p:sp>
      <p:sp>
        <p:nvSpPr>
          <p:cNvPr id="3" name="object 3"/>
          <p:cNvSpPr txBox="1"/>
          <p:nvPr/>
        </p:nvSpPr>
        <p:spPr>
          <a:xfrm>
            <a:off x="1976754" y="1079754"/>
            <a:ext cx="6299200" cy="2982227"/>
          </a:xfrm>
          <a:prstGeom prst="rect">
            <a:avLst/>
          </a:prstGeom>
        </p:spPr>
        <p:txBody>
          <a:bodyPr vert="horz" wrap="square" lIns="0" tIns="12065" rIns="0" bIns="0" rtlCol="0">
            <a:spAutoFit/>
          </a:bodyPr>
          <a:lstStyle/>
          <a:p>
            <a:pPr marL="12700" marR="12700">
              <a:lnSpc>
                <a:spcPct val="100000"/>
              </a:lnSpc>
              <a:spcBef>
                <a:spcPts val="95"/>
              </a:spcBef>
            </a:pPr>
            <a:r>
              <a:rPr sz="1600" spc="-5" dirty="0">
                <a:solidFill>
                  <a:srgbClr val="62666A"/>
                </a:solidFill>
                <a:latin typeface="Arial MT"/>
                <a:cs typeface="Arial MT"/>
              </a:rPr>
              <a:t>In</a:t>
            </a:r>
            <a:r>
              <a:rPr sz="1600" spc="15" dirty="0">
                <a:solidFill>
                  <a:srgbClr val="62666A"/>
                </a:solidFill>
                <a:latin typeface="Arial MT"/>
                <a:cs typeface="Arial MT"/>
              </a:rPr>
              <a:t> </a:t>
            </a:r>
            <a:r>
              <a:rPr sz="1600" spc="-5" dirty="0">
                <a:solidFill>
                  <a:srgbClr val="62666A"/>
                </a:solidFill>
                <a:latin typeface="Arial MT"/>
                <a:cs typeface="Arial MT"/>
              </a:rPr>
              <a:t>attuazione</a:t>
            </a:r>
            <a:r>
              <a:rPr sz="1600" dirty="0">
                <a:solidFill>
                  <a:srgbClr val="62666A"/>
                </a:solidFill>
                <a:latin typeface="Arial MT"/>
                <a:cs typeface="Arial MT"/>
              </a:rPr>
              <a:t> </a:t>
            </a:r>
            <a:r>
              <a:rPr sz="1600" spc="-5" dirty="0">
                <a:solidFill>
                  <a:srgbClr val="62666A"/>
                </a:solidFill>
                <a:latin typeface="Arial MT"/>
                <a:cs typeface="Arial MT"/>
              </a:rPr>
              <a:t>del</a:t>
            </a:r>
            <a:r>
              <a:rPr sz="1600" spc="10" dirty="0">
                <a:solidFill>
                  <a:srgbClr val="62666A"/>
                </a:solidFill>
                <a:latin typeface="Arial MT"/>
                <a:cs typeface="Arial MT"/>
              </a:rPr>
              <a:t> </a:t>
            </a:r>
            <a:r>
              <a:rPr sz="1600" spc="-5" dirty="0">
                <a:solidFill>
                  <a:srgbClr val="62666A"/>
                </a:solidFill>
                <a:latin typeface="Arial MT"/>
                <a:cs typeface="Arial MT"/>
              </a:rPr>
              <a:t>D.</a:t>
            </a:r>
            <a:r>
              <a:rPr sz="1600" spc="10" dirty="0">
                <a:solidFill>
                  <a:srgbClr val="62666A"/>
                </a:solidFill>
                <a:latin typeface="Arial MT"/>
                <a:cs typeface="Arial MT"/>
              </a:rPr>
              <a:t> </a:t>
            </a:r>
            <a:r>
              <a:rPr sz="1600" spc="-5" dirty="0">
                <a:solidFill>
                  <a:srgbClr val="62666A"/>
                </a:solidFill>
                <a:latin typeface="Arial MT"/>
                <a:cs typeface="Arial MT"/>
              </a:rPr>
              <a:t>Lgs.</a:t>
            </a:r>
            <a:r>
              <a:rPr sz="1600" spc="15" dirty="0">
                <a:solidFill>
                  <a:srgbClr val="62666A"/>
                </a:solidFill>
                <a:latin typeface="Arial MT"/>
                <a:cs typeface="Arial MT"/>
              </a:rPr>
              <a:t> </a:t>
            </a:r>
            <a:r>
              <a:rPr sz="1600" spc="-5" dirty="0">
                <a:solidFill>
                  <a:srgbClr val="62666A"/>
                </a:solidFill>
                <a:latin typeface="Arial MT"/>
                <a:cs typeface="Arial MT"/>
              </a:rPr>
              <a:t>39/2010</a:t>
            </a:r>
            <a:r>
              <a:rPr sz="1600" spc="15" dirty="0">
                <a:solidFill>
                  <a:srgbClr val="62666A"/>
                </a:solidFill>
                <a:latin typeface="Arial MT"/>
                <a:cs typeface="Arial MT"/>
              </a:rPr>
              <a:t> </a:t>
            </a:r>
            <a:r>
              <a:rPr sz="1600" spc="-5" dirty="0">
                <a:solidFill>
                  <a:srgbClr val="62666A"/>
                </a:solidFill>
                <a:latin typeface="Arial MT"/>
                <a:cs typeface="Arial MT"/>
              </a:rPr>
              <a:t>in</a:t>
            </a:r>
            <a:r>
              <a:rPr sz="1600" spc="-10" dirty="0">
                <a:solidFill>
                  <a:srgbClr val="62666A"/>
                </a:solidFill>
                <a:latin typeface="Arial MT"/>
                <a:cs typeface="Arial MT"/>
              </a:rPr>
              <a:t> </a:t>
            </a:r>
            <a:r>
              <a:rPr sz="1600" spc="-5" dirty="0">
                <a:solidFill>
                  <a:srgbClr val="62666A"/>
                </a:solidFill>
                <a:latin typeface="Arial MT"/>
                <a:cs typeface="Arial MT"/>
              </a:rPr>
              <a:t>data</a:t>
            </a:r>
            <a:r>
              <a:rPr sz="1600" spc="20" dirty="0">
                <a:solidFill>
                  <a:srgbClr val="62666A"/>
                </a:solidFill>
                <a:latin typeface="Arial MT"/>
                <a:cs typeface="Arial MT"/>
              </a:rPr>
              <a:t> </a:t>
            </a:r>
            <a:r>
              <a:rPr sz="1600" spc="-5" dirty="0">
                <a:solidFill>
                  <a:srgbClr val="62666A"/>
                </a:solidFill>
                <a:latin typeface="Arial MT"/>
                <a:cs typeface="Arial MT"/>
              </a:rPr>
              <a:t>23</a:t>
            </a:r>
            <a:r>
              <a:rPr sz="1600" spc="15" dirty="0">
                <a:solidFill>
                  <a:srgbClr val="62666A"/>
                </a:solidFill>
                <a:latin typeface="Arial MT"/>
                <a:cs typeface="Arial MT"/>
              </a:rPr>
              <a:t> </a:t>
            </a:r>
            <a:r>
              <a:rPr sz="1600" spc="-5" dirty="0">
                <a:solidFill>
                  <a:srgbClr val="62666A"/>
                </a:solidFill>
                <a:latin typeface="Arial MT"/>
                <a:cs typeface="Arial MT"/>
              </a:rPr>
              <a:t>marzo</a:t>
            </a:r>
            <a:r>
              <a:rPr sz="1600" spc="15" dirty="0">
                <a:solidFill>
                  <a:srgbClr val="62666A"/>
                </a:solidFill>
                <a:latin typeface="Arial MT"/>
                <a:cs typeface="Arial MT"/>
              </a:rPr>
              <a:t> </a:t>
            </a:r>
            <a:r>
              <a:rPr sz="1600" spc="-5" dirty="0">
                <a:solidFill>
                  <a:srgbClr val="62666A"/>
                </a:solidFill>
                <a:latin typeface="Arial MT"/>
                <a:cs typeface="Arial MT"/>
              </a:rPr>
              <a:t>2023</a:t>
            </a:r>
            <a:r>
              <a:rPr sz="1600" dirty="0">
                <a:solidFill>
                  <a:srgbClr val="62666A"/>
                </a:solidFill>
                <a:latin typeface="Arial MT"/>
                <a:cs typeface="Arial MT"/>
              </a:rPr>
              <a:t> il</a:t>
            </a:r>
            <a:r>
              <a:rPr sz="1600" spc="-5" dirty="0">
                <a:solidFill>
                  <a:srgbClr val="62666A"/>
                </a:solidFill>
                <a:latin typeface="Arial MT"/>
                <a:cs typeface="Arial MT"/>
              </a:rPr>
              <a:t> Ragioniere </a:t>
            </a:r>
            <a:r>
              <a:rPr sz="1600" spc="-430" dirty="0">
                <a:solidFill>
                  <a:srgbClr val="62666A"/>
                </a:solidFill>
                <a:latin typeface="Arial MT"/>
                <a:cs typeface="Arial MT"/>
              </a:rPr>
              <a:t> </a:t>
            </a:r>
            <a:r>
              <a:rPr sz="1600" spc="-5" dirty="0">
                <a:solidFill>
                  <a:srgbClr val="62666A"/>
                </a:solidFill>
                <a:latin typeface="Arial MT"/>
                <a:cs typeface="Arial MT"/>
              </a:rPr>
              <a:t>Generale</a:t>
            </a:r>
            <a:r>
              <a:rPr sz="1600" spc="15" dirty="0">
                <a:solidFill>
                  <a:srgbClr val="62666A"/>
                </a:solidFill>
                <a:latin typeface="Arial MT"/>
                <a:cs typeface="Arial MT"/>
              </a:rPr>
              <a:t> </a:t>
            </a:r>
            <a:r>
              <a:rPr sz="1600" spc="-5" dirty="0">
                <a:solidFill>
                  <a:srgbClr val="62666A"/>
                </a:solidFill>
                <a:latin typeface="Arial MT"/>
                <a:cs typeface="Arial MT"/>
              </a:rPr>
              <a:t>dello</a:t>
            </a:r>
            <a:r>
              <a:rPr sz="1600" spc="-10" dirty="0">
                <a:solidFill>
                  <a:srgbClr val="62666A"/>
                </a:solidFill>
                <a:latin typeface="Arial MT"/>
                <a:cs typeface="Arial MT"/>
              </a:rPr>
              <a:t> </a:t>
            </a:r>
            <a:r>
              <a:rPr sz="1600" spc="-5" dirty="0">
                <a:solidFill>
                  <a:srgbClr val="62666A"/>
                </a:solidFill>
                <a:latin typeface="Arial MT"/>
                <a:cs typeface="Arial MT"/>
              </a:rPr>
              <a:t>Stato</a:t>
            </a:r>
            <a:r>
              <a:rPr sz="1600" spc="15" dirty="0">
                <a:solidFill>
                  <a:srgbClr val="62666A"/>
                </a:solidFill>
                <a:latin typeface="Arial MT"/>
                <a:cs typeface="Arial MT"/>
              </a:rPr>
              <a:t> </a:t>
            </a:r>
            <a:r>
              <a:rPr sz="1600" spc="-5" dirty="0">
                <a:solidFill>
                  <a:srgbClr val="62666A"/>
                </a:solidFill>
                <a:latin typeface="Arial MT"/>
                <a:cs typeface="Arial MT"/>
              </a:rPr>
              <a:t>ha</a:t>
            </a:r>
            <a:r>
              <a:rPr sz="1600" spc="15" dirty="0">
                <a:solidFill>
                  <a:srgbClr val="62666A"/>
                </a:solidFill>
                <a:latin typeface="Arial MT"/>
                <a:cs typeface="Arial MT"/>
              </a:rPr>
              <a:t> </a:t>
            </a:r>
            <a:r>
              <a:rPr sz="1600" spc="-5" dirty="0">
                <a:solidFill>
                  <a:srgbClr val="62666A"/>
                </a:solidFill>
                <a:latin typeface="Arial MT"/>
                <a:cs typeface="Arial MT"/>
              </a:rPr>
              <a:t>emanato</a:t>
            </a:r>
            <a:r>
              <a:rPr sz="1600" spc="15" dirty="0">
                <a:solidFill>
                  <a:srgbClr val="62666A"/>
                </a:solidFill>
                <a:latin typeface="Arial MT"/>
                <a:cs typeface="Arial MT"/>
              </a:rPr>
              <a:t> </a:t>
            </a:r>
            <a:r>
              <a:rPr sz="1600" spc="-5" dirty="0">
                <a:solidFill>
                  <a:srgbClr val="62666A"/>
                </a:solidFill>
                <a:latin typeface="Arial MT"/>
                <a:cs typeface="Arial MT"/>
              </a:rPr>
              <a:t>la</a:t>
            </a:r>
            <a:r>
              <a:rPr sz="1600" spc="-10" dirty="0">
                <a:solidFill>
                  <a:srgbClr val="62666A"/>
                </a:solidFill>
                <a:latin typeface="Arial MT"/>
                <a:cs typeface="Arial MT"/>
              </a:rPr>
              <a:t> </a:t>
            </a:r>
            <a:r>
              <a:rPr sz="1600" spc="-5" dirty="0">
                <a:solidFill>
                  <a:srgbClr val="62666A"/>
                </a:solidFill>
                <a:latin typeface="Arial MT"/>
                <a:cs typeface="Arial MT"/>
              </a:rPr>
              <a:t>determina</a:t>
            </a:r>
            <a:r>
              <a:rPr sz="1600" spc="25" dirty="0">
                <a:solidFill>
                  <a:srgbClr val="62666A"/>
                </a:solidFill>
                <a:latin typeface="Arial MT"/>
                <a:cs typeface="Arial MT"/>
              </a:rPr>
              <a:t> </a:t>
            </a:r>
            <a:r>
              <a:rPr sz="1600" spc="-5" dirty="0">
                <a:solidFill>
                  <a:srgbClr val="62666A"/>
                </a:solidFill>
                <a:latin typeface="Arial MT"/>
                <a:cs typeface="Arial MT"/>
              </a:rPr>
              <a:t>n.</a:t>
            </a:r>
            <a:r>
              <a:rPr sz="1600" spc="15" dirty="0">
                <a:solidFill>
                  <a:srgbClr val="62666A"/>
                </a:solidFill>
                <a:latin typeface="Arial MT"/>
                <a:cs typeface="Arial MT"/>
              </a:rPr>
              <a:t> </a:t>
            </a:r>
            <a:r>
              <a:rPr sz="1600" spc="-5" dirty="0">
                <a:solidFill>
                  <a:srgbClr val="62666A"/>
                </a:solidFill>
                <a:latin typeface="Arial MT"/>
                <a:cs typeface="Arial MT"/>
              </a:rPr>
              <a:t>127</a:t>
            </a:r>
            <a:r>
              <a:rPr sz="1600" dirty="0">
                <a:solidFill>
                  <a:srgbClr val="62666A"/>
                </a:solidFill>
                <a:latin typeface="Arial MT"/>
                <a:cs typeface="Arial MT"/>
              </a:rPr>
              <a:t> </a:t>
            </a:r>
            <a:r>
              <a:rPr sz="1600" spc="-5" dirty="0">
                <a:solidFill>
                  <a:srgbClr val="62666A"/>
                </a:solidFill>
                <a:latin typeface="Arial MT"/>
                <a:cs typeface="Arial MT"/>
              </a:rPr>
              <a:t>di</a:t>
            </a:r>
            <a:r>
              <a:rPr sz="1600" spc="10" dirty="0">
                <a:solidFill>
                  <a:srgbClr val="62666A"/>
                </a:solidFill>
                <a:latin typeface="Arial MT"/>
                <a:cs typeface="Arial MT"/>
              </a:rPr>
              <a:t> </a:t>
            </a:r>
            <a:r>
              <a:rPr sz="1600" spc="-5" dirty="0">
                <a:solidFill>
                  <a:srgbClr val="62666A"/>
                </a:solidFill>
                <a:latin typeface="Arial MT"/>
                <a:cs typeface="Arial MT"/>
              </a:rPr>
              <a:t>approvazione </a:t>
            </a:r>
            <a:r>
              <a:rPr sz="1600" spc="-430" dirty="0">
                <a:solidFill>
                  <a:srgbClr val="62666A"/>
                </a:solidFill>
                <a:latin typeface="Arial MT"/>
                <a:cs typeface="Arial MT"/>
              </a:rPr>
              <a:t> </a:t>
            </a:r>
            <a:r>
              <a:rPr sz="1600" spc="-5" dirty="0">
                <a:solidFill>
                  <a:srgbClr val="62666A"/>
                </a:solidFill>
                <a:latin typeface="Arial MT"/>
                <a:cs typeface="Arial MT"/>
              </a:rPr>
              <a:t>del</a:t>
            </a:r>
            <a:r>
              <a:rPr sz="1600" spc="5" dirty="0">
                <a:solidFill>
                  <a:srgbClr val="62666A"/>
                </a:solidFill>
                <a:latin typeface="Arial MT"/>
                <a:cs typeface="Arial MT"/>
              </a:rPr>
              <a:t> </a:t>
            </a:r>
            <a:r>
              <a:rPr sz="1600" spc="-5" dirty="0">
                <a:solidFill>
                  <a:srgbClr val="62666A"/>
                </a:solidFill>
                <a:latin typeface="Arial MT"/>
                <a:cs typeface="Arial MT"/>
              </a:rPr>
              <a:t>«Codice</a:t>
            </a:r>
            <a:r>
              <a:rPr sz="1600" dirty="0">
                <a:solidFill>
                  <a:srgbClr val="62666A"/>
                </a:solidFill>
                <a:latin typeface="Arial MT"/>
                <a:cs typeface="Arial MT"/>
              </a:rPr>
              <a:t> </a:t>
            </a:r>
            <a:r>
              <a:rPr sz="1600" spc="-5" dirty="0">
                <a:solidFill>
                  <a:srgbClr val="62666A"/>
                </a:solidFill>
                <a:latin typeface="Arial MT"/>
                <a:cs typeface="Arial MT"/>
              </a:rPr>
              <a:t>dei</a:t>
            </a:r>
            <a:r>
              <a:rPr sz="1600" spc="5" dirty="0">
                <a:solidFill>
                  <a:srgbClr val="62666A"/>
                </a:solidFill>
                <a:latin typeface="Arial MT"/>
                <a:cs typeface="Arial MT"/>
              </a:rPr>
              <a:t> </a:t>
            </a:r>
            <a:r>
              <a:rPr sz="1600" spc="-5" dirty="0">
                <a:solidFill>
                  <a:srgbClr val="62666A"/>
                </a:solidFill>
                <a:latin typeface="Arial MT"/>
                <a:cs typeface="Arial MT"/>
              </a:rPr>
              <a:t>principi</a:t>
            </a:r>
            <a:r>
              <a:rPr sz="1600" dirty="0">
                <a:solidFill>
                  <a:srgbClr val="62666A"/>
                </a:solidFill>
                <a:latin typeface="Arial MT"/>
                <a:cs typeface="Arial MT"/>
              </a:rPr>
              <a:t> </a:t>
            </a:r>
            <a:r>
              <a:rPr sz="1600" spc="-5" dirty="0">
                <a:solidFill>
                  <a:srgbClr val="62666A"/>
                </a:solidFill>
                <a:latin typeface="Arial MT"/>
                <a:cs typeface="Arial MT"/>
              </a:rPr>
              <a:t>di</a:t>
            </a:r>
            <a:r>
              <a:rPr sz="1600" spc="5" dirty="0">
                <a:solidFill>
                  <a:srgbClr val="62666A"/>
                </a:solidFill>
                <a:latin typeface="Arial MT"/>
                <a:cs typeface="Arial MT"/>
              </a:rPr>
              <a:t> </a:t>
            </a:r>
            <a:r>
              <a:rPr sz="1600" spc="-5" dirty="0">
                <a:solidFill>
                  <a:srgbClr val="62666A"/>
                </a:solidFill>
                <a:latin typeface="Arial MT"/>
                <a:cs typeface="Arial MT"/>
              </a:rPr>
              <a:t>deontologia</a:t>
            </a:r>
            <a:r>
              <a:rPr sz="1600" dirty="0">
                <a:solidFill>
                  <a:srgbClr val="62666A"/>
                </a:solidFill>
                <a:latin typeface="Arial MT"/>
                <a:cs typeface="Arial MT"/>
              </a:rPr>
              <a:t> </a:t>
            </a:r>
            <a:r>
              <a:rPr sz="1600" spc="-5" dirty="0">
                <a:solidFill>
                  <a:srgbClr val="62666A"/>
                </a:solidFill>
                <a:latin typeface="Arial MT"/>
                <a:cs typeface="Arial MT"/>
              </a:rPr>
              <a:t>professionale,</a:t>
            </a:r>
            <a:r>
              <a:rPr sz="1600" spc="5" dirty="0">
                <a:solidFill>
                  <a:srgbClr val="62666A"/>
                </a:solidFill>
                <a:latin typeface="Arial MT"/>
                <a:cs typeface="Arial MT"/>
              </a:rPr>
              <a:t> </a:t>
            </a:r>
            <a:r>
              <a:rPr sz="1600" spc="-5" dirty="0">
                <a:solidFill>
                  <a:srgbClr val="62666A"/>
                </a:solidFill>
                <a:latin typeface="Arial MT"/>
                <a:cs typeface="Arial MT"/>
              </a:rPr>
              <a:t>riservatezza</a:t>
            </a:r>
            <a:r>
              <a:rPr sz="1600" spc="10" dirty="0">
                <a:solidFill>
                  <a:srgbClr val="62666A"/>
                </a:solidFill>
                <a:latin typeface="Arial MT"/>
                <a:cs typeface="Arial MT"/>
              </a:rPr>
              <a:t> </a:t>
            </a:r>
            <a:r>
              <a:rPr sz="1600" spc="-5" dirty="0">
                <a:solidFill>
                  <a:srgbClr val="62666A"/>
                </a:solidFill>
                <a:latin typeface="Arial MT"/>
                <a:cs typeface="Arial MT"/>
              </a:rPr>
              <a:t>e </a:t>
            </a:r>
            <a:r>
              <a:rPr sz="1600" dirty="0">
                <a:solidFill>
                  <a:srgbClr val="62666A"/>
                </a:solidFill>
                <a:latin typeface="Arial MT"/>
                <a:cs typeface="Arial MT"/>
              </a:rPr>
              <a:t> </a:t>
            </a:r>
            <a:r>
              <a:rPr sz="1600" spc="-5" dirty="0">
                <a:solidFill>
                  <a:srgbClr val="62666A"/>
                </a:solidFill>
                <a:latin typeface="Arial MT"/>
                <a:cs typeface="Arial MT"/>
              </a:rPr>
              <a:t>segreto</a:t>
            </a:r>
            <a:r>
              <a:rPr sz="1600" spc="10" dirty="0">
                <a:solidFill>
                  <a:srgbClr val="62666A"/>
                </a:solidFill>
                <a:latin typeface="Arial MT"/>
                <a:cs typeface="Arial MT"/>
              </a:rPr>
              <a:t> </a:t>
            </a:r>
            <a:r>
              <a:rPr sz="1600" spc="-5" dirty="0">
                <a:solidFill>
                  <a:srgbClr val="62666A"/>
                </a:solidFill>
                <a:latin typeface="Arial MT"/>
                <a:cs typeface="Arial MT"/>
              </a:rPr>
              <a:t>professionale,</a:t>
            </a:r>
            <a:r>
              <a:rPr sz="1600" dirty="0">
                <a:solidFill>
                  <a:srgbClr val="62666A"/>
                </a:solidFill>
                <a:latin typeface="Arial MT"/>
                <a:cs typeface="Arial MT"/>
              </a:rPr>
              <a:t> </a:t>
            </a:r>
            <a:r>
              <a:rPr sz="1600" spc="-5" dirty="0">
                <a:solidFill>
                  <a:srgbClr val="62666A"/>
                </a:solidFill>
                <a:latin typeface="Arial MT"/>
                <a:cs typeface="Arial MT"/>
              </a:rPr>
              <a:t>nonché</a:t>
            </a:r>
            <a:r>
              <a:rPr sz="1600" dirty="0">
                <a:solidFill>
                  <a:srgbClr val="62666A"/>
                </a:solidFill>
                <a:latin typeface="Arial MT"/>
                <a:cs typeface="Arial MT"/>
              </a:rPr>
              <a:t> </a:t>
            </a:r>
            <a:r>
              <a:rPr sz="1600" spc="-5" dirty="0">
                <a:solidFill>
                  <a:srgbClr val="62666A"/>
                </a:solidFill>
                <a:latin typeface="Arial MT"/>
                <a:cs typeface="Arial MT"/>
              </a:rPr>
              <a:t>di</a:t>
            </a:r>
            <a:r>
              <a:rPr sz="1600" spc="10" dirty="0">
                <a:solidFill>
                  <a:srgbClr val="62666A"/>
                </a:solidFill>
                <a:latin typeface="Arial MT"/>
                <a:cs typeface="Arial MT"/>
              </a:rPr>
              <a:t> </a:t>
            </a:r>
            <a:r>
              <a:rPr sz="1600" spc="-5" dirty="0">
                <a:solidFill>
                  <a:srgbClr val="62666A"/>
                </a:solidFill>
                <a:latin typeface="Arial MT"/>
                <a:cs typeface="Arial MT"/>
              </a:rPr>
              <a:t>indipendenza</a:t>
            </a:r>
            <a:r>
              <a:rPr sz="1600" spc="-20" dirty="0">
                <a:solidFill>
                  <a:srgbClr val="62666A"/>
                </a:solidFill>
                <a:latin typeface="Arial MT"/>
                <a:cs typeface="Arial MT"/>
              </a:rPr>
              <a:t> </a:t>
            </a:r>
            <a:r>
              <a:rPr sz="1600" spc="-5" dirty="0">
                <a:solidFill>
                  <a:srgbClr val="62666A"/>
                </a:solidFill>
                <a:latin typeface="Arial MT"/>
                <a:cs typeface="Arial MT"/>
              </a:rPr>
              <a:t>ed</a:t>
            </a:r>
            <a:r>
              <a:rPr sz="1600" dirty="0">
                <a:solidFill>
                  <a:srgbClr val="62666A"/>
                </a:solidFill>
                <a:latin typeface="Arial MT"/>
                <a:cs typeface="Arial MT"/>
              </a:rPr>
              <a:t> </a:t>
            </a:r>
            <a:r>
              <a:rPr sz="1600" spc="-5" dirty="0">
                <a:solidFill>
                  <a:srgbClr val="62666A"/>
                </a:solidFill>
                <a:latin typeface="Arial MT"/>
                <a:cs typeface="Arial MT"/>
              </a:rPr>
              <a:t>obiettività</a:t>
            </a:r>
            <a:r>
              <a:rPr sz="1600" spc="-10" dirty="0">
                <a:solidFill>
                  <a:srgbClr val="62666A"/>
                </a:solidFill>
                <a:latin typeface="Arial MT"/>
                <a:cs typeface="Arial MT"/>
              </a:rPr>
              <a:t> </a:t>
            </a:r>
            <a:r>
              <a:rPr sz="1600" spc="-5" dirty="0">
                <a:solidFill>
                  <a:srgbClr val="62666A"/>
                </a:solidFill>
                <a:latin typeface="Arial MT"/>
                <a:cs typeface="Arial MT"/>
              </a:rPr>
              <a:t>dei </a:t>
            </a:r>
            <a:r>
              <a:rPr sz="1600" dirty="0">
                <a:solidFill>
                  <a:srgbClr val="62666A"/>
                </a:solidFill>
                <a:latin typeface="Arial MT"/>
                <a:cs typeface="Arial MT"/>
              </a:rPr>
              <a:t> </a:t>
            </a:r>
            <a:r>
              <a:rPr sz="1600" spc="-10" dirty="0">
                <a:solidFill>
                  <a:srgbClr val="62666A"/>
                </a:solidFill>
                <a:latin typeface="Arial MT"/>
                <a:cs typeface="Arial MT"/>
              </a:rPr>
              <a:t>soggetti </a:t>
            </a:r>
            <a:r>
              <a:rPr sz="1600" spc="-5" dirty="0">
                <a:solidFill>
                  <a:srgbClr val="62666A"/>
                </a:solidFill>
                <a:latin typeface="Arial MT"/>
                <a:cs typeface="Arial MT"/>
              </a:rPr>
              <a:t>abilitati all’esercizio dell’attività di revisione legale </a:t>
            </a:r>
            <a:r>
              <a:rPr sz="1600" spc="-10" dirty="0">
                <a:solidFill>
                  <a:srgbClr val="62666A"/>
                </a:solidFill>
                <a:latin typeface="Arial MT"/>
                <a:cs typeface="Arial MT"/>
              </a:rPr>
              <a:t>dei </a:t>
            </a:r>
            <a:r>
              <a:rPr sz="1600" spc="-5" dirty="0">
                <a:solidFill>
                  <a:srgbClr val="62666A"/>
                </a:solidFill>
                <a:latin typeface="Arial MT"/>
                <a:cs typeface="Arial MT"/>
              </a:rPr>
              <a:t>conti» </a:t>
            </a:r>
            <a:r>
              <a:rPr sz="1600" dirty="0">
                <a:solidFill>
                  <a:srgbClr val="62666A"/>
                </a:solidFill>
                <a:latin typeface="Arial MT"/>
                <a:cs typeface="Arial MT"/>
              </a:rPr>
              <a:t> </a:t>
            </a:r>
            <a:r>
              <a:rPr sz="1600" spc="-5" dirty="0">
                <a:solidFill>
                  <a:srgbClr val="62666A"/>
                </a:solidFill>
                <a:latin typeface="Arial MT"/>
                <a:cs typeface="Arial MT"/>
              </a:rPr>
              <a:t>anche denominato</a:t>
            </a:r>
            <a:r>
              <a:rPr sz="1600" dirty="0">
                <a:solidFill>
                  <a:srgbClr val="62666A"/>
                </a:solidFill>
                <a:latin typeface="Arial MT"/>
                <a:cs typeface="Arial MT"/>
              </a:rPr>
              <a:t> </a:t>
            </a:r>
            <a:r>
              <a:rPr sz="1600" spc="-5" dirty="0">
                <a:solidFill>
                  <a:srgbClr val="62666A"/>
                </a:solidFill>
                <a:latin typeface="Arial MT"/>
                <a:cs typeface="Arial MT"/>
              </a:rPr>
              <a:t>«Codice</a:t>
            </a:r>
            <a:r>
              <a:rPr sz="1600" spc="-10" dirty="0">
                <a:solidFill>
                  <a:srgbClr val="62666A"/>
                </a:solidFill>
                <a:latin typeface="Arial MT"/>
                <a:cs typeface="Arial MT"/>
              </a:rPr>
              <a:t> </a:t>
            </a:r>
            <a:r>
              <a:rPr sz="1600" spc="-5" dirty="0">
                <a:solidFill>
                  <a:srgbClr val="62666A"/>
                </a:solidFill>
                <a:latin typeface="Arial MT"/>
                <a:cs typeface="Arial MT"/>
              </a:rPr>
              <a:t>Italiano</a:t>
            </a:r>
            <a:r>
              <a:rPr sz="1600" dirty="0">
                <a:solidFill>
                  <a:srgbClr val="62666A"/>
                </a:solidFill>
                <a:latin typeface="Arial MT"/>
                <a:cs typeface="Arial MT"/>
              </a:rPr>
              <a:t> </a:t>
            </a:r>
            <a:r>
              <a:rPr sz="1600" spc="-5" dirty="0">
                <a:solidFill>
                  <a:srgbClr val="62666A"/>
                </a:solidFill>
                <a:latin typeface="Arial MT"/>
                <a:cs typeface="Arial MT"/>
              </a:rPr>
              <a:t>di</a:t>
            </a:r>
            <a:r>
              <a:rPr sz="1600" spc="10" dirty="0">
                <a:solidFill>
                  <a:srgbClr val="62666A"/>
                </a:solidFill>
                <a:latin typeface="Arial MT"/>
                <a:cs typeface="Arial MT"/>
              </a:rPr>
              <a:t> </a:t>
            </a:r>
            <a:r>
              <a:rPr sz="1600" spc="-5" dirty="0">
                <a:solidFill>
                  <a:srgbClr val="62666A"/>
                </a:solidFill>
                <a:latin typeface="Arial MT"/>
                <a:cs typeface="Arial MT"/>
              </a:rPr>
              <a:t>Etica</a:t>
            </a:r>
            <a:r>
              <a:rPr sz="1600" spc="-10" dirty="0">
                <a:solidFill>
                  <a:srgbClr val="62666A"/>
                </a:solidFill>
                <a:latin typeface="Arial MT"/>
                <a:cs typeface="Arial MT"/>
              </a:rPr>
              <a:t> </a:t>
            </a:r>
            <a:r>
              <a:rPr sz="1600" spc="-5" dirty="0">
                <a:solidFill>
                  <a:srgbClr val="62666A"/>
                </a:solidFill>
                <a:latin typeface="Arial MT"/>
                <a:cs typeface="Arial MT"/>
              </a:rPr>
              <a:t>ed Indipendenza».</a:t>
            </a:r>
            <a:endParaRPr sz="1600" dirty="0">
              <a:latin typeface="Arial MT"/>
              <a:cs typeface="Arial MT"/>
            </a:endParaRPr>
          </a:p>
          <a:p>
            <a:pPr>
              <a:lnSpc>
                <a:spcPct val="100000"/>
              </a:lnSpc>
              <a:spcBef>
                <a:spcPts val="25"/>
              </a:spcBef>
            </a:pPr>
            <a:endParaRPr sz="1650" dirty="0">
              <a:latin typeface="Arial MT"/>
              <a:cs typeface="Arial MT"/>
            </a:endParaRPr>
          </a:p>
          <a:p>
            <a:pPr marL="12700">
              <a:lnSpc>
                <a:spcPct val="100000"/>
              </a:lnSpc>
            </a:pPr>
            <a:r>
              <a:rPr sz="1600" spc="-50" dirty="0">
                <a:solidFill>
                  <a:srgbClr val="62666A"/>
                </a:solidFill>
                <a:latin typeface="Arial MT"/>
                <a:cs typeface="Arial MT"/>
              </a:rPr>
              <a:t>Tale</a:t>
            </a:r>
            <a:r>
              <a:rPr sz="1600" dirty="0">
                <a:solidFill>
                  <a:srgbClr val="62666A"/>
                </a:solidFill>
                <a:latin typeface="Arial MT"/>
                <a:cs typeface="Arial MT"/>
              </a:rPr>
              <a:t> </a:t>
            </a:r>
            <a:r>
              <a:rPr sz="1600" dirty="0" err="1">
                <a:solidFill>
                  <a:srgbClr val="62666A"/>
                </a:solidFill>
                <a:latin typeface="Arial MT"/>
                <a:cs typeface="Arial MT"/>
              </a:rPr>
              <a:t>codice</a:t>
            </a:r>
            <a:r>
              <a:rPr sz="1600" spc="-5" dirty="0">
                <a:solidFill>
                  <a:srgbClr val="62666A"/>
                </a:solidFill>
                <a:latin typeface="Arial MT"/>
                <a:cs typeface="Arial MT"/>
              </a:rPr>
              <a:t> </a:t>
            </a:r>
            <a:r>
              <a:rPr lang="it-IT" sz="1600" spc="-5" dirty="0">
                <a:solidFill>
                  <a:srgbClr val="62666A"/>
                </a:solidFill>
                <a:latin typeface="Arial MT"/>
                <a:cs typeface="Arial MT"/>
              </a:rPr>
              <a:t>è </a:t>
            </a:r>
            <a:r>
              <a:rPr sz="1600" spc="-5" dirty="0" err="1">
                <a:solidFill>
                  <a:srgbClr val="62666A"/>
                </a:solidFill>
                <a:latin typeface="Arial MT"/>
                <a:cs typeface="Arial MT"/>
              </a:rPr>
              <a:t>entra</a:t>
            </a:r>
            <a:r>
              <a:rPr lang="it-IT" sz="1600" spc="-5" dirty="0">
                <a:solidFill>
                  <a:srgbClr val="62666A"/>
                </a:solidFill>
                <a:latin typeface="Arial MT"/>
                <a:cs typeface="Arial MT"/>
              </a:rPr>
              <a:t>to</a:t>
            </a:r>
            <a:r>
              <a:rPr sz="1600" spc="30" dirty="0">
                <a:solidFill>
                  <a:srgbClr val="62666A"/>
                </a:solidFill>
                <a:latin typeface="Arial MT"/>
                <a:cs typeface="Arial MT"/>
              </a:rPr>
              <a:t> </a:t>
            </a:r>
            <a:r>
              <a:rPr sz="1600" spc="-5" dirty="0">
                <a:solidFill>
                  <a:srgbClr val="62666A"/>
                </a:solidFill>
                <a:latin typeface="Arial MT"/>
                <a:cs typeface="Arial MT"/>
              </a:rPr>
              <a:t>in vigore</a:t>
            </a:r>
            <a:r>
              <a:rPr sz="1600" dirty="0">
                <a:solidFill>
                  <a:srgbClr val="62666A"/>
                </a:solidFill>
                <a:latin typeface="Arial MT"/>
                <a:cs typeface="Arial MT"/>
              </a:rPr>
              <a:t> </a:t>
            </a:r>
            <a:r>
              <a:rPr sz="1600" spc="-5" dirty="0">
                <a:solidFill>
                  <a:srgbClr val="62666A"/>
                </a:solidFill>
                <a:latin typeface="Arial MT"/>
                <a:cs typeface="Arial MT"/>
              </a:rPr>
              <a:t>per</a:t>
            </a:r>
            <a:r>
              <a:rPr sz="1600" spc="10" dirty="0">
                <a:solidFill>
                  <a:srgbClr val="62666A"/>
                </a:solidFill>
                <a:latin typeface="Arial MT"/>
                <a:cs typeface="Arial MT"/>
              </a:rPr>
              <a:t> </a:t>
            </a:r>
            <a:r>
              <a:rPr sz="1600" spc="-5" dirty="0">
                <a:solidFill>
                  <a:srgbClr val="62666A"/>
                </a:solidFill>
                <a:latin typeface="Arial MT"/>
                <a:cs typeface="Arial MT"/>
              </a:rPr>
              <a:t>le</a:t>
            </a:r>
            <a:r>
              <a:rPr sz="1600" spc="5" dirty="0">
                <a:solidFill>
                  <a:srgbClr val="62666A"/>
                </a:solidFill>
                <a:latin typeface="Arial MT"/>
                <a:cs typeface="Arial MT"/>
              </a:rPr>
              <a:t> </a:t>
            </a:r>
            <a:r>
              <a:rPr sz="1600" spc="-5" dirty="0">
                <a:solidFill>
                  <a:srgbClr val="62666A"/>
                </a:solidFill>
                <a:latin typeface="Arial MT"/>
                <a:cs typeface="Arial MT"/>
              </a:rPr>
              <a:t>revisioni</a:t>
            </a:r>
            <a:r>
              <a:rPr sz="1600" spc="-15" dirty="0">
                <a:solidFill>
                  <a:srgbClr val="62666A"/>
                </a:solidFill>
                <a:latin typeface="Arial MT"/>
                <a:cs typeface="Arial MT"/>
              </a:rPr>
              <a:t> </a:t>
            </a:r>
            <a:r>
              <a:rPr sz="1600" spc="-5" dirty="0">
                <a:solidFill>
                  <a:srgbClr val="62666A"/>
                </a:solidFill>
                <a:latin typeface="Arial MT"/>
                <a:cs typeface="Arial MT"/>
              </a:rPr>
              <a:t>legali</a:t>
            </a:r>
            <a:r>
              <a:rPr sz="1600" spc="-15" dirty="0">
                <a:solidFill>
                  <a:srgbClr val="62666A"/>
                </a:solidFill>
                <a:latin typeface="Arial MT"/>
                <a:cs typeface="Arial MT"/>
              </a:rPr>
              <a:t> </a:t>
            </a:r>
            <a:r>
              <a:rPr sz="1600" spc="-5" dirty="0">
                <a:solidFill>
                  <a:srgbClr val="62666A"/>
                </a:solidFill>
                <a:latin typeface="Arial MT"/>
                <a:cs typeface="Arial MT"/>
              </a:rPr>
              <a:t>dei</a:t>
            </a:r>
            <a:r>
              <a:rPr sz="1600" spc="5" dirty="0">
                <a:solidFill>
                  <a:srgbClr val="62666A"/>
                </a:solidFill>
                <a:latin typeface="Arial MT"/>
                <a:cs typeface="Arial MT"/>
              </a:rPr>
              <a:t> </a:t>
            </a:r>
            <a:r>
              <a:rPr sz="1600" spc="-5" dirty="0">
                <a:solidFill>
                  <a:srgbClr val="62666A"/>
                </a:solidFill>
                <a:latin typeface="Arial MT"/>
                <a:cs typeface="Arial MT"/>
              </a:rPr>
              <a:t>bilanci</a:t>
            </a:r>
            <a:r>
              <a:rPr sz="1600" spc="-25" dirty="0">
                <a:solidFill>
                  <a:srgbClr val="62666A"/>
                </a:solidFill>
                <a:latin typeface="Arial MT"/>
                <a:cs typeface="Arial MT"/>
              </a:rPr>
              <a:t> </a:t>
            </a:r>
            <a:r>
              <a:rPr sz="1600" spc="-5" dirty="0" err="1">
                <a:solidFill>
                  <a:srgbClr val="62666A"/>
                </a:solidFill>
                <a:latin typeface="Arial MT"/>
                <a:cs typeface="Arial MT"/>
              </a:rPr>
              <a:t>relativi</a:t>
            </a:r>
            <a:r>
              <a:rPr sz="1600" dirty="0">
                <a:solidFill>
                  <a:srgbClr val="62666A"/>
                </a:solidFill>
                <a:latin typeface="Arial MT"/>
                <a:cs typeface="Arial MT"/>
              </a:rPr>
              <a:t> </a:t>
            </a:r>
            <a:r>
              <a:rPr sz="1600" spc="-5" dirty="0">
                <a:solidFill>
                  <a:srgbClr val="62666A"/>
                </a:solidFill>
                <a:latin typeface="Arial MT"/>
                <a:cs typeface="Arial MT"/>
              </a:rPr>
              <a:t>ai</a:t>
            </a:r>
            <a:r>
              <a:rPr lang="it-IT" sz="1600" spc="-5" dirty="0">
                <a:solidFill>
                  <a:srgbClr val="62666A"/>
                </a:solidFill>
                <a:latin typeface="Arial MT"/>
                <a:cs typeface="Arial MT"/>
              </a:rPr>
              <a:t> </a:t>
            </a:r>
            <a:r>
              <a:rPr sz="1600" spc="-5" dirty="0" err="1">
                <a:solidFill>
                  <a:srgbClr val="62666A"/>
                </a:solidFill>
                <a:latin typeface="Arial MT"/>
                <a:cs typeface="Arial MT"/>
              </a:rPr>
              <a:t>periodi</a:t>
            </a:r>
            <a:r>
              <a:rPr sz="1600" spc="5" dirty="0">
                <a:solidFill>
                  <a:srgbClr val="62666A"/>
                </a:solidFill>
                <a:latin typeface="Arial MT"/>
                <a:cs typeface="Arial MT"/>
              </a:rPr>
              <a:t> </a:t>
            </a:r>
            <a:r>
              <a:rPr sz="1600" spc="-5" dirty="0" err="1">
                <a:solidFill>
                  <a:srgbClr val="62666A"/>
                </a:solidFill>
                <a:latin typeface="Arial MT"/>
                <a:cs typeface="Arial MT"/>
              </a:rPr>
              <a:t>amministrativi</a:t>
            </a:r>
            <a:r>
              <a:rPr sz="1600" spc="15" dirty="0">
                <a:solidFill>
                  <a:srgbClr val="62666A"/>
                </a:solidFill>
                <a:latin typeface="Arial MT"/>
                <a:cs typeface="Arial MT"/>
              </a:rPr>
              <a:t> </a:t>
            </a:r>
            <a:r>
              <a:rPr sz="1600" spc="-5" dirty="0" err="1">
                <a:solidFill>
                  <a:srgbClr val="62666A"/>
                </a:solidFill>
                <a:latin typeface="Arial MT"/>
                <a:cs typeface="Arial MT"/>
              </a:rPr>
              <a:t>inizia</a:t>
            </a:r>
            <a:r>
              <a:rPr lang="it-IT" sz="1600" spc="-5" dirty="0">
                <a:solidFill>
                  <a:srgbClr val="62666A"/>
                </a:solidFill>
                <a:latin typeface="Arial MT"/>
                <a:cs typeface="Arial MT"/>
              </a:rPr>
              <a:t>ti</a:t>
            </a:r>
            <a:r>
              <a:rPr sz="1600" spc="-20" dirty="0">
                <a:solidFill>
                  <a:srgbClr val="62666A"/>
                </a:solidFill>
                <a:latin typeface="Arial MT"/>
                <a:cs typeface="Arial MT"/>
              </a:rPr>
              <a:t> </a:t>
            </a:r>
            <a:r>
              <a:rPr sz="1600" spc="-5" dirty="0">
                <a:solidFill>
                  <a:srgbClr val="62666A"/>
                </a:solidFill>
                <a:latin typeface="Arial MT"/>
                <a:cs typeface="Arial MT"/>
              </a:rPr>
              <a:t>dal</a:t>
            </a:r>
            <a:r>
              <a:rPr sz="1600" spc="10" dirty="0">
                <a:solidFill>
                  <a:srgbClr val="62666A"/>
                </a:solidFill>
                <a:latin typeface="Arial MT"/>
                <a:cs typeface="Arial MT"/>
              </a:rPr>
              <a:t> </a:t>
            </a:r>
            <a:r>
              <a:rPr sz="1600" spc="-5" dirty="0">
                <a:solidFill>
                  <a:srgbClr val="62666A"/>
                </a:solidFill>
                <a:latin typeface="Arial MT"/>
                <a:cs typeface="Arial MT"/>
              </a:rPr>
              <a:t>01.01.2023</a:t>
            </a:r>
            <a:r>
              <a:rPr sz="1600" spc="25" dirty="0">
                <a:solidFill>
                  <a:srgbClr val="62666A"/>
                </a:solidFill>
                <a:latin typeface="Arial MT"/>
                <a:cs typeface="Arial MT"/>
              </a:rPr>
              <a:t> </a:t>
            </a:r>
            <a:r>
              <a:rPr sz="1600" spc="-5" dirty="0">
                <a:solidFill>
                  <a:srgbClr val="62666A"/>
                </a:solidFill>
                <a:latin typeface="Arial MT"/>
                <a:cs typeface="Arial MT"/>
              </a:rPr>
              <a:t>o</a:t>
            </a:r>
            <a:r>
              <a:rPr sz="1600" spc="5" dirty="0">
                <a:solidFill>
                  <a:srgbClr val="62666A"/>
                </a:solidFill>
                <a:latin typeface="Arial MT"/>
                <a:cs typeface="Arial MT"/>
              </a:rPr>
              <a:t> </a:t>
            </a:r>
            <a:r>
              <a:rPr sz="1600" spc="-5" dirty="0">
                <a:solidFill>
                  <a:srgbClr val="62666A"/>
                </a:solidFill>
                <a:latin typeface="Arial MT"/>
                <a:cs typeface="Arial MT"/>
              </a:rPr>
              <a:t>successivamente.</a:t>
            </a:r>
            <a:endParaRPr sz="1600" dirty="0">
              <a:latin typeface="Arial MT"/>
              <a:cs typeface="Arial MT"/>
            </a:endParaRPr>
          </a:p>
          <a:p>
            <a:pPr>
              <a:lnSpc>
                <a:spcPct val="100000"/>
              </a:lnSpc>
              <a:spcBef>
                <a:spcPts val="25"/>
              </a:spcBef>
            </a:pPr>
            <a:endParaRPr sz="1650" dirty="0">
              <a:latin typeface="Arial MT"/>
              <a:cs typeface="Arial MT"/>
            </a:endParaRPr>
          </a:p>
          <a:p>
            <a:pPr marL="12700">
              <a:lnSpc>
                <a:spcPct val="100000"/>
              </a:lnSpc>
            </a:pPr>
            <a:r>
              <a:rPr sz="1600" spc="-5" dirty="0">
                <a:solidFill>
                  <a:srgbClr val="62666A"/>
                </a:solidFill>
                <a:latin typeface="Arial MT"/>
                <a:cs typeface="Arial MT"/>
              </a:rPr>
              <a:t>Per</a:t>
            </a:r>
            <a:r>
              <a:rPr sz="1600" spc="15" dirty="0">
                <a:solidFill>
                  <a:srgbClr val="62666A"/>
                </a:solidFill>
                <a:latin typeface="Arial MT"/>
                <a:cs typeface="Arial MT"/>
              </a:rPr>
              <a:t> </a:t>
            </a:r>
            <a:r>
              <a:rPr sz="1600" spc="-5" dirty="0">
                <a:solidFill>
                  <a:srgbClr val="62666A"/>
                </a:solidFill>
                <a:latin typeface="Arial MT"/>
                <a:cs typeface="Arial MT"/>
              </a:rPr>
              <a:t>le revisioni</a:t>
            </a:r>
            <a:r>
              <a:rPr sz="1600" spc="-10" dirty="0">
                <a:solidFill>
                  <a:srgbClr val="62666A"/>
                </a:solidFill>
                <a:latin typeface="Arial MT"/>
                <a:cs typeface="Arial MT"/>
              </a:rPr>
              <a:t> </a:t>
            </a:r>
            <a:r>
              <a:rPr sz="1600" spc="-5" dirty="0">
                <a:solidFill>
                  <a:srgbClr val="62666A"/>
                </a:solidFill>
                <a:latin typeface="Arial MT"/>
                <a:cs typeface="Arial MT"/>
              </a:rPr>
              <a:t>dei</a:t>
            </a:r>
            <a:r>
              <a:rPr sz="1600" spc="5" dirty="0">
                <a:solidFill>
                  <a:srgbClr val="62666A"/>
                </a:solidFill>
                <a:latin typeface="Arial MT"/>
                <a:cs typeface="Arial MT"/>
              </a:rPr>
              <a:t> </a:t>
            </a:r>
            <a:r>
              <a:rPr sz="1600" spc="-5" dirty="0">
                <a:solidFill>
                  <a:srgbClr val="62666A"/>
                </a:solidFill>
                <a:latin typeface="Arial MT"/>
                <a:cs typeface="Arial MT"/>
              </a:rPr>
              <a:t>bilanci</a:t>
            </a:r>
            <a:r>
              <a:rPr sz="1600" spc="-10" dirty="0">
                <a:solidFill>
                  <a:srgbClr val="62666A"/>
                </a:solidFill>
                <a:latin typeface="Arial MT"/>
                <a:cs typeface="Arial MT"/>
              </a:rPr>
              <a:t> </a:t>
            </a:r>
            <a:r>
              <a:rPr sz="1600" spc="-5" dirty="0">
                <a:solidFill>
                  <a:srgbClr val="62666A"/>
                </a:solidFill>
                <a:latin typeface="Arial MT"/>
                <a:cs typeface="Arial MT"/>
              </a:rPr>
              <a:t>precedenti</a:t>
            </a:r>
            <a:r>
              <a:rPr sz="1600" spc="15" dirty="0">
                <a:solidFill>
                  <a:srgbClr val="62666A"/>
                </a:solidFill>
                <a:latin typeface="Arial MT"/>
                <a:cs typeface="Arial MT"/>
              </a:rPr>
              <a:t> </a:t>
            </a:r>
            <a:r>
              <a:rPr sz="1600" spc="-5" dirty="0">
                <a:solidFill>
                  <a:srgbClr val="62666A"/>
                </a:solidFill>
                <a:latin typeface="Arial MT"/>
                <a:cs typeface="Arial MT"/>
              </a:rPr>
              <a:t>valgono</a:t>
            </a:r>
            <a:r>
              <a:rPr sz="1600" spc="-10" dirty="0">
                <a:solidFill>
                  <a:srgbClr val="62666A"/>
                </a:solidFill>
                <a:latin typeface="Arial MT"/>
                <a:cs typeface="Arial MT"/>
              </a:rPr>
              <a:t> </a:t>
            </a:r>
            <a:r>
              <a:rPr sz="1600" spc="-5" dirty="0">
                <a:solidFill>
                  <a:srgbClr val="62666A"/>
                </a:solidFill>
                <a:latin typeface="Arial MT"/>
                <a:cs typeface="Arial MT"/>
              </a:rPr>
              <a:t>le</a:t>
            </a:r>
            <a:r>
              <a:rPr sz="1600" spc="5" dirty="0">
                <a:solidFill>
                  <a:srgbClr val="62666A"/>
                </a:solidFill>
                <a:latin typeface="Arial MT"/>
                <a:cs typeface="Arial MT"/>
              </a:rPr>
              <a:t> </a:t>
            </a:r>
            <a:r>
              <a:rPr sz="1600" spc="-5" dirty="0">
                <a:solidFill>
                  <a:srgbClr val="62666A"/>
                </a:solidFill>
                <a:latin typeface="Arial MT"/>
                <a:cs typeface="Arial MT"/>
              </a:rPr>
              <a:t>disposizioni</a:t>
            </a:r>
            <a:r>
              <a:rPr sz="1600" dirty="0">
                <a:solidFill>
                  <a:srgbClr val="62666A"/>
                </a:solidFill>
                <a:latin typeface="Arial MT"/>
                <a:cs typeface="Arial MT"/>
              </a:rPr>
              <a:t> </a:t>
            </a:r>
            <a:r>
              <a:rPr sz="1600" spc="-5" dirty="0">
                <a:solidFill>
                  <a:srgbClr val="62666A"/>
                </a:solidFill>
                <a:latin typeface="Arial MT"/>
                <a:cs typeface="Arial MT"/>
              </a:rPr>
              <a:t>di</a:t>
            </a:r>
            <a:r>
              <a:rPr sz="1600" spc="-30" dirty="0">
                <a:solidFill>
                  <a:srgbClr val="62666A"/>
                </a:solidFill>
                <a:latin typeface="Arial MT"/>
                <a:cs typeface="Arial MT"/>
              </a:rPr>
              <a:t> </a:t>
            </a:r>
            <a:r>
              <a:rPr sz="1600" spc="-5" dirty="0">
                <a:solidFill>
                  <a:srgbClr val="62666A"/>
                </a:solidFill>
                <a:latin typeface="Arial MT"/>
                <a:cs typeface="Arial MT"/>
              </a:rPr>
              <a:t>cui</a:t>
            </a:r>
            <a:endParaRPr sz="1600" dirty="0">
              <a:latin typeface="Arial MT"/>
              <a:cs typeface="Arial MT"/>
            </a:endParaRPr>
          </a:p>
          <a:p>
            <a:pPr marL="12700">
              <a:lnSpc>
                <a:spcPct val="100000"/>
              </a:lnSpc>
            </a:pPr>
            <a:r>
              <a:rPr sz="1600" spc="-5" dirty="0">
                <a:solidFill>
                  <a:srgbClr val="62666A"/>
                </a:solidFill>
                <a:latin typeface="Arial MT"/>
                <a:cs typeface="Arial MT"/>
              </a:rPr>
              <a:t>all’analogo</a:t>
            </a:r>
            <a:r>
              <a:rPr sz="1600" spc="-30" dirty="0">
                <a:solidFill>
                  <a:srgbClr val="62666A"/>
                </a:solidFill>
                <a:latin typeface="Arial MT"/>
                <a:cs typeface="Arial MT"/>
              </a:rPr>
              <a:t> </a:t>
            </a:r>
            <a:r>
              <a:rPr sz="1600" spc="-5" dirty="0">
                <a:solidFill>
                  <a:srgbClr val="62666A"/>
                </a:solidFill>
                <a:latin typeface="Arial MT"/>
                <a:cs typeface="Arial MT"/>
              </a:rPr>
              <a:t>codice</a:t>
            </a:r>
            <a:r>
              <a:rPr sz="1600" spc="-15" dirty="0">
                <a:solidFill>
                  <a:srgbClr val="62666A"/>
                </a:solidFill>
                <a:latin typeface="Arial MT"/>
                <a:cs typeface="Arial MT"/>
              </a:rPr>
              <a:t> </a:t>
            </a:r>
            <a:r>
              <a:rPr sz="1600" spc="-10" dirty="0">
                <a:solidFill>
                  <a:srgbClr val="62666A"/>
                </a:solidFill>
                <a:latin typeface="Arial MT"/>
                <a:cs typeface="Arial MT"/>
              </a:rPr>
              <a:t>approvato</a:t>
            </a:r>
            <a:r>
              <a:rPr sz="1600" spc="15" dirty="0">
                <a:solidFill>
                  <a:srgbClr val="62666A"/>
                </a:solidFill>
                <a:latin typeface="Arial MT"/>
                <a:cs typeface="Arial MT"/>
              </a:rPr>
              <a:t> </a:t>
            </a:r>
            <a:r>
              <a:rPr sz="1600" spc="-5" dirty="0">
                <a:solidFill>
                  <a:srgbClr val="62666A"/>
                </a:solidFill>
                <a:latin typeface="Arial MT"/>
                <a:cs typeface="Arial MT"/>
              </a:rPr>
              <a:t>in data</a:t>
            </a:r>
            <a:r>
              <a:rPr sz="1600" dirty="0">
                <a:solidFill>
                  <a:srgbClr val="62666A"/>
                </a:solidFill>
                <a:latin typeface="Arial MT"/>
                <a:cs typeface="Arial MT"/>
              </a:rPr>
              <a:t> </a:t>
            </a:r>
            <a:r>
              <a:rPr sz="1600" spc="-20" dirty="0">
                <a:solidFill>
                  <a:srgbClr val="62666A"/>
                </a:solidFill>
                <a:latin typeface="Arial MT"/>
                <a:cs typeface="Arial MT"/>
              </a:rPr>
              <a:t>20.11.2018.</a:t>
            </a:r>
            <a:endParaRPr sz="1600" dirty="0">
              <a:latin typeface="Arial MT"/>
              <a:cs typeface="Arial M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45</a:t>
            </a:fld>
            <a:endParaRPr dirty="0"/>
          </a:p>
        </p:txBody>
      </p:sp>
      <p:sp>
        <p:nvSpPr>
          <p:cNvPr id="3" name="object 3"/>
          <p:cNvSpPr txBox="1"/>
          <p:nvPr/>
        </p:nvSpPr>
        <p:spPr>
          <a:xfrm>
            <a:off x="1976754" y="1079754"/>
            <a:ext cx="6459855" cy="2736005"/>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62666A"/>
                </a:solidFill>
                <a:latin typeface="Arial MT"/>
                <a:cs typeface="Arial MT"/>
              </a:rPr>
              <a:t>Il</a:t>
            </a:r>
            <a:r>
              <a:rPr sz="1600" spc="10" dirty="0">
                <a:solidFill>
                  <a:srgbClr val="62666A"/>
                </a:solidFill>
                <a:latin typeface="Arial MT"/>
                <a:cs typeface="Arial MT"/>
              </a:rPr>
              <a:t> </a:t>
            </a:r>
            <a:r>
              <a:rPr sz="1600" spc="-5" dirty="0">
                <a:solidFill>
                  <a:srgbClr val="62666A"/>
                </a:solidFill>
                <a:latin typeface="Arial MT"/>
                <a:cs typeface="Arial MT"/>
              </a:rPr>
              <a:t>Codice riflette,</a:t>
            </a:r>
            <a:r>
              <a:rPr sz="1600" spc="35" dirty="0">
                <a:solidFill>
                  <a:srgbClr val="62666A"/>
                </a:solidFill>
                <a:latin typeface="Arial MT"/>
                <a:cs typeface="Arial MT"/>
              </a:rPr>
              <a:t> </a:t>
            </a:r>
            <a:r>
              <a:rPr sz="1600" spc="-5" dirty="0">
                <a:solidFill>
                  <a:srgbClr val="62666A"/>
                </a:solidFill>
                <a:latin typeface="Arial MT"/>
                <a:cs typeface="Arial MT"/>
              </a:rPr>
              <a:t>anche</a:t>
            </a:r>
            <a:r>
              <a:rPr sz="1600" spc="5" dirty="0">
                <a:solidFill>
                  <a:srgbClr val="62666A"/>
                </a:solidFill>
                <a:latin typeface="Arial MT"/>
                <a:cs typeface="Arial MT"/>
              </a:rPr>
              <a:t> </a:t>
            </a:r>
            <a:r>
              <a:rPr sz="1600" spc="-5" dirty="0">
                <a:solidFill>
                  <a:srgbClr val="62666A"/>
                </a:solidFill>
                <a:latin typeface="Arial MT"/>
                <a:cs typeface="Arial MT"/>
              </a:rPr>
              <a:t>nella</a:t>
            </a:r>
            <a:r>
              <a:rPr sz="1600" spc="-15" dirty="0">
                <a:solidFill>
                  <a:srgbClr val="62666A"/>
                </a:solidFill>
                <a:latin typeface="Arial MT"/>
                <a:cs typeface="Arial MT"/>
              </a:rPr>
              <a:t> </a:t>
            </a:r>
            <a:r>
              <a:rPr sz="1600" spc="-5" dirty="0">
                <a:solidFill>
                  <a:srgbClr val="62666A"/>
                </a:solidFill>
                <a:latin typeface="Arial MT"/>
                <a:cs typeface="Arial MT"/>
              </a:rPr>
              <a:t>struttura</a:t>
            </a:r>
            <a:r>
              <a:rPr sz="1600" spc="55" dirty="0">
                <a:solidFill>
                  <a:srgbClr val="62666A"/>
                </a:solidFill>
                <a:latin typeface="Arial MT"/>
                <a:cs typeface="Arial MT"/>
              </a:rPr>
              <a:t> </a:t>
            </a:r>
            <a:r>
              <a:rPr sz="1600" spc="-5" dirty="0">
                <a:solidFill>
                  <a:srgbClr val="62666A"/>
                </a:solidFill>
                <a:latin typeface="Arial MT"/>
                <a:cs typeface="Arial MT"/>
              </a:rPr>
              <a:t>espositiva</a:t>
            </a:r>
            <a:r>
              <a:rPr sz="1600" spc="-15" dirty="0">
                <a:solidFill>
                  <a:srgbClr val="62666A"/>
                </a:solidFill>
                <a:latin typeface="Arial MT"/>
                <a:cs typeface="Arial MT"/>
              </a:rPr>
              <a:t> </a:t>
            </a:r>
            <a:r>
              <a:rPr sz="1600" spc="-5" dirty="0">
                <a:solidFill>
                  <a:srgbClr val="62666A"/>
                </a:solidFill>
                <a:latin typeface="Arial MT"/>
                <a:cs typeface="Arial MT"/>
              </a:rPr>
              <a:t>e</a:t>
            </a:r>
            <a:r>
              <a:rPr sz="1600" spc="5" dirty="0">
                <a:solidFill>
                  <a:srgbClr val="62666A"/>
                </a:solidFill>
                <a:latin typeface="Arial MT"/>
                <a:cs typeface="Arial MT"/>
              </a:rPr>
              <a:t> </a:t>
            </a:r>
            <a:r>
              <a:rPr sz="1600" spc="-5" dirty="0">
                <a:solidFill>
                  <a:srgbClr val="62666A"/>
                </a:solidFill>
                <a:latin typeface="Arial MT"/>
                <a:cs typeface="Arial MT"/>
              </a:rPr>
              <a:t>nei</a:t>
            </a:r>
            <a:r>
              <a:rPr sz="1600" spc="20" dirty="0">
                <a:solidFill>
                  <a:srgbClr val="62666A"/>
                </a:solidFill>
                <a:latin typeface="Arial MT"/>
                <a:cs typeface="Arial MT"/>
              </a:rPr>
              <a:t> </a:t>
            </a:r>
            <a:r>
              <a:rPr sz="1600" spc="-5" dirty="0">
                <a:solidFill>
                  <a:srgbClr val="62666A"/>
                </a:solidFill>
                <a:latin typeface="Arial MT"/>
                <a:cs typeface="Arial MT"/>
              </a:rPr>
              <a:t>contenuti,</a:t>
            </a:r>
            <a:r>
              <a:rPr sz="1600" spc="5" dirty="0">
                <a:solidFill>
                  <a:srgbClr val="62666A"/>
                </a:solidFill>
                <a:latin typeface="Arial MT"/>
                <a:cs typeface="Arial MT"/>
              </a:rPr>
              <a:t> </a:t>
            </a:r>
            <a:r>
              <a:rPr sz="1600" spc="-5" dirty="0">
                <a:solidFill>
                  <a:srgbClr val="62666A"/>
                </a:solidFill>
                <a:latin typeface="Arial MT"/>
                <a:cs typeface="Arial MT"/>
              </a:rPr>
              <a:t>il</a:t>
            </a:r>
            <a:r>
              <a:rPr sz="1600" spc="5" dirty="0">
                <a:solidFill>
                  <a:srgbClr val="62666A"/>
                </a:solidFill>
                <a:latin typeface="Arial MT"/>
                <a:cs typeface="Arial MT"/>
              </a:rPr>
              <a:t> </a:t>
            </a:r>
            <a:r>
              <a:rPr sz="1600" spc="-5" dirty="0">
                <a:solidFill>
                  <a:srgbClr val="62666A"/>
                </a:solidFill>
                <a:latin typeface="Arial MT"/>
                <a:cs typeface="Arial MT"/>
              </a:rPr>
              <a:t>Code </a:t>
            </a:r>
            <a:r>
              <a:rPr sz="1600" spc="-430" dirty="0">
                <a:solidFill>
                  <a:srgbClr val="62666A"/>
                </a:solidFill>
                <a:latin typeface="Arial MT"/>
                <a:cs typeface="Arial MT"/>
              </a:rPr>
              <a:t> </a:t>
            </a:r>
            <a:r>
              <a:rPr sz="1600" spc="-5" dirty="0">
                <a:solidFill>
                  <a:srgbClr val="62666A"/>
                </a:solidFill>
                <a:latin typeface="Arial MT"/>
                <a:cs typeface="Arial MT"/>
              </a:rPr>
              <a:t>of</a:t>
            </a:r>
            <a:r>
              <a:rPr sz="1600" spc="10" dirty="0">
                <a:solidFill>
                  <a:srgbClr val="62666A"/>
                </a:solidFill>
                <a:latin typeface="Arial MT"/>
                <a:cs typeface="Arial MT"/>
              </a:rPr>
              <a:t> </a:t>
            </a:r>
            <a:r>
              <a:rPr sz="1600" spc="-5" dirty="0">
                <a:solidFill>
                  <a:srgbClr val="62666A"/>
                </a:solidFill>
                <a:latin typeface="Arial MT"/>
                <a:cs typeface="Arial MT"/>
              </a:rPr>
              <a:t>Ethics</a:t>
            </a:r>
            <a:r>
              <a:rPr sz="1600" dirty="0">
                <a:solidFill>
                  <a:srgbClr val="62666A"/>
                </a:solidFill>
                <a:latin typeface="Arial MT"/>
                <a:cs typeface="Arial MT"/>
              </a:rPr>
              <a:t> </a:t>
            </a:r>
            <a:r>
              <a:rPr sz="1600" spc="-5" dirty="0" err="1">
                <a:solidFill>
                  <a:srgbClr val="62666A"/>
                </a:solidFill>
                <a:latin typeface="Arial MT"/>
                <a:cs typeface="Arial MT"/>
              </a:rPr>
              <a:t>dello</a:t>
            </a:r>
            <a:r>
              <a:rPr sz="1600" spc="-15" dirty="0">
                <a:solidFill>
                  <a:srgbClr val="62666A"/>
                </a:solidFill>
                <a:latin typeface="Arial MT"/>
                <a:cs typeface="Arial MT"/>
              </a:rPr>
              <a:t> </a:t>
            </a:r>
            <a:r>
              <a:rPr sz="1600" spc="-5" dirty="0">
                <a:solidFill>
                  <a:srgbClr val="62666A"/>
                </a:solidFill>
                <a:latin typeface="Arial MT"/>
                <a:cs typeface="Arial MT"/>
              </a:rPr>
              <a:t>IESBA.</a:t>
            </a:r>
            <a:endParaRPr sz="1600" dirty="0">
              <a:latin typeface="Arial MT"/>
              <a:cs typeface="Arial MT"/>
            </a:endParaRPr>
          </a:p>
          <a:p>
            <a:pPr>
              <a:lnSpc>
                <a:spcPct val="100000"/>
              </a:lnSpc>
              <a:spcBef>
                <a:spcPts val="25"/>
              </a:spcBef>
            </a:pPr>
            <a:endParaRPr sz="1650" dirty="0">
              <a:latin typeface="Arial MT"/>
              <a:cs typeface="Arial MT"/>
            </a:endParaRPr>
          </a:p>
          <a:p>
            <a:pPr marL="12700" marR="31750">
              <a:lnSpc>
                <a:spcPct val="100000"/>
              </a:lnSpc>
            </a:pPr>
            <a:r>
              <a:rPr sz="1600" spc="-5" dirty="0">
                <a:solidFill>
                  <a:srgbClr val="62666A"/>
                </a:solidFill>
                <a:latin typeface="Arial MT"/>
                <a:cs typeface="Arial MT"/>
              </a:rPr>
              <a:t>Il Codice è indirizzato ai </a:t>
            </a:r>
            <a:r>
              <a:rPr sz="1600" spc="-10" dirty="0">
                <a:solidFill>
                  <a:srgbClr val="62666A"/>
                </a:solidFill>
                <a:latin typeface="Arial MT"/>
                <a:cs typeface="Arial MT"/>
              </a:rPr>
              <a:t>soggetti </a:t>
            </a:r>
            <a:r>
              <a:rPr sz="1600" spc="-5" dirty="0">
                <a:solidFill>
                  <a:srgbClr val="62666A"/>
                </a:solidFill>
                <a:latin typeface="Arial MT"/>
                <a:cs typeface="Arial MT"/>
              </a:rPr>
              <a:t>abilitati all’esercizio dell’attività </a:t>
            </a:r>
            <a:r>
              <a:rPr sz="1600" spc="-10" dirty="0">
                <a:solidFill>
                  <a:srgbClr val="62666A"/>
                </a:solidFill>
                <a:latin typeface="Arial MT"/>
                <a:cs typeface="Arial MT"/>
              </a:rPr>
              <a:t>di </a:t>
            </a:r>
            <a:r>
              <a:rPr sz="1600" spc="-5" dirty="0">
                <a:solidFill>
                  <a:srgbClr val="62666A"/>
                </a:solidFill>
                <a:latin typeface="Arial MT"/>
                <a:cs typeface="Arial MT"/>
              </a:rPr>
              <a:t> revisione legale</a:t>
            </a:r>
            <a:r>
              <a:rPr sz="1600" spc="-10" dirty="0">
                <a:solidFill>
                  <a:srgbClr val="62666A"/>
                </a:solidFill>
                <a:latin typeface="Arial MT"/>
                <a:cs typeface="Arial MT"/>
              </a:rPr>
              <a:t> </a:t>
            </a:r>
            <a:r>
              <a:rPr sz="1600" spc="-5" dirty="0">
                <a:solidFill>
                  <a:srgbClr val="62666A"/>
                </a:solidFill>
                <a:latin typeface="Arial MT"/>
                <a:cs typeface="Arial MT"/>
              </a:rPr>
              <a:t>quando</a:t>
            </a:r>
            <a:r>
              <a:rPr sz="1600" spc="25" dirty="0">
                <a:solidFill>
                  <a:srgbClr val="62666A"/>
                </a:solidFill>
                <a:latin typeface="Arial MT"/>
                <a:cs typeface="Arial MT"/>
              </a:rPr>
              <a:t> </a:t>
            </a:r>
            <a:r>
              <a:rPr sz="1600" spc="-5" dirty="0">
                <a:solidFill>
                  <a:srgbClr val="62666A"/>
                </a:solidFill>
                <a:latin typeface="Arial MT"/>
                <a:cs typeface="Arial MT"/>
              </a:rPr>
              <a:t>appunto</a:t>
            </a:r>
            <a:r>
              <a:rPr sz="1600" spc="5" dirty="0">
                <a:solidFill>
                  <a:srgbClr val="62666A"/>
                </a:solidFill>
                <a:latin typeface="Arial MT"/>
                <a:cs typeface="Arial MT"/>
              </a:rPr>
              <a:t> </a:t>
            </a:r>
            <a:r>
              <a:rPr sz="1600" spc="-5" dirty="0">
                <a:solidFill>
                  <a:srgbClr val="62666A"/>
                </a:solidFill>
                <a:latin typeface="Arial MT"/>
                <a:cs typeface="Arial MT"/>
              </a:rPr>
              <a:t>«svolgono</a:t>
            </a:r>
            <a:r>
              <a:rPr sz="1600" dirty="0">
                <a:solidFill>
                  <a:srgbClr val="62666A"/>
                </a:solidFill>
                <a:latin typeface="Arial MT"/>
                <a:cs typeface="Arial MT"/>
              </a:rPr>
              <a:t> </a:t>
            </a:r>
            <a:r>
              <a:rPr sz="1600" spc="-5" dirty="0">
                <a:solidFill>
                  <a:srgbClr val="62666A"/>
                </a:solidFill>
                <a:latin typeface="Arial MT"/>
                <a:cs typeface="Arial MT"/>
              </a:rPr>
              <a:t>attività</a:t>
            </a:r>
            <a:r>
              <a:rPr sz="1600" spc="10" dirty="0">
                <a:solidFill>
                  <a:srgbClr val="62666A"/>
                </a:solidFill>
                <a:latin typeface="Arial MT"/>
                <a:cs typeface="Arial MT"/>
              </a:rPr>
              <a:t> </a:t>
            </a:r>
            <a:r>
              <a:rPr sz="1600" spc="-5" dirty="0">
                <a:solidFill>
                  <a:srgbClr val="62666A"/>
                </a:solidFill>
                <a:latin typeface="Arial MT"/>
                <a:cs typeface="Arial MT"/>
              </a:rPr>
              <a:t>di</a:t>
            </a:r>
            <a:r>
              <a:rPr sz="1600" spc="15" dirty="0">
                <a:solidFill>
                  <a:srgbClr val="62666A"/>
                </a:solidFill>
                <a:latin typeface="Arial MT"/>
                <a:cs typeface="Arial MT"/>
              </a:rPr>
              <a:t> </a:t>
            </a:r>
            <a:r>
              <a:rPr sz="1600" spc="-5" dirty="0">
                <a:solidFill>
                  <a:srgbClr val="62666A"/>
                </a:solidFill>
                <a:latin typeface="Arial MT"/>
                <a:cs typeface="Arial MT"/>
              </a:rPr>
              <a:t>revisione</a:t>
            </a:r>
            <a:r>
              <a:rPr sz="1600" dirty="0">
                <a:solidFill>
                  <a:srgbClr val="62666A"/>
                </a:solidFill>
                <a:latin typeface="Arial MT"/>
                <a:cs typeface="Arial MT"/>
              </a:rPr>
              <a:t> </a:t>
            </a:r>
            <a:r>
              <a:rPr sz="1600" spc="-5" dirty="0">
                <a:solidFill>
                  <a:srgbClr val="62666A"/>
                </a:solidFill>
                <a:latin typeface="Arial MT"/>
                <a:cs typeface="Arial MT"/>
              </a:rPr>
              <a:t>legale».</a:t>
            </a:r>
            <a:endParaRPr sz="1600" dirty="0">
              <a:latin typeface="Arial MT"/>
              <a:cs typeface="Arial MT"/>
            </a:endParaRPr>
          </a:p>
          <a:p>
            <a:pPr>
              <a:lnSpc>
                <a:spcPct val="100000"/>
              </a:lnSpc>
              <a:spcBef>
                <a:spcPts val="20"/>
              </a:spcBef>
            </a:pPr>
            <a:endParaRPr sz="1650" dirty="0">
              <a:latin typeface="Arial MT"/>
              <a:cs typeface="Arial MT"/>
            </a:endParaRPr>
          </a:p>
          <a:p>
            <a:pPr marL="12700" marR="129539">
              <a:lnSpc>
                <a:spcPct val="100000"/>
              </a:lnSpc>
            </a:pPr>
            <a:r>
              <a:rPr sz="1600" spc="-5" dirty="0">
                <a:solidFill>
                  <a:srgbClr val="62666A"/>
                </a:solidFill>
                <a:latin typeface="Arial MT"/>
                <a:cs typeface="Arial MT"/>
              </a:rPr>
              <a:t>Il</a:t>
            </a:r>
            <a:r>
              <a:rPr sz="1600" spc="5" dirty="0">
                <a:solidFill>
                  <a:srgbClr val="62666A"/>
                </a:solidFill>
                <a:latin typeface="Arial MT"/>
                <a:cs typeface="Arial MT"/>
              </a:rPr>
              <a:t> </a:t>
            </a:r>
            <a:r>
              <a:rPr sz="1600" spc="-5" dirty="0">
                <a:solidFill>
                  <a:srgbClr val="62666A"/>
                </a:solidFill>
                <a:latin typeface="Arial MT"/>
                <a:cs typeface="Arial MT"/>
              </a:rPr>
              <a:t>Codice Italiano</a:t>
            </a:r>
            <a:r>
              <a:rPr sz="1600" spc="5" dirty="0">
                <a:solidFill>
                  <a:srgbClr val="62666A"/>
                </a:solidFill>
                <a:latin typeface="Arial MT"/>
                <a:cs typeface="Arial MT"/>
              </a:rPr>
              <a:t> </a:t>
            </a:r>
            <a:r>
              <a:rPr sz="1600" spc="-5" dirty="0">
                <a:solidFill>
                  <a:srgbClr val="62666A"/>
                </a:solidFill>
                <a:latin typeface="Arial MT"/>
                <a:cs typeface="Arial MT"/>
              </a:rPr>
              <a:t>di</a:t>
            </a:r>
            <a:r>
              <a:rPr sz="1600" dirty="0">
                <a:solidFill>
                  <a:srgbClr val="62666A"/>
                </a:solidFill>
                <a:latin typeface="Arial MT"/>
                <a:cs typeface="Arial MT"/>
              </a:rPr>
              <a:t> Etica</a:t>
            </a:r>
            <a:r>
              <a:rPr sz="1600" spc="-5" dirty="0">
                <a:solidFill>
                  <a:srgbClr val="62666A"/>
                </a:solidFill>
                <a:latin typeface="Arial MT"/>
                <a:cs typeface="Arial MT"/>
              </a:rPr>
              <a:t> ed</a:t>
            </a:r>
            <a:r>
              <a:rPr sz="1600" spc="5" dirty="0">
                <a:solidFill>
                  <a:srgbClr val="62666A"/>
                </a:solidFill>
                <a:latin typeface="Arial MT"/>
                <a:cs typeface="Arial MT"/>
              </a:rPr>
              <a:t> </a:t>
            </a:r>
            <a:r>
              <a:rPr sz="1600" spc="-5" dirty="0">
                <a:solidFill>
                  <a:srgbClr val="62666A"/>
                </a:solidFill>
                <a:latin typeface="Arial MT"/>
                <a:cs typeface="Arial MT"/>
              </a:rPr>
              <a:t>Indipendenza</a:t>
            </a:r>
            <a:r>
              <a:rPr sz="1600" spc="5" dirty="0">
                <a:solidFill>
                  <a:srgbClr val="62666A"/>
                </a:solidFill>
                <a:latin typeface="Arial MT"/>
                <a:cs typeface="Arial MT"/>
              </a:rPr>
              <a:t> </a:t>
            </a:r>
            <a:r>
              <a:rPr sz="1600" spc="-5" dirty="0">
                <a:solidFill>
                  <a:srgbClr val="62666A"/>
                </a:solidFill>
                <a:latin typeface="Arial MT"/>
                <a:cs typeface="Arial MT"/>
              </a:rPr>
              <a:t>segue</a:t>
            </a:r>
            <a:r>
              <a:rPr sz="1600" dirty="0">
                <a:solidFill>
                  <a:srgbClr val="62666A"/>
                </a:solidFill>
                <a:latin typeface="Arial MT"/>
                <a:cs typeface="Arial MT"/>
              </a:rPr>
              <a:t> </a:t>
            </a:r>
            <a:r>
              <a:rPr sz="1600" spc="-5" dirty="0">
                <a:solidFill>
                  <a:srgbClr val="62666A"/>
                </a:solidFill>
                <a:latin typeface="Arial MT"/>
                <a:cs typeface="Arial MT"/>
              </a:rPr>
              <a:t>una</a:t>
            </a:r>
            <a:r>
              <a:rPr sz="1600" spc="5" dirty="0">
                <a:solidFill>
                  <a:srgbClr val="62666A"/>
                </a:solidFill>
                <a:latin typeface="Arial MT"/>
                <a:cs typeface="Arial MT"/>
              </a:rPr>
              <a:t> </a:t>
            </a:r>
            <a:r>
              <a:rPr sz="1600" spc="-5" dirty="0">
                <a:solidFill>
                  <a:srgbClr val="62666A"/>
                </a:solidFill>
                <a:latin typeface="Arial MT"/>
                <a:cs typeface="Arial MT"/>
              </a:rPr>
              <a:t>impostazione </a:t>
            </a:r>
            <a:r>
              <a:rPr sz="1600" dirty="0">
                <a:solidFill>
                  <a:srgbClr val="62666A"/>
                </a:solidFill>
                <a:latin typeface="Arial MT"/>
                <a:cs typeface="Arial MT"/>
              </a:rPr>
              <a:t> </a:t>
            </a:r>
            <a:r>
              <a:rPr sz="1600" spc="-5" dirty="0">
                <a:solidFill>
                  <a:srgbClr val="62666A"/>
                </a:solidFill>
                <a:latin typeface="Arial MT"/>
                <a:cs typeface="Arial MT"/>
              </a:rPr>
              <a:t>cosidetta</a:t>
            </a:r>
            <a:r>
              <a:rPr sz="1600" spc="20" dirty="0">
                <a:solidFill>
                  <a:srgbClr val="62666A"/>
                </a:solidFill>
                <a:latin typeface="Arial MT"/>
                <a:cs typeface="Arial MT"/>
              </a:rPr>
              <a:t> </a:t>
            </a:r>
            <a:r>
              <a:rPr sz="1600" spc="-5" dirty="0">
                <a:solidFill>
                  <a:srgbClr val="62666A"/>
                </a:solidFill>
                <a:latin typeface="Arial MT"/>
                <a:cs typeface="Arial MT"/>
              </a:rPr>
              <a:t>«principles</a:t>
            </a:r>
            <a:r>
              <a:rPr sz="1600" dirty="0">
                <a:solidFill>
                  <a:srgbClr val="62666A"/>
                </a:solidFill>
                <a:latin typeface="Arial MT"/>
                <a:cs typeface="Arial MT"/>
              </a:rPr>
              <a:t> </a:t>
            </a:r>
            <a:r>
              <a:rPr sz="1600" spc="-5" dirty="0">
                <a:solidFill>
                  <a:srgbClr val="62666A"/>
                </a:solidFill>
                <a:latin typeface="Arial MT"/>
                <a:cs typeface="Arial MT"/>
              </a:rPr>
              <a:t>based»</a:t>
            </a:r>
            <a:r>
              <a:rPr sz="1600" spc="10" dirty="0">
                <a:solidFill>
                  <a:srgbClr val="62666A"/>
                </a:solidFill>
                <a:latin typeface="Arial MT"/>
                <a:cs typeface="Arial MT"/>
              </a:rPr>
              <a:t> </a:t>
            </a:r>
            <a:r>
              <a:rPr sz="1600" spc="-5" dirty="0">
                <a:solidFill>
                  <a:srgbClr val="62666A"/>
                </a:solidFill>
                <a:latin typeface="Arial MT"/>
                <a:cs typeface="Arial MT"/>
              </a:rPr>
              <a:t>ovvero</a:t>
            </a:r>
            <a:r>
              <a:rPr sz="1600" spc="10" dirty="0">
                <a:solidFill>
                  <a:srgbClr val="62666A"/>
                </a:solidFill>
                <a:latin typeface="Arial MT"/>
                <a:cs typeface="Arial MT"/>
              </a:rPr>
              <a:t> </a:t>
            </a:r>
            <a:r>
              <a:rPr sz="1600" spc="-5" dirty="0">
                <a:solidFill>
                  <a:srgbClr val="62666A"/>
                </a:solidFill>
                <a:latin typeface="Arial MT"/>
                <a:cs typeface="Arial MT"/>
              </a:rPr>
              <a:t>fornisce</a:t>
            </a:r>
            <a:r>
              <a:rPr sz="1600" spc="10" dirty="0">
                <a:solidFill>
                  <a:srgbClr val="62666A"/>
                </a:solidFill>
                <a:latin typeface="Arial MT"/>
                <a:cs typeface="Arial MT"/>
              </a:rPr>
              <a:t> </a:t>
            </a:r>
            <a:r>
              <a:rPr sz="1600" spc="-5" dirty="0">
                <a:solidFill>
                  <a:srgbClr val="62666A"/>
                </a:solidFill>
                <a:latin typeface="Arial MT"/>
                <a:cs typeface="Arial MT"/>
              </a:rPr>
              <a:t>un</a:t>
            </a:r>
            <a:r>
              <a:rPr sz="1600" spc="30" dirty="0">
                <a:solidFill>
                  <a:srgbClr val="62666A"/>
                </a:solidFill>
                <a:latin typeface="Arial MT"/>
                <a:cs typeface="Arial MT"/>
              </a:rPr>
              <a:t> </a:t>
            </a:r>
            <a:r>
              <a:rPr sz="1600" spc="-5" dirty="0">
                <a:solidFill>
                  <a:srgbClr val="62666A"/>
                </a:solidFill>
                <a:latin typeface="Arial MT"/>
                <a:cs typeface="Arial MT"/>
              </a:rPr>
              <a:t>approccio</a:t>
            </a:r>
            <a:r>
              <a:rPr sz="1600" dirty="0">
                <a:solidFill>
                  <a:srgbClr val="62666A"/>
                </a:solidFill>
                <a:latin typeface="Arial MT"/>
                <a:cs typeface="Arial MT"/>
              </a:rPr>
              <a:t> </a:t>
            </a:r>
            <a:r>
              <a:rPr sz="1600" spc="-5" dirty="0">
                <a:solidFill>
                  <a:srgbClr val="62666A"/>
                </a:solidFill>
                <a:latin typeface="Arial MT"/>
                <a:cs typeface="Arial MT"/>
              </a:rPr>
              <a:t>concettuale </a:t>
            </a:r>
            <a:r>
              <a:rPr sz="1600" spc="-430" dirty="0">
                <a:solidFill>
                  <a:srgbClr val="62666A"/>
                </a:solidFill>
                <a:latin typeface="Arial MT"/>
                <a:cs typeface="Arial MT"/>
              </a:rPr>
              <a:t> </a:t>
            </a:r>
            <a:r>
              <a:rPr sz="1600" spc="-5" dirty="0">
                <a:solidFill>
                  <a:srgbClr val="62666A"/>
                </a:solidFill>
                <a:latin typeface="Arial MT"/>
                <a:cs typeface="Arial MT"/>
              </a:rPr>
              <a:t>e</a:t>
            </a:r>
            <a:r>
              <a:rPr sz="1600" dirty="0">
                <a:solidFill>
                  <a:srgbClr val="62666A"/>
                </a:solidFill>
                <a:latin typeface="Arial MT"/>
                <a:cs typeface="Arial MT"/>
              </a:rPr>
              <a:t> </a:t>
            </a:r>
            <a:r>
              <a:rPr sz="1600" spc="-5" dirty="0">
                <a:solidFill>
                  <a:srgbClr val="62666A"/>
                </a:solidFill>
                <a:latin typeface="Arial MT"/>
                <a:cs typeface="Arial MT"/>
              </a:rPr>
              <a:t>non</a:t>
            </a:r>
            <a:r>
              <a:rPr sz="1600" spc="15" dirty="0">
                <a:solidFill>
                  <a:srgbClr val="62666A"/>
                </a:solidFill>
                <a:latin typeface="Arial MT"/>
                <a:cs typeface="Arial MT"/>
              </a:rPr>
              <a:t> </a:t>
            </a:r>
            <a:r>
              <a:rPr sz="1600" spc="-5" dirty="0">
                <a:solidFill>
                  <a:srgbClr val="62666A"/>
                </a:solidFill>
                <a:latin typeface="Arial MT"/>
                <a:cs typeface="Arial MT"/>
              </a:rPr>
              <a:t>contiene</a:t>
            </a:r>
            <a:r>
              <a:rPr sz="1600" spc="-10" dirty="0">
                <a:solidFill>
                  <a:srgbClr val="62666A"/>
                </a:solidFill>
                <a:latin typeface="Arial MT"/>
                <a:cs typeface="Arial MT"/>
              </a:rPr>
              <a:t> </a:t>
            </a:r>
            <a:r>
              <a:rPr sz="1600" spc="-5" dirty="0">
                <a:solidFill>
                  <a:srgbClr val="62666A"/>
                </a:solidFill>
                <a:latin typeface="Arial MT"/>
                <a:cs typeface="Arial MT"/>
              </a:rPr>
              <a:t>un</a:t>
            </a:r>
            <a:r>
              <a:rPr sz="1600" spc="20" dirty="0">
                <a:solidFill>
                  <a:srgbClr val="62666A"/>
                </a:solidFill>
                <a:latin typeface="Arial MT"/>
                <a:cs typeface="Arial MT"/>
              </a:rPr>
              <a:t> </a:t>
            </a:r>
            <a:r>
              <a:rPr sz="1600" spc="-5" dirty="0">
                <a:solidFill>
                  <a:srgbClr val="62666A"/>
                </a:solidFill>
                <a:latin typeface="Arial MT"/>
                <a:cs typeface="Arial MT"/>
              </a:rPr>
              <a:t>elenco</a:t>
            </a:r>
            <a:r>
              <a:rPr sz="1600" spc="-10" dirty="0">
                <a:solidFill>
                  <a:srgbClr val="62666A"/>
                </a:solidFill>
                <a:latin typeface="Arial MT"/>
                <a:cs typeface="Arial MT"/>
              </a:rPr>
              <a:t> </a:t>
            </a:r>
            <a:r>
              <a:rPr sz="1600" spc="-5" dirty="0">
                <a:solidFill>
                  <a:srgbClr val="62666A"/>
                </a:solidFill>
                <a:latin typeface="Arial MT"/>
                <a:cs typeface="Arial MT"/>
              </a:rPr>
              <a:t>tassativo</a:t>
            </a:r>
            <a:r>
              <a:rPr sz="1600" dirty="0">
                <a:solidFill>
                  <a:srgbClr val="62666A"/>
                </a:solidFill>
                <a:latin typeface="Arial MT"/>
                <a:cs typeface="Arial MT"/>
              </a:rPr>
              <a:t> </a:t>
            </a:r>
            <a:r>
              <a:rPr sz="1600" spc="-5" dirty="0">
                <a:solidFill>
                  <a:srgbClr val="62666A"/>
                </a:solidFill>
                <a:latin typeface="Arial MT"/>
                <a:cs typeface="Arial MT"/>
              </a:rPr>
              <a:t>delle</a:t>
            </a:r>
            <a:r>
              <a:rPr sz="1600" spc="-15" dirty="0">
                <a:solidFill>
                  <a:srgbClr val="62666A"/>
                </a:solidFill>
                <a:latin typeface="Arial MT"/>
                <a:cs typeface="Arial MT"/>
              </a:rPr>
              <a:t> </a:t>
            </a:r>
            <a:r>
              <a:rPr sz="1600" spc="-5" dirty="0">
                <a:solidFill>
                  <a:srgbClr val="62666A"/>
                </a:solidFill>
                <a:latin typeface="Arial MT"/>
                <a:cs typeface="Arial MT"/>
              </a:rPr>
              <a:t>circostanze</a:t>
            </a:r>
            <a:r>
              <a:rPr sz="1600" dirty="0">
                <a:solidFill>
                  <a:srgbClr val="62666A"/>
                </a:solidFill>
                <a:latin typeface="Arial MT"/>
                <a:cs typeface="Arial MT"/>
              </a:rPr>
              <a:t> </a:t>
            </a:r>
            <a:r>
              <a:rPr sz="1600" spc="-5" dirty="0">
                <a:solidFill>
                  <a:srgbClr val="62666A"/>
                </a:solidFill>
                <a:latin typeface="Arial MT"/>
                <a:cs typeface="Arial MT"/>
              </a:rPr>
              <a:t>o</a:t>
            </a:r>
            <a:r>
              <a:rPr sz="1600" dirty="0">
                <a:solidFill>
                  <a:srgbClr val="62666A"/>
                </a:solidFill>
                <a:latin typeface="Arial MT"/>
                <a:cs typeface="Arial MT"/>
              </a:rPr>
              <a:t> </a:t>
            </a:r>
            <a:r>
              <a:rPr sz="1600" spc="-5" dirty="0">
                <a:solidFill>
                  <a:srgbClr val="62666A"/>
                </a:solidFill>
                <a:latin typeface="Arial MT"/>
                <a:cs typeface="Arial MT"/>
              </a:rPr>
              <a:t>dei</a:t>
            </a:r>
            <a:r>
              <a:rPr sz="1600" spc="15" dirty="0">
                <a:solidFill>
                  <a:srgbClr val="62666A"/>
                </a:solidFill>
                <a:latin typeface="Arial MT"/>
                <a:cs typeface="Arial MT"/>
              </a:rPr>
              <a:t> </a:t>
            </a:r>
            <a:r>
              <a:rPr sz="1600" spc="-5" dirty="0">
                <a:solidFill>
                  <a:srgbClr val="62666A"/>
                </a:solidFill>
                <a:latin typeface="Arial MT"/>
                <a:cs typeface="Arial MT"/>
              </a:rPr>
              <a:t>rapporti</a:t>
            </a:r>
            <a:r>
              <a:rPr sz="1600" spc="15" dirty="0">
                <a:solidFill>
                  <a:srgbClr val="62666A"/>
                </a:solidFill>
                <a:latin typeface="Arial MT"/>
                <a:cs typeface="Arial MT"/>
              </a:rPr>
              <a:t> </a:t>
            </a:r>
            <a:r>
              <a:rPr sz="1600" spc="-5" dirty="0">
                <a:solidFill>
                  <a:srgbClr val="62666A"/>
                </a:solidFill>
                <a:latin typeface="Arial MT"/>
                <a:cs typeface="Arial MT"/>
              </a:rPr>
              <a:t>o </a:t>
            </a:r>
            <a:r>
              <a:rPr sz="1600" dirty="0">
                <a:solidFill>
                  <a:srgbClr val="62666A"/>
                </a:solidFill>
                <a:latin typeface="Arial MT"/>
                <a:cs typeface="Arial MT"/>
              </a:rPr>
              <a:t> </a:t>
            </a:r>
            <a:r>
              <a:rPr sz="1600" spc="-5" dirty="0">
                <a:solidFill>
                  <a:srgbClr val="62666A"/>
                </a:solidFill>
                <a:latin typeface="Arial MT"/>
                <a:cs typeface="Arial MT"/>
              </a:rPr>
              <a:t>delle</a:t>
            </a:r>
            <a:r>
              <a:rPr sz="1600" spc="-15" dirty="0">
                <a:solidFill>
                  <a:srgbClr val="62666A"/>
                </a:solidFill>
                <a:latin typeface="Arial MT"/>
                <a:cs typeface="Arial MT"/>
              </a:rPr>
              <a:t> </a:t>
            </a:r>
            <a:r>
              <a:rPr sz="1600" spc="-5" dirty="0">
                <a:solidFill>
                  <a:srgbClr val="62666A"/>
                </a:solidFill>
                <a:latin typeface="Arial MT"/>
                <a:cs typeface="Arial MT"/>
              </a:rPr>
              <a:t>relazioni</a:t>
            </a:r>
            <a:r>
              <a:rPr sz="1600" spc="-20" dirty="0">
                <a:solidFill>
                  <a:srgbClr val="62666A"/>
                </a:solidFill>
                <a:latin typeface="Arial MT"/>
                <a:cs typeface="Arial MT"/>
              </a:rPr>
              <a:t> </a:t>
            </a:r>
            <a:r>
              <a:rPr sz="1600" spc="-5" dirty="0">
                <a:solidFill>
                  <a:srgbClr val="62666A"/>
                </a:solidFill>
                <a:latin typeface="Arial MT"/>
                <a:cs typeface="Arial MT"/>
              </a:rPr>
              <a:t>che generano</a:t>
            </a:r>
            <a:r>
              <a:rPr sz="1600" spc="15" dirty="0">
                <a:solidFill>
                  <a:srgbClr val="62666A"/>
                </a:solidFill>
                <a:latin typeface="Arial MT"/>
                <a:cs typeface="Arial MT"/>
              </a:rPr>
              <a:t> </a:t>
            </a:r>
            <a:r>
              <a:rPr sz="1600" spc="-5" dirty="0">
                <a:solidFill>
                  <a:srgbClr val="62666A"/>
                </a:solidFill>
                <a:latin typeface="Arial MT"/>
                <a:cs typeface="Arial MT"/>
              </a:rPr>
              <a:t>o</a:t>
            </a:r>
            <a:r>
              <a:rPr sz="1600" spc="10" dirty="0">
                <a:solidFill>
                  <a:srgbClr val="62666A"/>
                </a:solidFill>
                <a:latin typeface="Arial MT"/>
                <a:cs typeface="Arial MT"/>
              </a:rPr>
              <a:t> </a:t>
            </a:r>
            <a:r>
              <a:rPr sz="1600" spc="-5" dirty="0">
                <a:solidFill>
                  <a:srgbClr val="62666A"/>
                </a:solidFill>
                <a:latin typeface="Arial MT"/>
                <a:cs typeface="Arial MT"/>
              </a:rPr>
              <a:t>potrebbero</a:t>
            </a:r>
            <a:r>
              <a:rPr sz="1600" spc="15" dirty="0">
                <a:solidFill>
                  <a:srgbClr val="62666A"/>
                </a:solidFill>
                <a:latin typeface="Arial MT"/>
                <a:cs typeface="Arial MT"/>
              </a:rPr>
              <a:t> </a:t>
            </a:r>
            <a:r>
              <a:rPr sz="1600" spc="-5" dirty="0">
                <a:solidFill>
                  <a:srgbClr val="62666A"/>
                </a:solidFill>
                <a:latin typeface="Arial MT"/>
                <a:cs typeface="Arial MT"/>
              </a:rPr>
              <a:t>generare</a:t>
            </a:r>
            <a:r>
              <a:rPr sz="1600" spc="15" dirty="0">
                <a:solidFill>
                  <a:srgbClr val="62666A"/>
                </a:solidFill>
                <a:latin typeface="Arial MT"/>
                <a:cs typeface="Arial MT"/>
              </a:rPr>
              <a:t> </a:t>
            </a:r>
            <a:r>
              <a:rPr sz="1600" spc="-5" dirty="0">
                <a:solidFill>
                  <a:srgbClr val="62666A"/>
                </a:solidFill>
                <a:latin typeface="Arial MT"/>
                <a:cs typeface="Arial MT"/>
              </a:rPr>
              <a:t>una </a:t>
            </a:r>
            <a:r>
              <a:rPr sz="1600" dirty="0">
                <a:solidFill>
                  <a:srgbClr val="62666A"/>
                </a:solidFill>
                <a:latin typeface="Arial MT"/>
                <a:cs typeface="Arial MT"/>
              </a:rPr>
              <a:t> </a:t>
            </a:r>
            <a:r>
              <a:rPr sz="1600" spc="-5" dirty="0">
                <a:solidFill>
                  <a:srgbClr val="62666A"/>
                </a:solidFill>
                <a:latin typeface="Arial MT"/>
                <a:cs typeface="Arial MT"/>
              </a:rPr>
              <a:t>compromissione</a:t>
            </a:r>
            <a:r>
              <a:rPr sz="1600" spc="-15" dirty="0">
                <a:solidFill>
                  <a:srgbClr val="62666A"/>
                </a:solidFill>
                <a:latin typeface="Arial MT"/>
                <a:cs typeface="Arial MT"/>
              </a:rPr>
              <a:t> </a:t>
            </a:r>
            <a:r>
              <a:rPr sz="1600" spc="-5" dirty="0">
                <a:solidFill>
                  <a:srgbClr val="62666A"/>
                </a:solidFill>
                <a:latin typeface="Arial MT"/>
                <a:cs typeface="Arial MT"/>
              </a:rPr>
              <a:t>dei principi</a:t>
            </a:r>
            <a:r>
              <a:rPr sz="1600" spc="-20" dirty="0">
                <a:solidFill>
                  <a:srgbClr val="62666A"/>
                </a:solidFill>
                <a:latin typeface="Arial MT"/>
                <a:cs typeface="Arial MT"/>
              </a:rPr>
              <a:t> </a:t>
            </a:r>
            <a:r>
              <a:rPr sz="1600" spc="-5" dirty="0">
                <a:solidFill>
                  <a:srgbClr val="62666A"/>
                </a:solidFill>
                <a:latin typeface="Arial MT"/>
                <a:cs typeface="Arial MT"/>
              </a:rPr>
              <a:t>etici</a:t>
            </a:r>
            <a:r>
              <a:rPr sz="1600" spc="-10" dirty="0">
                <a:solidFill>
                  <a:srgbClr val="62666A"/>
                </a:solidFill>
                <a:latin typeface="Arial MT"/>
                <a:cs typeface="Arial MT"/>
              </a:rPr>
              <a:t> </a:t>
            </a:r>
            <a:r>
              <a:rPr sz="1600" spc="-5" dirty="0">
                <a:solidFill>
                  <a:srgbClr val="62666A"/>
                </a:solidFill>
                <a:latin typeface="Arial MT"/>
                <a:cs typeface="Arial MT"/>
              </a:rPr>
              <a:t>o</a:t>
            </a:r>
            <a:r>
              <a:rPr sz="1600" spc="10" dirty="0">
                <a:solidFill>
                  <a:srgbClr val="62666A"/>
                </a:solidFill>
                <a:latin typeface="Arial MT"/>
                <a:cs typeface="Arial MT"/>
              </a:rPr>
              <a:t> </a:t>
            </a:r>
            <a:r>
              <a:rPr sz="1600" spc="-10" dirty="0">
                <a:solidFill>
                  <a:srgbClr val="62666A"/>
                </a:solidFill>
                <a:latin typeface="Arial MT"/>
                <a:cs typeface="Arial MT"/>
              </a:rPr>
              <a:t>dell’indipendenza.</a:t>
            </a:r>
            <a:endParaRPr sz="1600" dirty="0">
              <a:latin typeface="Arial MT"/>
              <a:cs typeface="Arial M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46</a:t>
            </a:fld>
            <a:endParaRPr dirty="0"/>
          </a:p>
        </p:txBody>
      </p:sp>
      <p:sp>
        <p:nvSpPr>
          <p:cNvPr id="3" name="object 3"/>
          <p:cNvSpPr txBox="1"/>
          <p:nvPr/>
        </p:nvSpPr>
        <p:spPr>
          <a:xfrm>
            <a:off x="1976754" y="1079754"/>
            <a:ext cx="6398260" cy="3005310"/>
          </a:xfrm>
          <a:prstGeom prst="rect">
            <a:avLst/>
          </a:prstGeom>
        </p:spPr>
        <p:txBody>
          <a:bodyPr vert="horz" wrap="square" lIns="0" tIns="12065" rIns="0" bIns="0" rtlCol="0">
            <a:spAutoFit/>
          </a:bodyPr>
          <a:lstStyle/>
          <a:p>
            <a:pPr marL="12700" marR="18415">
              <a:lnSpc>
                <a:spcPct val="100000"/>
              </a:lnSpc>
              <a:spcBef>
                <a:spcPts val="95"/>
              </a:spcBef>
            </a:pPr>
            <a:r>
              <a:rPr sz="1600" spc="-5" dirty="0">
                <a:solidFill>
                  <a:srgbClr val="62666A"/>
                </a:solidFill>
                <a:latin typeface="Arial MT"/>
                <a:cs typeface="Arial MT"/>
              </a:rPr>
              <a:t>Il</a:t>
            </a:r>
            <a:r>
              <a:rPr sz="1600" dirty="0">
                <a:solidFill>
                  <a:srgbClr val="62666A"/>
                </a:solidFill>
                <a:latin typeface="Arial MT"/>
                <a:cs typeface="Arial MT"/>
              </a:rPr>
              <a:t> </a:t>
            </a:r>
            <a:r>
              <a:rPr sz="1600" spc="-5" dirty="0">
                <a:solidFill>
                  <a:srgbClr val="62666A"/>
                </a:solidFill>
                <a:latin typeface="Arial MT"/>
                <a:cs typeface="Arial MT"/>
              </a:rPr>
              <a:t>Codice</a:t>
            </a:r>
            <a:r>
              <a:rPr sz="1600" spc="-10" dirty="0">
                <a:solidFill>
                  <a:srgbClr val="62666A"/>
                </a:solidFill>
                <a:latin typeface="Arial MT"/>
                <a:cs typeface="Arial MT"/>
              </a:rPr>
              <a:t> </a:t>
            </a:r>
            <a:r>
              <a:rPr sz="1600" spc="-5" dirty="0">
                <a:solidFill>
                  <a:srgbClr val="62666A"/>
                </a:solidFill>
                <a:latin typeface="Arial MT"/>
                <a:cs typeface="Arial MT"/>
              </a:rPr>
              <a:t>prevede</a:t>
            </a:r>
            <a:r>
              <a:rPr sz="1600" spc="15" dirty="0">
                <a:solidFill>
                  <a:srgbClr val="62666A"/>
                </a:solidFill>
                <a:latin typeface="Arial MT"/>
                <a:cs typeface="Arial MT"/>
              </a:rPr>
              <a:t> </a:t>
            </a:r>
            <a:r>
              <a:rPr sz="1600" spc="-5" dirty="0">
                <a:solidFill>
                  <a:srgbClr val="62666A"/>
                </a:solidFill>
                <a:latin typeface="Arial MT"/>
                <a:cs typeface="Arial MT"/>
              </a:rPr>
              <a:t>che i</a:t>
            </a:r>
            <a:r>
              <a:rPr sz="1600" spc="20" dirty="0">
                <a:solidFill>
                  <a:srgbClr val="62666A"/>
                </a:solidFill>
                <a:latin typeface="Arial MT"/>
                <a:cs typeface="Arial MT"/>
              </a:rPr>
              <a:t> </a:t>
            </a:r>
            <a:r>
              <a:rPr sz="1600" spc="-5" dirty="0">
                <a:solidFill>
                  <a:srgbClr val="62666A"/>
                </a:solidFill>
                <a:latin typeface="Arial MT"/>
                <a:cs typeface="Arial MT"/>
              </a:rPr>
              <a:t>soggetti</a:t>
            </a:r>
            <a:r>
              <a:rPr sz="1600" spc="10" dirty="0">
                <a:solidFill>
                  <a:srgbClr val="62666A"/>
                </a:solidFill>
                <a:latin typeface="Arial MT"/>
                <a:cs typeface="Arial MT"/>
              </a:rPr>
              <a:t> </a:t>
            </a:r>
            <a:r>
              <a:rPr sz="1600" spc="-5" dirty="0">
                <a:solidFill>
                  <a:srgbClr val="62666A"/>
                </a:solidFill>
                <a:latin typeface="Arial MT"/>
                <a:cs typeface="Arial MT"/>
              </a:rPr>
              <a:t>abilitati</a:t>
            </a:r>
            <a:r>
              <a:rPr sz="1600" spc="-20" dirty="0">
                <a:solidFill>
                  <a:srgbClr val="62666A"/>
                </a:solidFill>
                <a:latin typeface="Arial MT"/>
                <a:cs typeface="Arial MT"/>
              </a:rPr>
              <a:t> </a:t>
            </a:r>
            <a:r>
              <a:rPr sz="1600" spc="-5" dirty="0">
                <a:solidFill>
                  <a:srgbClr val="62666A"/>
                </a:solidFill>
                <a:latin typeface="Arial MT"/>
                <a:cs typeface="Arial MT"/>
              </a:rPr>
              <a:t>alla</a:t>
            </a:r>
            <a:r>
              <a:rPr sz="1600" spc="-10" dirty="0">
                <a:solidFill>
                  <a:srgbClr val="62666A"/>
                </a:solidFill>
                <a:latin typeface="Arial MT"/>
                <a:cs typeface="Arial MT"/>
              </a:rPr>
              <a:t> </a:t>
            </a:r>
            <a:r>
              <a:rPr sz="1600" spc="-5" dirty="0">
                <a:solidFill>
                  <a:srgbClr val="62666A"/>
                </a:solidFill>
                <a:latin typeface="Arial MT"/>
                <a:cs typeface="Arial MT"/>
              </a:rPr>
              <a:t>revisione debbano </a:t>
            </a:r>
            <a:r>
              <a:rPr sz="1600" dirty="0">
                <a:solidFill>
                  <a:srgbClr val="62666A"/>
                </a:solidFill>
                <a:latin typeface="Arial MT"/>
                <a:cs typeface="Arial MT"/>
              </a:rPr>
              <a:t> </a:t>
            </a:r>
            <a:r>
              <a:rPr sz="1600" spc="-5" dirty="0">
                <a:solidFill>
                  <a:srgbClr val="62666A"/>
                </a:solidFill>
                <a:latin typeface="Arial MT"/>
                <a:cs typeface="Arial MT"/>
              </a:rPr>
              <a:t>individuare</a:t>
            </a:r>
            <a:r>
              <a:rPr sz="1600" spc="-20" dirty="0">
                <a:solidFill>
                  <a:srgbClr val="62666A"/>
                </a:solidFill>
                <a:latin typeface="Arial MT"/>
                <a:cs typeface="Arial MT"/>
              </a:rPr>
              <a:t> </a:t>
            </a:r>
            <a:r>
              <a:rPr sz="1600" spc="-5" dirty="0">
                <a:solidFill>
                  <a:srgbClr val="62666A"/>
                </a:solidFill>
                <a:latin typeface="Arial MT"/>
                <a:cs typeface="Arial MT"/>
              </a:rPr>
              <a:t>eventuali</a:t>
            </a:r>
            <a:r>
              <a:rPr sz="1600" spc="5" dirty="0">
                <a:solidFill>
                  <a:srgbClr val="62666A"/>
                </a:solidFill>
                <a:latin typeface="Arial MT"/>
                <a:cs typeface="Arial MT"/>
              </a:rPr>
              <a:t> </a:t>
            </a:r>
            <a:r>
              <a:rPr sz="1600" spc="-5" dirty="0">
                <a:solidFill>
                  <a:srgbClr val="62666A"/>
                </a:solidFill>
                <a:latin typeface="Arial MT"/>
                <a:cs typeface="Arial MT"/>
              </a:rPr>
              <a:t>situazioni</a:t>
            </a:r>
            <a:r>
              <a:rPr sz="1600" spc="-10" dirty="0">
                <a:solidFill>
                  <a:srgbClr val="62666A"/>
                </a:solidFill>
                <a:latin typeface="Arial MT"/>
                <a:cs typeface="Arial MT"/>
              </a:rPr>
              <a:t> </a:t>
            </a:r>
            <a:r>
              <a:rPr sz="1600" spc="-5" dirty="0">
                <a:solidFill>
                  <a:srgbClr val="62666A"/>
                </a:solidFill>
                <a:latin typeface="Arial MT"/>
                <a:cs typeface="Arial MT"/>
              </a:rPr>
              <a:t>rilevanti ai</a:t>
            </a:r>
            <a:r>
              <a:rPr sz="1600" dirty="0">
                <a:solidFill>
                  <a:srgbClr val="62666A"/>
                </a:solidFill>
                <a:latin typeface="Arial MT"/>
                <a:cs typeface="Arial MT"/>
              </a:rPr>
              <a:t> </a:t>
            </a:r>
            <a:r>
              <a:rPr sz="1600" spc="-5" dirty="0">
                <a:solidFill>
                  <a:srgbClr val="62666A"/>
                </a:solidFill>
                <a:latin typeface="Arial MT"/>
                <a:cs typeface="Arial MT"/>
              </a:rPr>
              <a:t>fini del</a:t>
            </a:r>
            <a:r>
              <a:rPr sz="1600" spc="10" dirty="0">
                <a:solidFill>
                  <a:srgbClr val="62666A"/>
                </a:solidFill>
                <a:latin typeface="Arial MT"/>
                <a:cs typeface="Arial MT"/>
              </a:rPr>
              <a:t> </a:t>
            </a:r>
            <a:r>
              <a:rPr sz="1600" spc="-5" dirty="0">
                <a:solidFill>
                  <a:srgbClr val="62666A"/>
                </a:solidFill>
                <a:latin typeface="Arial MT"/>
                <a:cs typeface="Arial MT"/>
              </a:rPr>
              <a:t>Codice</a:t>
            </a:r>
            <a:r>
              <a:rPr sz="1600" spc="-10" dirty="0">
                <a:solidFill>
                  <a:srgbClr val="62666A"/>
                </a:solidFill>
                <a:latin typeface="Arial MT"/>
                <a:cs typeface="Arial MT"/>
              </a:rPr>
              <a:t> </a:t>
            </a:r>
            <a:r>
              <a:rPr sz="1600" spc="-5" dirty="0">
                <a:solidFill>
                  <a:srgbClr val="62666A"/>
                </a:solidFill>
                <a:latin typeface="Arial MT"/>
                <a:cs typeface="Arial MT"/>
              </a:rPr>
              <a:t>Italiano</a:t>
            </a:r>
            <a:r>
              <a:rPr sz="1600" dirty="0">
                <a:solidFill>
                  <a:srgbClr val="62666A"/>
                </a:solidFill>
                <a:latin typeface="Arial MT"/>
                <a:cs typeface="Arial MT"/>
              </a:rPr>
              <a:t> </a:t>
            </a:r>
            <a:r>
              <a:rPr sz="1600" spc="-5" dirty="0">
                <a:solidFill>
                  <a:srgbClr val="62666A"/>
                </a:solidFill>
                <a:latin typeface="Arial MT"/>
                <a:cs typeface="Arial MT"/>
              </a:rPr>
              <a:t>di </a:t>
            </a:r>
            <a:r>
              <a:rPr sz="1600" dirty="0">
                <a:solidFill>
                  <a:srgbClr val="62666A"/>
                </a:solidFill>
                <a:latin typeface="Arial MT"/>
                <a:cs typeface="Arial MT"/>
              </a:rPr>
              <a:t> </a:t>
            </a:r>
            <a:r>
              <a:rPr sz="1600" spc="-5" dirty="0">
                <a:solidFill>
                  <a:srgbClr val="62666A"/>
                </a:solidFill>
                <a:latin typeface="Arial MT"/>
                <a:cs typeface="Arial MT"/>
              </a:rPr>
              <a:t>Etica</a:t>
            </a:r>
            <a:r>
              <a:rPr sz="1600" spc="-15" dirty="0">
                <a:solidFill>
                  <a:srgbClr val="62666A"/>
                </a:solidFill>
                <a:latin typeface="Arial MT"/>
                <a:cs typeface="Arial MT"/>
              </a:rPr>
              <a:t> </a:t>
            </a:r>
            <a:r>
              <a:rPr sz="1600" spc="-5" dirty="0">
                <a:solidFill>
                  <a:srgbClr val="62666A"/>
                </a:solidFill>
                <a:latin typeface="Arial MT"/>
                <a:cs typeface="Arial MT"/>
              </a:rPr>
              <a:t>ed</a:t>
            </a:r>
            <a:r>
              <a:rPr sz="1600" spc="10" dirty="0">
                <a:solidFill>
                  <a:srgbClr val="62666A"/>
                </a:solidFill>
                <a:latin typeface="Arial MT"/>
                <a:cs typeface="Arial MT"/>
              </a:rPr>
              <a:t> </a:t>
            </a:r>
            <a:r>
              <a:rPr sz="1600" spc="-5" dirty="0">
                <a:solidFill>
                  <a:srgbClr val="62666A"/>
                </a:solidFill>
                <a:latin typeface="Arial MT"/>
                <a:cs typeface="Arial MT"/>
              </a:rPr>
              <a:t>Indipendenza entro</a:t>
            </a:r>
            <a:r>
              <a:rPr sz="1600" spc="25" dirty="0">
                <a:solidFill>
                  <a:srgbClr val="62666A"/>
                </a:solidFill>
                <a:latin typeface="Arial MT"/>
                <a:cs typeface="Arial MT"/>
              </a:rPr>
              <a:t> </a:t>
            </a:r>
            <a:r>
              <a:rPr sz="1600" spc="-5" dirty="0">
                <a:solidFill>
                  <a:srgbClr val="62666A"/>
                </a:solidFill>
                <a:latin typeface="Arial MT"/>
                <a:cs typeface="Arial MT"/>
              </a:rPr>
              <a:t>sei mesi</a:t>
            </a:r>
            <a:r>
              <a:rPr sz="1600" spc="10" dirty="0">
                <a:solidFill>
                  <a:srgbClr val="62666A"/>
                </a:solidFill>
                <a:latin typeface="Arial MT"/>
                <a:cs typeface="Arial MT"/>
              </a:rPr>
              <a:t> </a:t>
            </a:r>
            <a:r>
              <a:rPr sz="1600" dirty="0">
                <a:solidFill>
                  <a:srgbClr val="62666A"/>
                </a:solidFill>
                <a:latin typeface="Arial MT"/>
                <a:cs typeface="Arial MT"/>
              </a:rPr>
              <a:t>dalla</a:t>
            </a:r>
            <a:r>
              <a:rPr sz="1600" spc="-10" dirty="0">
                <a:solidFill>
                  <a:srgbClr val="62666A"/>
                </a:solidFill>
                <a:latin typeface="Arial MT"/>
                <a:cs typeface="Arial MT"/>
              </a:rPr>
              <a:t> </a:t>
            </a:r>
            <a:r>
              <a:rPr sz="1600" spc="-5" dirty="0">
                <a:solidFill>
                  <a:srgbClr val="62666A"/>
                </a:solidFill>
                <a:latin typeface="Arial MT"/>
                <a:cs typeface="Arial MT"/>
              </a:rPr>
              <a:t>data</a:t>
            </a:r>
            <a:r>
              <a:rPr sz="1600" spc="10" dirty="0">
                <a:solidFill>
                  <a:srgbClr val="62666A"/>
                </a:solidFill>
                <a:latin typeface="Arial MT"/>
                <a:cs typeface="Arial MT"/>
              </a:rPr>
              <a:t> </a:t>
            </a:r>
            <a:r>
              <a:rPr sz="1600" dirty="0">
                <a:solidFill>
                  <a:srgbClr val="62666A"/>
                </a:solidFill>
                <a:latin typeface="Arial MT"/>
                <a:cs typeface="Arial MT"/>
              </a:rPr>
              <a:t>della</a:t>
            </a:r>
            <a:r>
              <a:rPr sz="1600" spc="-25" dirty="0">
                <a:solidFill>
                  <a:srgbClr val="62666A"/>
                </a:solidFill>
                <a:latin typeface="Arial MT"/>
                <a:cs typeface="Arial MT"/>
              </a:rPr>
              <a:t> </a:t>
            </a:r>
            <a:r>
              <a:rPr sz="1600" spc="-5" dirty="0">
                <a:solidFill>
                  <a:srgbClr val="62666A"/>
                </a:solidFill>
                <a:latin typeface="Arial MT"/>
                <a:cs typeface="Arial MT"/>
              </a:rPr>
              <a:t>Determina</a:t>
            </a:r>
            <a:r>
              <a:rPr sz="1600" spc="10" dirty="0">
                <a:solidFill>
                  <a:srgbClr val="62666A"/>
                </a:solidFill>
                <a:latin typeface="Arial MT"/>
                <a:cs typeface="Arial MT"/>
              </a:rPr>
              <a:t> </a:t>
            </a:r>
            <a:r>
              <a:rPr sz="1600" spc="-5" dirty="0">
                <a:solidFill>
                  <a:srgbClr val="62666A"/>
                </a:solidFill>
                <a:latin typeface="Arial MT"/>
                <a:cs typeface="Arial MT"/>
              </a:rPr>
              <a:t>e</a:t>
            </a:r>
            <a:r>
              <a:rPr sz="1600" spc="10" dirty="0">
                <a:solidFill>
                  <a:srgbClr val="62666A"/>
                </a:solidFill>
                <a:latin typeface="Arial MT"/>
                <a:cs typeface="Arial MT"/>
              </a:rPr>
              <a:t> </a:t>
            </a:r>
            <a:r>
              <a:rPr sz="1600" spc="-5" dirty="0">
                <a:solidFill>
                  <a:srgbClr val="62666A"/>
                </a:solidFill>
                <a:latin typeface="Arial MT"/>
                <a:cs typeface="Arial MT"/>
              </a:rPr>
              <a:t>le </a:t>
            </a:r>
            <a:r>
              <a:rPr sz="1600" dirty="0">
                <a:solidFill>
                  <a:srgbClr val="62666A"/>
                </a:solidFill>
                <a:latin typeface="Arial MT"/>
                <a:cs typeface="Arial MT"/>
              </a:rPr>
              <a:t> </a:t>
            </a:r>
            <a:r>
              <a:rPr sz="1600" spc="-5" dirty="0">
                <a:solidFill>
                  <a:srgbClr val="62666A"/>
                </a:solidFill>
                <a:latin typeface="Arial MT"/>
                <a:cs typeface="Arial MT"/>
              </a:rPr>
              <a:t>debbano</a:t>
            </a:r>
            <a:r>
              <a:rPr sz="1600" spc="10" dirty="0">
                <a:solidFill>
                  <a:srgbClr val="62666A"/>
                </a:solidFill>
                <a:latin typeface="Arial MT"/>
                <a:cs typeface="Arial MT"/>
              </a:rPr>
              <a:t> </a:t>
            </a:r>
            <a:r>
              <a:rPr sz="1600" spc="-5" dirty="0">
                <a:solidFill>
                  <a:srgbClr val="62666A"/>
                </a:solidFill>
                <a:latin typeface="Arial MT"/>
                <a:cs typeface="Arial MT"/>
              </a:rPr>
              <a:t>gestire</a:t>
            </a:r>
            <a:r>
              <a:rPr sz="1600" spc="20" dirty="0">
                <a:solidFill>
                  <a:srgbClr val="62666A"/>
                </a:solidFill>
                <a:latin typeface="Arial MT"/>
                <a:cs typeface="Arial MT"/>
              </a:rPr>
              <a:t> </a:t>
            </a:r>
            <a:r>
              <a:rPr sz="1600" spc="-5" dirty="0">
                <a:solidFill>
                  <a:srgbClr val="62666A"/>
                </a:solidFill>
                <a:latin typeface="Arial MT"/>
                <a:cs typeface="Arial MT"/>
              </a:rPr>
              <a:t>in</a:t>
            </a:r>
            <a:r>
              <a:rPr sz="1600" dirty="0">
                <a:solidFill>
                  <a:srgbClr val="62666A"/>
                </a:solidFill>
                <a:latin typeface="Arial MT"/>
                <a:cs typeface="Arial MT"/>
              </a:rPr>
              <a:t> </a:t>
            </a:r>
            <a:r>
              <a:rPr sz="1600" spc="-5" dirty="0">
                <a:solidFill>
                  <a:srgbClr val="62666A"/>
                </a:solidFill>
                <a:latin typeface="Arial MT"/>
                <a:cs typeface="Arial MT"/>
              </a:rPr>
              <a:t>conformità</a:t>
            </a:r>
            <a:r>
              <a:rPr sz="1600" spc="35" dirty="0">
                <a:solidFill>
                  <a:srgbClr val="62666A"/>
                </a:solidFill>
                <a:latin typeface="Arial MT"/>
                <a:cs typeface="Arial MT"/>
              </a:rPr>
              <a:t> </a:t>
            </a:r>
            <a:r>
              <a:rPr sz="1600" spc="-5" dirty="0">
                <a:solidFill>
                  <a:srgbClr val="62666A"/>
                </a:solidFill>
                <a:latin typeface="Arial MT"/>
                <a:cs typeface="Arial MT"/>
              </a:rPr>
              <a:t>a</a:t>
            </a:r>
            <a:r>
              <a:rPr sz="1600" spc="5" dirty="0">
                <a:solidFill>
                  <a:srgbClr val="62666A"/>
                </a:solidFill>
                <a:latin typeface="Arial MT"/>
                <a:cs typeface="Arial MT"/>
              </a:rPr>
              <a:t> </a:t>
            </a:r>
            <a:r>
              <a:rPr sz="1600" spc="-5" dirty="0">
                <a:solidFill>
                  <a:srgbClr val="62666A"/>
                </a:solidFill>
                <a:latin typeface="Arial MT"/>
                <a:cs typeface="Arial MT"/>
              </a:rPr>
              <a:t>quanto</a:t>
            </a:r>
            <a:r>
              <a:rPr sz="1600" spc="20" dirty="0">
                <a:solidFill>
                  <a:srgbClr val="62666A"/>
                </a:solidFill>
                <a:latin typeface="Arial MT"/>
                <a:cs typeface="Arial MT"/>
              </a:rPr>
              <a:t> </a:t>
            </a:r>
            <a:r>
              <a:rPr sz="1600" spc="-5" dirty="0">
                <a:solidFill>
                  <a:srgbClr val="62666A"/>
                </a:solidFill>
                <a:latin typeface="Arial MT"/>
                <a:cs typeface="Arial MT"/>
              </a:rPr>
              <a:t>previsto</a:t>
            </a:r>
            <a:r>
              <a:rPr sz="1600" spc="10" dirty="0">
                <a:solidFill>
                  <a:srgbClr val="62666A"/>
                </a:solidFill>
                <a:latin typeface="Arial MT"/>
                <a:cs typeface="Arial MT"/>
              </a:rPr>
              <a:t> </a:t>
            </a:r>
            <a:r>
              <a:rPr sz="1600" spc="-5" dirty="0">
                <a:solidFill>
                  <a:srgbClr val="62666A"/>
                </a:solidFill>
                <a:latin typeface="Arial MT"/>
                <a:cs typeface="Arial MT"/>
              </a:rPr>
              <a:t>dal</a:t>
            </a:r>
            <a:r>
              <a:rPr sz="1600" spc="15" dirty="0">
                <a:solidFill>
                  <a:srgbClr val="62666A"/>
                </a:solidFill>
                <a:latin typeface="Arial MT"/>
                <a:cs typeface="Arial MT"/>
              </a:rPr>
              <a:t> </a:t>
            </a:r>
            <a:r>
              <a:rPr sz="1600" spc="-5" dirty="0">
                <a:solidFill>
                  <a:srgbClr val="62666A"/>
                </a:solidFill>
                <a:latin typeface="Arial MT"/>
                <a:cs typeface="Arial MT"/>
              </a:rPr>
              <a:t>Codice </a:t>
            </a:r>
            <a:r>
              <a:rPr sz="1600" spc="-5" dirty="0" err="1">
                <a:solidFill>
                  <a:srgbClr val="62666A"/>
                </a:solidFill>
                <a:latin typeface="Arial MT"/>
                <a:cs typeface="Arial MT"/>
              </a:rPr>
              <a:t>medesimo</a:t>
            </a:r>
            <a:r>
              <a:rPr sz="1600" spc="-5" dirty="0">
                <a:solidFill>
                  <a:srgbClr val="62666A"/>
                </a:solidFill>
                <a:latin typeface="Arial MT"/>
                <a:cs typeface="Arial MT"/>
              </a:rPr>
              <a:t>.</a:t>
            </a:r>
            <a:endParaRPr lang="it-IT" sz="1600" spc="-5" dirty="0">
              <a:solidFill>
                <a:srgbClr val="62666A"/>
              </a:solidFill>
              <a:latin typeface="Arial MT"/>
              <a:cs typeface="Arial MT"/>
            </a:endParaRPr>
          </a:p>
          <a:p>
            <a:pPr marL="12700" marR="18415">
              <a:lnSpc>
                <a:spcPct val="100000"/>
              </a:lnSpc>
              <a:spcBef>
                <a:spcPts val="95"/>
              </a:spcBef>
            </a:pPr>
            <a:endParaRPr lang="it-IT" sz="1600" dirty="0">
              <a:latin typeface="Arial MT"/>
              <a:cs typeface="Arial MT"/>
            </a:endParaRPr>
          </a:p>
          <a:p>
            <a:pPr marL="12700" marR="18415">
              <a:lnSpc>
                <a:spcPct val="100000"/>
              </a:lnSpc>
              <a:spcBef>
                <a:spcPts val="95"/>
              </a:spcBef>
            </a:pPr>
            <a:r>
              <a:rPr lang="it-IT" sz="1600" spc="-5" dirty="0">
                <a:solidFill>
                  <a:srgbClr val="62666A"/>
                </a:solidFill>
                <a:latin typeface="Arial MT"/>
              </a:rPr>
              <a:t>Il Codice italiano, ispirandosi a quello internazionale </a:t>
            </a:r>
            <a:r>
              <a:rPr lang="it-IT" sz="1600" spc="-5" dirty="0" err="1">
                <a:solidFill>
                  <a:srgbClr val="62666A"/>
                </a:solidFill>
                <a:latin typeface="Arial MT"/>
              </a:rPr>
              <a:t>Iesba</a:t>
            </a:r>
            <a:r>
              <a:rPr lang="it-IT" sz="1600" spc="-5" dirty="0">
                <a:solidFill>
                  <a:srgbClr val="62666A"/>
                </a:solidFill>
                <a:latin typeface="Arial MT"/>
              </a:rPr>
              <a:t>, non contiene un elenco tassativo delle circostanze o dei rapporti e delle relazioni che generano o potrebbero generare un rischio di compromissione dei principi etici fondamentali e dell’indipendenza, quanto piuttosto stabilisce dei principi generali che devono essere utilizzati per identificare, valutare e gestire il rischio di compromissione.</a:t>
            </a:r>
          </a:p>
          <a:p>
            <a:pPr marL="12700" marR="18415">
              <a:lnSpc>
                <a:spcPct val="100000"/>
              </a:lnSpc>
              <a:spcBef>
                <a:spcPts val="95"/>
              </a:spcBef>
            </a:pPr>
            <a:endParaRPr lang="it-IT" sz="1600" spc="-5" dirty="0">
              <a:solidFill>
                <a:srgbClr val="62666A"/>
              </a:solidFill>
              <a:latin typeface="Arial M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47</a:t>
            </a:fld>
            <a:endParaRPr dirty="0"/>
          </a:p>
        </p:txBody>
      </p:sp>
      <p:sp>
        <p:nvSpPr>
          <p:cNvPr id="3" name="object 3"/>
          <p:cNvSpPr txBox="1"/>
          <p:nvPr/>
        </p:nvSpPr>
        <p:spPr>
          <a:xfrm>
            <a:off x="1976754" y="1079754"/>
            <a:ext cx="6398260" cy="2761653"/>
          </a:xfrm>
          <a:prstGeom prst="rect">
            <a:avLst/>
          </a:prstGeom>
        </p:spPr>
        <p:txBody>
          <a:bodyPr vert="horz" wrap="square" lIns="0" tIns="12065" rIns="0" bIns="0" rtlCol="0">
            <a:spAutoFit/>
          </a:bodyPr>
          <a:lstStyle/>
          <a:p>
            <a:pPr marL="12700" marR="18415">
              <a:lnSpc>
                <a:spcPct val="100000"/>
              </a:lnSpc>
              <a:spcBef>
                <a:spcPts val="95"/>
              </a:spcBef>
            </a:pPr>
            <a:r>
              <a:rPr lang="it-IT" sz="1600" spc="-5" dirty="0">
                <a:solidFill>
                  <a:srgbClr val="62666A"/>
                </a:solidFill>
                <a:latin typeface="Arial MT"/>
              </a:rPr>
              <a:t>Un simile approccio, entrato ormai nell’uso comune tra gli operatori del settore della revisione legale, ha dimostrato di avere indubbi vantaggi sia perché si presta a trovare applicazione in un’ampia gamma di fatti e circostanze, sia perché contribuisce ad evitare di considerare consentita una situazione per il solo fatto di non essere espressamente vietata.</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Non mancano tuttavia divieti e prescrizioni nette, né automatismi che non consentono alcuna valutazione discrezionale.</a:t>
            </a:r>
            <a:endParaRPr sz="1600" spc="-5" dirty="0">
              <a:solidFill>
                <a:srgbClr val="62666A"/>
              </a:solidFill>
              <a:latin typeface="Arial MT"/>
            </a:endParaRPr>
          </a:p>
          <a:p>
            <a:pPr>
              <a:lnSpc>
                <a:spcPct val="100000"/>
              </a:lnSpc>
              <a:spcBef>
                <a:spcPts val="25"/>
              </a:spcBef>
            </a:pPr>
            <a:endParaRPr sz="1650" dirty="0">
              <a:latin typeface="Arial MT"/>
              <a:cs typeface="Arial MT"/>
            </a:endParaRPr>
          </a:p>
          <a:p>
            <a:pPr>
              <a:lnSpc>
                <a:spcPct val="100000"/>
              </a:lnSpc>
              <a:spcBef>
                <a:spcPts val="25"/>
              </a:spcBef>
            </a:pPr>
            <a:endParaRPr sz="1650" dirty="0">
              <a:latin typeface="Arial MT"/>
              <a:cs typeface="Arial MT"/>
            </a:endParaRPr>
          </a:p>
        </p:txBody>
      </p:sp>
    </p:spTree>
    <p:extLst>
      <p:ext uri="{BB962C8B-B14F-4D97-AF65-F5344CB8AC3E}">
        <p14:creationId xmlns:p14="http://schemas.microsoft.com/office/powerpoint/2010/main" val="3655195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48</a:t>
            </a:fld>
            <a:endParaRPr dirty="0"/>
          </a:p>
        </p:txBody>
      </p:sp>
      <p:sp>
        <p:nvSpPr>
          <p:cNvPr id="3" name="object 3"/>
          <p:cNvSpPr txBox="1"/>
          <p:nvPr/>
        </p:nvSpPr>
        <p:spPr>
          <a:xfrm>
            <a:off x="1976754" y="1079754"/>
            <a:ext cx="6398260" cy="3492623"/>
          </a:xfrm>
          <a:prstGeom prst="rect">
            <a:avLst/>
          </a:prstGeom>
        </p:spPr>
        <p:txBody>
          <a:bodyPr vert="horz" wrap="square" lIns="0" tIns="12065" rIns="0" bIns="0" rtlCol="0">
            <a:spAutoFit/>
          </a:bodyPr>
          <a:lstStyle/>
          <a:p>
            <a:pPr marL="12700" marR="18415">
              <a:lnSpc>
                <a:spcPct val="100000"/>
              </a:lnSpc>
              <a:spcBef>
                <a:spcPts val="95"/>
              </a:spcBef>
            </a:pPr>
            <a:r>
              <a:rPr lang="it-IT" sz="1600" spc="-5" dirty="0">
                <a:solidFill>
                  <a:srgbClr val="62666A"/>
                </a:solidFill>
                <a:latin typeface="Arial MT"/>
              </a:rPr>
              <a:t>Il quadro concettuale definisce l’approccio che il revisore deve applicare nell’identificare i rischi di mancata osservanza dei principi fondamentali (integrità, obiettività, competenza e diligenza professionali, riservatezza, comportamento professionale), nella valutazione dei rischi identificati e nella gestione degli stessi, eliminandoli o riducendoli ad un livello accettabile attraverso un sistema di contrappesi e salvaguardie.</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Nell’applicazione del quadro concettuale il revisore esercita il giudizio professionale e deve utilizzare come metodo di verifica il processo di valutazione del terzo informato, obiettivo e ragionevole che consiste nel valutare se un altro soggetto giungerebbe verosimilmente alle sue stesse conclusioni.</a:t>
            </a:r>
            <a:endParaRPr sz="1650" dirty="0">
              <a:latin typeface="Arial MT"/>
              <a:cs typeface="Arial MT"/>
            </a:endParaRPr>
          </a:p>
          <a:p>
            <a:pPr>
              <a:lnSpc>
                <a:spcPct val="100000"/>
              </a:lnSpc>
              <a:spcBef>
                <a:spcPts val="25"/>
              </a:spcBef>
            </a:pPr>
            <a:endParaRPr sz="1650" dirty="0">
              <a:latin typeface="Arial MT"/>
              <a:cs typeface="Arial MT"/>
            </a:endParaRPr>
          </a:p>
        </p:txBody>
      </p:sp>
    </p:spTree>
    <p:extLst>
      <p:ext uri="{BB962C8B-B14F-4D97-AF65-F5344CB8AC3E}">
        <p14:creationId xmlns:p14="http://schemas.microsoft.com/office/powerpoint/2010/main" val="3078420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49</a:t>
            </a:fld>
            <a:endParaRPr dirty="0"/>
          </a:p>
        </p:txBody>
      </p:sp>
      <p:sp>
        <p:nvSpPr>
          <p:cNvPr id="3" name="object 3"/>
          <p:cNvSpPr txBox="1"/>
          <p:nvPr/>
        </p:nvSpPr>
        <p:spPr>
          <a:xfrm>
            <a:off x="1976754" y="1079754"/>
            <a:ext cx="6398260" cy="3069430"/>
          </a:xfrm>
          <a:prstGeom prst="rect">
            <a:avLst/>
          </a:prstGeom>
        </p:spPr>
        <p:txBody>
          <a:bodyPr vert="horz" wrap="square" lIns="0" tIns="12065" rIns="0" bIns="0" rtlCol="0">
            <a:spAutoFit/>
          </a:bodyPr>
          <a:lstStyle/>
          <a:p>
            <a:pPr marL="12700" marR="18415" algn="ctr">
              <a:lnSpc>
                <a:spcPct val="100000"/>
              </a:lnSpc>
              <a:spcBef>
                <a:spcPts val="95"/>
              </a:spcBef>
            </a:pPr>
            <a:r>
              <a:rPr lang="it-IT" sz="1600" b="1" spc="-5" dirty="0">
                <a:solidFill>
                  <a:srgbClr val="62666A"/>
                </a:solidFill>
                <a:latin typeface="Arial MT"/>
              </a:rPr>
              <a:t>La struttura</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La struttura del Codice, che ricalca quella dei principi di revisione Isa Italia, è articolata in:</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1 regole di comportamento;</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2 linee guida ed altro materiale esplicativo.</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Le regole e le linee guida aiutano il revisore ad applicare il Codice in relazione alle diverse fattispecie e circostanze in cui il revisore può trovarsi ad operare.</a:t>
            </a:r>
            <a:endParaRPr sz="1650" dirty="0">
              <a:latin typeface="Arial MT"/>
              <a:cs typeface="Arial MT"/>
            </a:endParaRPr>
          </a:p>
        </p:txBody>
      </p:sp>
    </p:spTree>
    <p:extLst>
      <p:ext uri="{BB962C8B-B14F-4D97-AF65-F5344CB8AC3E}">
        <p14:creationId xmlns:p14="http://schemas.microsoft.com/office/powerpoint/2010/main" val="293678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836" y="2650362"/>
            <a:ext cx="7824470" cy="878840"/>
          </a:xfrm>
          <a:prstGeom prst="rect">
            <a:avLst/>
          </a:prstGeom>
        </p:spPr>
        <p:txBody>
          <a:bodyPr vert="horz" wrap="square" lIns="0" tIns="12065" rIns="0" bIns="0" rtlCol="0">
            <a:spAutoFit/>
          </a:bodyPr>
          <a:lstStyle/>
          <a:p>
            <a:pPr marL="12700" marR="5080">
              <a:lnSpc>
                <a:spcPct val="100000"/>
              </a:lnSpc>
              <a:spcBef>
                <a:spcPts val="95"/>
              </a:spcBef>
            </a:pPr>
            <a:r>
              <a:rPr sz="2800" spc="-5" dirty="0"/>
              <a:t>ETICA</a:t>
            </a:r>
            <a:r>
              <a:rPr sz="2800" spc="-155" dirty="0"/>
              <a:t> </a:t>
            </a:r>
            <a:r>
              <a:rPr sz="2800" spc="-5" dirty="0"/>
              <a:t>ED</a:t>
            </a:r>
            <a:r>
              <a:rPr sz="2800" dirty="0"/>
              <a:t> </a:t>
            </a:r>
            <a:r>
              <a:rPr sz="2800" spc="-10" dirty="0"/>
              <a:t>INDIPENDENZA:</a:t>
            </a:r>
            <a:r>
              <a:rPr sz="2800" spc="40" dirty="0"/>
              <a:t> </a:t>
            </a:r>
            <a:r>
              <a:rPr sz="2800" spc="-5" dirty="0"/>
              <a:t>I</a:t>
            </a:r>
            <a:r>
              <a:rPr sz="2800" spc="-55" dirty="0"/>
              <a:t> </a:t>
            </a:r>
            <a:r>
              <a:rPr sz="2800" spc="-10" dirty="0"/>
              <a:t>TESTI</a:t>
            </a:r>
            <a:r>
              <a:rPr sz="2800" spc="10" dirty="0"/>
              <a:t> </a:t>
            </a:r>
            <a:r>
              <a:rPr sz="2800" spc="-30" dirty="0"/>
              <a:t>NORMATIVI </a:t>
            </a:r>
            <a:r>
              <a:rPr sz="2800" spc="-760" dirty="0"/>
              <a:t> </a:t>
            </a:r>
            <a:r>
              <a:rPr sz="2800" spc="-5" dirty="0"/>
              <a:t>ED </a:t>
            </a:r>
            <a:r>
              <a:rPr sz="2800" spc="-30" dirty="0"/>
              <a:t>OPERATIVI</a:t>
            </a:r>
            <a:r>
              <a:rPr sz="2800" spc="10" dirty="0"/>
              <a:t> </a:t>
            </a:r>
            <a:r>
              <a:rPr sz="2800" spc="-5" dirty="0"/>
              <a:t>DI</a:t>
            </a:r>
            <a:r>
              <a:rPr sz="2800" spc="-20" dirty="0"/>
              <a:t> </a:t>
            </a:r>
            <a:r>
              <a:rPr sz="2800" spc="-10" dirty="0"/>
              <a:t>RIFERIMENTO</a:t>
            </a:r>
            <a:endParaRPr sz="28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a:t>
            </a:fld>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50</a:t>
            </a:fld>
            <a:endParaRPr dirty="0"/>
          </a:p>
        </p:txBody>
      </p:sp>
      <p:sp>
        <p:nvSpPr>
          <p:cNvPr id="3" name="object 3"/>
          <p:cNvSpPr txBox="1"/>
          <p:nvPr/>
        </p:nvSpPr>
        <p:spPr>
          <a:xfrm>
            <a:off x="1981200" y="856535"/>
            <a:ext cx="6398260" cy="3769622"/>
          </a:xfrm>
          <a:prstGeom prst="rect">
            <a:avLst/>
          </a:prstGeom>
        </p:spPr>
        <p:txBody>
          <a:bodyPr vert="horz" wrap="square" lIns="0" tIns="12065" rIns="0" bIns="0" rtlCol="0">
            <a:spAutoFit/>
          </a:bodyPr>
          <a:lstStyle/>
          <a:p>
            <a:pPr marL="12700" marR="18415" algn="ctr">
              <a:lnSpc>
                <a:spcPct val="100000"/>
              </a:lnSpc>
              <a:spcBef>
                <a:spcPts val="95"/>
              </a:spcBef>
            </a:pPr>
            <a:r>
              <a:rPr lang="it-IT" sz="1600" b="1" spc="-5" dirty="0">
                <a:solidFill>
                  <a:srgbClr val="62666A"/>
                </a:solidFill>
                <a:latin typeface="Arial MT"/>
              </a:rPr>
              <a:t>I rischi da valutare</a:t>
            </a:r>
          </a:p>
          <a:p>
            <a:pPr marL="12700" marR="18415">
              <a:lnSpc>
                <a:spcPct val="100000"/>
              </a:lnSpc>
              <a:spcBef>
                <a:spcPts val="95"/>
              </a:spcBef>
            </a:pPr>
            <a:r>
              <a:rPr lang="it-IT" sz="1600" spc="-5" dirty="0">
                <a:solidFill>
                  <a:srgbClr val="62666A"/>
                </a:solidFill>
                <a:latin typeface="Arial MT"/>
              </a:rPr>
              <a:t>L’identificazione e la valutazione dei rischi di mancata osservanza dei principi etici fondamentali non può che prendere le mosse da un’adeguata comprensione e conoscenza dei fatti e delle circostanze, incluse eventuali attività, interessi e relazioni professionali.</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L’esistenza di prassi o procedure stabilite dalla normativa o altrimenti applicabili e che possono riguardare sia il cliente che il revisore, possono aiutare quest’ultimo a identificare i rischi. Ad esempio, il cliente potrebbe aver aderito a codici di comportamento in materia di governance. </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L’identificazione e la valutazione dei rischi è poi influenzata anche dalla natura e dalla portata dell’incarico. Ad esempio, il fatto che il cliente sia o meno un </a:t>
            </a:r>
            <a:r>
              <a:rPr lang="it-IT" sz="1600" spc="-5" dirty="0" err="1">
                <a:solidFill>
                  <a:srgbClr val="62666A"/>
                </a:solidFill>
                <a:latin typeface="Arial MT"/>
              </a:rPr>
              <a:t>Eip</a:t>
            </a:r>
            <a:r>
              <a:rPr lang="it-IT" sz="1600" spc="-5" dirty="0">
                <a:solidFill>
                  <a:srgbClr val="62666A"/>
                </a:solidFill>
                <a:latin typeface="Arial MT"/>
              </a:rPr>
              <a:t> (ente di interesse pubblico).</a:t>
            </a:r>
            <a:endParaRPr sz="1650" dirty="0">
              <a:latin typeface="Arial MT"/>
              <a:cs typeface="Arial MT"/>
            </a:endParaRPr>
          </a:p>
        </p:txBody>
      </p:sp>
    </p:spTree>
    <p:extLst>
      <p:ext uri="{BB962C8B-B14F-4D97-AF65-F5344CB8AC3E}">
        <p14:creationId xmlns:p14="http://schemas.microsoft.com/office/powerpoint/2010/main" val="1383234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51</a:t>
            </a:fld>
            <a:endParaRPr dirty="0"/>
          </a:p>
        </p:txBody>
      </p:sp>
      <p:sp>
        <p:nvSpPr>
          <p:cNvPr id="3" name="object 3"/>
          <p:cNvSpPr txBox="1"/>
          <p:nvPr/>
        </p:nvSpPr>
        <p:spPr>
          <a:xfrm>
            <a:off x="1981200" y="856535"/>
            <a:ext cx="6398260" cy="3536224"/>
          </a:xfrm>
          <a:prstGeom prst="rect">
            <a:avLst/>
          </a:prstGeom>
        </p:spPr>
        <p:txBody>
          <a:bodyPr vert="horz" wrap="square" lIns="0" tIns="12065" rIns="0" bIns="0" rtlCol="0">
            <a:spAutoFit/>
          </a:bodyPr>
          <a:lstStyle/>
          <a:p>
            <a:pPr marL="12700" marR="18415" algn="ctr">
              <a:lnSpc>
                <a:spcPct val="100000"/>
              </a:lnSpc>
              <a:spcBef>
                <a:spcPts val="95"/>
              </a:spcBef>
            </a:pPr>
            <a:r>
              <a:rPr lang="it-IT" sz="1600" b="1" spc="-5" dirty="0">
                <a:solidFill>
                  <a:srgbClr val="62666A"/>
                </a:solidFill>
                <a:latin typeface="Arial MT"/>
              </a:rPr>
              <a:t>Gestione dei rischi</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Se il revisore valuta che i rischi di mancata osservanza dei principi fondamentali identificati non sono entro un livello accettabile, egli deve gestirli eliminandoli o riducendoli entro un livello accettabile.</a:t>
            </a:r>
          </a:p>
          <a:p>
            <a:pPr marL="12700" marR="18415">
              <a:lnSpc>
                <a:spcPct val="100000"/>
              </a:lnSpc>
              <a:spcBef>
                <a:spcPts val="95"/>
              </a:spcBef>
            </a:pPr>
            <a:endParaRPr lang="it-IT" sz="1600" spc="-5" dirty="0">
              <a:solidFill>
                <a:srgbClr val="62666A"/>
              </a:solidFill>
              <a:latin typeface="Arial MT"/>
            </a:endParaRPr>
          </a:p>
          <a:p>
            <a:pPr marL="12700" marR="18415">
              <a:lnSpc>
                <a:spcPct val="100000"/>
              </a:lnSpc>
              <a:spcBef>
                <a:spcPts val="95"/>
              </a:spcBef>
            </a:pPr>
            <a:r>
              <a:rPr lang="it-IT" sz="1600" spc="-5" dirty="0">
                <a:solidFill>
                  <a:srgbClr val="62666A"/>
                </a:solidFill>
                <a:latin typeface="Arial MT"/>
              </a:rPr>
              <a:t>Nel fare ciò il revisore deve alternativamente:</a:t>
            </a:r>
          </a:p>
          <a:p>
            <a:pPr marL="298450" marR="18415" indent="-285750">
              <a:lnSpc>
                <a:spcPct val="100000"/>
              </a:lnSpc>
              <a:spcBef>
                <a:spcPts val="95"/>
              </a:spcBef>
              <a:buFont typeface="Wingdings" panose="05000000000000000000" pitchFamily="2" charset="2"/>
              <a:buChar char="ü"/>
            </a:pPr>
            <a:r>
              <a:rPr lang="it-IT" sz="1600" spc="-5" dirty="0">
                <a:solidFill>
                  <a:srgbClr val="62666A"/>
                </a:solidFill>
                <a:latin typeface="Arial MT"/>
              </a:rPr>
              <a:t>eliminare le circostanze che generano i rischi; applicare misure di salvaguardia per ridurre i rischi entro un livello accettabile;</a:t>
            </a:r>
          </a:p>
          <a:p>
            <a:pPr marL="298450" marR="18415" indent="-285750">
              <a:lnSpc>
                <a:spcPct val="100000"/>
              </a:lnSpc>
              <a:spcBef>
                <a:spcPts val="95"/>
              </a:spcBef>
              <a:buFont typeface="Wingdings" panose="05000000000000000000" pitchFamily="2" charset="2"/>
              <a:buChar char="ü"/>
            </a:pPr>
            <a:r>
              <a:rPr lang="it-IT" sz="1600" spc="-5" dirty="0">
                <a:solidFill>
                  <a:srgbClr val="62666A"/>
                </a:solidFill>
                <a:latin typeface="Arial MT"/>
              </a:rPr>
              <a:t>non accettare l’incarico o porvi termine qualora non sia possibile ridurre il rischio entro livelli accettabili. Un tipico esempio di misura di salvaguardia che può gestire un rischio derivante da auto-riesame può essere quello di incaricare un soggetto appropriato del riesame del lavoro svolto.</a:t>
            </a:r>
            <a:endParaRPr sz="1650" dirty="0">
              <a:latin typeface="Arial MT"/>
              <a:cs typeface="Arial MT"/>
            </a:endParaRPr>
          </a:p>
        </p:txBody>
      </p:sp>
    </p:spTree>
    <p:extLst>
      <p:ext uri="{BB962C8B-B14F-4D97-AF65-F5344CB8AC3E}">
        <p14:creationId xmlns:p14="http://schemas.microsoft.com/office/powerpoint/2010/main" val="3761451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52</a:t>
            </a:fld>
            <a:endParaRPr dirty="0"/>
          </a:p>
        </p:txBody>
      </p:sp>
      <p:sp>
        <p:nvSpPr>
          <p:cNvPr id="3" name="object 3"/>
          <p:cNvSpPr txBox="1"/>
          <p:nvPr/>
        </p:nvSpPr>
        <p:spPr>
          <a:xfrm>
            <a:off x="1981200" y="856535"/>
            <a:ext cx="6398260" cy="3782446"/>
          </a:xfrm>
          <a:prstGeom prst="rect">
            <a:avLst/>
          </a:prstGeom>
        </p:spPr>
        <p:txBody>
          <a:bodyPr vert="horz" wrap="square" lIns="0" tIns="12065" rIns="0" bIns="0" rtlCol="0">
            <a:spAutoFit/>
          </a:bodyPr>
          <a:lstStyle/>
          <a:p>
            <a:pPr marL="12700" marR="18415" algn="ctr">
              <a:lnSpc>
                <a:spcPct val="100000"/>
              </a:lnSpc>
              <a:spcBef>
                <a:spcPts val="95"/>
              </a:spcBef>
            </a:pPr>
            <a:r>
              <a:rPr lang="it-IT" sz="1600" b="1" spc="-5" dirty="0">
                <a:solidFill>
                  <a:srgbClr val="62666A"/>
                </a:solidFill>
                <a:latin typeface="Arial MT"/>
              </a:rPr>
              <a:t>I principi da osservare</a:t>
            </a:r>
          </a:p>
          <a:p>
            <a:pPr marL="12700" marR="18415" algn="ctr">
              <a:lnSpc>
                <a:spcPct val="100000"/>
              </a:lnSpc>
              <a:spcBef>
                <a:spcPts val="95"/>
              </a:spcBef>
            </a:pPr>
            <a:endParaRPr lang="it-IT" sz="1600" b="1" spc="-5" dirty="0">
              <a:solidFill>
                <a:srgbClr val="62666A"/>
              </a:solidFill>
              <a:latin typeface="Arial MT"/>
            </a:endParaRPr>
          </a:p>
          <a:p>
            <a:pPr marL="355600" marR="18415" indent="-342900">
              <a:lnSpc>
                <a:spcPct val="100000"/>
              </a:lnSpc>
              <a:spcBef>
                <a:spcPts val="95"/>
              </a:spcBef>
              <a:buAutoNum type="arabicPeriod"/>
            </a:pPr>
            <a:r>
              <a:rPr lang="it-IT" sz="1600" b="1" spc="-5" dirty="0">
                <a:solidFill>
                  <a:srgbClr val="62666A"/>
                </a:solidFill>
                <a:latin typeface="Arial MT"/>
              </a:rPr>
              <a:t>Integrità</a:t>
            </a:r>
            <a:r>
              <a:rPr lang="it-IT" sz="1600" spc="-5" dirty="0">
                <a:solidFill>
                  <a:srgbClr val="62666A"/>
                </a:solidFill>
                <a:latin typeface="Arial MT"/>
              </a:rPr>
              <a:t>: essere diretto, trasparente e onesto, in tutte le relazioni professionali;</a:t>
            </a:r>
          </a:p>
          <a:p>
            <a:pPr marL="355600" marR="18415" indent="-342900">
              <a:lnSpc>
                <a:spcPct val="100000"/>
              </a:lnSpc>
              <a:spcBef>
                <a:spcPts val="95"/>
              </a:spcBef>
              <a:buAutoNum type="arabicPeriod"/>
            </a:pPr>
            <a:r>
              <a:rPr lang="it-IT" sz="1600" b="1" spc="-5" dirty="0">
                <a:solidFill>
                  <a:srgbClr val="62666A"/>
                </a:solidFill>
                <a:latin typeface="Arial MT"/>
              </a:rPr>
              <a:t>Obiettività</a:t>
            </a:r>
            <a:r>
              <a:rPr lang="it-IT" sz="1600" spc="-5" dirty="0">
                <a:solidFill>
                  <a:srgbClr val="62666A"/>
                </a:solidFill>
                <a:latin typeface="Arial MT"/>
              </a:rPr>
              <a:t>: non scendere a compromessi nell’esprimere il proprio giudizio professionale a causa di pregiudizi, conflitti di interesse o indebite pressioni di terzi;</a:t>
            </a:r>
          </a:p>
          <a:p>
            <a:pPr marL="355600" marR="18415" indent="-342900">
              <a:lnSpc>
                <a:spcPct val="100000"/>
              </a:lnSpc>
              <a:spcBef>
                <a:spcPts val="95"/>
              </a:spcBef>
              <a:buAutoNum type="arabicPeriod"/>
            </a:pPr>
            <a:r>
              <a:rPr lang="it-IT" sz="1600" b="1" spc="-5" dirty="0">
                <a:solidFill>
                  <a:srgbClr val="62666A"/>
                </a:solidFill>
                <a:latin typeface="Arial MT"/>
              </a:rPr>
              <a:t>Formazione e diligenza</a:t>
            </a:r>
            <a:r>
              <a:rPr lang="it-IT" sz="1600" spc="-5" dirty="0">
                <a:solidFill>
                  <a:srgbClr val="62666A"/>
                </a:solidFill>
                <a:latin typeface="Arial MT"/>
              </a:rPr>
              <a:t>: raggiungere e manifestare conoscenze e capacità tali da garantire che il cliente riceva prestazioni basate sui più recenti sviluppi di normativa tecnica e prassi professionale. Agire con diligenza.</a:t>
            </a:r>
          </a:p>
          <a:p>
            <a:pPr marL="355600" marR="18415" indent="-342900">
              <a:lnSpc>
                <a:spcPct val="100000"/>
              </a:lnSpc>
              <a:spcBef>
                <a:spcPts val="95"/>
              </a:spcBef>
              <a:buAutoNum type="arabicPeriod"/>
            </a:pPr>
            <a:r>
              <a:rPr lang="it-IT" sz="1600" b="1" spc="-5" dirty="0">
                <a:solidFill>
                  <a:srgbClr val="62666A"/>
                </a:solidFill>
                <a:latin typeface="Arial MT"/>
              </a:rPr>
              <a:t>Riservatezza</a:t>
            </a:r>
            <a:r>
              <a:rPr lang="it-IT" sz="1600" spc="-5" dirty="0">
                <a:solidFill>
                  <a:srgbClr val="62666A"/>
                </a:solidFill>
                <a:latin typeface="Arial MT"/>
              </a:rPr>
              <a:t>: rispettare la confidenzialità delle informazioni acquisite nella relazione professionale;</a:t>
            </a:r>
          </a:p>
          <a:p>
            <a:pPr marL="355600" marR="18415" indent="-342900">
              <a:lnSpc>
                <a:spcPct val="100000"/>
              </a:lnSpc>
              <a:spcBef>
                <a:spcPts val="95"/>
              </a:spcBef>
              <a:buAutoNum type="arabicPeriod"/>
            </a:pPr>
            <a:r>
              <a:rPr lang="it-IT" sz="1600" b="1" spc="-5" dirty="0">
                <a:solidFill>
                  <a:srgbClr val="62666A"/>
                </a:solidFill>
                <a:latin typeface="Arial MT"/>
              </a:rPr>
              <a:t>Comportamento professionale</a:t>
            </a:r>
            <a:r>
              <a:rPr lang="it-IT" sz="1600" spc="-5" dirty="0">
                <a:solidFill>
                  <a:srgbClr val="62666A"/>
                </a:solidFill>
                <a:latin typeface="Arial MT"/>
              </a:rPr>
              <a:t>: Evitare di compiere azioni che possano portare </a:t>
            </a:r>
            <a:r>
              <a:rPr lang="it-IT" sz="1600" spc="-5" dirty="0" err="1">
                <a:solidFill>
                  <a:srgbClr val="62666A"/>
                </a:solidFill>
                <a:latin typeface="Arial MT"/>
              </a:rPr>
              <a:t>discretito</a:t>
            </a:r>
            <a:r>
              <a:rPr lang="it-IT" sz="1600" spc="-5" dirty="0">
                <a:solidFill>
                  <a:srgbClr val="62666A"/>
                </a:solidFill>
                <a:latin typeface="Arial MT"/>
              </a:rPr>
              <a:t> all’attività di revisione.</a:t>
            </a:r>
          </a:p>
        </p:txBody>
      </p:sp>
    </p:spTree>
    <p:extLst>
      <p:ext uri="{BB962C8B-B14F-4D97-AF65-F5344CB8AC3E}">
        <p14:creationId xmlns:p14="http://schemas.microsoft.com/office/powerpoint/2010/main" val="333411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8214" y="302132"/>
            <a:ext cx="4759325" cy="330835"/>
          </a:xfrm>
          <a:prstGeom prst="rect">
            <a:avLst/>
          </a:prstGeom>
        </p:spPr>
        <p:txBody>
          <a:bodyPr vert="horz" wrap="square" lIns="0" tIns="13335" rIns="0" bIns="0" rtlCol="0">
            <a:spAutoFit/>
          </a:bodyPr>
          <a:lstStyle/>
          <a:p>
            <a:pPr marL="12700">
              <a:lnSpc>
                <a:spcPct val="100000"/>
              </a:lnSpc>
              <a:spcBef>
                <a:spcPts val="105"/>
              </a:spcBef>
            </a:pPr>
            <a:r>
              <a:rPr dirty="0"/>
              <a:t>Il</a:t>
            </a:r>
            <a:r>
              <a:rPr spc="-15" dirty="0"/>
              <a:t> </a:t>
            </a:r>
            <a:r>
              <a:rPr dirty="0"/>
              <a:t>Codice</a:t>
            </a:r>
            <a:r>
              <a:rPr spc="-15" dirty="0"/>
              <a:t> </a:t>
            </a:r>
            <a:r>
              <a:rPr dirty="0"/>
              <a:t>Italiano</a:t>
            </a:r>
            <a:r>
              <a:rPr spc="-20" dirty="0"/>
              <a:t> </a:t>
            </a:r>
            <a:r>
              <a:rPr dirty="0"/>
              <a:t>di</a:t>
            </a:r>
            <a:r>
              <a:rPr spc="-10" dirty="0"/>
              <a:t> </a:t>
            </a:r>
            <a:r>
              <a:rPr spc="-5" dirty="0"/>
              <a:t>Etica</a:t>
            </a:r>
            <a:r>
              <a:rPr dirty="0"/>
              <a:t> ed</a:t>
            </a:r>
            <a:r>
              <a:rPr spc="-20" dirty="0"/>
              <a:t> </a:t>
            </a:r>
            <a:r>
              <a:rPr dirty="0"/>
              <a:t>Indipendenza</a:t>
            </a:r>
          </a:p>
        </p:txBody>
      </p:sp>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53</a:t>
            </a:fld>
            <a:endParaRPr dirty="0"/>
          </a:p>
        </p:txBody>
      </p:sp>
      <p:sp>
        <p:nvSpPr>
          <p:cNvPr id="3" name="object 3"/>
          <p:cNvSpPr txBox="1"/>
          <p:nvPr/>
        </p:nvSpPr>
        <p:spPr>
          <a:xfrm>
            <a:off x="1981200" y="856535"/>
            <a:ext cx="6858000" cy="3769622"/>
          </a:xfrm>
          <a:prstGeom prst="rect">
            <a:avLst/>
          </a:prstGeom>
        </p:spPr>
        <p:txBody>
          <a:bodyPr vert="horz" wrap="square" lIns="0" tIns="12065" rIns="0" bIns="0" rtlCol="0">
            <a:spAutoFit/>
          </a:bodyPr>
          <a:lstStyle/>
          <a:p>
            <a:pPr marL="12700" marR="18415" algn="ctr">
              <a:lnSpc>
                <a:spcPct val="100000"/>
              </a:lnSpc>
              <a:spcBef>
                <a:spcPts val="95"/>
              </a:spcBef>
            </a:pPr>
            <a:r>
              <a:rPr lang="it-IT" sz="1600" b="1" spc="-5" dirty="0">
                <a:solidFill>
                  <a:srgbClr val="62666A"/>
                </a:solidFill>
                <a:latin typeface="Arial MT"/>
              </a:rPr>
              <a:t>Le insidie dell’incarico</a:t>
            </a:r>
          </a:p>
          <a:p>
            <a:pPr marL="355600" marR="18415" indent="-342900">
              <a:lnSpc>
                <a:spcPct val="100000"/>
              </a:lnSpc>
              <a:spcBef>
                <a:spcPts val="95"/>
              </a:spcBef>
              <a:buAutoNum type="arabicPeriod"/>
            </a:pPr>
            <a:r>
              <a:rPr lang="it-IT" sz="1600" b="1" spc="-5" dirty="0">
                <a:solidFill>
                  <a:srgbClr val="62666A"/>
                </a:solidFill>
                <a:latin typeface="Arial MT"/>
              </a:rPr>
              <a:t>Interesse personale</a:t>
            </a:r>
            <a:r>
              <a:rPr lang="it-IT" sz="1600" spc="-5" dirty="0">
                <a:solidFill>
                  <a:srgbClr val="62666A"/>
                </a:solidFill>
                <a:latin typeface="Arial MT"/>
              </a:rPr>
              <a:t>: rischio che un interesse finanziario o di altra natura influenzi il giudizio o il comportamento del revisore;</a:t>
            </a:r>
          </a:p>
          <a:p>
            <a:pPr marL="355600" marR="18415" indent="-342900">
              <a:lnSpc>
                <a:spcPct val="100000"/>
              </a:lnSpc>
              <a:spcBef>
                <a:spcPts val="95"/>
              </a:spcBef>
              <a:buAutoNum type="arabicPeriod"/>
            </a:pPr>
            <a:r>
              <a:rPr lang="it-IT" sz="1600" b="1" spc="-5" dirty="0">
                <a:solidFill>
                  <a:srgbClr val="62666A"/>
                </a:solidFill>
                <a:latin typeface="Arial MT"/>
              </a:rPr>
              <a:t>Auto </a:t>
            </a:r>
            <a:r>
              <a:rPr lang="it-IT" sz="1600" b="1" spc="-5" dirty="0" err="1">
                <a:solidFill>
                  <a:srgbClr val="62666A"/>
                </a:solidFill>
                <a:latin typeface="Arial MT"/>
              </a:rPr>
              <a:t>ri</a:t>
            </a:r>
            <a:r>
              <a:rPr lang="it-IT" sz="1600" b="1" spc="-5" dirty="0">
                <a:solidFill>
                  <a:srgbClr val="62666A"/>
                </a:solidFill>
                <a:latin typeface="Arial MT"/>
              </a:rPr>
              <a:t>-esame</a:t>
            </a:r>
            <a:r>
              <a:rPr lang="it-IT" sz="1600" spc="-5" dirty="0">
                <a:solidFill>
                  <a:srgbClr val="62666A"/>
                </a:solidFill>
                <a:latin typeface="Arial MT"/>
              </a:rPr>
              <a:t>: rischio che l’obiettività del revisore nell’incarico sia influenzata da un giudizio espresso o dai risultati di un servizio già reso da lui o da altro soggetto della sua rete. Ciò si verifica quando in giudizio o i risultati del servizio siano riflessi nell’oggetto dell’incarico in corso; </a:t>
            </a:r>
          </a:p>
          <a:p>
            <a:pPr marL="355600" marR="18415" indent="-342900">
              <a:lnSpc>
                <a:spcPct val="100000"/>
              </a:lnSpc>
              <a:spcBef>
                <a:spcPts val="95"/>
              </a:spcBef>
              <a:buAutoNum type="arabicPeriod"/>
            </a:pPr>
            <a:r>
              <a:rPr lang="it-IT" sz="1600" b="1" spc="-5" dirty="0">
                <a:solidFill>
                  <a:srgbClr val="62666A"/>
                </a:solidFill>
                <a:latin typeface="Arial MT"/>
              </a:rPr>
              <a:t>Promozione interessi clienti</a:t>
            </a:r>
            <a:r>
              <a:rPr lang="it-IT" sz="1600" spc="-5" dirty="0">
                <a:solidFill>
                  <a:srgbClr val="62666A"/>
                </a:solidFill>
                <a:latin typeface="Arial MT"/>
              </a:rPr>
              <a:t>: rischio che il revisore promuova o rappresenti la posizione di un cliente in modo tale che la sua obiettività sia compromessa;</a:t>
            </a:r>
          </a:p>
          <a:p>
            <a:pPr marL="355600" marR="18415" indent="-342900">
              <a:lnSpc>
                <a:spcPct val="100000"/>
              </a:lnSpc>
              <a:spcBef>
                <a:spcPts val="95"/>
              </a:spcBef>
              <a:buAutoNum type="arabicPeriod"/>
            </a:pPr>
            <a:r>
              <a:rPr lang="it-IT" sz="1600" b="1" spc="-5" dirty="0">
                <a:solidFill>
                  <a:srgbClr val="62666A"/>
                </a:solidFill>
                <a:latin typeface="Arial MT"/>
              </a:rPr>
              <a:t>Familiarità</a:t>
            </a:r>
            <a:r>
              <a:rPr lang="it-IT" sz="1600" spc="-5" dirty="0">
                <a:solidFill>
                  <a:srgbClr val="62666A"/>
                </a:solidFill>
                <a:latin typeface="Arial MT"/>
              </a:rPr>
              <a:t>: rischio che, a causa di un rapporto stretto o di lunga durata con un cliente, il revisore risulti troppo accondiscendente verso il cliente o verso le attività da lui richieste;</a:t>
            </a:r>
          </a:p>
          <a:p>
            <a:pPr marL="355600" marR="18415" indent="-342900">
              <a:lnSpc>
                <a:spcPct val="100000"/>
              </a:lnSpc>
              <a:spcBef>
                <a:spcPts val="95"/>
              </a:spcBef>
              <a:buAutoNum type="arabicPeriod"/>
            </a:pPr>
            <a:r>
              <a:rPr lang="it-IT" sz="1600" b="1" spc="-5" dirty="0">
                <a:solidFill>
                  <a:srgbClr val="62666A"/>
                </a:solidFill>
                <a:latin typeface="Arial MT"/>
              </a:rPr>
              <a:t>Intimidazione</a:t>
            </a:r>
            <a:r>
              <a:rPr lang="it-IT" sz="1600" spc="-5" dirty="0">
                <a:solidFill>
                  <a:srgbClr val="62666A"/>
                </a:solidFill>
                <a:latin typeface="Arial MT"/>
              </a:rPr>
              <a:t>: rischio che un revisore sia dissuaso dall’agire in modo obiettivo a causa di pressioni, reali o percepite.</a:t>
            </a:r>
          </a:p>
        </p:txBody>
      </p:sp>
    </p:spTree>
    <p:extLst>
      <p:ext uri="{BB962C8B-B14F-4D97-AF65-F5344CB8AC3E}">
        <p14:creationId xmlns:p14="http://schemas.microsoft.com/office/powerpoint/2010/main" val="2604559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836" y="2651887"/>
            <a:ext cx="7601584" cy="628377"/>
          </a:xfrm>
          <a:prstGeom prst="rect">
            <a:avLst/>
          </a:prstGeom>
        </p:spPr>
        <p:txBody>
          <a:bodyPr vert="horz" wrap="square" lIns="0" tIns="12700" rIns="0" bIns="0" rtlCol="0">
            <a:spAutoFit/>
          </a:bodyPr>
          <a:lstStyle/>
          <a:p>
            <a:pPr marL="12700" marR="5080">
              <a:lnSpc>
                <a:spcPct val="100000"/>
              </a:lnSpc>
              <a:spcBef>
                <a:spcPts val="100"/>
              </a:spcBef>
            </a:pPr>
            <a:r>
              <a:rPr lang="it-IT" dirty="0"/>
              <a:t>Revisione sulla documentazione trimestrale a supporto del calcolo degli indicatori sulla cri</a:t>
            </a:r>
            <a:endParaRPr dirty="0"/>
          </a:p>
        </p:txBody>
      </p:sp>
      <p:sp>
        <p:nvSpPr>
          <p:cNvPr id="3" name="object 3"/>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54</a:t>
            </a:fld>
            <a:endParaRPr dirty="0"/>
          </a:p>
        </p:txBody>
      </p:sp>
    </p:spTree>
    <p:extLst>
      <p:ext uri="{BB962C8B-B14F-4D97-AF65-F5344CB8AC3E}">
        <p14:creationId xmlns:p14="http://schemas.microsoft.com/office/powerpoint/2010/main" val="906055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55</a:t>
            </a:fld>
            <a:endParaRPr dirty="0"/>
          </a:p>
        </p:txBody>
      </p:sp>
      <p:sp>
        <p:nvSpPr>
          <p:cNvPr id="7" name="CasellaDiTesto 6">
            <a:extLst>
              <a:ext uri="{FF2B5EF4-FFF2-40B4-BE49-F238E27FC236}">
                <a16:creationId xmlns:a16="http://schemas.microsoft.com/office/drawing/2014/main" id="{E8AF71B6-E488-CE3F-DC48-EF98F1672FEA}"/>
              </a:ext>
            </a:extLst>
          </p:cNvPr>
          <p:cNvSpPr txBox="1"/>
          <p:nvPr/>
        </p:nvSpPr>
        <p:spPr>
          <a:xfrm>
            <a:off x="609600" y="133350"/>
            <a:ext cx="8305801" cy="677108"/>
          </a:xfrm>
          <a:prstGeom prst="rect">
            <a:avLst/>
          </a:prstGeom>
          <a:noFill/>
        </p:spPr>
        <p:txBody>
          <a:bodyPr wrap="square" rtlCol="0">
            <a:spAutoFit/>
          </a:bodyPr>
          <a:lstStyle/>
          <a:p>
            <a:pPr algn="ctr"/>
            <a:r>
              <a:rPr lang="it-IT" sz="3800" dirty="0"/>
              <a:t>Principali novità</a:t>
            </a:r>
          </a:p>
        </p:txBody>
      </p:sp>
      <p:sp>
        <p:nvSpPr>
          <p:cNvPr id="8" name="CasellaDiTesto 7">
            <a:extLst>
              <a:ext uri="{FF2B5EF4-FFF2-40B4-BE49-F238E27FC236}">
                <a16:creationId xmlns:a16="http://schemas.microsoft.com/office/drawing/2014/main" id="{9071E919-CA56-244C-983F-D4A314121CCA}"/>
              </a:ext>
            </a:extLst>
          </p:cNvPr>
          <p:cNvSpPr txBox="1"/>
          <p:nvPr/>
        </p:nvSpPr>
        <p:spPr>
          <a:xfrm>
            <a:off x="1752600" y="932138"/>
            <a:ext cx="7099169" cy="3656129"/>
          </a:xfrm>
          <a:prstGeom prst="rect">
            <a:avLst/>
          </a:prstGeom>
          <a:noFill/>
        </p:spPr>
        <p:txBody>
          <a:bodyPr wrap="square">
            <a:spAutoFit/>
          </a:bodyPr>
          <a:lstStyle/>
          <a:p>
            <a:pPr marL="12700" marR="6985" algn="just">
              <a:lnSpc>
                <a:spcPct val="100800"/>
              </a:lnSpc>
              <a:spcBef>
                <a:spcPts val="90"/>
              </a:spcBef>
            </a:pPr>
            <a:r>
              <a:rPr lang="it-IT" sz="1600" spc="-5" dirty="0">
                <a:solidFill>
                  <a:schemeClr val="tx2"/>
                </a:solidFill>
                <a:latin typeface="Tahoma"/>
                <a:cs typeface="Tahoma"/>
              </a:rPr>
              <a:t>Il </a:t>
            </a:r>
            <a:r>
              <a:rPr lang="it-IT" sz="1600" dirty="0" err="1">
                <a:solidFill>
                  <a:schemeClr val="tx2"/>
                </a:solidFill>
                <a:latin typeface="Tahoma"/>
                <a:cs typeface="Tahoma"/>
              </a:rPr>
              <a:t>D.Lgs.</a:t>
            </a:r>
            <a:r>
              <a:rPr lang="it-IT" sz="1600" dirty="0">
                <a:solidFill>
                  <a:schemeClr val="tx2"/>
                </a:solidFill>
                <a:latin typeface="Tahoma"/>
                <a:cs typeface="Tahoma"/>
              </a:rPr>
              <a:t> </a:t>
            </a:r>
            <a:r>
              <a:rPr lang="it-IT" sz="1600" spc="-5" dirty="0">
                <a:solidFill>
                  <a:schemeClr val="tx2"/>
                </a:solidFill>
                <a:latin typeface="Tahoma"/>
                <a:cs typeface="Tahoma"/>
              </a:rPr>
              <a:t>n. 83/2022, recependo le disposizioni europee previste dalla Dir. </a:t>
            </a:r>
            <a:r>
              <a:rPr lang="it-IT" sz="1600" dirty="0">
                <a:solidFill>
                  <a:schemeClr val="tx2"/>
                </a:solidFill>
                <a:latin typeface="Tahoma"/>
                <a:cs typeface="Tahoma"/>
              </a:rPr>
              <a:t>n. </a:t>
            </a:r>
            <a:r>
              <a:rPr lang="it-IT" sz="1600" spc="-5" dirty="0">
                <a:solidFill>
                  <a:schemeClr val="tx2"/>
                </a:solidFill>
                <a:latin typeface="Tahoma"/>
                <a:cs typeface="Tahoma"/>
              </a:rPr>
              <a:t>1023/2019, </a:t>
            </a:r>
            <a:r>
              <a:rPr lang="it-IT" sz="1600" b="1" spc="-5" dirty="0">
                <a:solidFill>
                  <a:schemeClr val="tx2"/>
                </a:solidFill>
                <a:latin typeface="Tahoma"/>
                <a:cs typeface="Tahoma"/>
              </a:rPr>
              <a:t>depotenzia totalmente </a:t>
            </a:r>
            <a:r>
              <a:rPr lang="it-IT" sz="1600" b="1" dirty="0">
                <a:solidFill>
                  <a:schemeClr val="tx2"/>
                </a:solidFill>
                <a:latin typeface="Tahoma"/>
                <a:cs typeface="Tahoma"/>
              </a:rPr>
              <a:t>i </a:t>
            </a:r>
            <a:r>
              <a:rPr lang="it-IT" sz="1600" b="1" spc="-5" dirty="0">
                <a:solidFill>
                  <a:schemeClr val="tx2"/>
                </a:solidFill>
                <a:latin typeface="Tahoma"/>
                <a:cs typeface="Tahoma"/>
              </a:rPr>
              <a:t>sistemi di allerta </a:t>
            </a:r>
            <a:r>
              <a:rPr lang="it-IT" sz="1600" spc="-5" dirty="0">
                <a:solidFill>
                  <a:schemeClr val="tx2"/>
                </a:solidFill>
                <a:latin typeface="Tahoma"/>
                <a:cs typeface="Tahoma"/>
              </a:rPr>
              <a:t>e, per il tramite </a:t>
            </a:r>
            <a:r>
              <a:rPr lang="it-IT" sz="1600" dirty="0">
                <a:solidFill>
                  <a:schemeClr val="tx2"/>
                </a:solidFill>
                <a:latin typeface="Tahoma"/>
                <a:cs typeface="Tahoma"/>
              </a:rPr>
              <a:t>del </a:t>
            </a:r>
            <a:r>
              <a:rPr lang="it-IT" sz="1600" spc="-5" dirty="0">
                <a:solidFill>
                  <a:schemeClr val="tx2"/>
                </a:solidFill>
                <a:latin typeface="Tahoma"/>
                <a:cs typeface="Tahoma"/>
              </a:rPr>
              <a:t>novellato art. </a:t>
            </a:r>
            <a:r>
              <a:rPr lang="it-IT" sz="1600" dirty="0">
                <a:solidFill>
                  <a:schemeClr val="tx2"/>
                </a:solidFill>
                <a:latin typeface="Tahoma"/>
                <a:cs typeface="Tahoma"/>
              </a:rPr>
              <a:t>6, </a:t>
            </a:r>
            <a:r>
              <a:rPr lang="it-IT" sz="1600" spc="-5" dirty="0">
                <a:solidFill>
                  <a:schemeClr val="tx2"/>
                </a:solidFill>
                <a:latin typeface="Tahoma"/>
                <a:cs typeface="Tahoma"/>
              </a:rPr>
              <a:t>recepisce il </a:t>
            </a:r>
            <a:r>
              <a:rPr lang="it-IT" sz="1600" dirty="0">
                <a:solidFill>
                  <a:schemeClr val="tx2"/>
                </a:solidFill>
                <a:latin typeface="Tahoma"/>
                <a:cs typeface="Tahoma"/>
              </a:rPr>
              <a:t>nuovo </a:t>
            </a:r>
            <a:r>
              <a:rPr lang="it-IT" sz="1600" spc="-5" dirty="0">
                <a:solidFill>
                  <a:schemeClr val="tx2"/>
                </a:solidFill>
                <a:latin typeface="Tahoma"/>
                <a:cs typeface="Tahoma"/>
              </a:rPr>
              <a:t>istituto della </a:t>
            </a:r>
            <a:r>
              <a:rPr lang="it-IT" sz="1600" b="1" spc="-5" dirty="0">
                <a:solidFill>
                  <a:schemeClr val="tx2"/>
                </a:solidFill>
                <a:latin typeface="Tahoma"/>
                <a:cs typeface="Tahoma"/>
              </a:rPr>
              <a:t>composizione negoziata della</a:t>
            </a:r>
            <a:r>
              <a:rPr lang="it-IT" sz="1600" b="1" dirty="0">
                <a:solidFill>
                  <a:schemeClr val="tx2"/>
                </a:solidFill>
                <a:latin typeface="Tahoma"/>
                <a:cs typeface="Tahoma"/>
              </a:rPr>
              <a:t> </a:t>
            </a:r>
            <a:r>
              <a:rPr lang="it-IT" sz="1600" b="1" spc="-5" dirty="0">
                <a:solidFill>
                  <a:schemeClr val="tx2"/>
                </a:solidFill>
                <a:latin typeface="Tahoma"/>
                <a:cs typeface="Tahoma"/>
              </a:rPr>
              <a:t>crisi</a:t>
            </a:r>
            <a:r>
              <a:rPr lang="it-IT" sz="1600" spc="-5" dirty="0">
                <a:solidFill>
                  <a:schemeClr val="tx2"/>
                </a:solidFill>
                <a:latin typeface="Tahoma"/>
                <a:cs typeface="Tahoma"/>
              </a:rPr>
              <a:t>,</a:t>
            </a:r>
            <a:r>
              <a:rPr lang="it-IT" sz="1600" dirty="0">
                <a:solidFill>
                  <a:schemeClr val="tx2"/>
                </a:solidFill>
                <a:latin typeface="Tahoma"/>
                <a:cs typeface="Tahoma"/>
              </a:rPr>
              <a:t> la </a:t>
            </a:r>
            <a:r>
              <a:rPr lang="it-IT" sz="1600" b="1" spc="-5" dirty="0">
                <a:solidFill>
                  <a:schemeClr val="tx2"/>
                </a:solidFill>
                <a:latin typeface="Tahoma"/>
                <a:cs typeface="Tahoma"/>
              </a:rPr>
              <a:t>piattaforma unica</a:t>
            </a:r>
            <a:r>
              <a:rPr lang="it-IT" sz="1600" b="1" dirty="0">
                <a:solidFill>
                  <a:schemeClr val="tx2"/>
                </a:solidFill>
                <a:latin typeface="Tahoma"/>
                <a:cs typeface="Tahoma"/>
              </a:rPr>
              <a:t> </a:t>
            </a:r>
            <a:r>
              <a:rPr lang="it-IT" sz="1600" b="1" spc="-5" dirty="0">
                <a:solidFill>
                  <a:schemeClr val="tx2"/>
                </a:solidFill>
                <a:latin typeface="Tahoma"/>
                <a:cs typeface="Tahoma"/>
              </a:rPr>
              <a:t>nazionale</a:t>
            </a:r>
            <a:r>
              <a:rPr lang="it-IT" sz="1600" spc="-5" dirty="0">
                <a:solidFill>
                  <a:schemeClr val="tx2"/>
                </a:solidFill>
                <a:latin typeface="Tahoma"/>
                <a:cs typeface="Tahoma"/>
              </a:rPr>
              <a:t>,</a:t>
            </a:r>
            <a:r>
              <a:rPr lang="it-IT" sz="1600" dirty="0">
                <a:solidFill>
                  <a:schemeClr val="tx2"/>
                </a:solidFill>
                <a:latin typeface="Tahoma"/>
                <a:cs typeface="Tahoma"/>
              </a:rPr>
              <a:t> il </a:t>
            </a:r>
            <a:r>
              <a:rPr lang="it-IT" sz="1600" b="1" spc="-5" dirty="0">
                <a:solidFill>
                  <a:schemeClr val="tx2"/>
                </a:solidFill>
                <a:latin typeface="Tahoma"/>
                <a:cs typeface="Tahoma"/>
              </a:rPr>
              <a:t>concordato semplificato</a:t>
            </a:r>
            <a:r>
              <a:rPr lang="it-IT" sz="1600" spc="-5" dirty="0">
                <a:solidFill>
                  <a:schemeClr val="tx2"/>
                </a:solidFill>
                <a:latin typeface="Tahoma"/>
                <a:cs typeface="Tahoma"/>
              </a:rPr>
              <a:t>.</a:t>
            </a:r>
            <a:endParaRPr lang="it-IT" sz="1600" dirty="0">
              <a:solidFill>
                <a:schemeClr val="tx2"/>
              </a:solidFill>
              <a:latin typeface="Tahoma"/>
              <a:cs typeface="Tahoma"/>
            </a:endParaRPr>
          </a:p>
          <a:p>
            <a:pPr marL="12700" marR="5080" algn="just">
              <a:lnSpc>
                <a:spcPct val="100600"/>
              </a:lnSpc>
              <a:spcBef>
                <a:spcPts val="395"/>
              </a:spcBef>
            </a:pPr>
            <a:r>
              <a:rPr lang="it-IT" sz="1600" spc="-5" dirty="0">
                <a:solidFill>
                  <a:schemeClr val="tx2"/>
                </a:solidFill>
                <a:latin typeface="Tahoma"/>
                <a:cs typeface="Tahoma"/>
              </a:rPr>
              <a:t>In particolare, </a:t>
            </a:r>
            <a:r>
              <a:rPr lang="it-IT" sz="1600" dirty="0">
                <a:solidFill>
                  <a:schemeClr val="tx2"/>
                </a:solidFill>
                <a:latin typeface="Tahoma"/>
                <a:cs typeface="Tahoma"/>
              </a:rPr>
              <a:t>la </a:t>
            </a:r>
            <a:r>
              <a:rPr lang="it-IT" sz="1600" b="1" spc="-5" dirty="0">
                <a:solidFill>
                  <a:schemeClr val="tx2"/>
                </a:solidFill>
                <a:latin typeface="Tahoma"/>
                <a:cs typeface="Tahoma"/>
              </a:rPr>
              <a:t>composizione negoziata della crisi </a:t>
            </a:r>
            <a:r>
              <a:rPr lang="it-IT" sz="1600" dirty="0">
                <a:solidFill>
                  <a:schemeClr val="tx2"/>
                </a:solidFill>
                <a:latin typeface="Tahoma"/>
                <a:cs typeface="Tahoma"/>
              </a:rPr>
              <a:t>diventa </a:t>
            </a:r>
            <a:r>
              <a:rPr lang="it-IT" sz="1600" spc="-5" dirty="0">
                <a:solidFill>
                  <a:schemeClr val="tx2"/>
                </a:solidFill>
                <a:latin typeface="Tahoma"/>
                <a:cs typeface="Tahoma"/>
              </a:rPr>
              <a:t>l’istituto di regolazione alternativa </a:t>
            </a:r>
            <a:r>
              <a:rPr lang="it-IT" sz="1600" dirty="0">
                <a:solidFill>
                  <a:schemeClr val="tx2"/>
                </a:solidFill>
                <a:latin typeface="Tahoma"/>
                <a:cs typeface="Tahoma"/>
              </a:rPr>
              <a:t>e </a:t>
            </a:r>
            <a:r>
              <a:rPr lang="it-IT" sz="1600" spc="-5" dirty="0">
                <a:solidFill>
                  <a:schemeClr val="tx2"/>
                </a:solidFill>
                <a:latin typeface="Tahoma"/>
                <a:cs typeface="Tahoma"/>
              </a:rPr>
              <a:t>preventiva rispetto </a:t>
            </a:r>
            <a:r>
              <a:rPr lang="it-IT" sz="1600" dirty="0">
                <a:solidFill>
                  <a:schemeClr val="tx2"/>
                </a:solidFill>
                <a:latin typeface="Tahoma"/>
                <a:cs typeface="Tahoma"/>
              </a:rPr>
              <a:t>a </a:t>
            </a:r>
            <a:r>
              <a:rPr lang="it-IT" sz="1600" spc="-5" dirty="0">
                <a:solidFill>
                  <a:schemeClr val="tx2"/>
                </a:solidFill>
                <a:latin typeface="Tahoma"/>
                <a:cs typeface="Tahoma"/>
              </a:rPr>
              <a:t>quella </a:t>
            </a:r>
            <a:r>
              <a:rPr lang="it-IT" sz="1600" dirty="0">
                <a:solidFill>
                  <a:schemeClr val="tx2"/>
                </a:solidFill>
                <a:latin typeface="Tahoma"/>
                <a:cs typeface="Tahoma"/>
              </a:rPr>
              <a:t>giudiziaria, </a:t>
            </a:r>
            <a:r>
              <a:rPr lang="it-IT" sz="1600" spc="-5" dirty="0">
                <a:solidFill>
                  <a:schemeClr val="tx2"/>
                </a:solidFill>
                <a:latin typeface="Tahoma"/>
                <a:cs typeface="Tahoma"/>
              </a:rPr>
              <a:t>esplicitamente volta </a:t>
            </a:r>
            <a:r>
              <a:rPr lang="it-IT" sz="1600" dirty="0">
                <a:solidFill>
                  <a:schemeClr val="tx2"/>
                </a:solidFill>
                <a:latin typeface="Tahoma"/>
                <a:cs typeface="Tahoma"/>
              </a:rPr>
              <a:t>a </a:t>
            </a:r>
            <a:r>
              <a:rPr lang="it-IT" sz="1600" spc="-5" dirty="0">
                <a:solidFill>
                  <a:schemeClr val="tx2"/>
                </a:solidFill>
                <a:latin typeface="Tahoma"/>
                <a:cs typeface="Tahoma"/>
              </a:rPr>
              <a:t>ristrutturare tanto la crisi, come </a:t>
            </a:r>
            <a:r>
              <a:rPr lang="it-IT" sz="1600" dirty="0">
                <a:solidFill>
                  <a:schemeClr val="tx2"/>
                </a:solidFill>
                <a:latin typeface="Tahoma"/>
                <a:cs typeface="Tahoma"/>
              </a:rPr>
              <a:t>l’insolvenza dei debitori </a:t>
            </a:r>
            <a:r>
              <a:rPr lang="it-IT" sz="1600" spc="-5" dirty="0">
                <a:solidFill>
                  <a:schemeClr val="tx2"/>
                </a:solidFill>
                <a:latin typeface="Tahoma"/>
                <a:cs typeface="Tahoma"/>
              </a:rPr>
              <a:t>che, con larga accessibilità, ora possono ricorrervi. Aspetto </a:t>
            </a:r>
            <a:r>
              <a:rPr lang="it-IT" sz="1600" dirty="0">
                <a:solidFill>
                  <a:schemeClr val="tx2"/>
                </a:solidFill>
                <a:latin typeface="Tahoma"/>
                <a:cs typeface="Tahoma"/>
              </a:rPr>
              <a:t>importante è </a:t>
            </a:r>
            <a:r>
              <a:rPr lang="it-IT" sz="1600" spc="-5" dirty="0">
                <a:solidFill>
                  <a:schemeClr val="tx2"/>
                </a:solidFill>
                <a:latin typeface="Tahoma"/>
                <a:cs typeface="Tahoma"/>
              </a:rPr>
              <a:t>che nella nuova formulazione</a:t>
            </a:r>
            <a:r>
              <a:rPr lang="it-IT" sz="1600" spc="40" dirty="0">
                <a:solidFill>
                  <a:schemeClr val="tx2"/>
                </a:solidFill>
                <a:latin typeface="Tahoma"/>
                <a:cs typeface="Tahoma"/>
              </a:rPr>
              <a:t> </a:t>
            </a:r>
            <a:r>
              <a:rPr lang="it-IT" sz="1600" dirty="0">
                <a:solidFill>
                  <a:schemeClr val="tx2"/>
                </a:solidFill>
                <a:latin typeface="Tahoma"/>
                <a:cs typeface="Tahoma"/>
              </a:rPr>
              <a:t>del</a:t>
            </a:r>
            <a:r>
              <a:rPr lang="it-IT" sz="1600" spc="40" dirty="0">
                <a:solidFill>
                  <a:schemeClr val="tx2"/>
                </a:solidFill>
                <a:latin typeface="Tahoma"/>
                <a:cs typeface="Tahoma"/>
              </a:rPr>
              <a:t> </a:t>
            </a:r>
            <a:r>
              <a:rPr lang="it-IT" sz="1600" spc="-5" dirty="0">
                <a:solidFill>
                  <a:schemeClr val="tx2"/>
                </a:solidFill>
                <a:latin typeface="Tahoma"/>
                <a:cs typeface="Tahoma"/>
              </a:rPr>
              <a:t>Titolo</a:t>
            </a:r>
            <a:r>
              <a:rPr lang="it-IT" sz="1600" spc="45" dirty="0">
                <a:solidFill>
                  <a:schemeClr val="tx2"/>
                </a:solidFill>
                <a:latin typeface="Tahoma"/>
                <a:cs typeface="Tahoma"/>
              </a:rPr>
              <a:t> </a:t>
            </a:r>
            <a:r>
              <a:rPr lang="it-IT" sz="1600" spc="-5" dirty="0">
                <a:solidFill>
                  <a:schemeClr val="tx2"/>
                </a:solidFill>
                <a:latin typeface="Tahoma"/>
                <a:cs typeface="Tahoma"/>
              </a:rPr>
              <a:t>II</a:t>
            </a:r>
            <a:r>
              <a:rPr lang="it-IT" sz="1600" spc="40" dirty="0">
                <a:solidFill>
                  <a:schemeClr val="tx2"/>
                </a:solidFill>
                <a:latin typeface="Tahoma"/>
                <a:cs typeface="Tahoma"/>
              </a:rPr>
              <a:t> </a:t>
            </a:r>
            <a:r>
              <a:rPr lang="it-IT" sz="1600" spc="-5" dirty="0">
                <a:solidFill>
                  <a:schemeClr val="tx2"/>
                </a:solidFill>
                <a:latin typeface="Tahoma"/>
                <a:cs typeface="Tahoma"/>
              </a:rPr>
              <a:t>non</a:t>
            </a:r>
            <a:r>
              <a:rPr lang="it-IT" sz="1600" spc="40" dirty="0">
                <a:solidFill>
                  <a:schemeClr val="tx2"/>
                </a:solidFill>
                <a:latin typeface="Tahoma"/>
                <a:cs typeface="Tahoma"/>
              </a:rPr>
              <a:t> </a:t>
            </a:r>
            <a:r>
              <a:rPr lang="it-IT" sz="1600" spc="-5" dirty="0">
                <a:solidFill>
                  <a:schemeClr val="tx2"/>
                </a:solidFill>
                <a:latin typeface="Tahoma"/>
                <a:cs typeface="Tahoma"/>
              </a:rPr>
              <a:t>sono</a:t>
            </a:r>
            <a:r>
              <a:rPr lang="it-IT" sz="1600" spc="45" dirty="0">
                <a:solidFill>
                  <a:schemeClr val="tx2"/>
                </a:solidFill>
                <a:latin typeface="Tahoma"/>
                <a:cs typeface="Tahoma"/>
              </a:rPr>
              <a:t> </a:t>
            </a:r>
            <a:r>
              <a:rPr lang="it-IT" sz="1600" spc="-5" dirty="0">
                <a:solidFill>
                  <a:schemeClr val="tx2"/>
                </a:solidFill>
                <a:latin typeface="Tahoma"/>
                <a:cs typeface="Tahoma"/>
              </a:rPr>
              <a:t>più</a:t>
            </a:r>
            <a:r>
              <a:rPr lang="it-IT" sz="1600" spc="45" dirty="0">
                <a:solidFill>
                  <a:schemeClr val="tx2"/>
                </a:solidFill>
                <a:latin typeface="Tahoma"/>
                <a:cs typeface="Tahoma"/>
              </a:rPr>
              <a:t> </a:t>
            </a:r>
            <a:r>
              <a:rPr lang="it-IT" sz="1600" spc="-5" dirty="0">
                <a:solidFill>
                  <a:schemeClr val="tx2"/>
                </a:solidFill>
                <a:latin typeface="Tahoma"/>
                <a:cs typeface="Tahoma"/>
              </a:rPr>
              <a:t>previsti</a:t>
            </a:r>
            <a:r>
              <a:rPr lang="it-IT" sz="1600" spc="30" dirty="0">
                <a:solidFill>
                  <a:schemeClr val="tx2"/>
                </a:solidFill>
                <a:latin typeface="Tahoma"/>
                <a:cs typeface="Tahoma"/>
              </a:rPr>
              <a:t> </a:t>
            </a:r>
            <a:r>
              <a:rPr lang="it-IT" sz="1600" dirty="0">
                <a:solidFill>
                  <a:schemeClr val="tx2"/>
                </a:solidFill>
                <a:latin typeface="Tahoma"/>
                <a:cs typeface="Tahoma"/>
              </a:rPr>
              <a:t>gli</a:t>
            </a:r>
            <a:r>
              <a:rPr lang="it-IT" sz="1600" spc="45" dirty="0">
                <a:solidFill>
                  <a:schemeClr val="tx2"/>
                </a:solidFill>
                <a:latin typeface="Tahoma"/>
                <a:cs typeface="Tahoma"/>
              </a:rPr>
              <a:t> </a:t>
            </a:r>
            <a:r>
              <a:rPr lang="it-IT" sz="1600" dirty="0">
                <a:solidFill>
                  <a:schemeClr val="tx2"/>
                </a:solidFill>
                <a:latin typeface="Tahoma"/>
                <a:cs typeface="Tahoma"/>
              </a:rPr>
              <a:t>indicatori</a:t>
            </a:r>
            <a:r>
              <a:rPr lang="it-IT" sz="1600" spc="40" dirty="0">
                <a:solidFill>
                  <a:schemeClr val="tx2"/>
                </a:solidFill>
                <a:latin typeface="Tahoma"/>
                <a:cs typeface="Tahoma"/>
              </a:rPr>
              <a:t> </a:t>
            </a:r>
            <a:r>
              <a:rPr lang="it-IT" sz="1600" spc="-5" dirty="0">
                <a:solidFill>
                  <a:schemeClr val="tx2"/>
                </a:solidFill>
                <a:latin typeface="Tahoma"/>
                <a:cs typeface="Tahoma"/>
              </a:rPr>
              <a:t>della</a:t>
            </a:r>
            <a:r>
              <a:rPr lang="it-IT" sz="1600" spc="30" dirty="0">
                <a:solidFill>
                  <a:schemeClr val="tx2"/>
                </a:solidFill>
                <a:latin typeface="Tahoma"/>
                <a:cs typeface="Tahoma"/>
              </a:rPr>
              <a:t> </a:t>
            </a:r>
            <a:r>
              <a:rPr lang="it-IT" sz="1600" spc="-5" dirty="0">
                <a:solidFill>
                  <a:schemeClr val="tx2"/>
                </a:solidFill>
                <a:latin typeface="Tahoma"/>
                <a:cs typeface="Tahoma"/>
              </a:rPr>
              <a:t>crisi</a:t>
            </a:r>
            <a:r>
              <a:rPr lang="it-IT" sz="1600" spc="35" dirty="0">
                <a:solidFill>
                  <a:schemeClr val="tx2"/>
                </a:solidFill>
                <a:latin typeface="Tahoma"/>
                <a:cs typeface="Tahoma"/>
              </a:rPr>
              <a:t> </a:t>
            </a:r>
            <a:r>
              <a:rPr lang="it-IT" sz="1600" dirty="0">
                <a:solidFill>
                  <a:schemeClr val="tx2"/>
                </a:solidFill>
                <a:latin typeface="Tahoma"/>
                <a:cs typeface="Tahoma"/>
              </a:rPr>
              <a:t>né</a:t>
            </a:r>
            <a:r>
              <a:rPr lang="it-IT" sz="1600" spc="40" dirty="0">
                <a:solidFill>
                  <a:schemeClr val="tx2"/>
                </a:solidFill>
                <a:latin typeface="Tahoma"/>
                <a:cs typeface="Tahoma"/>
              </a:rPr>
              <a:t> </a:t>
            </a:r>
            <a:r>
              <a:rPr lang="it-IT" sz="1600" dirty="0">
                <a:solidFill>
                  <a:schemeClr val="tx2"/>
                </a:solidFill>
                <a:latin typeface="Tahoma"/>
                <a:cs typeface="Tahoma"/>
              </a:rPr>
              <a:t>l’intervento</a:t>
            </a:r>
            <a:r>
              <a:rPr lang="it-IT" sz="1600" spc="45" dirty="0">
                <a:solidFill>
                  <a:schemeClr val="tx2"/>
                </a:solidFill>
                <a:latin typeface="Tahoma"/>
                <a:cs typeface="Tahoma"/>
              </a:rPr>
              <a:t> </a:t>
            </a:r>
            <a:r>
              <a:rPr lang="it-IT" sz="1600" spc="-5" dirty="0">
                <a:solidFill>
                  <a:schemeClr val="tx2"/>
                </a:solidFill>
                <a:latin typeface="Tahoma"/>
                <a:cs typeface="Tahoma"/>
              </a:rPr>
              <a:t>del</a:t>
            </a:r>
            <a:r>
              <a:rPr lang="it-IT" sz="1600" spc="40" dirty="0">
                <a:solidFill>
                  <a:schemeClr val="tx2"/>
                </a:solidFill>
                <a:latin typeface="Tahoma"/>
                <a:cs typeface="Tahoma"/>
              </a:rPr>
              <a:t> </a:t>
            </a:r>
            <a:r>
              <a:rPr lang="it-IT" sz="1600" spc="-5" dirty="0">
                <a:solidFill>
                  <a:schemeClr val="tx2"/>
                </a:solidFill>
                <a:latin typeface="Tahoma"/>
                <a:cs typeface="Tahoma"/>
              </a:rPr>
              <a:t>Pubblico</a:t>
            </a:r>
            <a:r>
              <a:rPr lang="it-IT" sz="1600" spc="40" dirty="0">
                <a:solidFill>
                  <a:schemeClr val="tx2"/>
                </a:solidFill>
                <a:latin typeface="Tahoma"/>
                <a:cs typeface="Tahoma"/>
              </a:rPr>
              <a:t> </a:t>
            </a:r>
            <a:r>
              <a:rPr lang="it-IT" sz="1600" spc="-5" dirty="0">
                <a:solidFill>
                  <a:schemeClr val="tx2"/>
                </a:solidFill>
                <a:latin typeface="Tahoma"/>
                <a:cs typeface="Tahoma"/>
              </a:rPr>
              <a:t>Ministero</a:t>
            </a:r>
            <a:r>
              <a:rPr lang="it-IT" sz="1600" spc="45" dirty="0">
                <a:solidFill>
                  <a:schemeClr val="tx2"/>
                </a:solidFill>
                <a:latin typeface="Tahoma"/>
                <a:cs typeface="Tahoma"/>
              </a:rPr>
              <a:t> </a:t>
            </a:r>
            <a:r>
              <a:rPr lang="it-IT" sz="1600" dirty="0">
                <a:solidFill>
                  <a:schemeClr val="tx2"/>
                </a:solidFill>
                <a:latin typeface="Tahoma"/>
                <a:cs typeface="Tahoma"/>
              </a:rPr>
              <a:t>e</a:t>
            </a:r>
            <a:r>
              <a:rPr lang="it-IT" sz="1600" spc="40" dirty="0">
                <a:solidFill>
                  <a:schemeClr val="tx2"/>
                </a:solidFill>
                <a:latin typeface="Tahoma"/>
                <a:cs typeface="Tahoma"/>
              </a:rPr>
              <a:t> </a:t>
            </a:r>
            <a:r>
              <a:rPr lang="it-IT" sz="1600" spc="-10" dirty="0">
                <a:solidFill>
                  <a:schemeClr val="tx2"/>
                </a:solidFill>
                <a:latin typeface="Tahoma"/>
                <a:cs typeface="Tahoma"/>
              </a:rPr>
              <a:t>vie</a:t>
            </a:r>
            <a:r>
              <a:rPr lang="it-IT" sz="1600" spc="-5" dirty="0">
                <a:solidFill>
                  <a:schemeClr val="tx2"/>
                </a:solidFill>
                <a:latin typeface="Tahoma"/>
                <a:cs typeface="Tahoma"/>
              </a:rPr>
              <a:t>ne eliminato l’OCRI.</a:t>
            </a:r>
            <a:endParaRPr lang="it-IT" sz="1600" dirty="0">
              <a:solidFill>
                <a:schemeClr val="tx2"/>
              </a:solidFill>
              <a:latin typeface="Tahoma"/>
              <a:cs typeface="Tahoma"/>
            </a:endParaRPr>
          </a:p>
          <a:p>
            <a:pPr marL="12700" marR="5715" algn="just">
              <a:lnSpc>
                <a:spcPct val="101000"/>
              </a:lnSpc>
              <a:spcBef>
                <a:spcPts val="390"/>
              </a:spcBef>
            </a:pPr>
            <a:r>
              <a:rPr lang="it-IT" sz="1600" spc="-5" dirty="0">
                <a:solidFill>
                  <a:schemeClr val="tx2"/>
                </a:solidFill>
                <a:latin typeface="Tahoma"/>
                <a:cs typeface="Tahoma"/>
              </a:rPr>
              <a:t>In particolare, </a:t>
            </a:r>
            <a:r>
              <a:rPr lang="it-IT" sz="1600" dirty="0">
                <a:solidFill>
                  <a:schemeClr val="tx2"/>
                </a:solidFill>
                <a:latin typeface="Tahoma"/>
                <a:cs typeface="Tahoma"/>
              </a:rPr>
              <a:t>l’art. </a:t>
            </a:r>
            <a:r>
              <a:rPr lang="it-IT" sz="1600" spc="-5" dirty="0">
                <a:solidFill>
                  <a:schemeClr val="tx2"/>
                </a:solidFill>
                <a:latin typeface="Tahoma"/>
                <a:cs typeface="Tahoma"/>
              </a:rPr>
              <a:t>3, comma 3, </a:t>
            </a:r>
            <a:r>
              <a:rPr lang="it-IT" sz="1600" dirty="0">
                <a:solidFill>
                  <a:schemeClr val="tx2"/>
                </a:solidFill>
                <a:latin typeface="Tahoma"/>
                <a:cs typeface="Tahoma"/>
              </a:rPr>
              <a:t>del CCI, </a:t>
            </a:r>
            <a:r>
              <a:rPr lang="it-IT" sz="1600" spc="-5" dirty="0">
                <a:solidFill>
                  <a:schemeClr val="tx2"/>
                </a:solidFill>
                <a:latin typeface="Tahoma"/>
                <a:cs typeface="Tahoma"/>
              </a:rPr>
              <a:t>stabilisce ora </a:t>
            </a:r>
            <a:r>
              <a:rPr lang="it-IT" sz="1600" dirty="0">
                <a:solidFill>
                  <a:schemeClr val="tx2"/>
                </a:solidFill>
                <a:latin typeface="Tahoma"/>
                <a:cs typeface="Tahoma"/>
              </a:rPr>
              <a:t>il </a:t>
            </a:r>
            <a:r>
              <a:rPr lang="it-IT" sz="1600" spc="-5" dirty="0">
                <a:solidFill>
                  <a:schemeClr val="tx2"/>
                </a:solidFill>
                <a:latin typeface="Tahoma"/>
                <a:cs typeface="Tahoma"/>
              </a:rPr>
              <a:t>contenuto essenziale delle misure </a:t>
            </a:r>
            <a:r>
              <a:rPr lang="it-IT" sz="1600" dirty="0">
                <a:solidFill>
                  <a:schemeClr val="tx2"/>
                </a:solidFill>
                <a:latin typeface="Tahoma"/>
                <a:cs typeface="Tahoma"/>
              </a:rPr>
              <a:t>per </a:t>
            </a:r>
            <a:r>
              <a:rPr lang="it-IT" sz="1600" spc="-5" dirty="0">
                <a:solidFill>
                  <a:schemeClr val="tx2"/>
                </a:solidFill>
                <a:latin typeface="Tahoma"/>
                <a:cs typeface="Tahoma"/>
              </a:rPr>
              <a:t>rilevare tempestivamente</a:t>
            </a:r>
            <a:r>
              <a:rPr lang="it-IT" sz="1600" dirty="0">
                <a:solidFill>
                  <a:schemeClr val="tx2"/>
                </a:solidFill>
                <a:latin typeface="Tahoma"/>
                <a:cs typeface="Tahoma"/>
              </a:rPr>
              <a:t> i </a:t>
            </a:r>
            <a:r>
              <a:rPr lang="it-IT" sz="1600" b="1" spc="-5" dirty="0">
                <a:solidFill>
                  <a:schemeClr val="tx2"/>
                </a:solidFill>
                <a:latin typeface="Tahoma"/>
                <a:cs typeface="Tahoma"/>
              </a:rPr>
              <a:t>segnali di crisi</a:t>
            </a:r>
            <a:r>
              <a:rPr lang="it-IT" sz="1600" spc="-5" dirty="0">
                <a:solidFill>
                  <a:schemeClr val="tx2"/>
                </a:solidFill>
                <a:latin typeface="Tahoma"/>
                <a:cs typeface="Tahoma"/>
              </a:rPr>
              <a:t>.</a:t>
            </a:r>
            <a:r>
              <a:rPr lang="it-IT" sz="1600" dirty="0">
                <a:solidFill>
                  <a:schemeClr val="tx2"/>
                </a:solidFill>
                <a:latin typeface="Tahoma"/>
                <a:cs typeface="Tahoma"/>
              </a:rPr>
              <a:t> </a:t>
            </a:r>
          </a:p>
        </p:txBody>
      </p:sp>
    </p:spTree>
    <p:extLst>
      <p:ext uri="{BB962C8B-B14F-4D97-AF65-F5344CB8AC3E}">
        <p14:creationId xmlns:p14="http://schemas.microsoft.com/office/powerpoint/2010/main" val="4224900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56</a:t>
            </a:fld>
            <a:endParaRPr dirty="0"/>
          </a:p>
        </p:txBody>
      </p:sp>
      <p:sp>
        <p:nvSpPr>
          <p:cNvPr id="7" name="CasellaDiTesto 6">
            <a:extLst>
              <a:ext uri="{FF2B5EF4-FFF2-40B4-BE49-F238E27FC236}">
                <a16:creationId xmlns:a16="http://schemas.microsoft.com/office/drawing/2014/main" id="{E8AF71B6-E488-CE3F-DC48-EF98F1672FEA}"/>
              </a:ext>
            </a:extLst>
          </p:cNvPr>
          <p:cNvSpPr txBox="1"/>
          <p:nvPr/>
        </p:nvSpPr>
        <p:spPr>
          <a:xfrm>
            <a:off x="609600" y="133350"/>
            <a:ext cx="8305801" cy="677108"/>
          </a:xfrm>
          <a:prstGeom prst="rect">
            <a:avLst/>
          </a:prstGeom>
          <a:noFill/>
        </p:spPr>
        <p:txBody>
          <a:bodyPr wrap="square" rtlCol="0">
            <a:spAutoFit/>
          </a:bodyPr>
          <a:lstStyle/>
          <a:p>
            <a:pPr algn="ctr"/>
            <a:r>
              <a:rPr lang="it-IT" sz="3800" dirty="0"/>
              <a:t>Principali novità</a:t>
            </a:r>
          </a:p>
        </p:txBody>
      </p:sp>
      <p:pic>
        <p:nvPicPr>
          <p:cNvPr id="9" name="Immagine 8">
            <a:extLst>
              <a:ext uri="{FF2B5EF4-FFF2-40B4-BE49-F238E27FC236}">
                <a16:creationId xmlns:a16="http://schemas.microsoft.com/office/drawing/2014/main" id="{03F50536-2A06-FD23-2FC7-F6880F80792D}"/>
              </a:ext>
            </a:extLst>
          </p:cNvPr>
          <p:cNvPicPr>
            <a:picLocks noChangeAspect="1"/>
          </p:cNvPicPr>
          <p:nvPr/>
        </p:nvPicPr>
        <p:blipFill>
          <a:blip r:embed="rId3"/>
          <a:stretch>
            <a:fillRect/>
          </a:stretch>
        </p:blipFill>
        <p:spPr>
          <a:xfrm>
            <a:off x="1828800" y="895350"/>
            <a:ext cx="6096528" cy="3429297"/>
          </a:xfrm>
          <a:prstGeom prst="rect">
            <a:avLst/>
          </a:prstGeom>
        </p:spPr>
      </p:pic>
    </p:spTree>
    <p:extLst>
      <p:ext uri="{BB962C8B-B14F-4D97-AF65-F5344CB8AC3E}">
        <p14:creationId xmlns:p14="http://schemas.microsoft.com/office/powerpoint/2010/main" val="22146918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ruolo dell’organo di controllo</a:t>
            </a:r>
          </a:p>
        </p:txBody>
      </p:sp>
      <p:sp>
        <p:nvSpPr>
          <p:cNvPr id="4" name="CasellaDiTesto 3">
            <a:extLst>
              <a:ext uri="{FF2B5EF4-FFF2-40B4-BE49-F238E27FC236}">
                <a16:creationId xmlns:a16="http://schemas.microsoft.com/office/drawing/2014/main" id="{61325D9A-DF8D-77A0-C563-9E7BACC3B8E2}"/>
              </a:ext>
            </a:extLst>
          </p:cNvPr>
          <p:cNvSpPr txBox="1"/>
          <p:nvPr/>
        </p:nvSpPr>
        <p:spPr>
          <a:xfrm>
            <a:off x="1752600" y="895350"/>
            <a:ext cx="7181457" cy="3416320"/>
          </a:xfrm>
          <a:prstGeom prst="rect">
            <a:avLst/>
          </a:prstGeom>
          <a:noFill/>
        </p:spPr>
        <p:txBody>
          <a:bodyPr wrap="square">
            <a:spAutoFit/>
          </a:bodyPr>
          <a:lstStyle/>
          <a:p>
            <a:pPr marL="9525" marR="3810" algn="just">
              <a:lnSpc>
                <a:spcPct val="100499"/>
              </a:lnSpc>
              <a:spcBef>
                <a:spcPts val="623"/>
              </a:spcBef>
            </a:pPr>
            <a:r>
              <a:rPr lang="it-IT" spc="-4" dirty="0">
                <a:solidFill>
                  <a:schemeClr val="tx2"/>
                </a:solidFill>
                <a:latin typeface="+mj-lt"/>
                <a:cs typeface="Tahoma"/>
              </a:rPr>
              <a:t>Non vi </a:t>
            </a:r>
            <a:r>
              <a:rPr lang="it-IT" dirty="0">
                <a:solidFill>
                  <a:schemeClr val="tx2"/>
                </a:solidFill>
                <a:latin typeface="+mj-lt"/>
                <a:cs typeface="Tahoma"/>
              </a:rPr>
              <a:t>è dubbio </a:t>
            </a:r>
            <a:r>
              <a:rPr lang="it-IT" spc="-4" dirty="0">
                <a:solidFill>
                  <a:schemeClr val="tx2"/>
                </a:solidFill>
                <a:latin typeface="+mj-lt"/>
                <a:cs typeface="Tahoma"/>
              </a:rPr>
              <a:t>che la </a:t>
            </a:r>
            <a:r>
              <a:rPr lang="it-IT" dirty="0">
                <a:solidFill>
                  <a:schemeClr val="tx2"/>
                </a:solidFill>
                <a:latin typeface="+mj-lt"/>
                <a:cs typeface="Tahoma"/>
              </a:rPr>
              <a:t>nuova </a:t>
            </a:r>
            <a:r>
              <a:rPr lang="it-IT" spc="-4" dirty="0">
                <a:solidFill>
                  <a:schemeClr val="tx2"/>
                </a:solidFill>
                <a:latin typeface="+mj-lt"/>
                <a:cs typeface="Tahoma"/>
              </a:rPr>
              <a:t>norma ha </a:t>
            </a:r>
            <a:r>
              <a:rPr lang="it-IT" dirty="0">
                <a:solidFill>
                  <a:schemeClr val="tx2"/>
                </a:solidFill>
                <a:latin typeface="+mj-lt"/>
                <a:cs typeface="Tahoma"/>
              </a:rPr>
              <a:t>impatti notevoli </a:t>
            </a:r>
            <a:r>
              <a:rPr lang="it-IT" spc="-4" dirty="0">
                <a:solidFill>
                  <a:schemeClr val="tx2"/>
                </a:solidFill>
                <a:latin typeface="+mj-lt"/>
                <a:cs typeface="Tahoma"/>
              </a:rPr>
              <a:t>sulla </a:t>
            </a:r>
            <a:r>
              <a:rPr lang="it-IT" spc="-23" dirty="0">
                <a:solidFill>
                  <a:schemeClr val="tx2"/>
                </a:solidFill>
                <a:latin typeface="+mj-lt"/>
                <a:cs typeface="Tahoma"/>
              </a:rPr>
              <a:t>governance, </a:t>
            </a:r>
            <a:r>
              <a:rPr lang="it-IT" dirty="0">
                <a:solidFill>
                  <a:schemeClr val="tx2"/>
                </a:solidFill>
                <a:latin typeface="+mj-lt"/>
                <a:cs typeface="Tahoma"/>
              </a:rPr>
              <a:t>in quanto </a:t>
            </a:r>
            <a:r>
              <a:rPr lang="it-IT" spc="-4" dirty="0">
                <a:solidFill>
                  <a:schemeClr val="tx2"/>
                </a:solidFill>
                <a:latin typeface="+mj-lt"/>
                <a:cs typeface="Tahoma"/>
              </a:rPr>
              <a:t>responsabilizza mag</a:t>
            </a:r>
            <a:r>
              <a:rPr lang="it-IT" dirty="0">
                <a:solidFill>
                  <a:schemeClr val="tx2"/>
                </a:solidFill>
                <a:latin typeface="+mj-lt"/>
                <a:cs typeface="Tahoma"/>
              </a:rPr>
              <a:t>giormente gli </a:t>
            </a:r>
            <a:r>
              <a:rPr lang="it-IT" spc="-4" dirty="0">
                <a:solidFill>
                  <a:schemeClr val="tx2"/>
                </a:solidFill>
                <a:latin typeface="+mj-lt"/>
                <a:cs typeface="Tahoma"/>
              </a:rPr>
              <a:t>organi societari sull’organizzazione </a:t>
            </a:r>
            <a:r>
              <a:rPr lang="it-IT" dirty="0">
                <a:solidFill>
                  <a:schemeClr val="tx2"/>
                </a:solidFill>
                <a:latin typeface="+mj-lt"/>
                <a:cs typeface="Tahoma"/>
              </a:rPr>
              <a:t>dell’impresa e, </a:t>
            </a:r>
            <a:r>
              <a:rPr lang="it-IT" spc="-4" dirty="0">
                <a:solidFill>
                  <a:schemeClr val="tx2"/>
                </a:solidFill>
                <a:latin typeface="+mj-lt"/>
                <a:cs typeface="Tahoma"/>
              </a:rPr>
              <a:t>di </a:t>
            </a:r>
            <a:r>
              <a:rPr lang="it-IT" dirty="0">
                <a:solidFill>
                  <a:schemeClr val="tx2"/>
                </a:solidFill>
                <a:latin typeface="+mj-lt"/>
                <a:cs typeface="Tahoma"/>
              </a:rPr>
              <a:t>riflesso, </a:t>
            </a:r>
            <a:r>
              <a:rPr lang="it-IT" spc="-4" dirty="0">
                <a:solidFill>
                  <a:schemeClr val="tx2"/>
                </a:solidFill>
                <a:latin typeface="+mj-lt"/>
                <a:cs typeface="Tahoma"/>
              </a:rPr>
              <a:t>anche gli organi di controllo te</a:t>
            </a:r>
            <a:r>
              <a:rPr lang="it-IT" dirty="0">
                <a:solidFill>
                  <a:schemeClr val="tx2"/>
                </a:solidFill>
                <a:latin typeface="+mj-lt"/>
                <a:cs typeface="Tahoma"/>
              </a:rPr>
              <a:t>nuti a </a:t>
            </a:r>
            <a:r>
              <a:rPr lang="it-IT" spc="-4" dirty="0">
                <a:solidFill>
                  <a:schemeClr val="tx2"/>
                </a:solidFill>
                <a:latin typeface="+mj-lt"/>
                <a:cs typeface="Tahoma"/>
              </a:rPr>
              <a:t>vigilare </a:t>
            </a:r>
            <a:r>
              <a:rPr lang="it-IT" dirty="0">
                <a:solidFill>
                  <a:schemeClr val="tx2"/>
                </a:solidFill>
                <a:latin typeface="+mj-lt"/>
                <a:cs typeface="Tahoma"/>
              </a:rPr>
              <a:t>sull’adeguatezza </a:t>
            </a:r>
            <a:r>
              <a:rPr lang="it-IT" spc="-4" dirty="0">
                <a:solidFill>
                  <a:schemeClr val="tx2"/>
                </a:solidFill>
                <a:latin typeface="+mj-lt"/>
                <a:cs typeface="Tahoma"/>
              </a:rPr>
              <a:t>degli assetti. In particolare, per </a:t>
            </a:r>
            <a:r>
              <a:rPr lang="it-IT" dirty="0">
                <a:solidFill>
                  <a:schemeClr val="tx2"/>
                </a:solidFill>
                <a:latin typeface="+mj-lt"/>
                <a:cs typeface="Tahoma"/>
              </a:rPr>
              <a:t>quanto </a:t>
            </a:r>
            <a:r>
              <a:rPr lang="it-IT" spc="-4" dirty="0">
                <a:solidFill>
                  <a:schemeClr val="tx2"/>
                </a:solidFill>
                <a:latin typeface="+mj-lt"/>
                <a:cs typeface="Tahoma"/>
              </a:rPr>
              <a:t>concerne </a:t>
            </a:r>
            <a:r>
              <a:rPr lang="it-IT" dirty="0">
                <a:solidFill>
                  <a:schemeClr val="tx2"/>
                </a:solidFill>
                <a:latin typeface="+mj-lt"/>
                <a:cs typeface="Tahoma"/>
              </a:rPr>
              <a:t>l’organo di controllo, il nuovo</a:t>
            </a:r>
            <a:r>
              <a:rPr lang="it-IT" spc="26" dirty="0">
                <a:solidFill>
                  <a:schemeClr val="tx2"/>
                </a:solidFill>
                <a:latin typeface="+mj-lt"/>
                <a:cs typeface="Tahoma"/>
              </a:rPr>
              <a:t> </a:t>
            </a:r>
            <a:r>
              <a:rPr lang="it-IT" spc="-4" dirty="0">
                <a:solidFill>
                  <a:schemeClr val="tx2"/>
                </a:solidFill>
                <a:latin typeface="+mj-lt"/>
                <a:cs typeface="Tahoma"/>
              </a:rPr>
              <a:t>decreto</a:t>
            </a:r>
            <a:r>
              <a:rPr lang="it-IT" spc="30" dirty="0">
                <a:solidFill>
                  <a:schemeClr val="tx2"/>
                </a:solidFill>
                <a:latin typeface="+mj-lt"/>
                <a:cs typeface="Tahoma"/>
              </a:rPr>
              <a:t> </a:t>
            </a:r>
            <a:r>
              <a:rPr lang="it-IT" spc="-4" dirty="0">
                <a:solidFill>
                  <a:schemeClr val="tx2"/>
                </a:solidFill>
                <a:latin typeface="+mj-lt"/>
                <a:cs typeface="Tahoma"/>
              </a:rPr>
              <a:t>ne</a:t>
            </a:r>
            <a:r>
              <a:rPr lang="it-IT" spc="30" dirty="0">
                <a:solidFill>
                  <a:schemeClr val="tx2"/>
                </a:solidFill>
                <a:latin typeface="+mj-lt"/>
                <a:cs typeface="Tahoma"/>
              </a:rPr>
              <a:t> </a:t>
            </a:r>
            <a:r>
              <a:rPr lang="it-IT" spc="-4" dirty="0">
                <a:solidFill>
                  <a:schemeClr val="tx2"/>
                </a:solidFill>
                <a:latin typeface="+mj-lt"/>
                <a:cs typeface="Tahoma"/>
              </a:rPr>
              <a:t>rafforza</a:t>
            </a:r>
            <a:r>
              <a:rPr lang="it-IT" spc="26" dirty="0">
                <a:solidFill>
                  <a:schemeClr val="tx2"/>
                </a:solidFill>
                <a:latin typeface="+mj-lt"/>
                <a:cs typeface="Tahoma"/>
              </a:rPr>
              <a:t> </a:t>
            </a:r>
            <a:r>
              <a:rPr lang="it-IT" dirty="0">
                <a:solidFill>
                  <a:schemeClr val="tx2"/>
                </a:solidFill>
                <a:latin typeface="+mj-lt"/>
                <a:cs typeface="Tahoma"/>
              </a:rPr>
              <a:t>il</a:t>
            </a:r>
            <a:r>
              <a:rPr lang="it-IT" spc="30" dirty="0">
                <a:solidFill>
                  <a:schemeClr val="tx2"/>
                </a:solidFill>
                <a:latin typeface="+mj-lt"/>
                <a:cs typeface="Tahoma"/>
              </a:rPr>
              <a:t> </a:t>
            </a:r>
            <a:r>
              <a:rPr lang="it-IT" spc="-4" dirty="0">
                <a:solidFill>
                  <a:schemeClr val="tx2"/>
                </a:solidFill>
                <a:latin typeface="+mj-lt"/>
                <a:cs typeface="Tahoma"/>
              </a:rPr>
              <a:t>ruolo</a:t>
            </a:r>
            <a:r>
              <a:rPr lang="it-IT" spc="30" dirty="0">
                <a:solidFill>
                  <a:schemeClr val="tx2"/>
                </a:solidFill>
                <a:latin typeface="+mj-lt"/>
                <a:cs typeface="Tahoma"/>
              </a:rPr>
              <a:t> </a:t>
            </a:r>
            <a:r>
              <a:rPr lang="it-IT" spc="-4" dirty="0">
                <a:solidFill>
                  <a:schemeClr val="tx2"/>
                </a:solidFill>
                <a:latin typeface="+mj-lt"/>
                <a:cs typeface="Tahoma"/>
              </a:rPr>
              <a:t>centrale</a:t>
            </a:r>
            <a:r>
              <a:rPr lang="it-IT" spc="30" dirty="0">
                <a:solidFill>
                  <a:schemeClr val="tx2"/>
                </a:solidFill>
                <a:latin typeface="+mj-lt"/>
                <a:cs typeface="Tahoma"/>
              </a:rPr>
              <a:t> </a:t>
            </a:r>
            <a:r>
              <a:rPr lang="it-IT" spc="-4" dirty="0">
                <a:solidFill>
                  <a:schemeClr val="tx2"/>
                </a:solidFill>
                <a:latin typeface="+mj-lt"/>
                <a:cs typeface="Tahoma"/>
              </a:rPr>
              <a:t>legato</a:t>
            </a:r>
            <a:r>
              <a:rPr lang="it-IT" spc="30" dirty="0">
                <a:solidFill>
                  <a:schemeClr val="tx2"/>
                </a:solidFill>
                <a:latin typeface="+mj-lt"/>
                <a:cs typeface="Tahoma"/>
              </a:rPr>
              <a:t> </a:t>
            </a:r>
            <a:r>
              <a:rPr lang="it-IT" spc="-4" dirty="0">
                <a:solidFill>
                  <a:schemeClr val="tx2"/>
                </a:solidFill>
                <a:latin typeface="+mj-lt"/>
                <a:cs typeface="Tahoma"/>
              </a:rPr>
              <a:t>all’</a:t>
            </a:r>
            <a:r>
              <a:rPr lang="it-IT" b="1" spc="-4" dirty="0">
                <a:solidFill>
                  <a:schemeClr val="tx2"/>
                </a:solidFill>
                <a:latin typeface="+mj-lt"/>
                <a:cs typeface="Tahoma"/>
              </a:rPr>
              <a:t>attività</a:t>
            </a:r>
            <a:r>
              <a:rPr lang="it-IT" b="1" spc="30" dirty="0">
                <a:solidFill>
                  <a:schemeClr val="tx2"/>
                </a:solidFill>
                <a:latin typeface="+mj-lt"/>
                <a:cs typeface="Tahoma"/>
              </a:rPr>
              <a:t> </a:t>
            </a:r>
            <a:r>
              <a:rPr lang="it-IT" b="1" spc="-4" dirty="0">
                <a:solidFill>
                  <a:schemeClr val="tx2"/>
                </a:solidFill>
                <a:latin typeface="+mj-lt"/>
                <a:cs typeface="Tahoma"/>
              </a:rPr>
              <a:t>di</a:t>
            </a:r>
            <a:r>
              <a:rPr lang="it-IT" b="1" spc="30" dirty="0">
                <a:solidFill>
                  <a:schemeClr val="tx2"/>
                </a:solidFill>
                <a:latin typeface="+mj-lt"/>
                <a:cs typeface="Tahoma"/>
              </a:rPr>
              <a:t> </a:t>
            </a:r>
            <a:r>
              <a:rPr lang="it-IT" b="1" spc="-4" dirty="0">
                <a:solidFill>
                  <a:schemeClr val="tx2"/>
                </a:solidFill>
                <a:latin typeface="+mj-lt"/>
                <a:cs typeface="Tahoma"/>
              </a:rPr>
              <a:t>vigilanza,</a:t>
            </a:r>
            <a:r>
              <a:rPr lang="it-IT" b="1" spc="30" dirty="0">
                <a:solidFill>
                  <a:schemeClr val="tx2"/>
                </a:solidFill>
                <a:latin typeface="+mj-lt"/>
                <a:cs typeface="Tahoma"/>
              </a:rPr>
              <a:t> </a:t>
            </a:r>
            <a:r>
              <a:rPr lang="it-IT" b="1" spc="-4" dirty="0">
                <a:solidFill>
                  <a:schemeClr val="tx2"/>
                </a:solidFill>
                <a:latin typeface="+mj-lt"/>
                <a:cs typeface="Tahoma"/>
              </a:rPr>
              <a:t>di</a:t>
            </a:r>
            <a:r>
              <a:rPr lang="it-IT" b="1" spc="30" dirty="0">
                <a:solidFill>
                  <a:schemeClr val="tx2"/>
                </a:solidFill>
                <a:latin typeface="+mj-lt"/>
                <a:cs typeface="Tahoma"/>
              </a:rPr>
              <a:t> </a:t>
            </a:r>
            <a:r>
              <a:rPr lang="it-IT" b="1" spc="-4" dirty="0">
                <a:solidFill>
                  <a:schemeClr val="tx2"/>
                </a:solidFill>
                <a:latin typeface="+mj-lt"/>
                <a:cs typeface="Tahoma"/>
              </a:rPr>
              <a:t>segnalazione</a:t>
            </a:r>
            <a:r>
              <a:rPr lang="it-IT" b="1" spc="30" dirty="0">
                <a:solidFill>
                  <a:schemeClr val="tx2"/>
                </a:solidFill>
                <a:latin typeface="+mj-lt"/>
                <a:cs typeface="Tahoma"/>
              </a:rPr>
              <a:t> </a:t>
            </a:r>
            <a:r>
              <a:rPr lang="it-IT" b="1" spc="-4" dirty="0">
                <a:solidFill>
                  <a:schemeClr val="tx2"/>
                </a:solidFill>
                <a:latin typeface="+mj-lt"/>
                <a:cs typeface="Tahoma"/>
              </a:rPr>
              <a:t>degli</a:t>
            </a:r>
            <a:r>
              <a:rPr lang="it-IT" b="1" spc="30" dirty="0">
                <a:solidFill>
                  <a:schemeClr val="tx2"/>
                </a:solidFill>
                <a:latin typeface="+mj-lt"/>
                <a:cs typeface="Tahoma"/>
              </a:rPr>
              <a:t> </a:t>
            </a:r>
            <a:r>
              <a:rPr lang="it-IT" b="1" spc="-4" dirty="0">
                <a:solidFill>
                  <a:schemeClr val="tx2"/>
                </a:solidFill>
                <a:latin typeface="+mj-lt"/>
                <a:cs typeface="Tahoma"/>
              </a:rPr>
              <a:t>indizi di squilibrio economico-finanziario </a:t>
            </a:r>
            <a:r>
              <a:rPr lang="it-IT" b="1" dirty="0">
                <a:solidFill>
                  <a:schemeClr val="tx2"/>
                </a:solidFill>
                <a:latin typeface="+mj-lt"/>
                <a:cs typeface="Tahoma"/>
              </a:rPr>
              <a:t>e </a:t>
            </a:r>
            <a:r>
              <a:rPr lang="it-IT" b="1" spc="-4" dirty="0">
                <a:solidFill>
                  <a:schemeClr val="tx2"/>
                </a:solidFill>
                <a:latin typeface="+mj-lt"/>
                <a:cs typeface="Tahoma"/>
              </a:rPr>
              <a:t>patrimoniale </a:t>
            </a:r>
            <a:r>
              <a:rPr lang="it-IT" b="1" dirty="0">
                <a:solidFill>
                  <a:schemeClr val="tx2"/>
                </a:solidFill>
                <a:latin typeface="+mj-lt"/>
                <a:cs typeface="Tahoma"/>
              </a:rPr>
              <a:t>e </a:t>
            </a:r>
            <a:r>
              <a:rPr lang="it-IT" b="1" spc="-4" dirty="0">
                <a:solidFill>
                  <a:schemeClr val="tx2"/>
                </a:solidFill>
                <a:latin typeface="+mj-lt"/>
                <a:cs typeface="Tahoma"/>
              </a:rPr>
              <a:t>di responsabilità</a:t>
            </a:r>
            <a:r>
              <a:rPr lang="it-IT" spc="-4" dirty="0">
                <a:solidFill>
                  <a:schemeClr val="tx2"/>
                </a:solidFill>
                <a:latin typeface="+mj-lt"/>
                <a:cs typeface="Tahoma"/>
              </a:rPr>
              <a:t>, già </a:t>
            </a:r>
            <a:r>
              <a:rPr lang="it-IT" dirty="0">
                <a:solidFill>
                  <a:schemeClr val="tx2"/>
                </a:solidFill>
                <a:latin typeface="+mj-lt"/>
                <a:cs typeface="Tahoma"/>
              </a:rPr>
              <a:t>a partire </a:t>
            </a:r>
            <a:r>
              <a:rPr lang="it-IT" spc="-4" dirty="0">
                <a:solidFill>
                  <a:schemeClr val="tx2"/>
                </a:solidFill>
                <a:latin typeface="+mj-lt"/>
                <a:cs typeface="Tahoma"/>
              </a:rPr>
              <a:t>dalle situazioni che</a:t>
            </a:r>
            <a:r>
              <a:rPr lang="it-IT" spc="53" dirty="0">
                <a:solidFill>
                  <a:schemeClr val="tx2"/>
                </a:solidFill>
                <a:latin typeface="+mj-lt"/>
                <a:cs typeface="Tahoma"/>
              </a:rPr>
              <a:t> </a:t>
            </a:r>
            <a:r>
              <a:rPr lang="it-IT" dirty="0">
                <a:solidFill>
                  <a:schemeClr val="tx2"/>
                </a:solidFill>
                <a:latin typeface="+mj-lt"/>
                <a:cs typeface="Tahoma"/>
              </a:rPr>
              <a:t>minacciano</a:t>
            </a:r>
            <a:r>
              <a:rPr lang="it-IT" spc="53" dirty="0">
                <a:solidFill>
                  <a:schemeClr val="tx2"/>
                </a:solidFill>
                <a:latin typeface="+mj-lt"/>
                <a:cs typeface="Tahoma"/>
              </a:rPr>
              <a:t> </a:t>
            </a:r>
            <a:r>
              <a:rPr lang="it-IT" dirty="0">
                <a:solidFill>
                  <a:schemeClr val="tx2"/>
                </a:solidFill>
                <a:latin typeface="+mj-lt"/>
                <a:cs typeface="Tahoma"/>
              </a:rPr>
              <a:t>la</a:t>
            </a:r>
            <a:r>
              <a:rPr lang="it-IT" spc="53" dirty="0">
                <a:solidFill>
                  <a:schemeClr val="tx2"/>
                </a:solidFill>
                <a:latin typeface="+mj-lt"/>
                <a:cs typeface="Tahoma"/>
              </a:rPr>
              <a:t> </a:t>
            </a:r>
            <a:r>
              <a:rPr lang="it-IT" spc="-4" dirty="0">
                <a:solidFill>
                  <a:schemeClr val="tx2"/>
                </a:solidFill>
                <a:latin typeface="+mj-lt"/>
                <a:cs typeface="Tahoma"/>
              </a:rPr>
              <a:t>continuità</a:t>
            </a:r>
            <a:r>
              <a:rPr lang="it-IT" spc="53" dirty="0">
                <a:solidFill>
                  <a:schemeClr val="tx2"/>
                </a:solidFill>
                <a:latin typeface="+mj-lt"/>
                <a:cs typeface="Tahoma"/>
              </a:rPr>
              <a:t> </a:t>
            </a:r>
            <a:r>
              <a:rPr lang="it-IT" spc="-4" dirty="0">
                <a:solidFill>
                  <a:schemeClr val="tx2"/>
                </a:solidFill>
                <a:latin typeface="+mj-lt"/>
                <a:cs typeface="Tahoma"/>
              </a:rPr>
              <a:t>aziendale</a:t>
            </a:r>
            <a:r>
              <a:rPr lang="it-IT" spc="56" dirty="0">
                <a:solidFill>
                  <a:schemeClr val="tx2"/>
                </a:solidFill>
                <a:latin typeface="+mj-lt"/>
                <a:cs typeface="Tahoma"/>
              </a:rPr>
              <a:t> </a:t>
            </a:r>
            <a:r>
              <a:rPr lang="it-IT" spc="-4" dirty="0">
                <a:solidFill>
                  <a:schemeClr val="tx2"/>
                </a:solidFill>
                <a:latin typeface="+mj-lt"/>
                <a:cs typeface="Tahoma"/>
              </a:rPr>
              <a:t>(pre-crisi).</a:t>
            </a:r>
            <a:r>
              <a:rPr lang="it-IT" spc="53" dirty="0">
                <a:solidFill>
                  <a:schemeClr val="tx2"/>
                </a:solidFill>
                <a:latin typeface="+mj-lt"/>
                <a:cs typeface="Tahoma"/>
              </a:rPr>
              <a:t> </a:t>
            </a:r>
            <a:r>
              <a:rPr lang="it-IT" spc="-4" dirty="0">
                <a:solidFill>
                  <a:schemeClr val="tx2"/>
                </a:solidFill>
                <a:latin typeface="+mj-lt"/>
                <a:cs typeface="Tahoma"/>
              </a:rPr>
              <a:t>Tuttavia,</a:t>
            </a:r>
            <a:r>
              <a:rPr lang="it-IT" spc="53" dirty="0">
                <a:solidFill>
                  <a:schemeClr val="tx2"/>
                </a:solidFill>
                <a:latin typeface="+mj-lt"/>
                <a:cs typeface="Tahoma"/>
              </a:rPr>
              <a:t> </a:t>
            </a:r>
            <a:r>
              <a:rPr lang="it-IT" spc="-8" dirty="0">
                <a:solidFill>
                  <a:schemeClr val="tx2"/>
                </a:solidFill>
                <a:latin typeface="+mj-lt"/>
                <a:cs typeface="Tahoma"/>
              </a:rPr>
              <a:t>sotto</a:t>
            </a:r>
            <a:r>
              <a:rPr lang="it-IT" spc="53" dirty="0">
                <a:solidFill>
                  <a:schemeClr val="tx2"/>
                </a:solidFill>
                <a:latin typeface="+mj-lt"/>
                <a:cs typeface="Tahoma"/>
              </a:rPr>
              <a:t> </a:t>
            </a:r>
            <a:r>
              <a:rPr lang="it-IT" dirty="0">
                <a:solidFill>
                  <a:schemeClr val="tx2"/>
                </a:solidFill>
                <a:latin typeface="+mj-lt"/>
                <a:cs typeface="Tahoma"/>
              </a:rPr>
              <a:t>questo</a:t>
            </a:r>
            <a:r>
              <a:rPr lang="it-IT" spc="56" dirty="0">
                <a:solidFill>
                  <a:schemeClr val="tx2"/>
                </a:solidFill>
                <a:latin typeface="+mj-lt"/>
                <a:cs typeface="Tahoma"/>
              </a:rPr>
              <a:t> </a:t>
            </a:r>
            <a:r>
              <a:rPr lang="it-IT" spc="-4" dirty="0">
                <a:solidFill>
                  <a:schemeClr val="tx2"/>
                </a:solidFill>
                <a:latin typeface="+mj-lt"/>
                <a:cs typeface="Tahoma"/>
              </a:rPr>
              <a:t>profilo,</a:t>
            </a:r>
            <a:r>
              <a:rPr lang="it-IT" spc="53" dirty="0">
                <a:solidFill>
                  <a:schemeClr val="tx2"/>
                </a:solidFill>
                <a:latin typeface="+mj-lt"/>
                <a:cs typeface="Tahoma"/>
              </a:rPr>
              <a:t> </a:t>
            </a:r>
            <a:r>
              <a:rPr lang="it-IT" dirty="0">
                <a:solidFill>
                  <a:schemeClr val="tx2"/>
                </a:solidFill>
                <a:latin typeface="+mj-lt"/>
                <a:cs typeface="Tahoma"/>
              </a:rPr>
              <a:t>non</a:t>
            </a:r>
            <a:r>
              <a:rPr lang="it-IT" spc="41" dirty="0">
                <a:solidFill>
                  <a:schemeClr val="tx2"/>
                </a:solidFill>
                <a:latin typeface="+mj-lt"/>
                <a:cs typeface="Tahoma"/>
              </a:rPr>
              <a:t> </a:t>
            </a:r>
            <a:r>
              <a:rPr lang="it-IT" spc="-4" dirty="0">
                <a:solidFill>
                  <a:schemeClr val="tx2"/>
                </a:solidFill>
                <a:latin typeface="+mj-lt"/>
                <a:cs typeface="Tahoma"/>
              </a:rPr>
              <a:t>si</a:t>
            </a:r>
            <a:r>
              <a:rPr lang="it-IT" spc="53" dirty="0">
                <a:solidFill>
                  <a:schemeClr val="tx2"/>
                </a:solidFill>
                <a:latin typeface="+mj-lt"/>
                <a:cs typeface="Tahoma"/>
              </a:rPr>
              <a:t> </a:t>
            </a:r>
            <a:r>
              <a:rPr lang="it-IT" spc="-4" dirty="0">
                <a:solidFill>
                  <a:schemeClr val="tx2"/>
                </a:solidFill>
                <a:latin typeface="+mj-lt"/>
                <a:cs typeface="Tahoma"/>
              </a:rPr>
              <a:t>possono</a:t>
            </a:r>
            <a:r>
              <a:rPr lang="it-IT" spc="56" dirty="0">
                <a:solidFill>
                  <a:schemeClr val="tx2"/>
                </a:solidFill>
                <a:latin typeface="+mj-lt"/>
                <a:cs typeface="Tahoma"/>
              </a:rPr>
              <a:t> </a:t>
            </a:r>
            <a:r>
              <a:rPr lang="it-IT" spc="-4" dirty="0">
                <a:solidFill>
                  <a:schemeClr val="tx2"/>
                </a:solidFill>
                <a:latin typeface="+mj-lt"/>
                <a:cs typeface="Tahoma"/>
              </a:rPr>
              <a:t>sottacere </a:t>
            </a:r>
            <a:r>
              <a:rPr lang="it-IT" dirty="0">
                <a:solidFill>
                  <a:schemeClr val="tx2"/>
                </a:solidFill>
                <a:latin typeface="+mj-lt"/>
                <a:cs typeface="Tahoma"/>
              </a:rPr>
              <a:t>le indubbie </a:t>
            </a:r>
            <a:r>
              <a:rPr lang="it-IT" b="1" spc="-4" dirty="0">
                <a:solidFill>
                  <a:schemeClr val="tx2"/>
                </a:solidFill>
                <a:latin typeface="+mj-lt"/>
                <a:cs typeface="Tahoma"/>
              </a:rPr>
              <a:t>carenze di coordinamento </a:t>
            </a:r>
            <a:r>
              <a:rPr lang="it-IT" spc="-4" dirty="0">
                <a:solidFill>
                  <a:schemeClr val="tx2"/>
                </a:solidFill>
                <a:latin typeface="+mj-lt"/>
                <a:cs typeface="Tahoma"/>
              </a:rPr>
              <a:t>normativo con le </a:t>
            </a:r>
            <a:r>
              <a:rPr lang="it-IT" dirty="0">
                <a:solidFill>
                  <a:schemeClr val="tx2"/>
                </a:solidFill>
                <a:latin typeface="+mj-lt"/>
                <a:cs typeface="Tahoma"/>
              </a:rPr>
              <a:t>previsioni </a:t>
            </a:r>
            <a:r>
              <a:rPr lang="it-IT" spc="-4" dirty="0">
                <a:solidFill>
                  <a:schemeClr val="tx2"/>
                </a:solidFill>
                <a:latin typeface="+mj-lt"/>
                <a:cs typeface="Tahoma"/>
              </a:rPr>
              <a:t>dell’art. </a:t>
            </a:r>
            <a:r>
              <a:rPr lang="it-IT" dirty="0">
                <a:solidFill>
                  <a:schemeClr val="tx2"/>
                </a:solidFill>
                <a:latin typeface="+mj-lt"/>
                <a:cs typeface="Tahoma"/>
              </a:rPr>
              <a:t>2477 </a:t>
            </a:r>
            <a:r>
              <a:rPr lang="it-IT" spc="-4" dirty="0">
                <a:solidFill>
                  <a:schemeClr val="tx2"/>
                </a:solidFill>
                <a:latin typeface="+mj-lt"/>
                <a:cs typeface="Tahoma"/>
              </a:rPr>
              <a:t>c.c., </a:t>
            </a:r>
            <a:r>
              <a:rPr lang="it-IT" dirty="0">
                <a:solidFill>
                  <a:schemeClr val="tx2"/>
                </a:solidFill>
                <a:latin typeface="+mj-lt"/>
                <a:cs typeface="Tahoma"/>
              </a:rPr>
              <a:t>nel </a:t>
            </a:r>
            <a:r>
              <a:rPr lang="it-IT" spc="-4" dirty="0">
                <a:solidFill>
                  <a:schemeClr val="tx2"/>
                </a:solidFill>
                <a:latin typeface="+mj-lt"/>
                <a:cs typeface="Tahoma"/>
              </a:rPr>
              <a:t>caso in cui la </a:t>
            </a:r>
            <a:r>
              <a:rPr lang="it-IT" b="1" dirty="0">
                <a:solidFill>
                  <a:schemeClr val="tx2"/>
                </a:solidFill>
                <a:latin typeface="+mj-lt"/>
                <a:cs typeface="Tahoma"/>
              </a:rPr>
              <a:t>società </a:t>
            </a:r>
            <a:r>
              <a:rPr lang="it-IT" b="1" spc="-4" dirty="0">
                <a:solidFill>
                  <a:schemeClr val="tx2"/>
                </a:solidFill>
                <a:latin typeface="+mj-lt"/>
                <a:cs typeface="Tahoma"/>
              </a:rPr>
              <a:t>nomini un revisore </a:t>
            </a:r>
            <a:r>
              <a:rPr lang="it-IT" dirty="0">
                <a:solidFill>
                  <a:schemeClr val="tx2"/>
                </a:solidFill>
                <a:latin typeface="+mj-lt"/>
                <a:cs typeface="Tahoma"/>
              </a:rPr>
              <a:t>e </a:t>
            </a:r>
            <a:r>
              <a:rPr lang="it-IT" spc="-4" dirty="0">
                <a:solidFill>
                  <a:schemeClr val="tx2"/>
                </a:solidFill>
                <a:latin typeface="+mj-lt"/>
                <a:cs typeface="Tahoma"/>
              </a:rPr>
              <a:t>non l’organo di controllo, nomine peraltro ricorrenti nelle </a:t>
            </a:r>
            <a:r>
              <a:rPr lang="it-IT" dirty="0">
                <a:solidFill>
                  <a:schemeClr val="tx2"/>
                </a:solidFill>
                <a:latin typeface="+mj-lt"/>
                <a:cs typeface="Tahoma"/>
              </a:rPr>
              <a:t>micro e piccole </a:t>
            </a:r>
            <a:r>
              <a:rPr lang="it-IT" spc="-4" dirty="0">
                <a:solidFill>
                  <a:schemeClr val="tx2"/>
                </a:solidFill>
                <a:latin typeface="+mj-lt"/>
                <a:cs typeface="Tahoma"/>
              </a:rPr>
              <a:t>società.</a:t>
            </a:r>
          </a:p>
        </p:txBody>
      </p:sp>
      <p:sp>
        <p:nvSpPr>
          <p:cNvPr id="2" name="object 4">
            <a:extLst>
              <a:ext uri="{FF2B5EF4-FFF2-40B4-BE49-F238E27FC236}">
                <a16:creationId xmlns:a16="http://schemas.microsoft.com/office/drawing/2014/main" id="{D07337B0-F39B-1A7B-B59F-1226A4571889}"/>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57</a:t>
            </a:fld>
            <a:endParaRPr dirty="0"/>
          </a:p>
        </p:txBody>
      </p:sp>
    </p:spTree>
    <p:extLst>
      <p:ext uri="{BB962C8B-B14F-4D97-AF65-F5344CB8AC3E}">
        <p14:creationId xmlns:p14="http://schemas.microsoft.com/office/powerpoint/2010/main" val="557983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ruolo dell’organo di controllo</a:t>
            </a:r>
          </a:p>
        </p:txBody>
      </p:sp>
      <p:sp>
        <p:nvSpPr>
          <p:cNvPr id="4" name="CasellaDiTesto 3">
            <a:extLst>
              <a:ext uri="{FF2B5EF4-FFF2-40B4-BE49-F238E27FC236}">
                <a16:creationId xmlns:a16="http://schemas.microsoft.com/office/drawing/2014/main" id="{61325D9A-DF8D-77A0-C563-9E7BACC3B8E2}"/>
              </a:ext>
            </a:extLst>
          </p:cNvPr>
          <p:cNvSpPr txBox="1"/>
          <p:nvPr/>
        </p:nvSpPr>
        <p:spPr>
          <a:xfrm>
            <a:off x="1752600" y="895350"/>
            <a:ext cx="7181457" cy="3139321"/>
          </a:xfrm>
          <a:prstGeom prst="rect">
            <a:avLst/>
          </a:prstGeom>
          <a:noFill/>
        </p:spPr>
        <p:txBody>
          <a:bodyPr wrap="square">
            <a:spAutoFit/>
          </a:bodyPr>
          <a:lstStyle/>
          <a:p>
            <a:pPr marL="9525" marR="4286" algn="just">
              <a:lnSpc>
                <a:spcPct val="99900"/>
              </a:lnSpc>
              <a:spcBef>
                <a:spcPts val="304"/>
              </a:spcBef>
            </a:pPr>
            <a:r>
              <a:rPr lang="it-IT" spc="-4" dirty="0">
                <a:solidFill>
                  <a:schemeClr val="tx2"/>
                </a:solidFill>
                <a:cs typeface="Tahoma"/>
              </a:rPr>
              <a:t>In particolare, sia l’art. </a:t>
            </a:r>
            <a:r>
              <a:rPr lang="it-IT" dirty="0">
                <a:solidFill>
                  <a:schemeClr val="tx2"/>
                </a:solidFill>
                <a:cs typeface="Tahoma"/>
              </a:rPr>
              <a:t>14 </a:t>
            </a:r>
            <a:r>
              <a:rPr lang="it-IT" spc="-4" dirty="0">
                <a:solidFill>
                  <a:schemeClr val="tx2"/>
                </a:solidFill>
                <a:cs typeface="Tahoma"/>
              </a:rPr>
              <a:t>del </a:t>
            </a:r>
            <a:r>
              <a:rPr lang="it-IT" dirty="0">
                <a:solidFill>
                  <a:schemeClr val="tx2"/>
                </a:solidFill>
                <a:cs typeface="Tahoma"/>
              </a:rPr>
              <a:t>Codice </a:t>
            </a:r>
            <a:r>
              <a:rPr lang="it-IT" spc="-4" dirty="0">
                <a:solidFill>
                  <a:schemeClr val="tx2"/>
                </a:solidFill>
                <a:cs typeface="Tahoma"/>
              </a:rPr>
              <a:t>della crisi, che l’art. 15 del D.L. 24 agosto 2021, n. 118, attribuiscono all’organo di controllo </a:t>
            </a:r>
            <a:r>
              <a:rPr lang="it-IT" dirty="0">
                <a:solidFill>
                  <a:schemeClr val="tx2"/>
                </a:solidFill>
                <a:cs typeface="Tahoma"/>
              </a:rPr>
              <a:t>(con </a:t>
            </a:r>
            <a:r>
              <a:rPr lang="it-IT" spc="-4" dirty="0">
                <a:solidFill>
                  <a:schemeClr val="tx2"/>
                </a:solidFill>
                <a:cs typeface="Tahoma"/>
              </a:rPr>
              <a:t>le </a:t>
            </a:r>
            <a:r>
              <a:rPr lang="it-IT" dirty="0">
                <a:solidFill>
                  <a:schemeClr val="tx2"/>
                </a:solidFill>
                <a:cs typeface="Tahoma"/>
              </a:rPr>
              <a:t>precisazioni </a:t>
            </a:r>
            <a:r>
              <a:rPr lang="it-IT" spc="-4" dirty="0">
                <a:solidFill>
                  <a:schemeClr val="tx2"/>
                </a:solidFill>
                <a:cs typeface="Tahoma"/>
              </a:rPr>
              <a:t>effettuate </a:t>
            </a:r>
            <a:r>
              <a:rPr lang="it-IT" spc="-19" dirty="0" err="1">
                <a:solidFill>
                  <a:schemeClr val="tx2"/>
                </a:solidFill>
                <a:cs typeface="Tahoma"/>
              </a:rPr>
              <a:t>supra</a:t>
            </a:r>
            <a:r>
              <a:rPr lang="it-IT" spc="-19" dirty="0">
                <a:solidFill>
                  <a:schemeClr val="tx2"/>
                </a:solidFill>
                <a:cs typeface="Tahoma"/>
              </a:rPr>
              <a:t>, </a:t>
            </a:r>
            <a:r>
              <a:rPr lang="it-IT" dirty="0">
                <a:solidFill>
                  <a:schemeClr val="tx2"/>
                </a:solidFill>
                <a:cs typeface="Tahoma"/>
              </a:rPr>
              <a:t>per organo </a:t>
            </a:r>
            <a:r>
              <a:rPr lang="it-IT" spc="-4" dirty="0">
                <a:solidFill>
                  <a:schemeClr val="tx2"/>
                </a:solidFill>
                <a:cs typeface="Tahoma"/>
              </a:rPr>
              <a:t>di controllo </a:t>
            </a:r>
            <a:r>
              <a:rPr lang="it-IT" dirty="0">
                <a:solidFill>
                  <a:schemeClr val="tx2"/>
                </a:solidFill>
                <a:cs typeface="Tahoma"/>
              </a:rPr>
              <a:t>si </a:t>
            </a:r>
            <a:r>
              <a:rPr lang="it-IT" spc="-4" dirty="0">
                <a:solidFill>
                  <a:schemeClr val="tx2"/>
                </a:solidFill>
                <a:cs typeface="Tahoma"/>
              </a:rPr>
              <a:t>intende </a:t>
            </a:r>
            <a:r>
              <a:rPr lang="it-IT" dirty="0">
                <a:solidFill>
                  <a:schemeClr val="tx2"/>
                </a:solidFill>
                <a:cs typeface="Tahoma"/>
              </a:rPr>
              <a:t>il </a:t>
            </a:r>
            <a:r>
              <a:rPr lang="it-IT" spc="-4" dirty="0">
                <a:solidFill>
                  <a:schemeClr val="tx2"/>
                </a:solidFill>
                <a:cs typeface="Tahoma"/>
              </a:rPr>
              <a:t>collegio sin</a:t>
            </a:r>
            <a:r>
              <a:rPr lang="it-IT" dirty="0">
                <a:solidFill>
                  <a:schemeClr val="tx2"/>
                </a:solidFill>
                <a:cs typeface="Tahoma"/>
              </a:rPr>
              <a:t>dacale o </a:t>
            </a:r>
            <a:r>
              <a:rPr lang="it-IT" spc="-4" dirty="0">
                <a:solidFill>
                  <a:schemeClr val="tx2"/>
                </a:solidFill>
                <a:cs typeface="Tahoma"/>
              </a:rPr>
              <a:t>l’organo monocratico </a:t>
            </a:r>
            <a:r>
              <a:rPr lang="it-IT" dirty="0">
                <a:solidFill>
                  <a:schemeClr val="tx2"/>
                </a:solidFill>
                <a:cs typeface="Tahoma"/>
              </a:rPr>
              <a:t>– il </a:t>
            </a:r>
            <a:r>
              <a:rPr lang="it-IT" spc="-4" dirty="0">
                <a:solidFill>
                  <a:schemeClr val="tx2"/>
                </a:solidFill>
                <a:cs typeface="Tahoma"/>
              </a:rPr>
              <a:t>cd. sindaco </a:t>
            </a:r>
            <a:r>
              <a:rPr lang="it-IT" dirty="0">
                <a:solidFill>
                  <a:schemeClr val="tx2"/>
                </a:solidFill>
                <a:cs typeface="Tahoma"/>
              </a:rPr>
              <a:t>unico – quando </a:t>
            </a:r>
            <a:r>
              <a:rPr lang="it-IT" spc="-4" dirty="0">
                <a:solidFill>
                  <a:schemeClr val="tx2"/>
                </a:solidFill>
                <a:cs typeface="Tahoma"/>
              </a:rPr>
              <a:t>nominato </a:t>
            </a:r>
            <a:r>
              <a:rPr lang="it-IT" dirty="0">
                <a:solidFill>
                  <a:schemeClr val="tx2"/>
                </a:solidFill>
                <a:cs typeface="Tahoma"/>
              </a:rPr>
              <a:t>in </a:t>
            </a:r>
            <a:r>
              <a:rPr lang="it-IT" spc="-4" dirty="0">
                <a:solidFill>
                  <a:schemeClr val="tx2"/>
                </a:solidFill>
                <a:cs typeface="Tahoma"/>
              </a:rPr>
              <a:t>alternativa </a:t>
            </a:r>
            <a:r>
              <a:rPr lang="it-IT" dirty="0">
                <a:solidFill>
                  <a:schemeClr val="tx2"/>
                </a:solidFill>
                <a:cs typeface="Tahoma"/>
              </a:rPr>
              <a:t>al </a:t>
            </a:r>
            <a:r>
              <a:rPr lang="it-IT" spc="-4" dirty="0">
                <a:solidFill>
                  <a:schemeClr val="tx2"/>
                </a:solidFill>
                <a:cs typeface="Tahoma"/>
              </a:rPr>
              <a:t>collegio) </a:t>
            </a:r>
            <a:r>
              <a:rPr lang="it-IT" dirty="0">
                <a:solidFill>
                  <a:schemeClr val="tx2"/>
                </a:solidFill>
                <a:cs typeface="Tahoma"/>
              </a:rPr>
              <a:t>il </a:t>
            </a:r>
            <a:r>
              <a:rPr lang="it-IT" b="1" spc="-4" dirty="0">
                <a:solidFill>
                  <a:schemeClr val="tx2"/>
                </a:solidFill>
                <a:cs typeface="Tahoma"/>
              </a:rPr>
              <a:t>dovere di segnalare tempestivamente </a:t>
            </a:r>
            <a:r>
              <a:rPr lang="it-IT" b="1" dirty="0">
                <a:solidFill>
                  <a:schemeClr val="tx2"/>
                </a:solidFill>
                <a:cs typeface="Tahoma"/>
              </a:rPr>
              <a:t>i </a:t>
            </a:r>
            <a:r>
              <a:rPr lang="it-IT" b="1" spc="-4" dirty="0">
                <a:solidFill>
                  <a:schemeClr val="tx2"/>
                </a:solidFill>
                <a:cs typeface="Tahoma"/>
              </a:rPr>
              <a:t>fondati indizi della </a:t>
            </a:r>
            <a:r>
              <a:rPr lang="it-IT" b="1" spc="-8" dirty="0">
                <a:solidFill>
                  <a:schemeClr val="tx2"/>
                </a:solidFill>
                <a:cs typeface="Tahoma"/>
              </a:rPr>
              <a:t>crisi</a:t>
            </a:r>
            <a:r>
              <a:rPr lang="it-IT" spc="-8" dirty="0">
                <a:solidFill>
                  <a:schemeClr val="tx2"/>
                </a:solidFill>
                <a:cs typeface="Tahoma"/>
              </a:rPr>
              <a:t>, </a:t>
            </a:r>
            <a:r>
              <a:rPr lang="it-IT" spc="-4" dirty="0">
                <a:solidFill>
                  <a:schemeClr val="tx2"/>
                </a:solidFill>
                <a:cs typeface="Tahoma"/>
              </a:rPr>
              <a:t>nonché di </a:t>
            </a:r>
            <a:r>
              <a:rPr lang="it-IT" b="1" spc="-4" dirty="0">
                <a:solidFill>
                  <a:schemeClr val="tx2"/>
                </a:solidFill>
                <a:cs typeface="Tahoma"/>
              </a:rPr>
              <a:t>verificare la sussistenza dei presupposti</a:t>
            </a:r>
            <a:r>
              <a:rPr lang="it-IT" b="1" dirty="0">
                <a:solidFill>
                  <a:schemeClr val="tx2"/>
                </a:solidFill>
                <a:cs typeface="Tahoma"/>
              </a:rPr>
              <a:t> </a:t>
            </a:r>
            <a:r>
              <a:rPr lang="it-IT" b="1" spc="-4" dirty="0">
                <a:solidFill>
                  <a:schemeClr val="tx2"/>
                </a:solidFill>
                <a:cs typeface="Tahoma"/>
              </a:rPr>
              <a:t>per</a:t>
            </a:r>
            <a:r>
              <a:rPr lang="it-IT" b="1" dirty="0">
                <a:solidFill>
                  <a:schemeClr val="tx2"/>
                </a:solidFill>
                <a:cs typeface="Tahoma"/>
              </a:rPr>
              <a:t> </a:t>
            </a:r>
            <a:r>
              <a:rPr lang="it-IT" b="1" spc="-4" dirty="0">
                <a:solidFill>
                  <a:schemeClr val="tx2"/>
                </a:solidFill>
                <a:cs typeface="Tahoma"/>
              </a:rPr>
              <a:t>la</a:t>
            </a:r>
            <a:r>
              <a:rPr lang="it-IT" b="1" dirty="0">
                <a:solidFill>
                  <a:schemeClr val="tx2"/>
                </a:solidFill>
                <a:cs typeface="Tahoma"/>
              </a:rPr>
              <a:t> </a:t>
            </a:r>
            <a:r>
              <a:rPr lang="it-IT" b="1" spc="-4" dirty="0">
                <a:solidFill>
                  <a:schemeClr val="tx2"/>
                </a:solidFill>
                <a:cs typeface="Tahoma"/>
              </a:rPr>
              <a:t>presentazione</a:t>
            </a:r>
            <a:r>
              <a:rPr lang="it-IT" b="1" dirty="0">
                <a:solidFill>
                  <a:schemeClr val="tx2"/>
                </a:solidFill>
                <a:cs typeface="Tahoma"/>
              </a:rPr>
              <a:t> </a:t>
            </a:r>
            <a:r>
              <a:rPr lang="it-IT" b="1" spc="-4" dirty="0">
                <a:solidFill>
                  <a:schemeClr val="tx2"/>
                </a:solidFill>
                <a:cs typeface="Tahoma"/>
              </a:rPr>
              <a:t>dell’istanza</a:t>
            </a:r>
            <a:r>
              <a:rPr lang="it-IT" b="1" dirty="0">
                <a:solidFill>
                  <a:schemeClr val="tx2"/>
                </a:solidFill>
                <a:cs typeface="Tahoma"/>
              </a:rPr>
              <a:t> </a:t>
            </a:r>
            <a:r>
              <a:rPr lang="it-IT" b="1" spc="-4" dirty="0">
                <a:solidFill>
                  <a:schemeClr val="tx2"/>
                </a:solidFill>
                <a:cs typeface="Tahoma"/>
              </a:rPr>
              <a:t>di</a:t>
            </a:r>
            <a:r>
              <a:rPr lang="it-IT" b="1" dirty="0">
                <a:solidFill>
                  <a:schemeClr val="tx2"/>
                </a:solidFill>
                <a:cs typeface="Tahoma"/>
              </a:rPr>
              <a:t> </a:t>
            </a:r>
            <a:r>
              <a:rPr lang="it-IT" b="1" spc="-4" dirty="0">
                <a:solidFill>
                  <a:schemeClr val="tx2"/>
                </a:solidFill>
                <a:cs typeface="Tahoma"/>
              </a:rPr>
              <a:t>nomina</a:t>
            </a:r>
            <a:r>
              <a:rPr lang="it-IT" b="1" dirty="0">
                <a:solidFill>
                  <a:schemeClr val="tx2"/>
                </a:solidFill>
                <a:cs typeface="Tahoma"/>
              </a:rPr>
              <a:t> </a:t>
            </a:r>
            <a:r>
              <a:rPr lang="it-IT" b="1" spc="-4" dirty="0">
                <a:solidFill>
                  <a:schemeClr val="tx2"/>
                </a:solidFill>
                <a:cs typeface="Tahoma"/>
              </a:rPr>
              <a:t>dell’esperto</a:t>
            </a:r>
            <a:r>
              <a:rPr lang="it-IT" b="1" dirty="0">
                <a:solidFill>
                  <a:schemeClr val="tx2"/>
                </a:solidFill>
                <a:cs typeface="Tahoma"/>
              </a:rPr>
              <a:t> </a:t>
            </a:r>
            <a:r>
              <a:rPr lang="it-IT" b="1" spc="-4" dirty="0">
                <a:solidFill>
                  <a:schemeClr val="tx2"/>
                </a:solidFill>
                <a:cs typeface="Tahoma"/>
              </a:rPr>
              <a:t>indipendente</a:t>
            </a:r>
            <a:r>
              <a:rPr lang="it-IT" b="1" dirty="0">
                <a:solidFill>
                  <a:schemeClr val="tx2"/>
                </a:solidFill>
                <a:cs typeface="Tahoma"/>
              </a:rPr>
              <a:t> </a:t>
            </a:r>
            <a:r>
              <a:rPr lang="it-IT" dirty="0">
                <a:solidFill>
                  <a:schemeClr val="tx2"/>
                </a:solidFill>
                <a:cs typeface="Tahoma"/>
              </a:rPr>
              <a:t>ai</a:t>
            </a:r>
            <a:r>
              <a:rPr lang="it-IT" spc="233" dirty="0">
                <a:solidFill>
                  <a:schemeClr val="tx2"/>
                </a:solidFill>
                <a:cs typeface="Tahoma"/>
              </a:rPr>
              <a:t> </a:t>
            </a:r>
            <a:r>
              <a:rPr lang="it-IT" spc="-4" dirty="0">
                <a:solidFill>
                  <a:schemeClr val="tx2"/>
                </a:solidFill>
                <a:cs typeface="Tahoma"/>
              </a:rPr>
              <a:t>sensi </a:t>
            </a:r>
            <a:r>
              <a:rPr lang="it-IT" dirty="0">
                <a:solidFill>
                  <a:schemeClr val="tx2"/>
                </a:solidFill>
                <a:cs typeface="Tahoma"/>
              </a:rPr>
              <a:t>dell’art. 2 </a:t>
            </a:r>
            <a:r>
              <a:rPr lang="it-IT" spc="-4" dirty="0">
                <a:solidFill>
                  <a:schemeClr val="tx2"/>
                </a:solidFill>
                <a:cs typeface="Tahoma"/>
              </a:rPr>
              <a:t>del D.L. </a:t>
            </a:r>
            <a:r>
              <a:rPr lang="it-IT" dirty="0">
                <a:solidFill>
                  <a:schemeClr val="tx2"/>
                </a:solidFill>
                <a:cs typeface="Tahoma"/>
              </a:rPr>
              <a:t>n. </a:t>
            </a:r>
            <a:r>
              <a:rPr lang="it-IT" spc="-4" dirty="0">
                <a:solidFill>
                  <a:schemeClr val="tx2"/>
                </a:solidFill>
                <a:cs typeface="Tahoma"/>
              </a:rPr>
              <a:t>118/2021. </a:t>
            </a:r>
            <a:r>
              <a:rPr lang="it-IT" dirty="0">
                <a:solidFill>
                  <a:schemeClr val="tx2"/>
                </a:solidFill>
                <a:cs typeface="Tahoma"/>
              </a:rPr>
              <a:t>Molti </a:t>
            </a:r>
            <a:r>
              <a:rPr lang="it-IT" spc="-4" dirty="0">
                <a:solidFill>
                  <a:schemeClr val="tx2"/>
                </a:solidFill>
                <a:cs typeface="Tahoma"/>
              </a:rPr>
              <a:t>giuristi hanno comunque sottolineato in merito che, di fatto, </a:t>
            </a:r>
            <a:r>
              <a:rPr lang="it-IT" dirty="0">
                <a:solidFill>
                  <a:schemeClr val="tx2"/>
                </a:solidFill>
                <a:cs typeface="Tahoma"/>
              </a:rPr>
              <a:t>le </a:t>
            </a:r>
            <a:r>
              <a:rPr lang="it-IT" spc="-4" dirty="0">
                <a:solidFill>
                  <a:schemeClr val="tx2"/>
                </a:solidFill>
                <a:cs typeface="Tahoma"/>
              </a:rPr>
              <a:t>funzioni richieste altro non sono che </a:t>
            </a:r>
            <a:r>
              <a:rPr lang="it-IT" dirty="0">
                <a:solidFill>
                  <a:schemeClr val="tx2"/>
                </a:solidFill>
                <a:cs typeface="Tahoma"/>
              </a:rPr>
              <a:t>una </a:t>
            </a:r>
            <a:r>
              <a:rPr lang="it-IT" spc="-4" dirty="0">
                <a:solidFill>
                  <a:schemeClr val="tx2"/>
                </a:solidFill>
                <a:cs typeface="Tahoma"/>
              </a:rPr>
              <a:t>rivisitazione di quanto </a:t>
            </a:r>
            <a:r>
              <a:rPr lang="it-IT" dirty="0">
                <a:solidFill>
                  <a:schemeClr val="tx2"/>
                </a:solidFill>
                <a:cs typeface="Tahoma"/>
              </a:rPr>
              <a:t>già </a:t>
            </a:r>
            <a:r>
              <a:rPr lang="it-IT" spc="-4" dirty="0">
                <a:solidFill>
                  <a:schemeClr val="tx2"/>
                </a:solidFill>
                <a:cs typeface="Tahoma"/>
              </a:rPr>
              <a:t>da tempo previsto </a:t>
            </a:r>
            <a:r>
              <a:rPr lang="it-IT" dirty="0">
                <a:solidFill>
                  <a:schemeClr val="tx2"/>
                </a:solidFill>
                <a:cs typeface="Tahoma"/>
              </a:rPr>
              <a:t>dalle </a:t>
            </a:r>
            <a:r>
              <a:rPr lang="it-IT" spc="-4" dirty="0">
                <a:solidFill>
                  <a:schemeClr val="tx2"/>
                </a:solidFill>
                <a:cs typeface="Tahoma"/>
              </a:rPr>
              <a:t>disposizioni </a:t>
            </a:r>
            <a:r>
              <a:rPr lang="it-IT" dirty="0">
                <a:solidFill>
                  <a:schemeClr val="tx2"/>
                </a:solidFill>
                <a:cs typeface="Tahoma"/>
              </a:rPr>
              <a:t>degli artt.</a:t>
            </a:r>
            <a:r>
              <a:rPr lang="it-IT" spc="-4" dirty="0">
                <a:solidFill>
                  <a:schemeClr val="tx2"/>
                </a:solidFill>
                <a:cs typeface="Tahoma"/>
              </a:rPr>
              <a:t> </a:t>
            </a:r>
            <a:r>
              <a:rPr lang="it-IT" dirty="0">
                <a:solidFill>
                  <a:schemeClr val="tx2"/>
                </a:solidFill>
                <a:cs typeface="Tahoma"/>
              </a:rPr>
              <a:t>2086 </a:t>
            </a:r>
            <a:r>
              <a:rPr lang="it-IT" spc="-4" dirty="0">
                <a:solidFill>
                  <a:schemeClr val="tx2"/>
                </a:solidFill>
                <a:cs typeface="Tahoma"/>
              </a:rPr>
              <a:t>c.c.,</a:t>
            </a:r>
            <a:r>
              <a:rPr lang="it-IT" spc="-8" dirty="0">
                <a:solidFill>
                  <a:schemeClr val="tx2"/>
                </a:solidFill>
                <a:cs typeface="Tahoma"/>
              </a:rPr>
              <a:t> </a:t>
            </a:r>
            <a:r>
              <a:rPr lang="it-IT" spc="-4" dirty="0">
                <a:solidFill>
                  <a:schemeClr val="tx2"/>
                </a:solidFill>
                <a:cs typeface="Tahoma"/>
              </a:rPr>
              <a:t>secondo</a:t>
            </a:r>
            <a:r>
              <a:rPr lang="it-IT" dirty="0">
                <a:solidFill>
                  <a:schemeClr val="tx2"/>
                </a:solidFill>
                <a:cs typeface="Tahoma"/>
              </a:rPr>
              <a:t> </a:t>
            </a:r>
            <a:r>
              <a:rPr lang="it-IT" spc="-4" dirty="0">
                <a:solidFill>
                  <a:schemeClr val="tx2"/>
                </a:solidFill>
                <a:cs typeface="Tahoma"/>
              </a:rPr>
              <a:t>comma,</a:t>
            </a:r>
            <a:r>
              <a:rPr lang="it-IT" dirty="0">
                <a:solidFill>
                  <a:schemeClr val="tx2"/>
                </a:solidFill>
                <a:cs typeface="Tahoma"/>
              </a:rPr>
              <a:t> </a:t>
            </a:r>
            <a:r>
              <a:rPr lang="it-IT" spc="-4" dirty="0">
                <a:solidFill>
                  <a:schemeClr val="tx2"/>
                </a:solidFill>
                <a:cs typeface="Tahoma"/>
              </a:rPr>
              <a:t>e art. 2403</a:t>
            </a:r>
            <a:r>
              <a:rPr lang="it-IT" dirty="0">
                <a:solidFill>
                  <a:schemeClr val="tx2"/>
                </a:solidFill>
                <a:cs typeface="Tahoma"/>
              </a:rPr>
              <a:t> </a:t>
            </a:r>
            <a:r>
              <a:rPr lang="it-IT" spc="-4" dirty="0">
                <a:solidFill>
                  <a:schemeClr val="tx2"/>
                </a:solidFill>
                <a:cs typeface="Tahoma"/>
              </a:rPr>
              <a:t>c.c.</a:t>
            </a:r>
            <a:endParaRPr lang="it-IT" dirty="0">
              <a:solidFill>
                <a:schemeClr val="tx2"/>
              </a:solidFill>
              <a:cs typeface="Tahoma"/>
            </a:endParaRPr>
          </a:p>
        </p:txBody>
      </p:sp>
      <p:sp>
        <p:nvSpPr>
          <p:cNvPr id="2" name="object 4">
            <a:extLst>
              <a:ext uri="{FF2B5EF4-FFF2-40B4-BE49-F238E27FC236}">
                <a16:creationId xmlns:a16="http://schemas.microsoft.com/office/drawing/2014/main" id="{92F25B30-152A-B16D-9BDA-2A2927A0ADF4}"/>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58</a:t>
            </a:fld>
            <a:endParaRPr dirty="0"/>
          </a:p>
        </p:txBody>
      </p:sp>
    </p:spTree>
    <p:extLst>
      <p:ext uri="{BB962C8B-B14F-4D97-AF65-F5344CB8AC3E}">
        <p14:creationId xmlns:p14="http://schemas.microsoft.com/office/powerpoint/2010/main" val="1677906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ruolo dell’organo di controllo</a:t>
            </a:r>
          </a:p>
        </p:txBody>
      </p:sp>
      <p:sp>
        <p:nvSpPr>
          <p:cNvPr id="4" name="CasellaDiTesto 3">
            <a:extLst>
              <a:ext uri="{FF2B5EF4-FFF2-40B4-BE49-F238E27FC236}">
                <a16:creationId xmlns:a16="http://schemas.microsoft.com/office/drawing/2014/main" id="{61325D9A-DF8D-77A0-C563-9E7BACC3B8E2}"/>
              </a:ext>
            </a:extLst>
          </p:cNvPr>
          <p:cNvSpPr txBox="1"/>
          <p:nvPr/>
        </p:nvSpPr>
        <p:spPr>
          <a:xfrm>
            <a:off x="1673528" y="1047750"/>
            <a:ext cx="7181457" cy="704873"/>
          </a:xfrm>
          <a:prstGeom prst="rect">
            <a:avLst/>
          </a:prstGeom>
          <a:noFill/>
        </p:spPr>
        <p:txBody>
          <a:bodyPr wrap="square">
            <a:spAutoFit/>
          </a:bodyPr>
          <a:lstStyle/>
          <a:p>
            <a:pPr marL="9525" marR="6191" algn="just">
              <a:lnSpc>
                <a:spcPct val="101000"/>
              </a:lnSpc>
              <a:spcBef>
                <a:spcPts val="293"/>
              </a:spcBef>
            </a:pPr>
            <a:r>
              <a:rPr lang="it-IT" sz="1350" spc="-4" dirty="0">
                <a:solidFill>
                  <a:schemeClr val="tx2"/>
                </a:solidFill>
                <a:latin typeface="Tahoma"/>
                <a:cs typeface="Tahoma"/>
              </a:rPr>
              <a:t>Dall’attenta analisi del citato art. 15 </a:t>
            </a:r>
            <a:r>
              <a:rPr lang="it-IT" sz="1350" dirty="0">
                <a:solidFill>
                  <a:schemeClr val="tx2"/>
                </a:solidFill>
                <a:latin typeface="Tahoma"/>
                <a:cs typeface="Tahoma"/>
              </a:rPr>
              <a:t>è </a:t>
            </a:r>
            <a:r>
              <a:rPr lang="it-IT" sz="1350" spc="-4" dirty="0">
                <a:solidFill>
                  <a:schemeClr val="tx2"/>
                </a:solidFill>
                <a:latin typeface="Tahoma"/>
                <a:cs typeface="Tahoma"/>
              </a:rPr>
              <a:t>possibile individuare </a:t>
            </a:r>
            <a:r>
              <a:rPr lang="it-IT" sz="1350" b="1" spc="-4" dirty="0">
                <a:solidFill>
                  <a:schemeClr val="tx2"/>
                </a:solidFill>
                <a:latin typeface="Tahoma"/>
                <a:cs typeface="Tahoma"/>
              </a:rPr>
              <a:t>differenti livelli di intervento </a:t>
            </a:r>
            <a:r>
              <a:rPr lang="it-IT" sz="1350" spc="-4" dirty="0">
                <a:solidFill>
                  <a:schemeClr val="tx2"/>
                </a:solidFill>
                <a:latin typeface="Tahoma"/>
                <a:cs typeface="Tahoma"/>
              </a:rPr>
              <a:t>dell’organo di controllo,</a:t>
            </a:r>
            <a:r>
              <a:rPr lang="it-IT" sz="1350" dirty="0">
                <a:solidFill>
                  <a:schemeClr val="tx2"/>
                </a:solidFill>
                <a:latin typeface="Tahoma"/>
                <a:cs typeface="Tahoma"/>
              </a:rPr>
              <a:t> </a:t>
            </a:r>
            <a:r>
              <a:rPr lang="it-IT" sz="1350" spc="-4" dirty="0">
                <a:solidFill>
                  <a:schemeClr val="tx2"/>
                </a:solidFill>
                <a:latin typeface="Tahoma"/>
                <a:cs typeface="Tahoma"/>
              </a:rPr>
              <a:t>ciascuno</a:t>
            </a:r>
            <a:r>
              <a:rPr lang="it-IT" sz="1350" dirty="0">
                <a:solidFill>
                  <a:schemeClr val="tx2"/>
                </a:solidFill>
                <a:latin typeface="Tahoma"/>
                <a:cs typeface="Tahoma"/>
              </a:rPr>
              <a:t> dei</a:t>
            </a:r>
            <a:r>
              <a:rPr lang="it-IT" sz="1350" spc="4" dirty="0">
                <a:solidFill>
                  <a:schemeClr val="tx2"/>
                </a:solidFill>
                <a:latin typeface="Tahoma"/>
                <a:cs typeface="Tahoma"/>
              </a:rPr>
              <a:t> </a:t>
            </a:r>
            <a:r>
              <a:rPr lang="it-IT" sz="1350" spc="-4" dirty="0">
                <a:solidFill>
                  <a:schemeClr val="tx2"/>
                </a:solidFill>
                <a:latin typeface="Tahoma"/>
                <a:cs typeface="Tahoma"/>
              </a:rPr>
              <a:t>quali</a:t>
            </a:r>
            <a:r>
              <a:rPr lang="it-IT" sz="1350" dirty="0">
                <a:solidFill>
                  <a:schemeClr val="tx2"/>
                </a:solidFill>
                <a:latin typeface="Tahoma"/>
                <a:cs typeface="Tahoma"/>
              </a:rPr>
              <a:t> </a:t>
            </a:r>
            <a:r>
              <a:rPr lang="it-IT" sz="1350" spc="-4" dirty="0">
                <a:solidFill>
                  <a:schemeClr val="tx2"/>
                </a:solidFill>
                <a:latin typeface="Tahoma"/>
                <a:cs typeface="Tahoma"/>
              </a:rPr>
              <a:t>risulta</a:t>
            </a:r>
            <a:r>
              <a:rPr lang="it-IT" sz="1350" dirty="0">
                <a:solidFill>
                  <a:schemeClr val="tx2"/>
                </a:solidFill>
                <a:latin typeface="Tahoma"/>
                <a:cs typeface="Tahoma"/>
              </a:rPr>
              <a:t> </a:t>
            </a:r>
            <a:r>
              <a:rPr lang="it-IT" sz="1350" spc="-4" dirty="0">
                <a:solidFill>
                  <a:schemeClr val="tx2"/>
                </a:solidFill>
                <a:latin typeface="Tahoma"/>
                <a:cs typeface="Tahoma"/>
              </a:rPr>
              <a:t>collegato </a:t>
            </a:r>
            <a:r>
              <a:rPr lang="it-IT" sz="1350" dirty="0">
                <a:solidFill>
                  <a:schemeClr val="tx2"/>
                </a:solidFill>
                <a:latin typeface="Tahoma"/>
                <a:cs typeface="Tahoma"/>
              </a:rPr>
              <a:t>a</a:t>
            </a:r>
            <a:r>
              <a:rPr lang="it-IT" sz="1350" spc="4" dirty="0">
                <a:solidFill>
                  <a:schemeClr val="tx2"/>
                </a:solidFill>
                <a:latin typeface="Tahoma"/>
                <a:cs typeface="Tahoma"/>
              </a:rPr>
              <a:t> </a:t>
            </a:r>
            <a:r>
              <a:rPr lang="it-IT" sz="1350" b="1" spc="-4" dirty="0">
                <a:solidFill>
                  <a:schemeClr val="tx2"/>
                </a:solidFill>
                <a:latin typeface="Tahoma"/>
                <a:cs typeface="Tahoma"/>
              </a:rPr>
              <a:t>fasi temporalmente</a:t>
            </a:r>
            <a:r>
              <a:rPr lang="it-IT" sz="1350" b="1" dirty="0">
                <a:solidFill>
                  <a:schemeClr val="tx2"/>
                </a:solidFill>
                <a:latin typeface="Tahoma"/>
                <a:cs typeface="Tahoma"/>
              </a:rPr>
              <a:t> </a:t>
            </a:r>
            <a:r>
              <a:rPr lang="it-IT" sz="1350" b="1" spc="-4" dirty="0">
                <a:solidFill>
                  <a:schemeClr val="tx2"/>
                </a:solidFill>
                <a:latin typeface="Tahoma"/>
                <a:cs typeface="Tahoma"/>
              </a:rPr>
              <a:t>distinte</a:t>
            </a:r>
            <a:r>
              <a:rPr lang="it-IT" sz="1350" b="1" spc="8" dirty="0">
                <a:solidFill>
                  <a:schemeClr val="tx2"/>
                </a:solidFill>
                <a:latin typeface="Tahoma"/>
                <a:cs typeface="Tahoma"/>
              </a:rPr>
              <a:t> </a:t>
            </a:r>
            <a:r>
              <a:rPr lang="it-IT" sz="1350" spc="-4" dirty="0">
                <a:solidFill>
                  <a:schemeClr val="tx2"/>
                </a:solidFill>
                <a:latin typeface="Tahoma"/>
                <a:cs typeface="Tahoma"/>
              </a:rPr>
              <a:t>e, precisamente:</a:t>
            </a:r>
            <a:endParaRPr lang="it-IT" sz="1350" dirty="0">
              <a:solidFill>
                <a:schemeClr val="tx2"/>
              </a:solidFill>
              <a:latin typeface="Tahoma"/>
              <a:cs typeface="Tahoma"/>
            </a:endParaRPr>
          </a:p>
        </p:txBody>
      </p:sp>
      <p:graphicFrame>
        <p:nvGraphicFramePr>
          <p:cNvPr id="3" name="object 11">
            <a:extLst>
              <a:ext uri="{FF2B5EF4-FFF2-40B4-BE49-F238E27FC236}">
                <a16:creationId xmlns:a16="http://schemas.microsoft.com/office/drawing/2014/main" id="{C407B9FF-7C1A-5BB0-ED1B-2F335A9DBC97}"/>
              </a:ext>
            </a:extLst>
          </p:cNvPr>
          <p:cNvGraphicFramePr>
            <a:graphicFrameLocks noGrp="1"/>
          </p:cNvGraphicFramePr>
          <p:nvPr>
            <p:extLst>
              <p:ext uri="{D42A27DB-BD31-4B8C-83A1-F6EECF244321}">
                <p14:modId xmlns:p14="http://schemas.microsoft.com/office/powerpoint/2010/main" val="1181842955"/>
              </p:ext>
            </p:extLst>
          </p:nvPr>
        </p:nvGraphicFramePr>
        <p:xfrm>
          <a:off x="1752600" y="2006982"/>
          <a:ext cx="7102385" cy="1688784"/>
        </p:xfrm>
        <a:graphic>
          <a:graphicData uri="http://schemas.openxmlformats.org/drawingml/2006/table">
            <a:tbl>
              <a:tblPr firstRow="1" bandRow="1">
                <a:tableStyleId>{2D5ABB26-0587-4C30-8999-92F81FD0307C}</a:tableStyleId>
              </a:tblPr>
              <a:tblGrid>
                <a:gridCol w="7102385">
                  <a:extLst>
                    <a:ext uri="{9D8B030D-6E8A-4147-A177-3AD203B41FA5}">
                      <a16:colId xmlns:a16="http://schemas.microsoft.com/office/drawing/2014/main" val="20000"/>
                    </a:ext>
                  </a:extLst>
                </a:gridCol>
              </a:tblGrid>
              <a:tr h="486728">
                <a:tc>
                  <a:txBody>
                    <a:bodyPr/>
                    <a:lstStyle/>
                    <a:p>
                      <a:pPr marL="358775" marR="0" lvl="0" indent="-350838" algn="just" defTabSz="609585" rtl="0" eaLnBrk="1" fontAlgn="auto" latinLnBrk="0" hangingPunct="1">
                        <a:lnSpc>
                          <a:spcPct val="100000"/>
                        </a:lnSpc>
                        <a:spcBef>
                          <a:spcPts val="310"/>
                        </a:spcBef>
                        <a:spcAft>
                          <a:spcPts val="0"/>
                        </a:spcAft>
                        <a:buClrTx/>
                        <a:buSzTx/>
                        <a:buFont typeface="Wingdings" panose="05000000000000000000" pitchFamily="2" charset="2"/>
                        <a:buChar char="ü"/>
                        <a:tabLst/>
                        <a:defRPr/>
                      </a:pPr>
                      <a:r>
                        <a:rPr lang="it-IT" sz="1500" dirty="0">
                          <a:solidFill>
                            <a:schemeClr val="tx2"/>
                          </a:solidFill>
                          <a:latin typeface="+mn-lt"/>
                          <a:cs typeface="Tahoma"/>
                        </a:rPr>
                        <a:t>la</a:t>
                      </a:r>
                      <a:r>
                        <a:rPr lang="it-IT" sz="1500" spc="110" dirty="0">
                          <a:solidFill>
                            <a:schemeClr val="tx2"/>
                          </a:solidFill>
                          <a:latin typeface="+mn-lt"/>
                          <a:cs typeface="Tahoma"/>
                        </a:rPr>
                        <a:t> </a:t>
                      </a:r>
                      <a:r>
                        <a:rPr lang="it-IT" sz="1500" b="1" spc="-5" dirty="0">
                          <a:solidFill>
                            <a:schemeClr val="tx2"/>
                          </a:solidFill>
                          <a:latin typeface="+mn-lt"/>
                          <a:cs typeface="Tahoma"/>
                        </a:rPr>
                        <a:t>prima</a:t>
                      </a:r>
                      <a:r>
                        <a:rPr lang="it-IT" sz="1500" b="1" spc="110" dirty="0">
                          <a:solidFill>
                            <a:schemeClr val="tx2"/>
                          </a:solidFill>
                          <a:latin typeface="+mn-lt"/>
                          <a:cs typeface="Tahoma"/>
                        </a:rPr>
                        <a:t> </a:t>
                      </a:r>
                      <a:r>
                        <a:rPr lang="it-IT" sz="1500" b="1" spc="-5" dirty="0">
                          <a:solidFill>
                            <a:schemeClr val="tx2"/>
                          </a:solidFill>
                          <a:latin typeface="+mn-lt"/>
                          <a:cs typeface="Tahoma"/>
                        </a:rPr>
                        <a:t>fase</a:t>
                      </a:r>
                      <a:r>
                        <a:rPr lang="it-IT" sz="1500" b="1" spc="140" dirty="0">
                          <a:solidFill>
                            <a:schemeClr val="tx2"/>
                          </a:solidFill>
                          <a:latin typeface="+mn-lt"/>
                          <a:cs typeface="Tahoma"/>
                        </a:rPr>
                        <a:t> </a:t>
                      </a:r>
                      <a:r>
                        <a:rPr lang="it-IT" sz="1500" spc="-5" dirty="0">
                          <a:solidFill>
                            <a:schemeClr val="tx2"/>
                          </a:solidFill>
                          <a:latin typeface="+mn-lt"/>
                          <a:cs typeface="Tahoma"/>
                        </a:rPr>
                        <a:t>può</a:t>
                      </a:r>
                      <a:r>
                        <a:rPr lang="it-IT" sz="1500" spc="114" dirty="0">
                          <a:solidFill>
                            <a:schemeClr val="tx2"/>
                          </a:solidFill>
                          <a:latin typeface="+mn-lt"/>
                          <a:cs typeface="Tahoma"/>
                        </a:rPr>
                        <a:t> </a:t>
                      </a:r>
                      <a:r>
                        <a:rPr lang="it-IT" sz="1500" spc="-5" dirty="0">
                          <a:solidFill>
                            <a:schemeClr val="tx2"/>
                          </a:solidFill>
                          <a:latin typeface="+mn-lt"/>
                          <a:cs typeface="Tahoma"/>
                        </a:rPr>
                        <a:t>connotarsi</a:t>
                      </a:r>
                      <a:r>
                        <a:rPr lang="it-IT" sz="1500" spc="114" dirty="0">
                          <a:solidFill>
                            <a:schemeClr val="tx2"/>
                          </a:solidFill>
                          <a:latin typeface="+mn-lt"/>
                          <a:cs typeface="Tahoma"/>
                        </a:rPr>
                        <a:t> </a:t>
                      </a:r>
                      <a:r>
                        <a:rPr lang="it-IT" sz="1500" spc="-5" dirty="0">
                          <a:solidFill>
                            <a:schemeClr val="tx2"/>
                          </a:solidFill>
                          <a:latin typeface="+mn-lt"/>
                          <a:cs typeface="Tahoma"/>
                        </a:rPr>
                        <a:t>come</a:t>
                      </a:r>
                      <a:r>
                        <a:rPr lang="it-IT" sz="1500" spc="110" dirty="0">
                          <a:solidFill>
                            <a:schemeClr val="tx2"/>
                          </a:solidFill>
                          <a:latin typeface="+mn-lt"/>
                          <a:cs typeface="Tahoma"/>
                        </a:rPr>
                        <a:t> </a:t>
                      </a:r>
                      <a:r>
                        <a:rPr lang="it-IT" sz="1500" spc="-5" dirty="0">
                          <a:solidFill>
                            <a:schemeClr val="tx2"/>
                          </a:solidFill>
                          <a:latin typeface="+mn-lt"/>
                          <a:cs typeface="Tahoma"/>
                        </a:rPr>
                        <a:t>“</a:t>
                      </a:r>
                      <a:r>
                        <a:rPr lang="it-IT" sz="1500" b="1" spc="-5" dirty="0">
                          <a:solidFill>
                            <a:schemeClr val="tx2"/>
                          </a:solidFill>
                          <a:latin typeface="+mn-lt"/>
                          <a:cs typeface="Tahoma"/>
                        </a:rPr>
                        <a:t>emersione</a:t>
                      </a:r>
                      <a:r>
                        <a:rPr lang="it-IT" sz="1500" b="1" spc="114" dirty="0">
                          <a:solidFill>
                            <a:schemeClr val="tx2"/>
                          </a:solidFill>
                          <a:latin typeface="+mn-lt"/>
                          <a:cs typeface="Tahoma"/>
                        </a:rPr>
                        <a:t> </a:t>
                      </a:r>
                      <a:r>
                        <a:rPr lang="it-IT" sz="1500" b="1" spc="-5" dirty="0">
                          <a:solidFill>
                            <a:schemeClr val="tx2"/>
                          </a:solidFill>
                          <a:latin typeface="+mn-lt"/>
                          <a:cs typeface="Tahoma"/>
                        </a:rPr>
                        <a:t>tempestiva</a:t>
                      </a:r>
                      <a:r>
                        <a:rPr lang="it-IT" sz="1500" spc="-5" dirty="0">
                          <a:solidFill>
                            <a:schemeClr val="tx2"/>
                          </a:solidFill>
                          <a:latin typeface="+mn-lt"/>
                          <a:cs typeface="Tahoma"/>
                        </a:rPr>
                        <a:t>”</a:t>
                      </a:r>
                      <a:r>
                        <a:rPr lang="it-IT" sz="1500" spc="110" dirty="0">
                          <a:solidFill>
                            <a:schemeClr val="tx2"/>
                          </a:solidFill>
                          <a:latin typeface="+mn-lt"/>
                          <a:cs typeface="Tahoma"/>
                        </a:rPr>
                        <a:t> </a:t>
                      </a:r>
                      <a:r>
                        <a:rPr lang="it-IT" sz="1500" spc="-5" dirty="0">
                          <a:solidFill>
                            <a:schemeClr val="tx2"/>
                          </a:solidFill>
                          <a:latin typeface="+mn-lt"/>
                          <a:cs typeface="Tahoma"/>
                        </a:rPr>
                        <a:t>delle</a:t>
                      </a:r>
                      <a:r>
                        <a:rPr lang="it-IT" sz="1500" spc="114" dirty="0">
                          <a:solidFill>
                            <a:schemeClr val="tx2"/>
                          </a:solidFill>
                          <a:latin typeface="+mn-lt"/>
                          <a:cs typeface="Tahoma"/>
                        </a:rPr>
                        <a:t> </a:t>
                      </a:r>
                      <a:r>
                        <a:rPr lang="it-IT" sz="1500" spc="-5" dirty="0">
                          <a:solidFill>
                            <a:schemeClr val="tx2"/>
                          </a:solidFill>
                          <a:latin typeface="+mn-lt"/>
                          <a:cs typeface="Tahoma"/>
                        </a:rPr>
                        <a:t>condizioni</a:t>
                      </a:r>
                      <a:r>
                        <a:rPr lang="it-IT" sz="1500" spc="110" dirty="0">
                          <a:solidFill>
                            <a:schemeClr val="tx2"/>
                          </a:solidFill>
                          <a:latin typeface="+mn-lt"/>
                          <a:cs typeface="Tahoma"/>
                        </a:rPr>
                        <a:t> </a:t>
                      </a:r>
                      <a:r>
                        <a:rPr lang="it-IT" sz="1500" dirty="0">
                          <a:solidFill>
                            <a:schemeClr val="tx2"/>
                          </a:solidFill>
                          <a:latin typeface="+mn-lt"/>
                          <a:cs typeface="Tahoma"/>
                        </a:rPr>
                        <a:t>individuate </a:t>
                      </a:r>
                      <a:r>
                        <a:rPr sz="1500" dirty="0" err="1">
                          <a:solidFill>
                            <a:schemeClr val="tx2"/>
                          </a:solidFill>
                          <a:latin typeface="+mn-lt"/>
                          <a:cs typeface="Tahoma"/>
                        </a:rPr>
                        <a:t>nell’art</a:t>
                      </a:r>
                      <a:r>
                        <a:rPr sz="1500" dirty="0">
                          <a:solidFill>
                            <a:schemeClr val="tx2"/>
                          </a:solidFill>
                          <a:latin typeface="+mn-lt"/>
                          <a:cs typeface="Tahoma"/>
                        </a:rPr>
                        <a:t>.</a:t>
                      </a:r>
                      <a:r>
                        <a:rPr sz="1500" spc="-5" dirty="0">
                          <a:solidFill>
                            <a:schemeClr val="tx2"/>
                          </a:solidFill>
                          <a:latin typeface="+mn-lt"/>
                          <a:cs typeface="Tahoma"/>
                        </a:rPr>
                        <a:t> </a:t>
                      </a:r>
                      <a:r>
                        <a:rPr sz="1500" dirty="0">
                          <a:solidFill>
                            <a:schemeClr val="tx2"/>
                          </a:solidFill>
                          <a:latin typeface="+mn-lt"/>
                          <a:cs typeface="Tahoma"/>
                        </a:rPr>
                        <a:t>2 del</a:t>
                      </a:r>
                      <a:r>
                        <a:rPr sz="1500" spc="-10" dirty="0">
                          <a:solidFill>
                            <a:schemeClr val="tx2"/>
                          </a:solidFill>
                          <a:latin typeface="+mn-lt"/>
                          <a:cs typeface="Tahoma"/>
                        </a:rPr>
                        <a:t> </a:t>
                      </a:r>
                      <a:r>
                        <a:rPr sz="1500" spc="-5" dirty="0">
                          <a:solidFill>
                            <a:schemeClr val="tx2"/>
                          </a:solidFill>
                          <a:latin typeface="+mn-lt"/>
                          <a:cs typeface="Tahoma"/>
                        </a:rPr>
                        <a:t>D.L. n.</a:t>
                      </a:r>
                      <a:r>
                        <a:rPr sz="1500" dirty="0">
                          <a:solidFill>
                            <a:schemeClr val="tx2"/>
                          </a:solidFill>
                          <a:latin typeface="+mn-lt"/>
                          <a:cs typeface="Tahoma"/>
                        </a:rPr>
                        <a:t> </a:t>
                      </a:r>
                      <a:r>
                        <a:rPr sz="1500" spc="-5" dirty="0">
                          <a:solidFill>
                            <a:schemeClr val="tx2"/>
                          </a:solidFill>
                          <a:latin typeface="+mn-lt"/>
                          <a:cs typeface="Tahoma"/>
                        </a:rPr>
                        <a:t>118/2021:</a:t>
                      </a:r>
                      <a:r>
                        <a:rPr sz="1500" dirty="0">
                          <a:solidFill>
                            <a:schemeClr val="tx2"/>
                          </a:solidFill>
                          <a:latin typeface="+mn-lt"/>
                          <a:cs typeface="Tahoma"/>
                        </a:rPr>
                        <a:t> </a:t>
                      </a:r>
                      <a:r>
                        <a:rPr sz="1500" spc="-5" dirty="0">
                          <a:solidFill>
                            <a:schemeClr val="tx2"/>
                          </a:solidFill>
                          <a:latin typeface="+mn-lt"/>
                          <a:cs typeface="Tahoma"/>
                        </a:rPr>
                        <a:t>“indizi </a:t>
                      </a:r>
                      <a:r>
                        <a:rPr sz="1500" dirty="0">
                          <a:solidFill>
                            <a:schemeClr val="tx2"/>
                          </a:solidFill>
                          <a:latin typeface="+mn-lt"/>
                          <a:cs typeface="Tahoma"/>
                        </a:rPr>
                        <a:t>di</a:t>
                      </a:r>
                      <a:r>
                        <a:rPr sz="1500" spc="-5" dirty="0">
                          <a:solidFill>
                            <a:schemeClr val="tx2"/>
                          </a:solidFill>
                          <a:latin typeface="+mn-lt"/>
                          <a:cs typeface="Tahoma"/>
                        </a:rPr>
                        <a:t> squilibrio”:</a:t>
                      </a:r>
                      <a:r>
                        <a:rPr sz="1500" spc="-10" dirty="0">
                          <a:solidFill>
                            <a:schemeClr val="tx2"/>
                          </a:solidFill>
                          <a:latin typeface="+mn-lt"/>
                          <a:cs typeface="Tahoma"/>
                        </a:rPr>
                        <a:t> </a:t>
                      </a:r>
                      <a:r>
                        <a:rPr sz="1500" b="1" spc="-5" dirty="0">
                          <a:solidFill>
                            <a:schemeClr val="tx2"/>
                          </a:solidFill>
                          <a:latin typeface="+mn-lt"/>
                          <a:cs typeface="Tahoma"/>
                        </a:rPr>
                        <a:t>ruolo proattivo</a:t>
                      </a:r>
                      <a:endParaRPr sz="1500" dirty="0">
                        <a:solidFill>
                          <a:schemeClr val="tx2"/>
                        </a:solidFill>
                        <a:latin typeface="+mn-lt"/>
                        <a:cs typeface="Tahoma"/>
                      </a:endParaRP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82918">
                <a:tc>
                  <a:txBody>
                    <a:bodyPr/>
                    <a:lstStyle/>
                    <a:p>
                      <a:pPr marL="358775" marR="61594" indent="-292100" algn="just">
                        <a:lnSpc>
                          <a:spcPct val="101499"/>
                        </a:lnSpc>
                        <a:spcBef>
                          <a:spcPts val="300"/>
                        </a:spcBef>
                        <a:buFont typeface="Wingdings" panose="05000000000000000000" pitchFamily="2" charset="2"/>
                        <a:buChar char="ü"/>
                        <a:tabLst>
                          <a:tab pos="301625" algn="l"/>
                          <a:tab pos="302260" algn="l"/>
                        </a:tabLst>
                      </a:pPr>
                      <a:r>
                        <a:rPr sz="1500" dirty="0">
                          <a:solidFill>
                            <a:schemeClr val="tx2"/>
                          </a:solidFill>
                          <a:latin typeface="+mn-lt"/>
                          <a:cs typeface="Tahoma"/>
                        </a:rPr>
                        <a:t>la</a:t>
                      </a:r>
                      <a:r>
                        <a:rPr sz="1500" spc="45" dirty="0">
                          <a:solidFill>
                            <a:schemeClr val="tx2"/>
                          </a:solidFill>
                          <a:latin typeface="+mn-lt"/>
                          <a:cs typeface="Tahoma"/>
                        </a:rPr>
                        <a:t> </a:t>
                      </a:r>
                      <a:r>
                        <a:rPr sz="1500" b="1" spc="-5" dirty="0">
                          <a:solidFill>
                            <a:schemeClr val="tx2"/>
                          </a:solidFill>
                          <a:latin typeface="+mn-lt"/>
                          <a:cs typeface="Tahoma"/>
                        </a:rPr>
                        <a:t>seconda</a:t>
                      </a:r>
                      <a:r>
                        <a:rPr sz="1500" b="1" spc="40" dirty="0">
                          <a:solidFill>
                            <a:schemeClr val="tx2"/>
                          </a:solidFill>
                          <a:latin typeface="+mn-lt"/>
                          <a:cs typeface="Tahoma"/>
                        </a:rPr>
                        <a:t> </a:t>
                      </a:r>
                      <a:r>
                        <a:rPr sz="1500" b="1" spc="-5" dirty="0">
                          <a:solidFill>
                            <a:schemeClr val="tx2"/>
                          </a:solidFill>
                          <a:latin typeface="+mn-lt"/>
                          <a:cs typeface="Tahoma"/>
                        </a:rPr>
                        <a:t>fase</a:t>
                      </a:r>
                      <a:r>
                        <a:rPr sz="1500" b="1" spc="70" dirty="0">
                          <a:solidFill>
                            <a:schemeClr val="tx2"/>
                          </a:solidFill>
                          <a:latin typeface="+mn-lt"/>
                          <a:cs typeface="Tahoma"/>
                        </a:rPr>
                        <a:t> </a:t>
                      </a:r>
                      <a:r>
                        <a:rPr sz="1500" dirty="0">
                          <a:solidFill>
                            <a:schemeClr val="tx2"/>
                          </a:solidFill>
                          <a:latin typeface="+mn-lt"/>
                          <a:cs typeface="Tahoma"/>
                        </a:rPr>
                        <a:t>involge</a:t>
                      </a:r>
                      <a:r>
                        <a:rPr sz="1500" spc="45" dirty="0">
                          <a:solidFill>
                            <a:schemeClr val="tx2"/>
                          </a:solidFill>
                          <a:latin typeface="+mn-lt"/>
                          <a:cs typeface="Tahoma"/>
                        </a:rPr>
                        <a:t> </a:t>
                      </a:r>
                      <a:r>
                        <a:rPr sz="1500" spc="-5" dirty="0">
                          <a:solidFill>
                            <a:schemeClr val="tx2"/>
                          </a:solidFill>
                          <a:latin typeface="+mn-lt"/>
                          <a:cs typeface="Tahoma"/>
                        </a:rPr>
                        <a:t>l’attività</a:t>
                      </a:r>
                      <a:r>
                        <a:rPr sz="1500" spc="45" dirty="0">
                          <a:solidFill>
                            <a:schemeClr val="tx2"/>
                          </a:solidFill>
                          <a:latin typeface="+mn-lt"/>
                          <a:cs typeface="Tahoma"/>
                        </a:rPr>
                        <a:t> </a:t>
                      </a:r>
                      <a:r>
                        <a:rPr sz="1500" spc="-5" dirty="0">
                          <a:solidFill>
                            <a:schemeClr val="tx2"/>
                          </a:solidFill>
                          <a:latin typeface="+mn-lt"/>
                          <a:cs typeface="Tahoma"/>
                        </a:rPr>
                        <a:t>svolta</a:t>
                      </a:r>
                      <a:r>
                        <a:rPr sz="1500" spc="45" dirty="0">
                          <a:solidFill>
                            <a:schemeClr val="tx2"/>
                          </a:solidFill>
                          <a:latin typeface="+mn-lt"/>
                          <a:cs typeface="Tahoma"/>
                        </a:rPr>
                        <a:t> </a:t>
                      </a:r>
                      <a:r>
                        <a:rPr sz="1500" spc="-5" dirty="0">
                          <a:solidFill>
                            <a:schemeClr val="tx2"/>
                          </a:solidFill>
                          <a:latin typeface="+mn-lt"/>
                          <a:cs typeface="Tahoma"/>
                        </a:rPr>
                        <a:t>dall’organo</a:t>
                      </a:r>
                      <a:r>
                        <a:rPr sz="1500" spc="55" dirty="0">
                          <a:solidFill>
                            <a:schemeClr val="tx2"/>
                          </a:solidFill>
                          <a:latin typeface="+mn-lt"/>
                          <a:cs typeface="Tahoma"/>
                        </a:rPr>
                        <a:t> </a:t>
                      </a:r>
                      <a:r>
                        <a:rPr sz="1500" spc="-5" dirty="0">
                          <a:solidFill>
                            <a:schemeClr val="tx2"/>
                          </a:solidFill>
                          <a:latin typeface="+mn-lt"/>
                          <a:cs typeface="Tahoma"/>
                        </a:rPr>
                        <a:t>di</a:t>
                      </a:r>
                      <a:r>
                        <a:rPr sz="1500" spc="45" dirty="0">
                          <a:solidFill>
                            <a:schemeClr val="tx2"/>
                          </a:solidFill>
                          <a:latin typeface="+mn-lt"/>
                          <a:cs typeface="Tahoma"/>
                        </a:rPr>
                        <a:t> </a:t>
                      </a:r>
                      <a:r>
                        <a:rPr sz="1500" spc="-5" dirty="0">
                          <a:solidFill>
                            <a:schemeClr val="tx2"/>
                          </a:solidFill>
                          <a:latin typeface="+mn-lt"/>
                          <a:cs typeface="Tahoma"/>
                        </a:rPr>
                        <a:t>controllo</a:t>
                      </a:r>
                      <a:r>
                        <a:rPr sz="1500" spc="45" dirty="0">
                          <a:solidFill>
                            <a:schemeClr val="tx2"/>
                          </a:solidFill>
                          <a:latin typeface="+mn-lt"/>
                          <a:cs typeface="Tahoma"/>
                        </a:rPr>
                        <a:t> </a:t>
                      </a:r>
                      <a:r>
                        <a:rPr sz="1500" spc="-5" dirty="0" err="1">
                          <a:solidFill>
                            <a:schemeClr val="tx2"/>
                          </a:solidFill>
                          <a:latin typeface="+mn-lt"/>
                          <a:cs typeface="Tahoma"/>
                        </a:rPr>
                        <a:t>successivamente</a:t>
                      </a:r>
                      <a:r>
                        <a:rPr sz="1500" spc="45" dirty="0">
                          <a:solidFill>
                            <a:schemeClr val="tx2"/>
                          </a:solidFill>
                          <a:latin typeface="+mn-lt"/>
                          <a:cs typeface="Tahoma"/>
                        </a:rPr>
                        <a:t> </a:t>
                      </a:r>
                      <a:r>
                        <a:rPr sz="1500" spc="-5" dirty="0" err="1">
                          <a:solidFill>
                            <a:schemeClr val="tx2"/>
                          </a:solidFill>
                          <a:latin typeface="+mn-lt"/>
                          <a:cs typeface="Tahoma"/>
                        </a:rPr>
                        <a:t>all’apertura</a:t>
                      </a:r>
                      <a:r>
                        <a:rPr lang="it-IT" sz="1500" spc="-5" dirty="0">
                          <a:solidFill>
                            <a:schemeClr val="tx2"/>
                          </a:solidFill>
                          <a:latin typeface="+mn-lt"/>
                          <a:cs typeface="Tahoma"/>
                        </a:rPr>
                        <a:t> </a:t>
                      </a:r>
                      <a:r>
                        <a:rPr sz="1500" dirty="0" err="1">
                          <a:solidFill>
                            <a:schemeClr val="tx2"/>
                          </a:solidFill>
                          <a:latin typeface="+mn-lt"/>
                          <a:cs typeface="Tahoma"/>
                        </a:rPr>
                        <a:t>delle</a:t>
                      </a:r>
                      <a:r>
                        <a:rPr sz="1500" spc="-5" dirty="0">
                          <a:solidFill>
                            <a:schemeClr val="tx2"/>
                          </a:solidFill>
                          <a:latin typeface="+mn-lt"/>
                          <a:cs typeface="Tahoma"/>
                        </a:rPr>
                        <a:t> trattative </a:t>
                      </a:r>
                      <a:r>
                        <a:rPr sz="1500" dirty="0">
                          <a:solidFill>
                            <a:schemeClr val="tx2"/>
                          </a:solidFill>
                          <a:latin typeface="+mn-lt"/>
                          <a:cs typeface="Tahoma"/>
                        </a:rPr>
                        <a:t>e</a:t>
                      </a:r>
                      <a:r>
                        <a:rPr sz="1500" spc="-5" dirty="0">
                          <a:solidFill>
                            <a:schemeClr val="tx2"/>
                          </a:solidFill>
                          <a:latin typeface="+mn-lt"/>
                          <a:cs typeface="Tahoma"/>
                        </a:rPr>
                        <a:t> </a:t>
                      </a:r>
                      <a:r>
                        <a:rPr sz="1500" dirty="0">
                          <a:solidFill>
                            <a:schemeClr val="tx2"/>
                          </a:solidFill>
                          <a:latin typeface="+mn-lt"/>
                          <a:cs typeface="Tahoma"/>
                        </a:rPr>
                        <a:t>per </a:t>
                      </a:r>
                      <a:r>
                        <a:rPr sz="1500" spc="-5" dirty="0">
                          <a:solidFill>
                            <a:schemeClr val="tx2"/>
                          </a:solidFill>
                          <a:latin typeface="+mn-lt"/>
                          <a:cs typeface="Tahoma"/>
                        </a:rPr>
                        <a:t>tutta la</a:t>
                      </a:r>
                      <a:r>
                        <a:rPr sz="1500" dirty="0">
                          <a:solidFill>
                            <a:schemeClr val="tx2"/>
                          </a:solidFill>
                          <a:latin typeface="+mn-lt"/>
                          <a:cs typeface="Tahoma"/>
                        </a:rPr>
                        <a:t> durata:</a:t>
                      </a:r>
                      <a:r>
                        <a:rPr sz="1500" spc="-5" dirty="0">
                          <a:solidFill>
                            <a:schemeClr val="tx2"/>
                          </a:solidFill>
                          <a:latin typeface="+mn-lt"/>
                          <a:cs typeface="Tahoma"/>
                        </a:rPr>
                        <a:t> </a:t>
                      </a:r>
                      <a:r>
                        <a:rPr sz="1500" b="1" spc="-5" dirty="0">
                          <a:solidFill>
                            <a:schemeClr val="tx2"/>
                          </a:solidFill>
                          <a:latin typeface="+mn-lt"/>
                          <a:cs typeface="Tahoma"/>
                        </a:rPr>
                        <a:t>ruolo consultivo </a:t>
                      </a:r>
                      <a:r>
                        <a:rPr sz="1500" b="1" dirty="0">
                          <a:solidFill>
                            <a:schemeClr val="tx2"/>
                          </a:solidFill>
                          <a:latin typeface="+mn-lt"/>
                          <a:cs typeface="Tahoma"/>
                        </a:rPr>
                        <a:t>e</a:t>
                      </a:r>
                      <a:r>
                        <a:rPr sz="1500" b="1" spc="-5" dirty="0">
                          <a:solidFill>
                            <a:schemeClr val="tx2"/>
                          </a:solidFill>
                          <a:latin typeface="+mn-lt"/>
                          <a:cs typeface="Tahoma"/>
                        </a:rPr>
                        <a:t> </a:t>
                      </a:r>
                      <a:r>
                        <a:rPr sz="1500" b="1" spc="-5" dirty="0" err="1">
                          <a:solidFill>
                            <a:schemeClr val="tx2"/>
                          </a:solidFill>
                          <a:latin typeface="+mn-lt"/>
                          <a:cs typeface="Tahoma"/>
                        </a:rPr>
                        <a:t>informativ</a:t>
                      </a:r>
                      <a:r>
                        <a:rPr lang="it-IT" sz="1500" b="1" spc="-5" dirty="0">
                          <a:solidFill>
                            <a:schemeClr val="tx2"/>
                          </a:solidFill>
                          <a:latin typeface="+mn-lt"/>
                          <a:cs typeface="Tahoma"/>
                        </a:rPr>
                        <a:t>e</a:t>
                      </a:r>
                      <a:endParaRPr sz="1500" dirty="0">
                        <a:solidFill>
                          <a:schemeClr val="tx2"/>
                        </a:solidFill>
                        <a:latin typeface="+mn-lt"/>
                        <a:cs typeface="Tahoma"/>
                      </a:endParaRPr>
                    </a:p>
                  </a:txBody>
                  <a:tcPr marL="0" marR="0" marT="285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85966">
                <a:tc>
                  <a:txBody>
                    <a:bodyPr/>
                    <a:lstStyle/>
                    <a:p>
                      <a:pPr marL="358775" marR="60325" indent="-274638" algn="just">
                        <a:lnSpc>
                          <a:spcPct val="102000"/>
                        </a:lnSpc>
                        <a:spcBef>
                          <a:spcPts val="290"/>
                        </a:spcBef>
                        <a:buFont typeface="Wingdings" panose="05000000000000000000" pitchFamily="2" charset="2"/>
                        <a:buChar char="ü"/>
                        <a:tabLst>
                          <a:tab pos="301625" algn="l"/>
                          <a:tab pos="302260" algn="l"/>
                        </a:tabLst>
                      </a:pPr>
                      <a:r>
                        <a:rPr sz="1500" dirty="0">
                          <a:solidFill>
                            <a:schemeClr val="tx2"/>
                          </a:solidFill>
                          <a:latin typeface="+mn-lt"/>
                          <a:cs typeface="Tahoma"/>
                        </a:rPr>
                        <a:t>la</a:t>
                      </a:r>
                      <a:r>
                        <a:rPr sz="1500" spc="15" dirty="0">
                          <a:solidFill>
                            <a:schemeClr val="tx2"/>
                          </a:solidFill>
                          <a:latin typeface="+mn-lt"/>
                          <a:cs typeface="Tahoma"/>
                        </a:rPr>
                        <a:t> </a:t>
                      </a:r>
                      <a:r>
                        <a:rPr sz="1500" b="1" dirty="0">
                          <a:solidFill>
                            <a:schemeClr val="tx2"/>
                          </a:solidFill>
                          <a:latin typeface="+mn-lt"/>
                          <a:cs typeface="Tahoma"/>
                        </a:rPr>
                        <a:t>terza</a:t>
                      </a:r>
                      <a:r>
                        <a:rPr sz="1500" b="1" spc="25" dirty="0">
                          <a:solidFill>
                            <a:schemeClr val="tx2"/>
                          </a:solidFill>
                          <a:latin typeface="+mn-lt"/>
                          <a:cs typeface="Tahoma"/>
                        </a:rPr>
                        <a:t> </a:t>
                      </a:r>
                      <a:r>
                        <a:rPr sz="1500" b="1" spc="-5" dirty="0">
                          <a:solidFill>
                            <a:schemeClr val="tx2"/>
                          </a:solidFill>
                          <a:latin typeface="+mn-lt"/>
                          <a:cs typeface="Tahoma"/>
                        </a:rPr>
                        <a:t>fase</a:t>
                      </a:r>
                      <a:r>
                        <a:rPr sz="1500" b="1" spc="30" dirty="0">
                          <a:solidFill>
                            <a:schemeClr val="tx2"/>
                          </a:solidFill>
                          <a:latin typeface="+mn-lt"/>
                          <a:cs typeface="Tahoma"/>
                        </a:rPr>
                        <a:t> </a:t>
                      </a:r>
                      <a:r>
                        <a:rPr sz="1500" dirty="0">
                          <a:solidFill>
                            <a:schemeClr val="tx2"/>
                          </a:solidFill>
                          <a:latin typeface="+mn-lt"/>
                          <a:cs typeface="Tahoma"/>
                        </a:rPr>
                        <a:t>si</a:t>
                      </a:r>
                      <a:r>
                        <a:rPr sz="1500" spc="20" dirty="0">
                          <a:solidFill>
                            <a:schemeClr val="tx2"/>
                          </a:solidFill>
                          <a:latin typeface="+mn-lt"/>
                          <a:cs typeface="Tahoma"/>
                        </a:rPr>
                        <a:t> </a:t>
                      </a:r>
                      <a:r>
                        <a:rPr sz="1500" dirty="0">
                          <a:solidFill>
                            <a:schemeClr val="tx2"/>
                          </a:solidFill>
                          <a:latin typeface="+mn-lt"/>
                          <a:cs typeface="Tahoma"/>
                        </a:rPr>
                        <a:t>ascrive</a:t>
                      </a:r>
                      <a:r>
                        <a:rPr sz="1500" spc="15" dirty="0">
                          <a:solidFill>
                            <a:schemeClr val="tx2"/>
                          </a:solidFill>
                          <a:latin typeface="+mn-lt"/>
                          <a:cs typeface="Tahoma"/>
                        </a:rPr>
                        <a:t> </a:t>
                      </a:r>
                      <a:r>
                        <a:rPr sz="1500" dirty="0">
                          <a:solidFill>
                            <a:schemeClr val="tx2"/>
                          </a:solidFill>
                          <a:latin typeface="+mn-lt"/>
                          <a:cs typeface="Tahoma"/>
                        </a:rPr>
                        <a:t>all’attività</a:t>
                      </a:r>
                      <a:r>
                        <a:rPr sz="1500" spc="20" dirty="0">
                          <a:solidFill>
                            <a:schemeClr val="tx2"/>
                          </a:solidFill>
                          <a:latin typeface="+mn-lt"/>
                          <a:cs typeface="Tahoma"/>
                        </a:rPr>
                        <a:t> </a:t>
                      </a:r>
                      <a:r>
                        <a:rPr sz="1500" dirty="0">
                          <a:solidFill>
                            <a:schemeClr val="tx2"/>
                          </a:solidFill>
                          <a:latin typeface="+mn-lt"/>
                          <a:cs typeface="Tahoma"/>
                        </a:rPr>
                        <a:t>di</a:t>
                      </a:r>
                      <a:r>
                        <a:rPr sz="1500" spc="15" dirty="0">
                          <a:solidFill>
                            <a:schemeClr val="tx2"/>
                          </a:solidFill>
                          <a:latin typeface="+mn-lt"/>
                          <a:cs typeface="Tahoma"/>
                        </a:rPr>
                        <a:t> </a:t>
                      </a:r>
                      <a:r>
                        <a:rPr sz="1500" spc="-5" dirty="0">
                          <a:solidFill>
                            <a:schemeClr val="tx2"/>
                          </a:solidFill>
                          <a:latin typeface="+mn-lt"/>
                          <a:cs typeface="Tahoma"/>
                        </a:rPr>
                        <a:t>vigilanza</a:t>
                      </a:r>
                      <a:r>
                        <a:rPr sz="1500" spc="20" dirty="0">
                          <a:solidFill>
                            <a:schemeClr val="tx2"/>
                          </a:solidFill>
                          <a:latin typeface="+mn-lt"/>
                          <a:cs typeface="Tahoma"/>
                        </a:rPr>
                        <a:t> </a:t>
                      </a:r>
                      <a:r>
                        <a:rPr sz="1500" dirty="0">
                          <a:solidFill>
                            <a:schemeClr val="tx2"/>
                          </a:solidFill>
                          <a:latin typeface="+mn-lt"/>
                          <a:cs typeface="Tahoma"/>
                        </a:rPr>
                        <a:t>ai</a:t>
                      </a:r>
                      <a:r>
                        <a:rPr sz="1500" spc="20" dirty="0">
                          <a:solidFill>
                            <a:schemeClr val="tx2"/>
                          </a:solidFill>
                          <a:latin typeface="+mn-lt"/>
                          <a:cs typeface="Tahoma"/>
                        </a:rPr>
                        <a:t> </a:t>
                      </a:r>
                      <a:r>
                        <a:rPr sz="1500" spc="-5" dirty="0">
                          <a:solidFill>
                            <a:schemeClr val="tx2"/>
                          </a:solidFill>
                          <a:latin typeface="+mn-lt"/>
                          <a:cs typeface="Tahoma"/>
                        </a:rPr>
                        <a:t>sensi</a:t>
                      </a:r>
                      <a:r>
                        <a:rPr sz="1500" spc="15" dirty="0">
                          <a:solidFill>
                            <a:schemeClr val="tx2"/>
                          </a:solidFill>
                          <a:latin typeface="+mn-lt"/>
                          <a:cs typeface="Tahoma"/>
                        </a:rPr>
                        <a:t> </a:t>
                      </a:r>
                      <a:r>
                        <a:rPr sz="1500" spc="-5" dirty="0">
                          <a:solidFill>
                            <a:schemeClr val="tx2"/>
                          </a:solidFill>
                          <a:latin typeface="+mn-lt"/>
                          <a:cs typeface="Tahoma"/>
                        </a:rPr>
                        <a:t>dell’art.</a:t>
                      </a:r>
                      <a:r>
                        <a:rPr sz="1500" spc="20" dirty="0">
                          <a:solidFill>
                            <a:schemeClr val="tx2"/>
                          </a:solidFill>
                          <a:latin typeface="+mn-lt"/>
                          <a:cs typeface="Tahoma"/>
                        </a:rPr>
                        <a:t> </a:t>
                      </a:r>
                      <a:r>
                        <a:rPr sz="1500" dirty="0">
                          <a:solidFill>
                            <a:schemeClr val="tx2"/>
                          </a:solidFill>
                          <a:latin typeface="+mn-lt"/>
                          <a:cs typeface="Tahoma"/>
                        </a:rPr>
                        <a:t>2403</a:t>
                      </a:r>
                      <a:r>
                        <a:rPr sz="1500" spc="15" dirty="0">
                          <a:solidFill>
                            <a:schemeClr val="tx2"/>
                          </a:solidFill>
                          <a:latin typeface="+mn-lt"/>
                          <a:cs typeface="Tahoma"/>
                        </a:rPr>
                        <a:t> </a:t>
                      </a:r>
                      <a:r>
                        <a:rPr sz="1500" spc="-5" dirty="0">
                          <a:solidFill>
                            <a:schemeClr val="tx2"/>
                          </a:solidFill>
                          <a:latin typeface="+mn-lt"/>
                          <a:cs typeface="Tahoma"/>
                        </a:rPr>
                        <a:t>c.c.,</a:t>
                      </a:r>
                      <a:r>
                        <a:rPr sz="1500" spc="15" dirty="0">
                          <a:solidFill>
                            <a:schemeClr val="tx2"/>
                          </a:solidFill>
                          <a:latin typeface="+mn-lt"/>
                          <a:cs typeface="Tahoma"/>
                        </a:rPr>
                        <a:t> </a:t>
                      </a:r>
                      <a:r>
                        <a:rPr sz="1500" dirty="0" err="1">
                          <a:solidFill>
                            <a:schemeClr val="tx2"/>
                          </a:solidFill>
                          <a:latin typeface="+mn-lt"/>
                          <a:cs typeface="Tahoma"/>
                        </a:rPr>
                        <a:t>sull’esecuzione</a:t>
                      </a:r>
                      <a:r>
                        <a:rPr sz="1500" spc="20" dirty="0">
                          <a:solidFill>
                            <a:schemeClr val="tx2"/>
                          </a:solidFill>
                          <a:latin typeface="+mn-lt"/>
                          <a:cs typeface="Tahoma"/>
                        </a:rPr>
                        <a:t> </a:t>
                      </a:r>
                      <a:r>
                        <a:rPr sz="1500" spc="-5" dirty="0" err="1">
                          <a:solidFill>
                            <a:schemeClr val="tx2"/>
                          </a:solidFill>
                          <a:latin typeface="+mn-lt"/>
                          <a:cs typeface="Tahoma"/>
                        </a:rPr>
                        <a:t>delle</a:t>
                      </a:r>
                      <a:r>
                        <a:rPr lang="it-IT" sz="1500" spc="-5" dirty="0">
                          <a:solidFill>
                            <a:schemeClr val="tx2"/>
                          </a:solidFill>
                          <a:latin typeface="+mn-lt"/>
                          <a:cs typeface="Tahoma"/>
                        </a:rPr>
                        <a:t> </a:t>
                      </a:r>
                      <a:r>
                        <a:rPr sz="1500" dirty="0" err="1">
                          <a:solidFill>
                            <a:schemeClr val="tx2"/>
                          </a:solidFill>
                          <a:latin typeface="+mn-lt"/>
                          <a:cs typeface="Tahoma"/>
                        </a:rPr>
                        <a:t>misure</a:t>
                      </a:r>
                      <a:r>
                        <a:rPr sz="1500" spc="-5" dirty="0">
                          <a:solidFill>
                            <a:schemeClr val="tx2"/>
                          </a:solidFill>
                          <a:latin typeface="+mn-lt"/>
                          <a:cs typeface="Tahoma"/>
                        </a:rPr>
                        <a:t> adottate </a:t>
                      </a:r>
                      <a:r>
                        <a:rPr sz="1500" dirty="0">
                          <a:solidFill>
                            <a:schemeClr val="tx2"/>
                          </a:solidFill>
                          <a:latin typeface="+mn-lt"/>
                          <a:cs typeface="Tahoma"/>
                        </a:rPr>
                        <a:t>e</a:t>
                      </a:r>
                      <a:r>
                        <a:rPr sz="1500" spc="-5" dirty="0">
                          <a:solidFill>
                            <a:schemeClr val="tx2"/>
                          </a:solidFill>
                          <a:latin typeface="+mn-lt"/>
                          <a:cs typeface="Tahoma"/>
                        </a:rPr>
                        <a:t> </a:t>
                      </a:r>
                      <a:r>
                        <a:rPr sz="1500" dirty="0">
                          <a:solidFill>
                            <a:schemeClr val="tx2"/>
                          </a:solidFill>
                          <a:latin typeface="+mn-lt"/>
                          <a:cs typeface="Tahoma"/>
                        </a:rPr>
                        <a:t>dell’adozione del </a:t>
                      </a:r>
                      <a:r>
                        <a:rPr sz="1500" spc="-5" dirty="0">
                          <a:solidFill>
                            <a:schemeClr val="tx2"/>
                          </a:solidFill>
                          <a:latin typeface="+mn-lt"/>
                          <a:cs typeface="Tahoma"/>
                        </a:rPr>
                        <a:t>piano </a:t>
                      </a:r>
                      <a:r>
                        <a:rPr sz="1500" dirty="0">
                          <a:solidFill>
                            <a:schemeClr val="tx2"/>
                          </a:solidFill>
                          <a:latin typeface="+mn-lt"/>
                          <a:cs typeface="Tahoma"/>
                        </a:rPr>
                        <a:t>di </a:t>
                      </a:r>
                      <a:r>
                        <a:rPr sz="1500" spc="-5" dirty="0">
                          <a:solidFill>
                            <a:schemeClr val="tx2"/>
                          </a:solidFill>
                          <a:latin typeface="+mn-lt"/>
                          <a:cs typeface="Tahoma"/>
                        </a:rPr>
                        <a:t>risanamento:</a:t>
                      </a:r>
                      <a:r>
                        <a:rPr sz="1500" spc="-10" dirty="0">
                          <a:solidFill>
                            <a:schemeClr val="tx2"/>
                          </a:solidFill>
                          <a:latin typeface="+mn-lt"/>
                          <a:cs typeface="Tahoma"/>
                        </a:rPr>
                        <a:t> </a:t>
                      </a:r>
                      <a:r>
                        <a:rPr sz="1500" b="1" spc="-5" dirty="0">
                          <a:solidFill>
                            <a:schemeClr val="tx2"/>
                          </a:solidFill>
                          <a:latin typeface="+mn-lt"/>
                          <a:cs typeface="Tahoma"/>
                        </a:rPr>
                        <a:t>monitoraggio continuo</a:t>
                      </a:r>
                      <a:endParaRPr sz="1500" dirty="0">
                        <a:solidFill>
                          <a:schemeClr val="tx2"/>
                        </a:solidFill>
                        <a:latin typeface="+mn-lt"/>
                        <a:cs typeface="Tahoma"/>
                      </a:endParaRPr>
                    </a:p>
                  </a:txBody>
                  <a:tcPr marL="0" marR="0" marT="2762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2" name="object 4">
            <a:extLst>
              <a:ext uri="{FF2B5EF4-FFF2-40B4-BE49-F238E27FC236}">
                <a16:creationId xmlns:a16="http://schemas.microsoft.com/office/drawing/2014/main" id="{7EBBC0F1-F1D3-E2D1-A08F-B54FCE260C42}"/>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59</a:t>
            </a:fld>
            <a:endParaRPr dirty="0"/>
          </a:p>
        </p:txBody>
      </p:sp>
    </p:spTree>
    <p:extLst>
      <p:ext uri="{BB962C8B-B14F-4D97-AF65-F5344CB8AC3E}">
        <p14:creationId xmlns:p14="http://schemas.microsoft.com/office/powerpoint/2010/main" val="332439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9407" y="910558"/>
            <a:ext cx="6374130" cy="2202141"/>
          </a:xfrm>
          <a:prstGeom prst="rect">
            <a:avLst/>
          </a:prstGeom>
        </p:spPr>
        <p:txBody>
          <a:bodyPr vert="horz" wrap="square" lIns="0" tIns="45720" rIns="0" bIns="0" rtlCol="0">
            <a:spAutoFit/>
          </a:bodyPr>
          <a:lstStyle/>
          <a:p>
            <a:pPr marL="12700" marR="5080" algn="just">
              <a:lnSpc>
                <a:spcPct val="100000"/>
              </a:lnSpc>
              <a:spcBef>
                <a:spcPts val="265"/>
              </a:spcBef>
            </a:pPr>
            <a:r>
              <a:rPr sz="1100" dirty="0" err="1">
                <a:solidFill>
                  <a:srgbClr val="62666A"/>
                </a:solidFill>
                <a:latin typeface="Tahoma"/>
                <a:cs typeface="Tahoma"/>
              </a:rPr>
              <a:t>Codice</a:t>
            </a:r>
            <a:r>
              <a:rPr sz="1100" dirty="0">
                <a:solidFill>
                  <a:srgbClr val="62666A"/>
                </a:solidFill>
                <a:latin typeface="Tahoma"/>
                <a:cs typeface="Tahoma"/>
              </a:rPr>
              <a:t> </a:t>
            </a:r>
            <a:r>
              <a:rPr sz="1100" spc="-20" dirty="0">
                <a:solidFill>
                  <a:srgbClr val="62666A"/>
                </a:solidFill>
                <a:latin typeface="Tahoma"/>
                <a:cs typeface="Tahoma"/>
              </a:rPr>
              <a:t>dei </a:t>
            </a:r>
            <a:r>
              <a:rPr sz="1100" spc="-25" dirty="0">
                <a:solidFill>
                  <a:srgbClr val="62666A"/>
                </a:solidFill>
                <a:latin typeface="Tahoma"/>
                <a:cs typeface="Tahoma"/>
              </a:rPr>
              <a:t>principi </a:t>
            </a:r>
            <a:r>
              <a:rPr sz="1100" spc="-35" dirty="0">
                <a:solidFill>
                  <a:srgbClr val="62666A"/>
                </a:solidFill>
                <a:latin typeface="Tahoma"/>
                <a:cs typeface="Tahoma"/>
              </a:rPr>
              <a:t>di </a:t>
            </a:r>
            <a:r>
              <a:rPr sz="1100" spc="-10" dirty="0">
                <a:solidFill>
                  <a:srgbClr val="62666A"/>
                </a:solidFill>
                <a:latin typeface="Tahoma"/>
                <a:cs typeface="Tahoma"/>
              </a:rPr>
              <a:t>deontologia </a:t>
            </a:r>
            <a:r>
              <a:rPr sz="1100" spc="-15" dirty="0">
                <a:solidFill>
                  <a:srgbClr val="62666A"/>
                </a:solidFill>
                <a:latin typeface="Tahoma"/>
                <a:cs typeface="Tahoma"/>
              </a:rPr>
              <a:t>professionale, </a:t>
            </a:r>
            <a:r>
              <a:rPr sz="1100" spc="10" dirty="0">
                <a:solidFill>
                  <a:srgbClr val="62666A"/>
                </a:solidFill>
                <a:latin typeface="Tahoma"/>
                <a:cs typeface="Tahoma"/>
              </a:rPr>
              <a:t>riservatezza </a:t>
            </a:r>
            <a:r>
              <a:rPr sz="1100" spc="5" dirty="0">
                <a:solidFill>
                  <a:srgbClr val="62666A"/>
                </a:solidFill>
                <a:latin typeface="Tahoma"/>
                <a:cs typeface="Tahoma"/>
              </a:rPr>
              <a:t>e </a:t>
            </a:r>
            <a:r>
              <a:rPr sz="1100" spc="15" dirty="0">
                <a:solidFill>
                  <a:srgbClr val="62666A"/>
                </a:solidFill>
                <a:latin typeface="Tahoma"/>
                <a:cs typeface="Tahoma"/>
              </a:rPr>
              <a:t>segreto </a:t>
            </a:r>
            <a:r>
              <a:rPr sz="1100" spc="-5" dirty="0">
                <a:solidFill>
                  <a:srgbClr val="62666A"/>
                </a:solidFill>
                <a:latin typeface="Tahoma"/>
                <a:cs typeface="Tahoma"/>
              </a:rPr>
              <a:t>professionale </a:t>
            </a:r>
            <a:r>
              <a:rPr sz="1100" spc="-20" dirty="0">
                <a:solidFill>
                  <a:srgbClr val="62666A"/>
                </a:solidFill>
                <a:latin typeface="Tahoma"/>
                <a:cs typeface="Tahoma"/>
              </a:rPr>
              <a:t>dei </a:t>
            </a:r>
            <a:r>
              <a:rPr sz="1100" spc="5" dirty="0">
                <a:solidFill>
                  <a:srgbClr val="62666A"/>
                </a:solidFill>
                <a:latin typeface="Tahoma"/>
                <a:cs typeface="Tahoma"/>
              </a:rPr>
              <a:t>soggetti </a:t>
            </a:r>
            <a:r>
              <a:rPr sz="1100" spc="-20" dirty="0">
                <a:solidFill>
                  <a:srgbClr val="62666A"/>
                </a:solidFill>
                <a:latin typeface="Tahoma"/>
                <a:cs typeface="Tahoma"/>
              </a:rPr>
              <a:t>abilitati </a:t>
            </a:r>
            <a:r>
              <a:rPr sz="1100" spc="-330" dirty="0">
                <a:solidFill>
                  <a:srgbClr val="62666A"/>
                </a:solidFill>
                <a:latin typeface="Tahoma"/>
                <a:cs typeface="Tahoma"/>
              </a:rPr>
              <a:t> </a:t>
            </a:r>
            <a:r>
              <a:rPr sz="1100" spc="-10" dirty="0">
                <a:solidFill>
                  <a:srgbClr val="62666A"/>
                </a:solidFill>
                <a:latin typeface="Tahoma"/>
                <a:cs typeface="Tahoma"/>
              </a:rPr>
              <a:t>all’esercizio</a:t>
            </a:r>
            <a:r>
              <a:rPr sz="1100" spc="-114" dirty="0">
                <a:solidFill>
                  <a:srgbClr val="62666A"/>
                </a:solidFill>
                <a:latin typeface="Tahoma"/>
                <a:cs typeface="Tahoma"/>
              </a:rPr>
              <a:t> </a:t>
            </a:r>
            <a:r>
              <a:rPr sz="1100" spc="-10" dirty="0">
                <a:solidFill>
                  <a:srgbClr val="62666A"/>
                </a:solidFill>
                <a:latin typeface="Tahoma"/>
                <a:cs typeface="Tahoma"/>
              </a:rPr>
              <a:t>dell’attività</a:t>
            </a:r>
            <a:r>
              <a:rPr sz="1100" spc="-125" dirty="0">
                <a:solidFill>
                  <a:srgbClr val="62666A"/>
                </a:solidFill>
                <a:latin typeface="Tahoma"/>
                <a:cs typeface="Tahoma"/>
              </a:rPr>
              <a:t> </a:t>
            </a:r>
            <a:r>
              <a:rPr sz="1100" spc="-35" dirty="0">
                <a:solidFill>
                  <a:srgbClr val="62666A"/>
                </a:solidFill>
                <a:latin typeface="Tahoma"/>
                <a:cs typeface="Tahoma"/>
              </a:rPr>
              <a:t>di</a:t>
            </a:r>
            <a:r>
              <a:rPr sz="1100" spc="-135" dirty="0">
                <a:solidFill>
                  <a:srgbClr val="62666A"/>
                </a:solidFill>
                <a:latin typeface="Tahoma"/>
                <a:cs typeface="Tahoma"/>
              </a:rPr>
              <a:t> </a:t>
            </a:r>
            <a:r>
              <a:rPr sz="1100" dirty="0">
                <a:solidFill>
                  <a:srgbClr val="62666A"/>
                </a:solidFill>
                <a:latin typeface="Tahoma"/>
                <a:cs typeface="Tahoma"/>
              </a:rPr>
              <a:t>revisione</a:t>
            </a:r>
            <a:r>
              <a:rPr sz="1100" spc="-114" dirty="0">
                <a:solidFill>
                  <a:srgbClr val="62666A"/>
                </a:solidFill>
                <a:latin typeface="Tahoma"/>
                <a:cs typeface="Tahoma"/>
              </a:rPr>
              <a:t> </a:t>
            </a:r>
            <a:r>
              <a:rPr sz="1100" spc="-15" dirty="0">
                <a:solidFill>
                  <a:srgbClr val="62666A"/>
                </a:solidFill>
                <a:latin typeface="Tahoma"/>
                <a:cs typeface="Tahoma"/>
              </a:rPr>
              <a:t>legale</a:t>
            </a:r>
            <a:r>
              <a:rPr sz="1100" spc="-120" dirty="0">
                <a:solidFill>
                  <a:srgbClr val="62666A"/>
                </a:solidFill>
                <a:latin typeface="Tahoma"/>
                <a:cs typeface="Tahoma"/>
              </a:rPr>
              <a:t> </a:t>
            </a:r>
            <a:r>
              <a:rPr sz="1100" spc="-20" dirty="0">
                <a:solidFill>
                  <a:srgbClr val="62666A"/>
                </a:solidFill>
                <a:latin typeface="Tahoma"/>
                <a:cs typeface="Tahoma"/>
              </a:rPr>
              <a:t>dei</a:t>
            </a:r>
            <a:r>
              <a:rPr sz="1100" spc="-135" dirty="0">
                <a:solidFill>
                  <a:srgbClr val="62666A"/>
                </a:solidFill>
                <a:latin typeface="Tahoma"/>
                <a:cs typeface="Tahoma"/>
              </a:rPr>
              <a:t> </a:t>
            </a:r>
            <a:r>
              <a:rPr sz="1100" spc="-5" dirty="0">
                <a:solidFill>
                  <a:srgbClr val="62666A"/>
                </a:solidFill>
                <a:latin typeface="Tahoma"/>
                <a:cs typeface="Tahoma"/>
              </a:rPr>
              <a:t>conti</a:t>
            </a:r>
            <a:r>
              <a:rPr sz="1100" spc="-120" dirty="0">
                <a:solidFill>
                  <a:srgbClr val="62666A"/>
                </a:solidFill>
                <a:latin typeface="Tahoma"/>
                <a:cs typeface="Tahoma"/>
              </a:rPr>
              <a:t> </a:t>
            </a:r>
            <a:r>
              <a:rPr sz="1100" spc="-5" dirty="0">
                <a:solidFill>
                  <a:srgbClr val="62666A"/>
                </a:solidFill>
                <a:latin typeface="Tahoma"/>
                <a:cs typeface="Tahoma"/>
              </a:rPr>
              <a:t>emanato</a:t>
            </a:r>
            <a:r>
              <a:rPr sz="1100" spc="-120" dirty="0">
                <a:solidFill>
                  <a:srgbClr val="62666A"/>
                </a:solidFill>
                <a:latin typeface="Tahoma"/>
                <a:cs typeface="Tahoma"/>
              </a:rPr>
              <a:t> </a:t>
            </a:r>
            <a:r>
              <a:rPr sz="1100" spc="-35" dirty="0">
                <a:solidFill>
                  <a:srgbClr val="62666A"/>
                </a:solidFill>
                <a:latin typeface="Tahoma"/>
                <a:cs typeface="Tahoma"/>
              </a:rPr>
              <a:t>dalla</a:t>
            </a:r>
            <a:r>
              <a:rPr sz="1100" spc="-130" dirty="0">
                <a:solidFill>
                  <a:srgbClr val="62666A"/>
                </a:solidFill>
                <a:latin typeface="Tahoma"/>
                <a:cs typeface="Tahoma"/>
              </a:rPr>
              <a:t> </a:t>
            </a:r>
            <a:r>
              <a:rPr sz="1100" spc="-15" dirty="0">
                <a:solidFill>
                  <a:srgbClr val="62666A"/>
                </a:solidFill>
                <a:latin typeface="Tahoma"/>
                <a:cs typeface="Tahoma"/>
              </a:rPr>
              <a:t>Ragioneria</a:t>
            </a:r>
            <a:r>
              <a:rPr sz="1100" spc="-140" dirty="0">
                <a:solidFill>
                  <a:srgbClr val="62666A"/>
                </a:solidFill>
                <a:latin typeface="Tahoma"/>
                <a:cs typeface="Tahoma"/>
              </a:rPr>
              <a:t> </a:t>
            </a:r>
            <a:r>
              <a:rPr sz="1100" spc="-15" dirty="0">
                <a:solidFill>
                  <a:srgbClr val="62666A"/>
                </a:solidFill>
                <a:latin typeface="Tahoma"/>
                <a:cs typeface="Tahoma"/>
              </a:rPr>
              <a:t>Generale</a:t>
            </a:r>
            <a:r>
              <a:rPr sz="1100" spc="-120" dirty="0">
                <a:solidFill>
                  <a:srgbClr val="62666A"/>
                </a:solidFill>
                <a:latin typeface="Tahoma"/>
                <a:cs typeface="Tahoma"/>
              </a:rPr>
              <a:t> </a:t>
            </a:r>
            <a:r>
              <a:rPr sz="1100" spc="-20" dirty="0">
                <a:solidFill>
                  <a:srgbClr val="62666A"/>
                </a:solidFill>
                <a:latin typeface="Tahoma"/>
                <a:cs typeface="Tahoma"/>
              </a:rPr>
              <a:t>dello</a:t>
            </a:r>
            <a:r>
              <a:rPr sz="1100" spc="-120" dirty="0">
                <a:solidFill>
                  <a:srgbClr val="62666A"/>
                </a:solidFill>
                <a:latin typeface="Tahoma"/>
                <a:cs typeface="Tahoma"/>
              </a:rPr>
              <a:t> </a:t>
            </a:r>
            <a:r>
              <a:rPr sz="1100" spc="15" dirty="0">
                <a:solidFill>
                  <a:srgbClr val="62666A"/>
                </a:solidFill>
                <a:latin typeface="Tahoma"/>
                <a:cs typeface="Tahoma"/>
              </a:rPr>
              <a:t>Stato</a:t>
            </a:r>
            <a:r>
              <a:rPr sz="1100" spc="-114" dirty="0">
                <a:solidFill>
                  <a:srgbClr val="62666A"/>
                </a:solidFill>
                <a:latin typeface="Tahoma"/>
                <a:cs typeface="Tahoma"/>
              </a:rPr>
              <a:t> </a:t>
            </a:r>
            <a:r>
              <a:rPr sz="1100" spc="-35" dirty="0">
                <a:solidFill>
                  <a:srgbClr val="62666A"/>
                </a:solidFill>
                <a:latin typeface="Tahoma"/>
                <a:cs typeface="Tahoma"/>
              </a:rPr>
              <a:t>in</a:t>
            </a:r>
            <a:r>
              <a:rPr sz="1100" spc="-120" dirty="0">
                <a:solidFill>
                  <a:srgbClr val="62666A"/>
                </a:solidFill>
                <a:latin typeface="Tahoma"/>
                <a:cs typeface="Tahoma"/>
              </a:rPr>
              <a:t> </a:t>
            </a:r>
            <a:r>
              <a:rPr sz="1100" spc="-10" dirty="0">
                <a:solidFill>
                  <a:srgbClr val="62666A"/>
                </a:solidFill>
                <a:latin typeface="Tahoma"/>
                <a:cs typeface="Tahoma"/>
              </a:rPr>
              <a:t>data</a:t>
            </a:r>
            <a:r>
              <a:rPr sz="1100" spc="-140" dirty="0">
                <a:solidFill>
                  <a:srgbClr val="62666A"/>
                </a:solidFill>
                <a:latin typeface="Tahoma"/>
                <a:cs typeface="Tahoma"/>
              </a:rPr>
              <a:t> </a:t>
            </a:r>
            <a:r>
              <a:rPr sz="1100" spc="30" dirty="0">
                <a:solidFill>
                  <a:srgbClr val="62666A"/>
                </a:solidFill>
                <a:latin typeface="Tahoma"/>
                <a:cs typeface="Tahoma"/>
              </a:rPr>
              <a:t>20 </a:t>
            </a:r>
            <a:r>
              <a:rPr sz="1100" spc="-330" dirty="0">
                <a:solidFill>
                  <a:srgbClr val="62666A"/>
                </a:solidFill>
                <a:latin typeface="Tahoma"/>
                <a:cs typeface="Tahoma"/>
              </a:rPr>
              <a:t> </a:t>
            </a:r>
            <a:r>
              <a:rPr sz="1100" dirty="0">
                <a:solidFill>
                  <a:srgbClr val="62666A"/>
                </a:solidFill>
                <a:latin typeface="Tahoma"/>
                <a:cs typeface="Tahoma"/>
              </a:rPr>
              <a:t>novembre</a:t>
            </a:r>
            <a:r>
              <a:rPr sz="1100" spc="-150" dirty="0">
                <a:solidFill>
                  <a:srgbClr val="62666A"/>
                </a:solidFill>
                <a:latin typeface="Tahoma"/>
                <a:cs typeface="Tahoma"/>
              </a:rPr>
              <a:t> </a:t>
            </a:r>
            <a:r>
              <a:rPr sz="1100" spc="-45" dirty="0">
                <a:solidFill>
                  <a:srgbClr val="62666A"/>
                </a:solidFill>
                <a:latin typeface="Tahoma"/>
                <a:cs typeface="Tahoma"/>
              </a:rPr>
              <a:t>2018.</a:t>
            </a:r>
            <a:endParaRPr sz="1100" dirty="0">
              <a:latin typeface="Tahoma"/>
              <a:cs typeface="Tahoma"/>
            </a:endParaRPr>
          </a:p>
          <a:p>
            <a:pPr marL="12700" algn="just">
              <a:lnSpc>
                <a:spcPct val="100000"/>
              </a:lnSpc>
              <a:spcBef>
                <a:spcPts val="265"/>
              </a:spcBef>
            </a:pPr>
            <a:r>
              <a:rPr sz="1100" dirty="0">
                <a:solidFill>
                  <a:srgbClr val="62666A"/>
                </a:solidFill>
                <a:latin typeface="Tahoma"/>
                <a:cs typeface="Tahoma"/>
              </a:rPr>
              <a:t>Codice</a:t>
            </a:r>
            <a:r>
              <a:rPr sz="1100" spc="-155" dirty="0">
                <a:solidFill>
                  <a:srgbClr val="62666A"/>
                </a:solidFill>
                <a:latin typeface="Tahoma"/>
                <a:cs typeface="Tahoma"/>
              </a:rPr>
              <a:t> </a:t>
            </a:r>
            <a:r>
              <a:rPr sz="1100" spc="-5" dirty="0">
                <a:solidFill>
                  <a:srgbClr val="62666A"/>
                </a:solidFill>
                <a:latin typeface="Tahoma"/>
                <a:cs typeface="Tahoma"/>
              </a:rPr>
              <a:t>Deontologico</a:t>
            </a:r>
            <a:r>
              <a:rPr sz="1100" spc="-170" dirty="0">
                <a:solidFill>
                  <a:srgbClr val="62666A"/>
                </a:solidFill>
                <a:latin typeface="Tahoma"/>
                <a:cs typeface="Tahoma"/>
              </a:rPr>
              <a:t> </a:t>
            </a:r>
            <a:r>
              <a:rPr sz="1100" spc="-25" dirty="0">
                <a:solidFill>
                  <a:srgbClr val="62666A"/>
                </a:solidFill>
                <a:latin typeface="Tahoma"/>
                <a:cs typeface="Tahoma"/>
              </a:rPr>
              <a:t>della</a:t>
            </a:r>
            <a:r>
              <a:rPr sz="1100" spc="-150" dirty="0">
                <a:solidFill>
                  <a:srgbClr val="62666A"/>
                </a:solidFill>
                <a:latin typeface="Tahoma"/>
                <a:cs typeface="Tahoma"/>
              </a:rPr>
              <a:t> </a:t>
            </a:r>
            <a:r>
              <a:rPr sz="1100" dirty="0">
                <a:solidFill>
                  <a:srgbClr val="62666A"/>
                </a:solidFill>
                <a:latin typeface="Tahoma"/>
                <a:cs typeface="Tahoma"/>
              </a:rPr>
              <a:t>professione</a:t>
            </a:r>
            <a:r>
              <a:rPr sz="1100" spc="-155" dirty="0">
                <a:solidFill>
                  <a:srgbClr val="62666A"/>
                </a:solidFill>
                <a:latin typeface="Tahoma"/>
                <a:cs typeface="Tahoma"/>
              </a:rPr>
              <a:t> </a:t>
            </a:r>
            <a:r>
              <a:rPr sz="1100" spc="-5" dirty="0">
                <a:solidFill>
                  <a:srgbClr val="62666A"/>
                </a:solidFill>
                <a:latin typeface="Tahoma"/>
                <a:cs typeface="Tahoma"/>
              </a:rPr>
              <a:t>emanato</a:t>
            </a:r>
            <a:r>
              <a:rPr sz="1100" spc="-150" dirty="0">
                <a:solidFill>
                  <a:srgbClr val="62666A"/>
                </a:solidFill>
                <a:latin typeface="Tahoma"/>
                <a:cs typeface="Tahoma"/>
              </a:rPr>
              <a:t> </a:t>
            </a:r>
            <a:r>
              <a:rPr sz="1100" spc="-30" dirty="0">
                <a:solidFill>
                  <a:srgbClr val="62666A"/>
                </a:solidFill>
                <a:latin typeface="Tahoma"/>
                <a:cs typeface="Tahoma"/>
              </a:rPr>
              <a:t>dal</a:t>
            </a:r>
            <a:r>
              <a:rPr sz="1100" spc="-150" dirty="0">
                <a:solidFill>
                  <a:srgbClr val="62666A"/>
                </a:solidFill>
                <a:latin typeface="Tahoma"/>
                <a:cs typeface="Tahoma"/>
              </a:rPr>
              <a:t> </a:t>
            </a:r>
            <a:r>
              <a:rPr sz="1100" dirty="0">
                <a:solidFill>
                  <a:srgbClr val="62666A"/>
                </a:solidFill>
                <a:latin typeface="Tahoma"/>
                <a:cs typeface="Tahoma"/>
              </a:rPr>
              <a:t>CNDCEC</a:t>
            </a:r>
            <a:r>
              <a:rPr sz="1100" spc="-145" dirty="0">
                <a:solidFill>
                  <a:srgbClr val="62666A"/>
                </a:solidFill>
                <a:latin typeface="Tahoma"/>
                <a:cs typeface="Tahoma"/>
              </a:rPr>
              <a:t> </a:t>
            </a:r>
            <a:r>
              <a:rPr sz="1100" spc="-20" dirty="0">
                <a:solidFill>
                  <a:srgbClr val="62666A"/>
                </a:solidFill>
                <a:latin typeface="Tahoma"/>
                <a:cs typeface="Tahoma"/>
              </a:rPr>
              <a:t>del</a:t>
            </a:r>
            <a:r>
              <a:rPr sz="1100" spc="-125" dirty="0">
                <a:solidFill>
                  <a:srgbClr val="62666A"/>
                </a:solidFill>
                <a:latin typeface="Tahoma"/>
                <a:cs typeface="Tahoma"/>
              </a:rPr>
              <a:t> </a:t>
            </a:r>
            <a:r>
              <a:rPr sz="1100" spc="-85" dirty="0">
                <a:solidFill>
                  <a:srgbClr val="62666A"/>
                </a:solidFill>
                <a:latin typeface="Tahoma"/>
                <a:cs typeface="Tahoma"/>
              </a:rPr>
              <a:t>17.12.2015,</a:t>
            </a:r>
            <a:r>
              <a:rPr sz="1100" spc="-180" dirty="0">
                <a:solidFill>
                  <a:srgbClr val="62666A"/>
                </a:solidFill>
                <a:latin typeface="Tahoma"/>
                <a:cs typeface="Tahoma"/>
              </a:rPr>
              <a:t> </a:t>
            </a:r>
            <a:r>
              <a:rPr sz="1100" spc="5" dirty="0">
                <a:solidFill>
                  <a:srgbClr val="62666A"/>
                </a:solidFill>
                <a:latin typeface="Tahoma"/>
                <a:cs typeface="Tahoma"/>
              </a:rPr>
              <a:t>revised</a:t>
            </a:r>
            <a:r>
              <a:rPr sz="1100" spc="-130" dirty="0">
                <a:solidFill>
                  <a:srgbClr val="62666A"/>
                </a:solidFill>
                <a:latin typeface="Tahoma"/>
                <a:cs typeface="Tahoma"/>
              </a:rPr>
              <a:t> </a:t>
            </a:r>
            <a:r>
              <a:rPr sz="1100" spc="-80" dirty="0">
                <a:solidFill>
                  <a:srgbClr val="62666A"/>
                </a:solidFill>
                <a:latin typeface="Tahoma"/>
                <a:cs typeface="Tahoma"/>
              </a:rPr>
              <a:t>11.03.2021.</a:t>
            </a:r>
            <a:endParaRPr sz="1100" dirty="0">
              <a:latin typeface="Tahoma"/>
              <a:cs typeface="Tahoma"/>
            </a:endParaRPr>
          </a:p>
          <a:p>
            <a:pPr marL="12700" marR="230504">
              <a:lnSpc>
                <a:spcPct val="120000"/>
              </a:lnSpc>
            </a:pPr>
            <a:r>
              <a:rPr sz="1100" dirty="0">
                <a:solidFill>
                  <a:srgbClr val="62666A"/>
                </a:solidFill>
                <a:latin typeface="Tahoma"/>
                <a:cs typeface="Tahoma"/>
              </a:rPr>
              <a:t>Codice</a:t>
            </a:r>
            <a:r>
              <a:rPr sz="1100" spc="-155" dirty="0">
                <a:solidFill>
                  <a:srgbClr val="62666A"/>
                </a:solidFill>
                <a:latin typeface="Tahoma"/>
                <a:cs typeface="Tahoma"/>
              </a:rPr>
              <a:t> </a:t>
            </a:r>
            <a:r>
              <a:rPr sz="1100" spc="-35" dirty="0">
                <a:solidFill>
                  <a:srgbClr val="62666A"/>
                </a:solidFill>
                <a:latin typeface="Tahoma"/>
                <a:cs typeface="Tahoma"/>
              </a:rPr>
              <a:t>Italiano</a:t>
            </a:r>
            <a:r>
              <a:rPr sz="1100" spc="-165" dirty="0">
                <a:solidFill>
                  <a:srgbClr val="62666A"/>
                </a:solidFill>
                <a:latin typeface="Tahoma"/>
                <a:cs typeface="Tahoma"/>
              </a:rPr>
              <a:t> </a:t>
            </a:r>
            <a:r>
              <a:rPr sz="1100" spc="-35" dirty="0">
                <a:solidFill>
                  <a:srgbClr val="62666A"/>
                </a:solidFill>
                <a:latin typeface="Tahoma"/>
                <a:cs typeface="Tahoma"/>
              </a:rPr>
              <a:t>di</a:t>
            </a:r>
            <a:r>
              <a:rPr sz="1100" spc="-135" dirty="0">
                <a:solidFill>
                  <a:srgbClr val="62666A"/>
                </a:solidFill>
                <a:latin typeface="Tahoma"/>
                <a:cs typeface="Tahoma"/>
              </a:rPr>
              <a:t> </a:t>
            </a:r>
            <a:r>
              <a:rPr sz="1100" spc="-5" dirty="0">
                <a:solidFill>
                  <a:srgbClr val="62666A"/>
                </a:solidFill>
                <a:latin typeface="Tahoma"/>
                <a:cs typeface="Tahoma"/>
              </a:rPr>
              <a:t>Etica</a:t>
            </a:r>
            <a:r>
              <a:rPr sz="1100" spc="-160" dirty="0">
                <a:solidFill>
                  <a:srgbClr val="62666A"/>
                </a:solidFill>
                <a:latin typeface="Tahoma"/>
                <a:cs typeface="Tahoma"/>
              </a:rPr>
              <a:t> </a:t>
            </a:r>
            <a:r>
              <a:rPr sz="1100" spc="5" dirty="0">
                <a:solidFill>
                  <a:srgbClr val="62666A"/>
                </a:solidFill>
                <a:latin typeface="Tahoma"/>
                <a:cs typeface="Tahoma"/>
              </a:rPr>
              <a:t>e</a:t>
            </a:r>
            <a:r>
              <a:rPr sz="1100" spc="-135" dirty="0">
                <a:solidFill>
                  <a:srgbClr val="62666A"/>
                </a:solidFill>
                <a:latin typeface="Tahoma"/>
                <a:cs typeface="Tahoma"/>
              </a:rPr>
              <a:t> </a:t>
            </a:r>
            <a:r>
              <a:rPr sz="1100" spc="-30" dirty="0">
                <a:solidFill>
                  <a:srgbClr val="62666A"/>
                </a:solidFill>
                <a:latin typeface="Tahoma"/>
                <a:cs typeface="Tahoma"/>
              </a:rPr>
              <a:t>Indipendenza</a:t>
            </a:r>
            <a:r>
              <a:rPr sz="1100" spc="-160" dirty="0">
                <a:solidFill>
                  <a:srgbClr val="62666A"/>
                </a:solidFill>
                <a:latin typeface="Tahoma"/>
                <a:cs typeface="Tahoma"/>
              </a:rPr>
              <a:t> </a:t>
            </a:r>
            <a:r>
              <a:rPr sz="1100" spc="-5" dirty="0">
                <a:solidFill>
                  <a:srgbClr val="62666A"/>
                </a:solidFill>
                <a:latin typeface="Tahoma"/>
                <a:cs typeface="Tahoma"/>
              </a:rPr>
              <a:t>emanato</a:t>
            </a:r>
            <a:r>
              <a:rPr sz="1100" spc="-155" dirty="0">
                <a:solidFill>
                  <a:srgbClr val="62666A"/>
                </a:solidFill>
                <a:latin typeface="Tahoma"/>
                <a:cs typeface="Tahoma"/>
              </a:rPr>
              <a:t> </a:t>
            </a:r>
            <a:r>
              <a:rPr sz="1100" spc="-30" dirty="0">
                <a:solidFill>
                  <a:srgbClr val="62666A"/>
                </a:solidFill>
                <a:latin typeface="Tahoma"/>
                <a:cs typeface="Tahoma"/>
              </a:rPr>
              <a:t>dalla</a:t>
            </a:r>
            <a:r>
              <a:rPr sz="1100" spc="-160" dirty="0">
                <a:solidFill>
                  <a:srgbClr val="62666A"/>
                </a:solidFill>
                <a:latin typeface="Tahoma"/>
                <a:cs typeface="Tahoma"/>
              </a:rPr>
              <a:t> </a:t>
            </a:r>
            <a:r>
              <a:rPr sz="1100" spc="-15" dirty="0">
                <a:solidFill>
                  <a:srgbClr val="62666A"/>
                </a:solidFill>
                <a:latin typeface="Tahoma"/>
                <a:cs typeface="Tahoma"/>
              </a:rPr>
              <a:t>Ragioneria</a:t>
            </a:r>
            <a:r>
              <a:rPr sz="1100" spc="-160" dirty="0">
                <a:solidFill>
                  <a:srgbClr val="62666A"/>
                </a:solidFill>
                <a:latin typeface="Tahoma"/>
                <a:cs typeface="Tahoma"/>
              </a:rPr>
              <a:t> </a:t>
            </a:r>
            <a:r>
              <a:rPr sz="1100" spc="-15" dirty="0">
                <a:solidFill>
                  <a:srgbClr val="62666A"/>
                </a:solidFill>
                <a:latin typeface="Tahoma"/>
                <a:cs typeface="Tahoma"/>
              </a:rPr>
              <a:t>Generale</a:t>
            </a:r>
            <a:r>
              <a:rPr sz="1100" spc="-155" dirty="0">
                <a:solidFill>
                  <a:srgbClr val="62666A"/>
                </a:solidFill>
                <a:latin typeface="Tahoma"/>
                <a:cs typeface="Tahoma"/>
              </a:rPr>
              <a:t> </a:t>
            </a:r>
            <a:r>
              <a:rPr sz="1100" spc="-20" dirty="0">
                <a:solidFill>
                  <a:srgbClr val="62666A"/>
                </a:solidFill>
                <a:latin typeface="Tahoma"/>
                <a:cs typeface="Tahoma"/>
              </a:rPr>
              <a:t>dello</a:t>
            </a:r>
            <a:r>
              <a:rPr sz="1100" spc="-155" dirty="0">
                <a:solidFill>
                  <a:srgbClr val="62666A"/>
                </a:solidFill>
                <a:latin typeface="Tahoma"/>
                <a:cs typeface="Tahoma"/>
              </a:rPr>
              <a:t> </a:t>
            </a:r>
            <a:r>
              <a:rPr sz="1100" spc="20" dirty="0">
                <a:solidFill>
                  <a:srgbClr val="62666A"/>
                </a:solidFill>
                <a:latin typeface="Tahoma"/>
                <a:cs typeface="Tahoma"/>
              </a:rPr>
              <a:t>Stato</a:t>
            </a:r>
            <a:r>
              <a:rPr sz="1100" spc="-150" dirty="0">
                <a:solidFill>
                  <a:srgbClr val="62666A"/>
                </a:solidFill>
                <a:latin typeface="Tahoma"/>
                <a:cs typeface="Tahoma"/>
              </a:rPr>
              <a:t> </a:t>
            </a:r>
            <a:r>
              <a:rPr sz="1100" spc="-35" dirty="0">
                <a:solidFill>
                  <a:srgbClr val="62666A"/>
                </a:solidFill>
                <a:latin typeface="Tahoma"/>
                <a:cs typeface="Tahoma"/>
              </a:rPr>
              <a:t>in</a:t>
            </a:r>
            <a:r>
              <a:rPr sz="1100" spc="-145" dirty="0">
                <a:solidFill>
                  <a:srgbClr val="62666A"/>
                </a:solidFill>
                <a:latin typeface="Tahoma"/>
                <a:cs typeface="Tahoma"/>
              </a:rPr>
              <a:t> </a:t>
            </a:r>
            <a:r>
              <a:rPr sz="1100" spc="-5" dirty="0">
                <a:solidFill>
                  <a:srgbClr val="62666A"/>
                </a:solidFill>
                <a:latin typeface="Tahoma"/>
                <a:cs typeface="Tahoma"/>
              </a:rPr>
              <a:t>data</a:t>
            </a:r>
            <a:r>
              <a:rPr sz="1100" spc="-155" dirty="0">
                <a:solidFill>
                  <a:srgbClr val="62666A"/>
                </a:solidFill>
                <a:latin typeface="Tahoma"/>
                <a:cs typeface="Tahoma"/>
              </a:rPr>
              <a:t> </a:t>
            </a:r>
            <a:r>
              <a:rPr sz="1100" spc="-25" dirty="0">
                <a:solidFill>
                  <a:srgbClr val="62666A"/>
                </a:solidFill>
                <a:latin typeface="Tahoma"/>
                <a:cs typeface="Tahoma"/>
              </a:rPr>
              <a:t>23.03.2023; International</a:t>
            </a:r>
            <a:r>
              <a:rPr sz="1100" spc="55" dirty="0">
                <a:solidFill>
                  <a:srgbClr val="62666A"/>
                </a:solidFill>
                <a:latin typeface="Tahoma"/>
                <a:cs typeface="Tahoma"/>
              </a:rPr>
              <a:t> </a:t>
            </a:r>
            <a:r>
              <a:rPr sz="1100" spc="-5" dirty="0">
                <a:solidFill>
                  <a:srgbClr val="62666A"/>
                </a:solidFill>
                <a:latin typeface="Tahoma"/>
                <a:cs typeface="Tahoma"/>
              </a:rPr>
              <a:t>Federation</a:t>
            </a:r>
            <a:r>
              <a:rPr sz="1100" spc="45" dirty="0">
                <a:solidFill>
                  <a:srgbClr val="62666A"/>
                </a:solidFill>
                <a:latin typeface="Tahoma"/>
                <a:cs typeface="Tahoma"/>
              </a:rPr>
              <a:t> </a:t>
            </a:r>
            <a:r>
              <a:rPr sz="1100" spc="15" dirty="0">
                <a:solidFill>
                  <a:srgbClr val="62666A"/>
                </a:solidFill>
                <a:latin typeface="Tahoma"/>
                <a:cs typeface="Tahoma"/>
              </a:rPr>
              <a:t>of</a:t>
            </a:r>
            <a:r>
              <a:rPr sz="1100" spc="55" dirty="0">
                <a:solidFill>
                  <a:srgbClr val="62666A"/>
                </a:solidFill>
                <a:latin typeface="Tahoma"/>
                <a:cs typeface="Tahoma"/>
              </a:rPr>
              <a:t> </a:t>
            </a:r>
            <a:r>
              <a:rPr sz="1100" spc="5" dirty="0">
                <a:solidFill>
                  <a:srgbClr val="62666A"/>
                </a:solidFill>
                <a:latin typeface="Tahoma"/>
                <a:cs typeface="Tahoma"/>
              </a:rPr>
              <a:t>Accountants</a:t>
            </a:r>
            <a:r>
              <a:rPr sz="1100" spc="50" dirty="0">
                <a:solidFill>
                  <a:srgbClr val="62666A"/>
                </a:solidFill>
                <a:latin typeface="Tahoma"/>
                <a:cs typeface="Tahoma"/>
              </a:rPr>
              <a:t> </a:t>
            </a:r>
            <a:r>
              <a:rPr sz="1100" spc="-35" dirty="0">
                <a:solidFill>
                  <a:srgbClr val="62666A"/>
                </a:solidFill>
                <a:latin typeface="Tahoma"/>
                <a:cs typeface="Tahoma"/>
              </a:rPr>
              <a:t>(IFAC)</a:t>
            </a:r>
            <a:r>
              <a:rPr sz="1100" spc="50" dirty="0">
                <a:solidFill>
                  <a:srgbClr val="62666A"/>
                </a:solidFill>
                <a:latin typeface="Tahoma"/>
                <a:cs typeface="Tahoma"/>
              </a:rPr>
              <a:t> </a:t>
            </a:r>
            <a:r>
              <a:rPr sz="1100" spc="165" dirty="0">
                <a:solidFill>
                  <a:srgbClr val="62666A"/>
                </a:solidFill>
                <a:latin typeface="Tahoma"/>
                <a:cs typeface="Tahoma"/>
              </a:rPr>
              <a:t>–</a:t>
            </a:r>
            <a:r>
              <a:rPr sz="1100" spc="45" dirty="0">
                <a:solidFill>
                  <a:srgbClr val="62666A"/>
                </a:solidFill>
                <a:latin typeface="Tahoma"/>
                <a:cs typeface="Tahoma"/>
              </a:rPr>
              <a:t> </a:t>
            </a:r>
            <a:r>
              <a:rPr sz="1100" spc="-25" dirty="0">
                <a:solidFill>
                  <a:srgbClr val="62666A"/>
                </a:solidFill>
                <a:latin typeface="Tahoma"/>
                <a:cs typeface="Tahoma"/>
              </a:rPr>
              <a:t>International</a:t>
            </a:r>
            <a:r>
              <a:rPr sz="1100" spc="55" dirty="0">
                <a:solidFill>
                  <a:srgbClr val="62666A"/>
                </a:solidFill>
                <a:latin typeface="Tahoma"/>
                <a:cs typeface="Tahoma"/>
              </a:rPr>
              <a:t> </a:t>
            </a:r>
            <a:r>
              <a:rPr sz="1100" dirty="0">
                <a:solidFill>
                  <a:srgbClr val="62666A"/>
                </a:solidFill>
                <a:latin typeface="Tahoma"/>
                <a:cs typeface="Tahoma"/>
              </a:rPr>
              <a:t>Ethics</a:t>
            </a:r>
            <a:r>
              <a:rPr sz="1100" spc="50" dirty="0">
                <a:solidFill>
                  <a:srgbClr val="62666A"/>
                </a:solidFill>
                <a:latin typeface="Tahoma"/>
                <a:cs typeface="Tahoma"/>
              </a:rPr>
              <a:t> </a:t>
            </a:r>
            <a:r>
              <a:rPr sz="1100" spc="-5" dirty="0">
                <a:solidFill>
                  <a:srgbClr val="62666A"/>
                </a:solidFill>
                <a:latin typeface="Tahoma"/>
                <a:cs typeface="Tahoma"/>
              </a:rPr>
              <a:t>Standards</a:t>
            </a:r>
            <a:r>
              <a:rPr sz="1100" spc="50" dirty="0">
                <a:solidFill>
                  <a:srgbClr val="62666A"/>
                </a:solidFill>
                <a:latin typeface="Tahoma"/>
                <a:cs typeface="Tahoma"/>
              </a:rPr>
              <a:t> </a:t>
            </a:r>
            <a:r>
              <a:rPr sz="1100" spc="-5" dirty="0">
                <a:solidFill>
                  <a:srgbClr val="62666A"/>
                </a:solidFill>
                <a:latin typeface="Tahoma"/>
                <a:cs typeface="Tahoma"/>
              </a:rPr>
              <a:t>Board</a:t>
            </a:r>
            <a:r>
              <a:rPr sz="1100" spc="50" dirty="0">
                <a:solidFill>
                  <a:srgbClr val="62666A"/>
                </a:solidFill>
                <a:latin typeface="Tahoma"/>
                <a:cs typeface="Tahoma"/>
              </a:rPr>
              <a:t> </a:t>
            </a:r>
            <a:r>
              <a:rPr sz="1100" spc="10" dirty="0">
                <a:solidFill>
                  <a:srgbClr val="62666A"/>
                </a:solidFill>
                <a:latin typeface="Tahoma"/>
                <a:cs typeface="Tahoma"/>
              </a:rPr>
              <a:t>for</a:t>
            </a:r>
            <a:r>
              <a:rPr sz="1100" spc="55" dirty="0">
                <a:solidFill>
                  <a:srgbClr val="62666A"/>
                </a:solidFill>
                <a:latin typeface="Tahoma"/>
                <a:cs typeface="Tahoma"/>
              </a:rPr>
              <a:t> </a:t>
            </a:r>
            <a:r>
              <a:rPr sz="1100" spc="5" dirty="0">
                <a:solidFill>
                  <a:srgbClr val="62666A"/>
                </a:solidFill>
                <a:latin typeface="Tahoma"/>
                <a:cs typeface="Tahoma"/>
              </a:rPr>
              <a:t>Accountants </a:t>
            </a:r>
            <a:r>
              <a:rPr sz="1100" spc="-330" dirty="0">
                <a:solidFill>
                  <a:srgbClr val="62666A"/>
                </a:solidFill>
                <a:latin typeface="Tahoma"/>
                <a:cs typeface="Tahoma"/>
              </a:rPr>
              <a:t> </a:t>
            </a:r>
            <a:r>
              <a:rPr sz="1100" spc="-25" dirty="0">
                <a:solidFill>
                  <a:srgbClr val="62666A"/>
                </a:solidFill>
                <a:latin typeface="Tahoma"/>
                <a:cs typeface="Tahoma"/>
              </a:rPr>
              <a:t>(IESBA)</a:t>
            </a:r>
            <a:r>
              <a:rPr sz="1100" spc="-140" dirty="0">
                <a:solidFill>
                  <a:srgbClr val="62666A"/>
                </a:solidFill>
                <a:latin typeface="Tahoma"/>
                <a:cs typeface="Tahoma"/>
              </a:rPr>
              <a:t> </a:t>
            </a:r>
            <a:r>
              <a:rPr sz="1100" spc="165" dirty="0">
                <a:solidFill>
                  <a:srgbClr val="62666A"/>
                </a:solidFill>
                <a:latin typeface="Tahoma"/>
                <a:cs typeface="Tahoma"/>
              </a:rPr>
              <a:t>–</a:t>
            </a:r>
            <a:r>
              <a:rPr sz="1100" spc="-150" dirty="0">
                <a:solidFill>
                  <a:srgbClr val="62666A"/>
                </a:solidFill>
                <a:latin typeface="Tahoma"/>
                <a:cs typeface="Tahoma"/>
              </a:rPr>
              <a:t> </a:t>
            </a:r>
            <a:r>
              <a:rPr sz="1100" spc="-25" dirty="0">
                <a:solidFill>
                  <a:srgbClr val="62666A"/>
                </a:solidFill>
                <a:latin typeface="Tahoma"/>
                <a:cs typeface="Tahoma"/>
              </a:rPr>
              <a:t>International</a:t>
            </a:r>
            <a:r>
              <a:rPr sz="1100" spc="-180" dirty="0">
                <a:solidFill>
                  <a:srgbClr val="62666A"/>
                </a:solidFill>
                <a:latin typeface="Tahoma"/>
                <a:cs typeface="Tahoma"/>
              </a:rPr>
              <a:t> </a:t>
            </a:r>
            <a:r>
              <a:rPr sz="1100" dirty="0">
                <a:solidFill>
                  <a:srgbClr val="62666A"/>
                </a:solidFill>
                <a:latin typeface="Tahoma"/>
                <a:cs typeface="Tahoma"/>
              </a:rPr>
              <a:t>Code</a:t>
            </a:r>
            <a:r>
              <a:rPr sz="1100" spc="-145" dirty="0">
                <a:solidFill>
                  <a:srgbClr val="62666A"/>
                </a:solidFill>
                <a:latin typeface="Tahoma"/>
                <a:cs typeface="Tahoma"/>
              </a:rPr>
              <a:t> </a:t>
            </a:r>
            <a:r>
              <a:rPr sz="1100" spc="20" dirty="0">
                <a:solidFill>
                  <a:srgbClr val="62666A"/>
                </a:solidFill>
                <a:latin typeface="Tahoma"/>
                <a:cs typeface="Tahoma"/>
              </a:rPr>
              <a:t>of</a:t>
            </a:r>
            <a:r>
              <a:rPr sz="1100" spc="-160" dirty="0">
                <a:solidFill>
                  <a:srgbClr val="62666A"/>
                </a:solidFill>
                <a:latin typeface="Tahoma"/>
                <a:cs typeface="Tahoma"/>
              </a:rPr>
              <a:t> </a:t>
            </a:r>
            <a:r>
              <a:rPr sz="1100" spc="5" dirty="0">
                <a:solidFill>
                  <a:srgbClr val="62666A"/>
                </a:solidFill>
                <a:latin typeface="Tahoma"/>
                <a:cs typeface="Tahoma"/>
              </a:rPr>
              <a:t>Ethics</a:t>
            </a:r>
            <a:r>
              <a:rPr sz="1100" spc="-150" dirty="0">
                <a:solidFill>
                  <a:srgbClr val="62666A"/>
                </a:solidFill>
                <a:latin typeface="Tahoma"/>
                <a:cs typeface="Tahoma"/>
              </a:rPr>
              <a:t> </a:t>
            </a:r>
            <a:r>
              <a:rPr sz="1100" spc="15" dirty="0">
                <a:solidFill>
                  <a:srgbClr val="62666A"/>
                </a:solidFill>
                <a:latin typeface="Tahoma"/>
                <a:cs typeface="Tahoma"/>
              </a:rPr>
              <a:t>for</a:t>
            </a:r>
            <a:r>
              <a:rPr sz="1100" spc="-165" dirty="0">
                <a:solidFill>
                  <a:srgbClr val="62666A"/>
                </a:solidFill>
                <a:latin typeface="Tahoma"/>
                <a:cs typeface="Tahoma"/>
              </a:rPr>
              <a:t> </a:t>
            </a:r>
            <a:r>
              <a:rPr sz="1100" spc="5" dirty="0">
                <a:solidFill>
                  <a:srgbClr val="62666A"/>
                </a:solidFill>
                <a:latin typeface="Tahoma"/>
                <a:cs typeface="Tahoma"/>
              </a:rPr>
              <a:t>Professional</a:t>
            </a:r>
            <a:r>
              <a:rPr sz="1100" spc="-190" dirty="0">
                <a:solidFill>
                  <a:srgbClr val="62666A"/>
                </a:solidFill>
                <a:latin typeface="Tahoma"/>
                <a:cs typeface="Tahoma"/>
              </a:rPr>
              <a:t> </a:t>
            </a:r>
            <a:r>
              <a:rPr sz="1100" spc="10" dirty="0">
                <a:solidFill>
                  <a:srgbClr val="62666A"/>
                </a:solidFill>
                <a:latin typeface="Tahoma"/>
                <a:cs typeface="Tahoma"/>
              </a:rPr>
              <a:t>Accountants</a:t>
            </a:r>
            <a:r>
              <a:rPr sz="1100" spc="-175" dirty="0">
                <a:solidFill>
                  <a:srgbClr val="62666A"/>
                </a:solidFill>
                <a:latin typeface="Tahoma"/>
                <a:cs typeface="Tahoma"/>
              </a:rPr>
              <a:t> </a:t>
            </a:r>
            <a:r>
              <a:rPr sz="1100" spc="165" dirty="0">
                <a:solidFill>
                  <a:srgbClr val="62666A"/>
                </a:solidFill>
                <a:latin typeface="Tahoma"/>
                <a:cs typeface="Tahoma"/>
              </a:rPr>
              <a:t>–</a:t>
            </a:r>
            <a:r>
              <a:rPr sz="1100" spc="-145" dirty="0">
                <a:solidFill>
                  <a:srgbClr val="62666A"/>
                </a:solidFill>
                <a:latin typeface="Tahoma"/>
                <a:cs typeface="Tahoma"/>
              </a:rPr>
              <a:t> </a:t>
            </a:r>
            <a:r>
              <a:rPr sz="1100" spc="15" dirty="0">
                <a:solidFill>
                  <a:srgbClr val="62666A"/>
                </a:solidFill>
                <a:latin typeface="Tahoma"/>
                <a:cs typeface="Tahoma"/>
              </a:rPr>
              <a:t>2022</a:t>
            </a:r>
            <a:r>
              <a:rPr sz="1100" spc="-170" dirty="0">
                <a:solidFill>
                  <a:srgbClr val="62666A"/>
                </a:solidFill>
                <a:latin typeface="Tahoma"/>
                <a:cs typeface="Tahoma"/>
              </a:rPr>
              <a:t> </a:t>
            </a:r>
            <a:r>
              <a:rPr sz="1100" spc="-35" dirty="0">
                <a:solidFill>
                  <a:srgbClr val="62666A"/>
                </a:solidFill>
                <a:latin typeface="Tahoma"/>
                <a:cs typeface="Tahoma"/>
              </a:rPr>
              <a:t>Edition;</a:t>
            </a:r>
            <a:endParaRPr sz="1100" dirty="0">
              <a:latin typeface="Tahoma"/>
              <a:cs typeface="Tahoma"/>
            </a:endParaRPr>
          </a:p>
          <a:p>
            <a:pPr marL="12700">
              <a:lnSpc>
                <a:spcPct val="100000"/>
              </a:lnSpc>
              <a:spcBef>
                <a:spcPts val="265"/>
              </a:spcBef>
            </a:pPr>
            <a:r>
              <a:rPr sz="1100" spc="-25" dirty="0">
                <a:solidFill>
                  <a:srgbClr val="62666A"/>
                </a:solidFill>
                <a:latin typeface="Tahoma"/>
                <a:cs typeface="Tahoma"/>
              </a:rPr>
              <a:t>International</a:t>
            </a:r>
            <a:r>
              <a:rPr sz="1100" spc="-180" dirty="0">
                <a:solidFill>
                  <a:srgbClr val="62666A"/>
                </a:solidFill>
                <a:latin typeface="Tahoma"/>
                <a:cs typeface="Tahoma"/>
              </a:rPr>
              <a:t> </a:t>
            </a:r>
            <a:r>
              <a:rPr sz="1100" spc="5" dirty="0">
                <a:solidFill>
                  <a:srgbClr val="62666A"/>
                </a:solidFill>
                <a:latin typeface="Tahoma"/>
                <a:cs typeface="Tahoma"/>
              </a:rPr>
              <a:t>Ethics</a:t>
            </a:r>
            <a:r>
              <a:rPr sz="1100" spc="-150" dirty="0">
                <a:solidFill>
                  <a:srgbClr val="62666A"/>
                </a:solidFill>
                <a:latin typeface="Tahoma"/>
                <a:cs typeface="Tahoma"/>
              </a:rPr>
              <a:t> </a:t>
            </a:r>
            <a:r>
              <a:rPr sz="1100" dirty="0">
                <a:solidFill>
                  <a:srgbClr val="62666A"/>
                </a:solidFill>
                <a:latin typeface="Tahoma"/>
                <a:cs typeface="Tahoma"/>
              </a:rPr>
              <a:t>Standards</a:t>
            </a:r>
            <a:r>
              <a:rPr sz="1100" spc="-145" dirty="0">
                <a:solidFill>
                  <a:srgbClr val="62666A"/>
                </a:solidFill>
                <a:latin typeface="Tahoma"/>
                <a:cs typeface="Tahoma"/>
              </a:rPr>
              <a:t> </a:t>
            </a:r>
            <a:r>
              <a:rPr sz="1100" spc="-5" dirty="0">
                <a:solidFill>
                  <a:srgbClr val="62666A"/>
                </a:solidFill>
                <a:latin typeface="Tahoma"/>
                <a:cs typeface="Tahoma"/>
              </a:rPr>
              <a:t>Board</a:t>
            </a:r>
            <a:r>
              <a:rPr sz="1100" spc="-140" dirty="0">
                <a:solidFill>
                  <a:srgbClr val="62666A"/>
                </a:solidFill>
                <a:latin typeface="Tahoma"/>
                <a:cs typeface="Tahoma"/>
              </a:rPr>
              <a:t> </a:t>
            </a:r>
            <a:r>
              <a:rPr sz="1100" spc="15" dirty="0">
                <a:solidFill>
                  <a:srgbClr val="62666A"/>
                </a:solidFill>
                <a:latin typeface="Tahoma"/>
                <a:cs typeface="Tahoma"/>
              </a:rPr>
              <a:t>for</a:t>
            </a:r>
            <a:r>
              <a:rPr sz="1100" spc="-160" dirty="0">
                <a:solidFill>
                  <a:srgbClr val="62666A"/>
                </a:solidFill>
                <a:latin typeface="Tahoma"/>
                <a:cs typeface="Tahoma"/>
              </a:rPr>
              <a:t> </a:t>
            </a:r>
            <a:r>
              <a:rPr sz="1100" spc="10" dirty="0">
                <a:solidFill>
                  <a:srgbClr val="62666A"/>
                </a:solidFill>
                <a:latin typeface="Tahoma"/>
                <a:cs typeface="Tahoma"/>
              </a:rPr>
              <a:t>Accountants</a:t>
            </a:r>
            <a:r>
              <a:rPr sz="1100" spc="-175" dirty="0">
                <a:solidFill>
                  <a:srgbClr val="62666A"/>
                </a:solidFill>
                <a:latin typeface="Tahoma"/>
                <a:cs typeface="Tahoma"/>
              </a:rPr>
              <a:t> </a:t>
            </a:r>
            <a:r>
              <a:rPr sz="1100" spc="-25" dirty="0">
                <a:solidFill>
                  <a:srgbClr val="62666A"/>
                </a:solidFill>
                <a:latin typeface="Tahoma"/>
                <a:cs typeface="Tahoma"/>
              </a:rPr>
              <a:t>(IESBA)</a:t>
            </a:r>
            <a:r>
              <a:rPr sz="1100" spc="-140" dirty="0">
                <a:solidFill>
                  <a:srgbClr val="62666A"/>
                </a:solidFill>
                <a:latin typeface="Tahoma"/>
                <a:cs typeface="Tahoma"/>
              </a:rPr>
              <a:t> </a:t>
            </a:r>
            <a:r>
              <a:rPr sz="1100" spc="165" dirty="0">
                <a:solidFill>
                  <a:srgbClr val="62666A"/>
                </a:solidFill>
                <a:latin typeface="Tahoma"/>
                <a:cs typeface="Tahoma"/>
              </a:rPr>
              <a:t>–</a:t>
            </a:r>
            <a:r>
              <a:rPr sz="1100" spc="-145" dirty="0">
                <a:solidFill>
                  <a:srgbClr val="62666A"/>
                </a:solidFill>
                <a:latin typeface="Tahoma"/>
                <a:cs typeface="Tahoma"/>
              </a:rPr>
              <a:t> </a:t>
            </a:r>
            <a:r>
              <a:rPr sz="1100" dirty="0">
                <a:solidFill>
                  <a:srgbClr val="62666A"/>
                </a:solidFill>
                <a:latin typeface="Tahoma"/>
                <a:cs typeface="Tahoma"/>
              </a:rPr>
              <a:t>Questions</a:t>
            </a:r>
            <a:r>
              <a:rPr sz="1100" spc="-170" dirty="0">
                <a:solidFill>
                  <a:srgbClr val="62666A"/>
                </a:solidFill>
                <a:latin typeface="Tahoma"/>
                <a:cs typeface="Tahoma"/>
              </a:rPr>
              <a:t> </a:t>
            </a:r>
            <a:r>
              <a:rPr sz="1100" spc="35" dirty="0">
                <a:solidFill>
                  <a:srgbClr val="62666A"/>
                </a:solidFill>
                <a:latin typeface="Tahoma"/>
                <a:cs typeface="Tahoma"/>
              </a:rPr>
              <a:t>&amp;</a:t>
            </a:r>
            <a:r>
              <a:rPr sz="1100" spc="-135" dirty="0">
                <a:solidFill>
                  <a:srgbClr val="62666A"/>
                </a:solidFill>
                <a:latin typeface="Tahoma"/>
                <a:cs typeface="Tahoma"/>
              </a:rPr>
              <a:t> </a:t>
            </a:r>
            <a:r>
              <a:rPr sz="1100" spc="25" dirty="0">
                <a:solidFill>
                  <a:srgbClr val="62666A"/>
                </a:solidFill>
                <a:latin typeface="Tahoma"/>
                <a:cs typeface="Tahoma"/>
              </a:rPr>
              <a:t>Answers</a:t>
            </a:r>
            <a:r>
              <a:rPr sz="1100" spc="-170" dirty="0">
                <a:solidFill>
                  <a:srgbClr val="62666A"/>
                </a:solidFill>
                <a:latin typeface="Tahoma"/>
                <a:cs typeface="Tahoma"/>
              </a:rPr>
              <a:t> </a:t>
            </a:r>
            <a:r>
              <a:rPr sz="1100" spc="165" dirty="0">
                <a:solidFill>
                  <a:srgbClr val="62666A"/>
                </a:solidFill>
                <a:latin typeface="Tahoma"/>
                <a:cs typeface="Tahoma"/>
              </a:rPr>
              <a:t>–</a:t>
            </a:r>
            <a:r>
              <a:rPr sz="1100" spc="-135" dirty="0">
                <a:solidFill>
                  <a:srgbClr val="62666A"/>
                </a:solidFill>
                <a:latin typeface="Tahoma"/>
                <a:cs typeface="Tahoma"/>
              </a:rPr>
              <a:t> </a:t>
            </a:r>
            <a:r>
              <a:rPr sz="1100" spc="5" dirty="0">
                <a:solidFill>
                  <a:srgbClr val="62666A"/>
                </a:solidFill>
                <a:latin typeface="Tahoma"/>
                <a:cs typeface="Tahoma"/>
              </a:rPr>
              <a:t>version</a:t>
            </a:r>
            <a:r>
              <a:rPr sz="1100" spc="-155" dirty="0">
                <a:solidFill>
                  <a:srgbClr val="62666A"/>
                </a:solidFill>
                <a:latin typeface="Tahoma"/>
                <a:cs typeface="Tahoma"/>
              </a:rPr>
              <a:t> </a:t>
            </a:r>
            <a:r>
              <a:rPr sz="1100" spc="25" dirty="0">
                <a:solidFill>
                  <a:srgbClr val="62666A"/>
                </a:solidFill>
                <a:latin typeface="Tahoma"/>
                <a:cs typeface="Tahoma"/>
              </a:rPr>
              <a:t>May</a:t>
            </a:r>
            <a:r>
              <a:rPr sz="1100" spc="-155" dirty="0">
                <a:solidFill>
                  <a:srgbClr val="62666A"/>
                </a:solidFill>
                <a:latin typeface="Tahoma"/>
                <a:cs typeface="Tahoma"/>
              </a:rPr>
              <a:t> </a:t>
            </a:r>
            <a:r>
              <a:rPr sz="1100" spc="-60" dirty="0">
                <a:solidFill>
                  <a:srgbClr val="62666A"/>
                </a:solidFill>
                <a:latin typeface="Tahoma"/>
                <a:cs typeface="Tahoma"/>
              </a:rPr>
              <a:t>2019;</a:t>
            </a:r>
            <a:endParaRPr sz="1100" dirty="0">
              <a:latin typeface="Tahoma"/>
              <a:cs typeface="Tahoma"/>
            </a:endParaRPr>
          </a:p>
          <a:p>
            <a:pPr marL="12700">
              <a:lnSpc>
                <a:spcPct val="100000"/>
              </a:lnSpc>
              <a:spcBef>
                <a:spcPts val="265"/>
              </a:spcBef>
            </a:pPr>
            <a:r>
              <a:rPr sz="1100" spc="-30" dirty="0">
                <a:solidFill>
                  <a:srgbClr val="62666A"/>
                </a:solidFill>
                <a:latin typeface="Tahoma"/>
                <a:cs typeface="Tahoma"/>
              </a:rPr>
              <a:t>D</a:t>
            </a:r>
            <a:r>
              <a:rPr sz="1100" spc="-125" dirty="0">
                <a:solidFill>
                  <a:srgbClr val="62666A"/>
                </a:solidFill>
                <a:latin typeface="Tahoma"/>
                <a:cs typeface="Tahoma"/>
              </a:rPr>
              <a:t>.</a:t>
            </a:r>
            <a:r>
              <a:rPr sz="1100" spc="-150" dirty="0">
                <a:solidFill>
                  <a:srgbClr val="62666A"/>
                </a:solidFill>
                <a:latin typeface="Tahoma"/>
                <a:cs typeface="Tahoma"/>
              </a:rPr>
              <a:t> </a:t>
            </a:r>
            <a:r>
              <a:rPr sz="1100" spc="30" dirty="0">
                <a:solidFill>
                  <a:srgbClr val="62666A"/>
                </a:solidFill>
                <a:latin typeface="Tahoma"/>
                <a:cs typeface="Tahoma"/>
              </a:rPr>
              <a:t>Lg</a:t>
            </a:r>
            <a:r>
              <a:rPr sz="1100" spc="20" dirty="0">
                <a:solidFill>
                  <a:srgbClr val="62666A"/>
                </a:solidFill>
                <a:latin typeface="Tahoma"/>
                <a:cs typeface="Tahoma"/>
              </a:rPr>
              <a:t>s</a:t>
            </a:r>
            <a:r>
              <a:rPr sz="1100" spc="-125" dirty="0">
                <a:solidFill>
                  <a:srgbClr val="62666A"/>
                </a:solidFill>
                <a:latin typeface="Tahoma"/>
                <a:cs typeface="Tahoma"/>
              </a:rPr>
              <a:t>.</a:t>
            </a:r>
            <a:r>
              <a:rPr sz="1100" spc="-165" dirty="0">
                <a:solidFill>
                  <a:srgbClr val="62666A"/>
                </a:solidFill>
                <a:latin typeface="Tahoma"/>
                <a:cs typeface="Tahoma"/>
              </a:rPr>
              <a:t> </a:t>
            </a:r>
            <a:r>
              <a:rPr sz="1100" spc="20" dirty="0">
                <a:solidFill>
                  <a:srgbClr val="62666A"/>
                </a:solidFill>
                <a:latin typeface="Tahoma"/>
                <a:cs typeface="Tahoma"/>
              </a:rPr>
              <a:t>39</a:t>
            </a:r>
            <a:r>
              <a:rPr sz="1100" spc="175" dirty="0">
                <a:solidFill>
                  <a:srgbClr val="62666A"/>
                </a:solidFill>
                <a:latin typeface="Tahoma"/>
                <a:cs typeface="Tahoma"/>
              </a:rPr>
              <a:t>/</a:t>
            </a:r>
            <a:r>
              <a:rPr sz="1100" spc="5" dirty="0">
                <a:solidFill>
                  <a:srgbClr val="62666A"/>
                </a:solidFill>
                <a:latin typeface="Tahoma"/>
                <a:cs typeface="Tahoma"/>
              </a:rPr>
              <a:t>2</a:t>
            </a:r>
            <a:r>
              <a:rPr sz="1100" spc="45" dirty="0">
                <a:solidFill>
                  <a:srgbClr val="62666A"/>
                </a:solidFill>
                <a:latin typeface="Tahoma"/>
                <a:cs typeface="Tahoma"/>
              </a:rPr>
              <a:t>0</a:t>
            </a:r>
            <a:r>
              <a:rPr sz="1100" spc="-75" dirty="0">
                <a:solidFill>
                  <a:srgbClr val="62666A"/>
                </a:solidFill>
                <a:latin typeface="Tahoma"/>
                <a:cs typeface="Tahoma"/>
              </a:rPr>
              <a:t>1</a:t>
            </a:r>
            <a:r>
              <a:rPr sz="1100" spc="-80" dirty="0">
                <a:solidFill>
                  <a:srgbClr val="62666A"/>
                </a:solidFill>
                <a:latin typeface="Tahoma"/>
                <a:cs typeface="Tahoma"/>
              </a:rPr>
              <a:t>0</a:t>
            </a:r>
            <a:r>
              <a:rPr sz="1100" spc="-180" dirty="0">
                <a:solidFill>
                  <a:srgbClr val="62666A"/>
                </a:solidFill>
                <a:latin typeface="Tahoma"/>
                <a:cs typeface="Tahoma"/>
              </a:rPr>
              <a:t>;</a:t>
            </a:r>
            <a:endParaRPr sz="1100" dirty="0">
              <a:latin typeface="Tahoma"/>
              <a:cs typeface="Tahoma"/>
            </a:endParaRPr>
          </a:p>
          <a:p>
            <a:pPr marL="12700">
              <a:lnSpc>
                <a:spcPct val="100000"/>
              </a:lnSpc>
              <a:spcBef>
                <a:spcPts val="265"/>
              </a:spcBef>
            </a:pPr>
            <a:r>
              <a:rPr sz="1100" spc="-5" dirty="0">
                <a:solidFill>
                  <a:srgbClr val="62666A"/>
                </a:solidFill>
                <a:latin typeface="Tahoma"/>
                <a:cs typeface="Tahoma"/>
              </a:rPr>
              <a:t>R</a:t>
            </a:r>
            <a:r>
              <a:rPr sz="1100" spc="5" dirty="0">
                <a:solidFill>
                  <a:srgbClr val="62666A"/>
                </a:solidFill>
                <a:latin typeface="Tahoma"/>
                <a:cs typeface="Tahoma"/>
              </a:rPr>
              <a:t>eg</a:t>
            </a:r>
            <a:r>
              <a:rPr sz="1100" spc="10" dirty="0">
                <a:solidFill>
                  <a:srgbClr val="62666A"/>
                </a:solidFill>
                <a:latin typeface="Tahoma"/>
                <a:cs typeface="Tahoma"/>
              </a:rPr>
              <a:t>o</a:t>
            </a:r>
            <a:r>
              <a:rPr sz="1100" spc="-40" dirty="0">
                <a:solidFill>
                  <a:srgbClr val="62666A"/>
                </a:solidFill>
                <a:latin typeface="Tahoma"/>
                <a:cs typeface="Tahoma"/>
              </a:rPr>
              <a:t>l</a:t>
            </a:r>
            <a:r>
              <a:rPr sz="1100" spc="-30" dirty="0">
                <a:solidFill>
                  <a:srgbClr val="62666A"/>
                </a:solidFill>
                <a:latin typeface="Tahoma"/>
                <a:cs typeface="Tahoma"/>
              </a:rPr>
              <a:t>a</a:t>
            </a:r>
            <a:r>
              <a:rPr sz="1100" spc="-15" dirty="0">
                <a:solidFill>
                  <a:srgbClr val="62666A"/>
                </a:solidFill>
                <a:latin typeface="Tahoma"/>
                <a:cs typeface="Tahoma"/>
              </a:rPr>
              <a:t>men</a:t>
            </a:r>
            <a:r>
              <a:rPr sz="1100" spc="45" dirty="0">
                <a:solidFill>
                  <a:srgbClr val="62666A"/>
                </a:solidFill>
                <a:latin typeface="Tahoma"/>
                <a:cs typeface="Tahoma"/>
              </a:rPr>
              <a:t>t</a:t>
            </a:r>
            <a:r>
              <a:rPr sz="1100" spc="5" dirty="0">
                <a:solidFill>
                  <a:srgbClr val="62666A"/>
                </a:solidFill>
                <a:latin typeface="Tahoma"/>
                <a:cs typeface="Tahoma"/>
              </a:rPr>
              <a:t>o</a:t>
            </a:r>
            <a:r>
              <a:rPr sz="1100" spc="-175" dirty="0">
                <a:solidFill>
                  <a:srgbClr val="62666A"/>
                </a:solidFill>
                <a:latin typeface="Tahoma"/>
                <a:cs typeface="Tahoma"/>
              </a:rPr>
              <a:t> </a:t>
            </a:r>
            <a:r>
              <a:rPr sz="1100" spc="-10" dirty="0">
                <a:solidFill>
                  <a:srgbClr val="62666A"/>
                </a:solidFill>
                <a:latin typeface="Tahoma"/>
                <a:cs typeface="Tahoma"/>
              </a:rPr>
              <a:t>UE</a:t>
            </a:r>
            <a:r>
              <a:rPr sz="1100" spc="-160" dirty="0">
                <a:solidFill>
                  <a:srgbClr val="62666A"/>
                </a:solidFill>
                <a:latin typeface="Tahoma"/>
                <a:cs typeface="Tahoma"/>
              </a:rPr>
              <a:t> </a:t>
            </a:r>
            <a:r>
              <a:rPr sz="1100" spc="-30" dirty="0">
                <a:solidFill>
                  <a:srgbClr val="62666A"/>
                </a:solidFill>
                <a:latin typeface="Tahoma"/>
                <a:cs typeface="Tahoma"/>
              </a:rPr>
              <a:t>n</a:t>
            </a:r>
            <a:r>
              <a:rPr sz="1100" spc="-125" dirty="0">
                <a:solidFill>
                  <a:srgbClr val="62666A"/>
                </a:solidFill>
                <a:latin typeface="Tahoma"/>
                <a:cs typeface="Tahoma"/>
              </a:rPr>
              <a:t>.</a:t>
            </a:r>
            <a:r>
              <a:rPr sz="1100" spc="-150" dirty="0">
                <a:solidFill>
                  <a:srgbClr val="62666A"/>
                </a:solidFill>
                <a:latin typeface="Tahoma"/>
                <a:cs typeface="Tahoma"/>
              </a:rPr>
              <a:t> </a:t>
            </a:r>
            <a:r>
              <a:rPr sz="1100" spc="-10" dirty="0">
                <a:solidFill>
                  <a:srgbClr val="62666A"/>
                </a:solidFill>
                <a:latin typeface="Tahoma"/>
                <a:cs typeface="Tahoma"/>
              </a:rPr>
              <a:t>53</a:t>
            </a:r>
            <a:r>
              <a:rPr sz="1100" dirty="0">
                <a:solidFill>
                  <a:srgbClr val="62666A"/>
                </a:solidFill>
                <a:latin typeface="Tahoma"/>
                <a:cs typeface="Tahoma"/>
              </a:rPr>
              <a:t>7</a:t>
            </a:r>
            <a:r>
              <a:rPr sz="1100" spc="175" dirty="0">
                <a:solidFill>
                  <a:srgbClr val="62666A"/>
                </a:solidFill>
                <a:latin typeface="Tahoma"/>
                <a:cs typeface="Tahoma"/>
              </a:rPr>
              <a:t>/</a:t>
            </a:r>
            <a:r>
              <a:rPr sz="1100" spc="5" dirty="0">
                <a:solidFill>
                  <a:srgbClr val="62666A"/>
                </a:solidFill>
                <a:latin typeface="Tahoma"/>
                <a:cs typeface="Tahoma"/>
              </a:rPr>
              <a:t>2</a:t>
            </a:r>
            <a:r>
              <a:rPr sz="1100" spc="45" dirty="0">
                <a:solidFill>
                  <a:srgbClr val="62666A"/>
                </a:solidFill>
                <a:latin typeface="Tahoma"/>
                <a:cs typeface="Tahoma"/>
              </a:rPr>
              <a:t>0</a:t>
            </a:r>
            <a:r>
              <a:rPr sz="1100" spc="-200" dirty="0">
                <a:solidFill>
                  <a:srgbClr val="62666A"/>
                </a:solidFill>
                <a:latin typeface="Tahoma"/>
                <a:cs typeface="Tahoma"/>
              </a:rPr>
              <a:t>1</a:t>
            </a:r>
            <a:r>
              <a:rPr sz="1100" spc="45" dirty="0">
                <a:solidFill>
                  <a:srgbClr val="62666A"/>
                </a:solidFill>
                <a:latin typeface="Tahoma"/>
                <a:cs typeface="Tahoma"/>
              </a:rPr>
              <a:t>4</a:t>
            </a:r>
            <a:r>
              <a:rPr sz="1100" spc="-180" dirty="0">
                <a:solidFill>
                  <a:srgbClr val="62666A"/>
                </a:solidFill>
                <a:latin typeface="Tahoma"/>
                <a:cs typeface="Tahoma"/>
              </a:rPr>
              <a:t>;</a:t>
            </a:r>
            <a:endParaRPr sz="1100" dirty="0">
              <a:latin typeface="Tahoma"/>
              <a:cs typeface="Tahoma"/>
            </a:endParaRPr>
          </a:p>
          <a:p>
            <a:pPr marL="12700">
              <a:lnSpc>
                <a:spcPct val="100000"/>
              </a:lnSpc>
              <a:spcBef>
                <a:spcPts val="265"/>
              </a:spcBef>
            </a:pPr>
            <a:r>
              <a:rPr sz="1100" spc="-10" dirty="0">
                <a:solidFill>
                  <a:srgbClr val="62666A"/>
                </a:solidFill>
                <a:latin typeface="Tahoma"/>
                <a:cs typeface="Tahoma"/>
              </a:rPr>
              <a:t>Principio</a:t>
            </a:r>
            <a:r>
              <a:rPr sz="1100" spc="-150" dirty="0">
                <a:solidFill>
                  <a:srgbClr val="62666A"/>
                </a:solidFill>
                <a:latin typeface="Tahoma"/>
                <a:cs typeface="Tahoma"/>
              </a:rPr>
              <a:t> </a:t>
            </a:r>
            <a:r>
              <a:rPr sz="1100" spc="-35" dirty="0">
                <a:solidFill>
                  <a:srgbClr val="62666A"/>
                </a:solidFill>
                <a:latin typeface="Tahoma"/>
                <a:cs typeface="Tahoma"/>
              </a:rPr>
              <a:t>di</a:t>
            </a:r>
            <a:r>
              <a:rPr sz="1100" spc="-145" dirty="0">
                <a:solidFill>
                  <a:srgbClr val="62666A"/>
                </a:solidFill>
                <a:latin typeface="Tahoma"/>
                <a:cs typeface="Tahoma"/>
              </a:rPr>
              <a:t> </a:t>
            </a:r>
            <a:r>
              <a:rPr sz="1100" dirty="0">
                <a:solidFill>
                  <a:srgbClr val="62666A"/>
                </a:solidFill>
                <a:latin typeface="Tahoma"/>
                <a:cs typeface="Tahoma"/>
              </a:rPr>
              <a:t>revisione</a:t>
            </a:r>
            <a:r>
              <a:rPr sz="1100" spc="-155" dirty="0">
                <a:solidFill>
                  <a:srgbClr val="62666A"/>
                </a:solidFill>
                <a:latin typeface="Tahoma"/>
                <a:cs typeface="Tahoma"/>
              </a:rPr>
              <a:t> </a:t>
            </a:r>
            <a:r>
              <a:rPr sz="1100" spc="-75" dirty="0">
                <a:solidFill>
                  <a:srgbClr val="62666A"/>
                </a:solidFill>
                <a:latin typeface="Tahoma"/>
                <a:cs typeface="Tahoma"/>
              </a:rPr>
              <a:t>n.</a:t>
            </a:r>
            <a:r>
              <a:rPr sz="1100" spc="-135" dirty="0">
                <a:solidFill>
                  <a:srgbClr val="62666A"/>
                </a:solidFill>
                <a:latin typeface="Tahoma"/>
                <a:cs typeface="Tahoma"/>
              </a:rPr>
              <a:t> </a:t>
            </a:r>
            <a:r>
              <a:rPr sz="1100" spc="-35" dirty="0">
                <a:solidFill>
                  <a:srgbClr val="62666A"/>
                </a:solidFill>
                <a:latin typeface="Tahoma"/>
                <a:cs typeface="Tahoma"/>
              </a:rPr>
              <a:t>100</a:t>
            </a:r>
            <a:r>
              <a:rPr sz="1100" spc="-150" dirty="0">
                <a:solidFill>
                  <a:srgbClr val="62666A"/>
                </a:solidFill>
                <a:latin typeface="Tahoma"/>
                <a:cs typeface="Tahoma"/>
              </a:rPr>
              <a:t> </a:t>
            </a:r>
            <a:r>
              <a:rPr sz="1100" spc="-20" dirty="0">
                <a:solidFill>
                  <a:srgbClr val="62666A"/>
                </a:solidFill>
                <a:latin typeface="Tahoma"/>
                <a:cs typeface="Tahoma"/>
              </a:rPr>
              <a:t>sull’indipendenza</a:t>
            </a:r>
            <a:r>
              <a:rPr sz="1100" spc="-170" dirty="0">
                <a:solidFill>
                  <a:srgbClr val="62666A"/>
                </a:solidFill>
                <a:latin typeface="Tahoma"/>
                <a:cs typeface="Tahoma"/>
              </a:rPr>
              <a:t> </a:t>
            </a:r>
            <a:r>
              <a:rPr sz="1100" spc="-20" dirty="0">
                <a:solidFill>
                  <a:srgbClr val="62666A"/>
                </a:solidFill>
                <a:latin typeface="Tahoma"/>
                <a:cs typeface="Tahoma"/>
              </a:rPr>
              <a:t>del</a:t>
            </a:r>
            <a:r>
              <a:rPr sz="1100" spc="-135" dirty="0">
                <a:solidFill>
                  <a:srgbClr val="62666A"/>
                </a:solidFill>
                <a:latin typeface="Tahoma"/>
                <a:cs typeface="Tahoma"/>
              </a:rPr>
              <a:t> </a:t>
            </a:r>
            <a:r>
              <a:rPr sz="1100" spc="-5" dirty="0" err="1">
                <a:solidFill>
                  <a:srgbClr val="62666A"/>
                </a:solidFill>
                <a:latin typeface="Tahoma"/>
                <a:cs typeface="Tahoma"/>
              </a:rPr>
              <a:t>revisore</a:t>
            </a:r>
            <a:r>
              <a:rPr sz="1100" spc="-5" dirty="0">
                <a:solidFill>
                  <a:srgbClr val="62666A"/>
                </a:solidFill>
                <a:latin typeface="Tahoma"/>
                <a:cs typeface="Tahoma"/>
              </a:rPr>
              <a:t>.</a:t>
            </a:r>
            <a:endParaRPr sz="1100" dirty="0">
              <a:latin typeface="Tahoma"/>
              <a:cs typeface="Tahom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6</a:t>
            </a:fld>
            <a:endParaRPr dirty="0"/>
          </a:p>
        </p:txBody>
      </p:sp>
      <p:sp>
        <p:nvSpPr>
          <p:cNvPr id="3" name="object 3"/>
          <p:cNvSpPr txBox="1">
            <a:spLocks noGrp="1"/>
          </p:cNvSpPr>
          <p:nvPr>
            <p:ph type="title"/>
          </p:nvPr>
        </p:nvSpPr>
        <p:spPr>
          <a:xfrm>
            <a:off x="673709" y="288493"/>
            <a:ext cx="6399530" cy="452120"/>
          </a:xfrm>
          <a:prstGeom prst="rect">
            <a:avLst/>
          </a:prstGeom>
        </p:spPr>
        <p:txBody>
          <a:bodyPr vert="horz" wrap="square" lIns="0" tIns="12065" rIns="0" bIns="0" rtlCol="0">
            <a:spAutoFit/>
          </a:bodyPr>
          <a:lstStyle/>
          <a:p>
            <a:pPr marL="12700">
              <a:lnSpc>
                <a:spcPct val="100000"/>
              </a:lnSpc>
              <a:spcBef>
                <a:spcPts val="95"/>
              </a:spcBef>
            </a:pPr>
            <a:r>
              <a:rPr sz="2800" spc="-65" dirty="0"/>
              <a:t>Testi</a:t>
            </a:r>
            <a:r>
              <a:rPr sz="2800" spc="-5" dirty="0"/>
              <a:t> </a:t>
            </a:r>
            <a:r>
              <a:rPr sz="2800" dirty="0"/>
              <a:t>normativi</a:t>
            </a:r>
            <a:r>
              <a:rPr sz="2800" spc="5" dirty="0"/>
              <a:t> </a:t>
            </a:r>
            <a:r>
              <a:rPr sz="2800" spc="-5" dirty="0"/>
              <a:t>ed</a:t>
            </a:r>
            <a:r>
              <a:rPr sz="2800" spc="-10" dirty="0"/>
              <a:t> </a:t>
            </a:r>
            <a:r>
              <a:rPr sz="2800" dirty="0"/>
              <a:t>operativi</a:t>
            </a:r>
            <a:r>
              <a:rPr sz="2800" spc="-5" dirty="0"/>
              <a:t> di</a:t>
            </a:r>
            <a:r>
              <a:rPr sz="2800" spc="-10" dirty="0"/>
              <a:t> </a:t>
            </a:r>
            <a:r>
              <a:rPr sz="2800" dirty="0"/>
              <a:t>riferimento</a:t>
            </a:r>
            <a:endParaRPr sz="2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monitoraggio degli adeguati assetti</a:t>
            </a:r>
          </a:p>
        </p:txBody>
      </p:sp>
      <p:sp>
        <p:nvSpPr>
          <p:cNvPr id="5" name="CasellaDiTesto 4">
            <a:extLst>
              <a:ext uri="{FF2B5EF4-FFF2-40B4-BE49-F238E27FC236}">
                <a16:creationId xmlns:a16="http://schemas.microsoft.com/office/drawing/2014/main" id="{FF36F011-11CF-C473-BA77-3D99F4616B52}"/>
              </a:ext>
            </a:extLst>
          </p:cNvPr>
          <p:cNvSpPr txBox="1"/>
          <p:nvPr/>
        </p:nvSpPr>
        <p:spPr>
          <a:xfrm>
            <a:off x="1676400" y="819150"/>
            <a:ext cx="7204435" cy="3731791"/>
          </a:xfrm>
          <a:prstGeom prst="rect">
            <a:avLst/>
          </a:prstGeom>
          <a:noFill/>
        </p:spPr>
        <p:txBody>
          <a:bodyPr wrap="square">
            <a:spAutoFit/>
          </a:bodyPr>
          <a:lstStyle/>
          <a:p>
            <a:pPr marL="9525" marR="3810" indent="-476" algn="just">
              <a:spcBef>
                <a:spcPts val="608"/>
              </a:spcBef>
            </a:pPr>
            <a:r>
              <a:rPr lang="it-IT" dirty="0">
                <a:solidFill>
                  <a:schemeClr val="tx2"/>
                </a:solidFill>
                <a:cs typeface="Tahoma"/>
              </a:rPr>
              <a:t>In questa </a:t>
            </a:r>
            <a:r>
              <a:rPr lang="it-IT" spc="-4" dirty="0">
                <a:solidFill>
                  <a:schemeClr val="tx2"/>
                </a:solidFill>
                <a:cs typeface="Tahoma"/>
              </a:rPr>
              <a:t>fase, </a:t>
            </a:r>
            <a:r>
              <a:rPr lang="it-IT" spc="-19" dirty="0">
                <a:solidFill>
                  <a:schemeClr val="tx2"/>
                </a:solidFill>
                <a:cs typeface="Tahoma"/>
              </a:rPr>
              <a:t>in primis, </a:t>
            </a:r>
            <a:r>
              <a:rPr lang="it-IT" spc="-4" dirty="0">
                <a:solidFill>
                  <a:schemeClr val="tx2"/>
                </a:solidFill>
                <a:cs typeface="Tahoma"/>
              </a:rPr>
              <a:t>l’organo di controllo </a:t>
            </a:r>
            <a:r>
              <a:rPr lang="it-IT" dirty="0">
                <a:solidFill>
                  <a:schemeClr val="tx2"/>
                </a:solidFill>
                <a:cs typeface="Tahoma"/>
              </a:rPr>
              <a:t>è </a:t>
            </a:r>
            <a:r>
              <a:rPr lang="it-IT" spc="-4" dirty="0">
                <a:solidFill>
                  <a:schemeClr val="tx2"/>
                </a:solidFill>
                <a:cs typeface="Tahoma"/>
              </a:rPr>
              <a:t>tenuto </a:t>
            </a:r>
            <a:r>
              <a:rPr lang="it-IT" dirty="0">
                <a:solidFill>
                  <a:schemeClr val="tx2"/>
                </a:solidFill>
                <a:cs typeface="Tahoma"/>
              </a:rPr>
              <a:t>a </a:t>
            </a:r>
            <a:r>
              <a:rPr lang="it-IT" spc="-4" dirty="0">
                <a:solidFill>
                  <a:schemeClr val="tx2"/>
                </a:solidFill>
                <a:cs typeface="Tahoma"/>
              </a:rPr>
              <a:t>vigilare costantemente </a:t>
            </a:r>
            <a:r>
              <a:rPr lang="it-IT" dirty="0">
                <a:solidFill>
                  <a:schemeClr val="tx2"/>
                </a:solidFill>
                <a:cs typeface="Tahoma"/>
              </a:rPr>
              <a:t>sull’idoneità degli adeguati </a:t>
            </a:r>
            <a:r>
              <a:rPr lang="it-IT" spc="-4" dirty="0">
                <a:solidFill>
                  <a:schemeClr val="tx2"/>
                </a:solidFill>
                <a:cs typeface="Tahoma"/>
              </a:rPr>
              <a:t>assetti organizzativi </a:t>
            </a:r>
            <a:r>
              <a:rPr lang="it-IT" dirty="0">
                <a:solidFill>
                  <a:schemeClr val="tx2"/>
                </a:solidFill>
                <a:cs typeface="Tahoma"/>
              </a:rPr>
              <a:t>e </a:t>
            </a:r>
            <a:r>
              <a:rPr lang="it-IT" spc="-4" dirty="0">
                <a:solidFill>
                  <a:schemeClr val="tx2"/>
                </a:solidFill>
                <a:cs typeface="Tahoma"/>
              </a:rPr>
              <a:t>amministrativi, </a:t>
            </a:r>
            <a:r>
              <a:rPr lang="it-IT" dirty="0">
                <a:solidFill>
                  <a:schemeClr val="tx2"/>
                </a:solidFill>
                <a:cs typeface="Tahoma"/>
              </a:rPr>
              <a:t>nonché anche </a:t>
            </a:r>
            <a:r>
              <a:rPr lang="it-IT" spc="-4" dirty="0">
                <a:solidFill>
                  <a:schemeClr val="tx2"/>
                </a:solidFill>
                <a:cs typeface="Tahoma"/>
              </a:rPr>
              <a:t>sull’efficacia del </a:t>
            </a:r>
            <a:r>
              <a:rPr lang="it-IT" dirty="0">
                <a:solidFill>
                  <a:schemeClr val="tx2"/>
                </a:solidFill>
                <a:cs typeface="Tahoma"/>
              </a:rPr>
              <a:t>sistema </a:t>
            </a:r>
            <a:r>
              <a:rPr lang="it-IT" spc="-4" dirty="0">
                <a:solidFill>
                  <a:schemeClr val="tx2"/>
                </a:solidFill>
                <a:cs typeface="Tahoma"/>
              </a:rPr>
              <a:t>di controllo che costituiscono </a:t>
            </a:r>
            <a:r>
              <a:rPr lang="it-IT" dirty="0">
                <a:solidFill>
                  <a:schemeClr val="tx2"/>
                </a:solidFill>
                <a:cs typeface="Tahoma"/>
              </a:rPr>
              <a:t>i </a:t>
            </a:r>
            <a:r>
              <a:rPr lang="it-IT" b="1" spc="-4" dirty="0" err="1">
                <a:solidFill>
                  <a:schemeClr val="tx2"/>
                </a:solidFill>
                <a:cs typeface="Tahoma"/>
              </a:rPr>
              <a:t>pre</a:t>
            </a:r>
            <a:r>
              <a:rPr lang="it-IT" b="1" spc="-4" dirty="0">
                <a:solidFill>
                  <a:schemeClr val="tx2"/>
                </a:solidFill>
                <a:cs typeface="Tahoma"/>
              </a:rPr>
              <a:t>-requisiti</a:t>
            </a:r>
            <a:r>
              <a:rPr lang="it-IT" b="1" spc="-8" dirty="0">
                <a:solidFill>
                  <a:schemeClr val="tx2"/>
                </a:solidFill>
                <a:cs typeface="Tahoma"/>
              </a:rPr>
              <a:t> </a:t>
            </a:r>
            <a:r>
              <a:rPr lang="it-IT" b="1" dirty="0">
                <a:solidFill>
                  <a:schemeClr val="tx2"/>
                </a:solidFill>
                <a:cs typeface="Tahoma"/>
              </a:rPr>
              <a:t>a</a:t>
            </a:r>
            <a:r>
              <a:rPr lang="it-IT" b="1" spc="-4" dirty="0">
                <a:solidFill>
                  <a:schemeClr val="tx2"/>
                </a:solidFill>
                <a:cs typeface="Tahoma"/>
              </a:rPr>
              <a:t> scongiurare </a:t>
            </a:r>
            <a:r>
              <a:rPr lang="it-IT" b="1" dirty="0">
                <a:solidFill>
                  <a:schemeClr val="tx2"/>
                </a:solidFill>
                <a:cs typeface="Tahoma"/>
              </a:rPr>
              <a:t>i</a:t>
            </a:r>
            <a:r>
              <a:rPr lang="it-IT" b="1" spc="-4" dirty="0">
                <a:solidFill>
                  <a:schemeClr val="tx2"/>
                </a:solidFill>
                <a:cs typeface="Tahoma"/>
              </a:rPr>
              <a:t> disequilibri gestionali</a:t>
            </a:r>
            <a:r>
              <a:rPr lang="it-IT" spc="-4" dirty="0">
                <a:solidFill>
                  <a:schemeClr val="tx2"/>
                </a:solidFill>
                <a:cs typeface="Tahoma"/>
              </a:rPr>
              <a:t>.</a:t>
            </a:r>
            <a:endParaRPr lang="it-IT" dirty="0">
              <a:solidFill>
                <a:schemeClr val="tx2"/>
              </a:solidFill>
              <a:cs typeface="Tahoma"/>
            </a:endParaRPr>
          </a:p>
          <a:p>
            <a:pPr marL="9525" marR="4286" algn="just">
              <a:lnSpc>
                <a:spcPct val="99800"/>
              </a:lnSpc>
              <a:spcBef>
                <a:spcPts val="307"/>
              </a:spcBef>
            </a:pPr>
            <a:r>
              <a:rPr lang="it-IT" dirty="0">
                <a:solidFill>
                  <a:schemeClr val="tx2"/>
                </a:solidFill>
                <a:cs typeface="Tahoma"/>
              </a:rPr>
              <a:t>L’organo </a:t>
            </a:r>
            <a:r>
              <a:rPr lang="it-IT" spc="-4" dirty="0">
                <a:solidFill>
                  <a:schemeClr val="tx2"/>
                </a:solidFill>
                <a:cs typeface="Tahoma"/>
              </a:rPr>
              <a:t>di controllo </a:t>
            </a:r>
            <a:r>
              <a:rPr lang="it-IT" dirty="0">
                <a:solidFill>
                  <a:schemeClr val="tx2"/>
                </a:solidFill>
                <a:cs typeface="Tahoma"/>
              </a:rPr>
              <a:t>deve, ai </a:t>
            </a:r>
            <a:r>
              <a:rPr lang="it-IT" spc="-4" dirty="0">
                <a:solidFill>
                  <a:schemeClr val="tx2"/>
                </a:solidFill>
                <a:cs typeface="Tahoma"/>
              </a:rPr>
              <a:t>sensi degli </a:t>
            </a:r>
            <a:r>
              <a:rPr lang="it-IT" dirty="0">
                <a:solidFill>
                  <a:schemeClr val="tx2"/>
                </a:solidFill>
                <a:cs typeface="Tahoma"/>
              </a:rPr>
              <a:t>artt. 2086 e 2403 </a:t>
            </a:r>
            <a:r>
              <a:rPr lang="it-IT" spc="-4" dirty="0">
                <a:solidFill>
                  <a:schemeClr val="tx2"/>
                </a:solidFill>
                <a:cs typeface="Tahoma"/>
              </a:rPr>
              <a:t>c.c., effettuare </a:t>
            </a:r>
            <a:r>
              <a:rPr lang="it-IT" b="1" spc="-4" dirty="0">
                <a:solidFill>
                  <a:schemeClr val="tx2"/>
                </a:solidFill>
                <a:cs typeface="Tahoma"/>
              </a:rPr>
              <a:t>valutazioni costanti </a:t>
            </a:r>
            <a:r>
              <a:rPr lang="it-IT" dirty="0">
                <a:solidFill>
                  <a:schemeClr val="tx2"/>
                </a:solidFill>
                <a:cs typeface="Tahoma"/>
              </a:rPr>
              <a:t>non </a:t>
            </a:r>
            <a:r>
              <a:rPr lang="it-IT" spc="-4" dirty="0">
                <a:solidFill>
                  <a:schemeClr val="tx2"/>
                </a:solidFill>
                <a:cs typeface="Tahoma"/>
              </a:rPr>
              <a:t>solo con riferimento alla loro </a:t>
            </a:r>
            <a:r>
              <a:rPr lang="it-IT" b="1" spc="-4" dirty="0">
                <a:solidFill>
                  <a:schemeClr val="tx2"/>
                </a:solidFill>
                <a:cs typeface="Tahoma"/>
              </a:rPr>
              <a:t>esistenza</a:t>
            </a:r>
            <a:r>
              <a:rPr lang="it-IT" spc="-4" dirty="0">
                <a:solidFill>
                  <a:schemeClr val="tx2"/>
                </a:solidFill>
                <a:cs typeface="Tahoma"/>
              </a:rPr>
              <a:t>, ma in particolare sul </a:t>
            </a:r>
            <a:r>
              <a:rPr lang="it-IT" dirty="0">
                <a:solidFill>
                  <a:schemeClr val="tx2"/>
                </a:solidFill>
                <a:cs typeface="Tahoma"/>
              </a:rPr>
              <a:t>loro </a:t>
            </a:r>
            <a:r>
              <a:rPr lang="it-IT" spc="-4" dirty="0">
                <a:solidFill>
                  <a:schemeClr val="tx2"/>
                </a:solidFill>
                <a:cs typeface="Tahoma"/>
              </a:rPr>
              <a:t>concreto </a:t>
            </a:r>
            <a:r>
              <a:rPr lang="it-IT" b="1" spc="-4" dirty="0">
                <a:solidFill>
                  <a:schemeClr val="tx2"/>
                </a:solidFill>
                <a:cs typeface="Tahoma"/>
              </a:rPr>
              <a:t>funzionamento</a:t>
            </a:r>
            <a:r>
              <a:rPr lang="it-IT" spc="-4" dirty="0">
                <a:solidFill>
                  <a:schemeClr val="tx2"/>
                </a:solidFill>
                <a:cs typeface="Tahoma"/>
              </a:rPr>
              <a:t>, prestando attenzione </a:t>
            </a:r>
            <a:r>
              <a:rPr lang="it-IT" dirty="0">
                <a:solidFill>
                  <a:schemeClr val="tx2"/>
                </a:solidFill>
                <a:cs typeface="Tahoma"/>
              </a:rPr>
              <a:t>alla </a:t>
            </a:r>
            <a:r>
              <a:rPr lang="it-IT" spc="-4" dirty="0">
                <a:solidFill>
                  <a:schemeClr val="tx2"/>
                </a:solidFill>
                <a:cs typeface="Tahoma"/>
              </a:rPr>
              <a:t>completezza delle </a:t>
            </a:r>
            <a:r>
              <a:rPr lang="it-IT" dirty="0">
                <a:solidFill>
                  <a:schemeClr val="tx2"/>
                </a:solidFill>
                <a:cs typeface="Tahoma"/>
              </a:rPr>
              <a:t>funzioni </a:t>
            </a:r>
            <a:r>
              <a:rPr lang="it-IT" spc="-4" dirty="0">
                <a:solidFill>
                  <a:schemeClr val="tx2"/>
                </a:solidFill>
                <a:cs typeface="Tahoma"/>
              </a:rPr>
              <a:t>aziendali esistenti, alle responsabilità </a:t>
            </a:r>
            <a:r>
              <a:rPr lang="it-IT" dirty="0">
                <a:solidFill>
                  <a:schemeClr val="tx2"/>
                </a:solidFill>
                <a:cs typeface="Tahoma"/>
              </a:rPr>
              <a:t>e </a:t>
            </a:r>
            <a:r>
              <a:rPr lang="it-IT" spc="-4" dirty="0">
                <a:solidFill>
                  <a:schemeClr val="tx2"/>
                </a:solidFill>
                <a:cs typeface="Tahoma"/>
              </a:rPr>
              <a:t>ai compiti attribuiti secondo le </a:t>
            </a:r>
            <a:r>
              <a:rPr lang="it-IT" dirty="0">
                <a:solidFill>
                  <a:schemeClr val="tx2"/>
                </a:solidFill>
                <a:cs typeface="Tahoma"/>
              </a:rPr>
              <a:t>deleghe in </a:t>
            </a:r>
            <a:r>
              <a:rPr lang="it-IT" spc="-4" dirty="0">
                <a:solidFill>
                  <a:schemeClr val="tx2"/>
                </a:solidFill>
                <a:cs typeface="Tahoma"/>
              </a:rPr>
              <a:t>essere. Tale </a:t>
            </a:r>
            <a:r>
              <a:rPr lang="it-IT" dirty="0">
                <a:solidFill>
                  <a:schemeClr val="tx2"/>
                </a:solidFill>
                <a:cs typeface="Tahoma"/>
              </a:rPr>
              <a:t>attività </a:t>
            </a:r>
            <a:r>
              <a:rPr lang="it-IT" spc="-4" dirty="0">
                <a:solidFill>
                  <a:schemeClr val="tx2"/>
                </a:solidFill>
                <a:cs typeface="Tahoma"/>
              </a:rPr>
              <a:t>deve essere dettagliatamente </a:t>
            </a:r>
            <a:r>
              <a:rPr lang="it-IT" dirty="0">
                <a:solidFill>
                  <a:schemeClr val="tx2"/>
                </a:solidFill>
                <a:cs typeface="Tahoma"/>
              </a:rPr>
              <a:t>pianificata, anche </a:t>
            </a:r>
            <a:r>
              <a:rPr lang="it-IT" spc="-4" dirty="0">
                <a:solidFill>
                  <a:schemeClr val="tx2"/>
                </a:solidFill>
                <a:cs typeface="Tahoma"/>
              </a:rPr>
              <a:t>con </a:t>
            </a:r>
            <a:r>
              <a:rPr lang="it-IT" dirty="0">
                <a:solidFill>
                  <a:schemeClr val="tx2"/>
                </a:solidFill>
                <a:cs typeface="Tahoma"/>
              </a:rPr>
              <a:t>il </a:t>
            </a:r>
            <a:r>
              <a:rPr lang="it-IT" spc="-4" dirty="0">
                <a:solidFill>
                  <a:schemeClr val="tx2"/>
                </a:solidFill>
                <a:cs typeface="Tahoma"/>
              </a:rPr>
              <a:t>coinvolgimento </a:t>
            </a:r>
            <a:r>
              <a:rPr lang="it-IT" dirty="0">
                <a:solidFill>
                  <a:schemeClr val="tx2"/>
                </a:solidFill>
                <a:cs typeface="Tahoma"/>
              </a:rPr>
              <a:t>dell’organo </a:t>
            </a:r>
            <a:r>
              <a:rPr lang="it-IT" spc="-4" dirty="0">
                <a:solidFill>
                  <a:schemeClr val="tx2"/>
                </a:solidFill>
                <a:cs typeface="Tahoma"/>
              </a:rPr>
              <a:t>di amministrazione, </a:t>
            </a:r>
            <a:r>
              <a:rPr lang="it-IT" dirty="0">
                <a:solidFill>
                  <a:schemeClr val="tx2"/>
                </a:solidFill>
                <a:cs typeface="Tahoma"/>
              </a:rPr>
              <a:t>e </a:t>
            </a:r>
            <a:r>
              <a:rPr lang="it-IT" spc="-4" dirty="0">
                <a:solidFill>
                  <a:schemeClr val="tx2"/>
                </a:solidFill>
                <a:cs typeface="Tahoma"/>
              </a:rPr>
              <a:t>svolta anche considerate sia </a:t>
            </a:r>
            <a:r>
              <a:rPr lang="it-IT" dirty="0">
                <a:solidFill>
                  <a:schemeClr val="tx2"/>
                </a:solidFill>
                <a:cs typeface="Tahoma"/>
              </a:rPr>
              <a:t>le </a:t>
            </a:r>
            <a:r>
              <a:rPr lang="it-IT" spc="-4" dirty="0">
                <a:solidFill>
                  <a:schemeClr val="tx2"/>
                </a:solidFill>
                <a:cs typeface="Tahoma"/>
              </a:rPr>
              <a:t>dimensioni, che la complessità gestionale </a:t>
            </a:r>
            <a:r>
              <a:rPr lang="it-IT" dirty="0">
                <a:solidFill>
                  <a:schemeClr val="tx2"/>
                </a:solidFill>
                <a:cs typeface="Tahoma"/>
              </a:rPr>
              <a:t>delle </a:t>
            </a:r>
            <a:r>
              <a:rPr lang="it-IT" spc="-4" dirty="0">
                <a:solidFill>
                  <a:schemeClr val="tx2"/>
                </a:solidFill>
                <a:cs typeface="Tahoma"/>
              </a:rPr>
              <a:t>società,</a:t>
            </a:r>
            <a:r>
              <a:rPr lang="it-IT" spc="-8" dirty="0">
                <a:solidFill>
                  <a:schemeClr val="tx2"/>
                </a:solidFill>
                <a:cs typeface="Tahoma"/>
              </a:rPr>
              <a:t> </a:t>
            </a:r>
            <a:r>
              <a:rPr lang="it-IT" dirty="0">
                <a:solidFill>
                  <a:schemeClr val="tx2"/>
                </a:solidFill>
                <a:cs typeface="Tahoma"/>
              </a:rPr>
              <a:t>nonché le </a:t>
            </a:r>
            <a:r>
              <a:rPr lang="it-IT" spc="-4" dirty="0">
                <a:solidFill>
                  <a:schemeClr val="tx2"/>
                </a:solidFill>
                <a:cs typeface="Tahoma"/>
              </a:rPr>
              <a:t>norme</a:t>
            </a:r>
            <a:r>
              <a:rPr lang="it-IT" dirty="0">
                <a:solidFill>
                  <a:schemeClr val="tx2"/>
                </a:solidFill>
                <a:cs typeface="Tahoma"/>
              </a:rPr>
              <a:t> </a:t>
            </a:r>
            <a:r>
              <a:rPr lang="it-IT" spc="-4" dirty="0">
                <a:solidFill>
                  <a:schemeClr val="tx2"/>
                </a:solidFill>
                <a:cs typeface="Tahoma"/>
              </a:rPr>
              <a:t>tecniche</a:t>
            </a:r>
            <a:r>
              <a:rPr lang="it-IT" spc="-8" dirty="0">
                <a:solidFill>
                  <a:schemeClr val="tx2"/>
                </a:solidFill>
                <a:cs typeface="Tahoma"/>
              </a:rPr>
              <a:t> </a:t>
            </a:r>
            <a:r>
              <a:rPr lang="it-IT" spc="-4" dirty="0">
                <a:solidFill>
                  <a:schemeClr val="tx2"/>
                </a:solidFill>
                <a:cs typeface="Tahoma"/>
              </a:rPr>
              <a:t>statuite </a:t>
            </a:r>
            <a:r>
              <a:rPr lang="it-IT" dirty="0">
                <a:solidFill>
                  <a:schemeClr val="tx2"/>
                </a:solidFill>
                <a:cs typeface="Tahoma"/>
              </a:rPr>
              <a:t>dagli </a:t>
            </a:r>
            <a:r>
              <a:rPr lang="it-IT" spc="-23" dirty="0">
                <a:solidFill>
                  <a:schemeClr val="tx2"/>
                </a:solidFill>
                <a:cs typeface="Tahoma"/>
              </a:rPr>
              <a:t>standard</a:t>
            </a:r>
            <a:r>
              <a:rPr lang="it-IT" spc="-15" dirty="0">
                <a:solidFill>
                  <a:schemeClr val="tx2"/>
                </a:solidFill>
                <a:cs typeface="Tahoma"/>
              </a:rPr>
              <a:t> </a:t>
            </a:r>
            <a:r>
              <a:rPr lang="it-IT" spc="-4" dirty="0">
                <a:solidFill>
                  <a:schemeClr val="tx2"/>
                </a:solidFill>
                <a:cs typeface="Tahoma"/>
              </a:rPr>
              <a:t>di riferimento.</a:t>
            </a:r>
            <a:endParaRPr lang="it-IT" dirty="0">
              <a:solidFill>
                <a:schemeClr val="tx2"/>
              </a:solidFill>
              <a:cs typeface="Tahoma"/>
            </a:endParaRPr>
          </a:p>
        </p:txBody>
      </p:sp>
      <p:sp>
        <p:nvSpPr>
          <p:cNvPr id="2" name="object 4">
            <a:extLst>
              <a:ext uri="{FF2B5EF4-FFF2-40B4-BE49-F238E27FC236}">
                <a16:creationId xmlns:a16="http://schemas.microsoft.com/office/drawing/2014/main" id="{51E7FA38-B5DE-53BE-D0C1-2542D6AB2B48}"/>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60</a:t>
            </a:fld>
            <a:endParaRPr dirty="0"/>
          </a:p>
        </p:txBody>
      </p:sp>
    </p:spTree>
    <p:extLst>
      <p:ext uri="{BB962C8B-B14F-4D97-AF65-F5344CB8AC3E}">
        <p14:creationId xmlns:p14="http://schemas.microsoft.com/office/powerpoint/2010/main" val="514591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monitoraggio degli adeguati assetti</a:t>
            </a:r>
          </a:p>
        </p:txBody>
      </p:sp>
      <p:sp>
        <p:nvSpPr>
          <p:cNvPr id="5" name="CasellaDiTesto 4">
            <a:extLst>
              <a:ext uri="{FF2B5EF4-FFF2-40B4-BE49-F238E27FC236}">
                <a16:creationId xmlns:a16="http://schemas.microsoft.com/office/drawing/2014/main" id="{FF36F011-11CF-C473-BA77-3D99F4616B52}"/>
              </a:ext>
            </a:extLst>
          </p:cNvPr>
          <p:cNvSpPr txBox="1"/>
          <p:nvPr/>
        </p:nvSpPr>
        <p:spPr>
          <a:xfrm>
            <a:off x="1752600" y="855269"/>
            <a:ext cx="7204435" cy="1017394"/>
          </a:xfrm>
          <a:prstGeom prst="rect">
            <a:avLst/>
          </a:prstGeom>
          <a:noFill/>
        </p:spPr>
        <p:txBody>
          <a:bodyPr wrap="square">
            <a:spAutoFit/>
          </a:bodyPr>
          <a:lstStyle/>
          <a:p>
            <a:pPr marL="9525" marR="4286" algn="just">
              <a:lnSpc>
                <a:spcPct val="100800"/>
              </a:lnSpc>
              <a:spcBef>
                <a:spcPts val="288"/>
              </a:spcBef>
            </a:pPr>
            <a:r>
              <a:rPr lang="it-IT" sz="1500" dirty="0">
                <a:solidFill>
                  <a:schemeClr val="tx2"/>
                </a:solidFill>
                <a:cs typeface="Tahoma"/>
              </a:rPr>
              <a:t>Va, a </a:t>
            </a:r>
            <a:r>
              <a:rPr lang="it-IT" sz="1500" spc="-4" dirty="0">
                <a:solidFill>
                  <a:schemeClr val="tx2"/>
                </a:solidFill>
                <a:cs typeface="Tahoma"/>
              </a:rPr>
              <a:t>tale fine, considerato che </a:t>
            </a:r>
            <a:r>
              <a:rPr lang="it-IT" sz="1500" dirty="0">
                <a:solidFill>
                  <a:schemeClr val="tx2"/>
                </a:solidFill>
                <a:cs typeface="Tahoma"/>
              </a:rPr>
              <a:t>l’attività di vigilanza da </a:t>
            </a:r>
            <a:r>
              <a:rPr lang="it-IT" sz="1500" spc="-4" dirty="0">
                <a:solidFill>
                  <a:schemeClr val="tx2"/>
                </a:solidFill>
                <a:cs typeface="Tahoma"/>
              </a:rPr>
              <a:t>parte dei sindaci degli </a:t>
            </a:r>
            <a:r>
              <a:rPr lang="it-IT" sz="1500" dirty="0">
                <a:solidFill>
                  <a:schemeClr val="tx2"/>
                </a:solidFill>
                <a:cs typeface="Tahoma"/>
              </a:rPr>
              <a:t>assetti </a:t>
            </a:r>
            <a:r>
              <a:rPr lang="it-IT" sz="1500" spc="-4" dirty="0">
                <a:solidFill>
                  <a:schemeClr val="tx2"/>
                </a:solidFill>
                <a:cs typeface="Tahoma"/>
              </a:rPr>
              <a:t>societari deve avvenire nel </a:t>
            </a:r>
            <a:r>
              <a:rPr lang="it-IT" sz="1500" dirty="0">
                <a:solidFill>
                  <a:schemeClr val="tx2"/>
                </a:solidFill>
                <a:cs typeface="Tahoma"/>
              </a:rPr>
              <a:t>rispetto delle disposizioni </a:t>
            </a:r>
            <a:r>
              <a:rPr lang="it-IT" sz="1500" spc="-4" dirty="0">
                <a:solidFill>
                  <a:schemeClr val="tx2"/>
                </a:solidFill>
                <a:cs typeface="Tahoma"/>
              </a:rPr>
              <a:t>statuite dalle </a:t>
            </a:r>
            <a:r>
              <a:rPr lang="it-IT" sz="1500" b="1" spc="-4" dirty="0">
                <a:solidFill>
                  <a:schemeClr val="tx2"/>
                </a:solidFill>
                <a:cs typeface="Tahoma"/>
              </a:rPr>
              <a:t>Norme</a:t>
            </a:r>
            <a:r>
              <a:rPr lang="it-IT" sz="1500" b="1" dirty="0">
                <a:solidFill>
                  <a:schemeClr val="tx2"/>
                </a:solidFill>
                <a:cs typeface="Tahoma"/>
              </a:rPr>
              <a:t> </a:t>
            </a:r>
            <a:r>
              <a:rPr lang="it-IT" sz="1500" b="1" spc="-4" dirty="0">
                <a:solidFill>
                  <a:schemeClr val="tx2"/>
                </a:solidFill>
                <a:cs typeface="Tahoma"/>
              </a:rPr>
              <a:t>di</a:t>
            </a:r>
            <a:r>
              <a:rPr lang="it-IT" sz="1500" b="1" dirty="0">
                <a:solidFill>
                  <a:schemeClr val="tx2"/>
                </a:solidFill>
                <a:cs typeface="Tahoma"/>
              </a:rPr>
              <a:t> </a:t>
            </a:r>
            <a:r>
              <a:rPr lang="it-IT" sz="1500" b="1" spc="-4" dirty="0">
                <a:solidFill>
                  <a:schemeClr val="tx2"/>
                </a:solidFill>
                <a:cs typeface="Tahoma"/>
              </a:rPr>
              <a:t>comportamento</a:t>
            </a:r>
            <a:r>
              <a:rPr lang="it-IT" sz="1500" b="1" dirty="0">
                <a:solidFill>
                  <a:schemeClr val="tx2"/>
                </a:solidFill>
                <a:cs typeface="Tahoma"/>
              </a:rPr>
              <a:t> </a:t>
            </a:r>
            <a:r>
              <a:rPr lang="it-IT" sz="1500" b="1" spc="-4" dirty="0">
                <a:solidFill>
                  <a:schemeClr val="tx2"/>
                </a:solidFill>
                <a:cs typeface="Tahoma"/>
              </a:rPr>
              <a:t>dei</a:t>
            </a:r>
            <a:r>
              <a:rPr lang="it-IT" sz="1500" b="1" spc="210" dirty="0">
                <a:solidFill>
                  <a:schemeClr val="tx2"/>
                </a:solidFill>
                <a:cs typeface="Tahoma"/>
              </a:rPr>
              <a:t> </a:t>
            </a:r>
            <a:r>
              <a:rPr lang="it-IT" sz="1500" b="1" spc="-4" dirty="0">
                <a:solidFill>
                  <a:schemeClr val="tx2"/>
                </a:solidFill>
                <a:cs typeface="Tahoma"/>
              </a:rPr>
              <a:t>sindaci</a:t>
            </a:r>
            <a:r>
              <a:rPr lang="it-IT" sz="1500" b="1" spc="214" dirty="0">
                <a:solidFill>
                  <a:schemeClr val="tx2"/>
                </a:solidFill>
                <a:cs typeface="Tahoma"/>
              </a:rPr>
              <a:t> </a:t>
            </a:r>
            <a:r>
              <a:rPr lang="it-IT" sz="1500" b="1" spc="-4" dirty="0">
                <a:solidFill>
                  <a:schemeClr val="tx2"/>
                </a:solidFill>
                <a:cs typeface="Tahoma"/>
              </a:rPr>
              <a:t>delle</a:t>
            </a:r>
            <a:r>
              <a:rPr lang="it-IT" sz="1500" b="1" spc="210" dirty="0">
                <a:solidFill>
                  <a:schemeClr val="tx2"/>
                </a:solidFill>
                <a:cs typeface="Tahoma"/>
              </a:rPr>
              <a:t> </a:t>
            </a:r>
            <a:r>
              <a:rPr lang="it-IT" sz="1500" b="1" spc="-4" dirty="0">
                <a:solidFill>
                  <a:schemeClr val="tx2"/>
                </a:solidFill>
                <a:cs typeface="Tahoma"/>
              </a:rPr>
              <a:t>società non quotate</a:t>
            </a:r>
            <a:r>
              <a:rPr lang="it-IT" sz="1500" spc="-4" dirty="0">
                <a:solidFill>
                  <a:schemeClr val="tx2"/>
                </a:solidFill>
                <a:cs typeface="Tahoma"/>
              </a:rPr>
              <a:t>, seguendo le</a:t>
            </a:r>
            <a:r>
              <a:rPr lang="it-IT" sz="1500" dirty="0">
                <a:solidFill>
                  <a:schemeClr val="tx2"/>
                </a:solidFill>
                <a:cs typeface="Tahoma"/>
              </a:rPr>
              <a:t> </a:t>
            </a:r>
            <a:r>
              <a:rPr lang="it-IT" sz="1500" b="1" spc="-4" dirty="0">
                <a:solidFill>
                  <a:schemeClr val="tx2"/>
                </a:solidFill>
                <a:cs typeface="Tahoma"/>
              </a:rPr>
              <a:t>linee guida</a:t>
            </a:r>
            <a:r>
              <a:rPr lang="it-IT" sz="1500" b="1" spc="11" dirty="0">
                <a:solidFill>
                  <a:schemeClr val="tx2"/>
                </a:solidFill>
                <a:cs typeface="Tahoma"/>
              </a:rPr>
              <a:t> </a:t>
            </a:r>
            <a:r>
              <a:rPr lang="it-IT" sz="1500" spc="-4" dirty="0">
                <a:solidFill>
                  <a:schemeClr val="tx2"/>
                </a:solidFill>
                <a:cs typeface="Tahoma"/>
              </a:rPr>
              <a:t>contenute </a:t>
            </a:r>
            <a:r>
              <a:rPr lang="it-IT" sz="1500" dirty="0">
                <a:solidFill>
                  <a:schemeClr val="tx2"/>
                </a:solidFill>
                <a:cs typeface="Tahoma"/>
              </a:rPr>
              <a:t>in</a:t>
            </a:r>
            <a:r>
              <a:rPr lang="it-IT" sz="1500" spc="-8" dirty="0">
                <a:solidFill>
                  <a:schemeClr val="tx2"/>
                </a:solidFill>
                <a:cs typeface="Tahoma"/>
              </a:rPr>
              <a:t> </a:t>
            </a:r>
            <a:r>
              <a:rPr lang="it-IT" sz="1500" dirty="0">
                <a:solidFill>
                  <a:schemeClr val="tx2"/>
                </a:solidFill>
                <a:cs typeface="Tahoma"/>
              </a:rPr>
              <a:t>quelle di </a:t>
            </a:r>
            <a:r>
              <a:rPr lang="it-IT" sz="1500" spc="-4" dirty="0">
                <a:solidFill>
                  <a:schemeClr val="tx2"/>
                </a:solidFill>
                <a:cs typeface="Tahoma"/>
              </a:rPr>
              <a:t>seguito</a:t>
            </a:r>
            <a:r>
              <a:rPr lang="it-IT" sz="1500" dirty="0">
                <a:solidFill>
                  <a:schemeClr val="tx2"/>
                </a:solidFill>
                <a:cs typeface="Tahoma"/>
              </a:rPr>
              <a:t> </a:t>
            </a:r>
            <a:r>
              <a:rPr lang="it-IT" sz="1500" spc="-4" dirty="0">
                <a:solidFill>
                  <a:schemeClr val="tx2"/>
                </a:solidFill>
                <a:cs typeface="Tahoma"/>
              </a:rPr>
              <a:t>elencate.</a:t>
            </a:r>
            <a:endParaRPr lang="it-IT" sz="1500" dirty="0">
              <a:solidFill>
                <a:schemeClr val="tx2"/>
              </a:solidFill>
              <a:cs typeface="Tahoma"/>
            </a:endParaRPr>
          </a:p>
        </p:txBody>
      </p:sp>
      <p:graphicFrame>
        <p:nvGraphicFramePr>
          <p:cNvPr id="2" name="object 13">
            <a:extLst>
              <a:ext uri="{FF2B5EF4-FFF2-40B4-BE49-F238E27FC236}">
                <a16:creationId xmlns:a16="http://schemas.microsoft.com/office/drawing/2014/main" id="{428363C0-9848-1ACB-C35B-CC2F463D79D7}"/>
              </a:ext>
            </a:extLst>
          </p:cNvPr>
          <p:cNvGraphicFramePr>
            <a:graphicFrameLocks noGrp="1"/>
          </p:cNvGraphicFramePr>
          <p:nvPr>
            <p:extLst>
              <p:ext uri="{D42A27DB-BD31-4B8C-83A1-F6EECF244321}">
                <p14:modId xmlns:p14="http://schemas.microsoft.com/office/powerpoint/2010/main" val="3947717206"/>
              </p:ext>
            </p:extLst>
          </p:nvPr>
        </p:nvGraphicFramePr>
        <p:xfrm>
          <a:off x="1752600" y="2038350"/>
          <a:ext cx="7084243" cy="2200754"/>
        </p:xfrm>
        <a:graphic>
          <a:graphicData uri="http://schemas.openxmlformats.org/drawingml/2006/table">
            <a:tbl>
              <a:tblPr firstRow="1" bandRow="1">
                <a:tableStyleId>{2D5ABB26-0587-4C30-8999-92F81FD0307C}</a:tableStyleId>
              </a:tblPr>
              <a:tblGrid>
                <a:gridCol w="7084243">
                  <a:extLst>
                    <a:ext uri="{9D8B030D-6E8A-4147-A177-3AD203B41FA5}">
                      <a16:colId xmlns:a16="http://schemas.microsoft.com/office/drawing/2014/main" val="20000"/>
                    </a:ext>
                  </a:extLst>
                </a:gridCol>
              </a:tblGrid>
              <a:tr h="486728">
                <a:tc>
                  <a:txBody>
                    <a:bodyPr/>
                    <a:lstStyle/>
                    <a:p>
                      <a:pPr marL="67310" algn="just">
                        <a:lnSpc>
                          <a:spcPct val="100000"/>
                        </a:lnSpc>
                        <a:spcBef>
                          <a:spcPts val="310"/>
                        </a:spcBef>
                      </a:pPr>
                      <a:r>
                        <a:rPr sz="1500" b="1" spc="-5" dirty="0">
                          <a:latin typeface="+mj-lt"/>
                          <a:cs typeface="Tahoma"/>
                        </a:rPr>
                        <a:t>Norma</a:t>
                      </a:r>
                      <a:r>
                        <a:rPr sz="1500" b="1" dirty="0">
                          <a:latin typeface="+mj-lt"/>
                          <a:cs typeface="Tahoma"/>
                        </a:rPr>
                        <a:t> </a:t>
                      </a:r>
                      <a:r>
                        <a:rPr sz="1500" b="1" spc="-5" dirty="0">
                          <a:latin typeface="+mj-lt"/>
                          <a:cs typeface="Tahoma"/>
                        </a:rPr>
                        <a:t>di</a:t>
                      </a:r>
                      <a:r>
                        <a:rPr sz="1500" b="1" spc="5" dirty="0">
                          <a:latin typeface="+mj-lt"/>
                          <a:cs typeface="Tahoma"/>
                        </a:rPr>
                        <a:t> </a:t>
                      </a:r>
                      <a:r>
                        <a:rPr sz="1500" b="1" spc="-5" dirty="0">
                          <a:latin typeface="+mj-lt"/>
                          <a:cs typeface="Tahoma"/>
                        </a:rPr>
                        <a:t>comportamento</a:t>
                      </a:r>
                      <a:r>
                        <a:rPr sz="1500" b="1" dirty="0">
                          <a:latin typeface="+mj-lt"/>
                          <a:cs typeface="Tahoma"/>
                        </a:rPr>
                        <a:t> n.</a:t>
                      </a:r>
                      <a:r>
                        <a:rPr sz="1500" b="1" spc="5" dirty="0">
                          <a:latin typeface="+mj-lt"/>
                          <a:cs typeface="Tahoma"/>
                        </a:rPr>
                        <a:t> </a:t>
                      </a:r>
                      <a:r>
                        <a:rPr sz="1500" b="1" spc="-5" dirty="0">
                          <a:latin typeface="+mj-lt"/>
                          <a:cs typeface="Tahoma"/>
                        </a:rPr>
                        <a:t>3.3</a:t>
                      </a:r>
                      <a:r>
                        <a:rPr sz="1500" spc="-5" dirty="0">
                          <a:latin typeface="+mj-lt"/>
                          <a:cs typeface="Tahoma"/>
                        </a:rPr>
                        <a:t>: </a:t>
                      </a:r>
                      <a:r>
                        <a:rPr sz="1500" dirty="0">
                          <a:latin typeface="+mj-lt"/>
                          <a:cs typeface="Tahoma"/>
                        </a:rPr>
                        <a:t>Vigilanza</a:t>
                      </a:r>
                      <a:r>
                        <a:rPr sz="1500" spc="5" dirty="0">
                          <a:latin typeface="+mj-lt"/>
                          <a:cs typeface="Tahoma"/>
                        </a:rPr>
                        <a:t> </a:t>
                      </a:r>
                      <a:r>
                        <a:rPr sz="1500" spc="-5" dirty="0">
                          <a:latin typeface="+mj-lt"/>
                          <a:cs typeface="Tahoma"/>
                        </a:rPr>
                        <a:t>sul</a:t>
                      </a:r>
                      <a:r>
                        <a:rPr sz="1500" spc="5" dirty="0">
                          <a:latin typeface="+mj-lt"/>
                          <a:cs typeface="Tahoma"/>
                        </a:rPr>
                        <a:t> </a:t>
                      </a:r>
                      <a:r>
                        <a:rPr sz="1500" spc="-5" dirty="0">
                          <a:latin typeface="+mj-lt"/>
                          <a:cs typeface="Tahoma"/>
                        </a:rPr>
                        <a:t>rispetto</a:t>
                      </a:r>
                      <a:r>
                        <a:rPr sz="1500" dirty="0">
                          <a:latin typeface="+mj-lt"/>
                          <a:cs typeface="Tahoma"/>
                        </a:rPr>
                        <a:t> </a:t>
                      </a:r>
                      <a:r>
                        <a:rPr sz="1500" spc="-5" dirty="0">
                          <a:latin typeface="+mj-lt"/>
                          <a:cs typeface="Tahoma"/>
                        </a:rPr>
                        <a:t>dei</a:t>
                      </a:r>
                      <a:r>
                        <a:rPr sz="1500" spc="5" dirty="0">
                          <a:latin typeface="+mj-lt"/>
                          <a:cs typeface="Tahoma"/>
                        </a:rPr>
                        <a:t> </a:t>
                      </a:r>
                      <a:r>
                        <a:rPr sz="1500" spc="-5" dirty="0">
                          <a:latin typeface="+mj-lt"/>
                          <a:cs typeface="Tahoma"/>
                        </a:rPr>
                        <a:t>principi</a:t>
                      </a:r>
                      <a:r>
                        <a:rPr sz="1500" spc="5" dirty="0">
                          <a:latin typeface="+mj-lt"/>
                          <a:cs typeface="Tahoma"/>
                        </a:rPr>
                        <a:t> </a:t>
                      </a:r>
                      <a:r>
                        <a:rPr sz="1500" dirty="0">
                          <a:latin typeface="+mj-lt"/>
                          <a:cs typeface="Tahoma"/>
                        </a:rPr>
                        <a:t>di</a:t>
                      </a:r>
                      <a:r>
                        <a:rPr sz="1500" spc="5" dirty="0">
                          <a:latin typeface="+mj-lt"/>
                          <a:cs typeface="Tahoma"/>
                        </a:rPr>
                        <a:t> </a:t>
                      </a:r>
                      <a:r>
                        <a:rPr sz="1500" spc="-5" dirty="0">
                          <a:latin typeface="+mj-lt"/>
                          <a:cs typeface="Tahoma"/>
                        </a:rPr>
                        <a:t>corretta amministrazione</a:t>
                      </a:r>
                      <a:endParaRPr sz="1500" dirty="0">
                        <a:latin typeface="+mj-lt"/>
                        <a:cs typeface="Tahoma"/>
                      </a:endParaRP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86728">
                <a:tc>
                  <a:txBody>
                    <a:bodyPr/>
                    <a:lstStyle/>
                    <a:p>
                      <a:pPr marL="67310" marR="59055" algn="just">
                        <a:lnSpc>
                          <a:spcPct val="100000"/>
                        </a:lnSpc>
                        <a:spcBef>
                          <a:spcPts val="310"/>
                        </a:spcBef>
                      </a:pPr>
                      <a:r>
                        <a:rPr sz="1500" b="1" spc="-5" dirty="0">
                          <a:latin typeface="+mj-lt"/>
                          <a:cs typeface="Tahoma"/>
                        </a:rPr>
                        <a:t>Norma</a:t>
                      </a:r>
                      <a:r>
                        <a:rPr sz="1500" b="1" spc="90" dirty="0">
                          <a:latin typeface="+mj-lt"/>
                          <a:cs typeface="Tahoma"/>
                        </a:rPr>
                        <a:t> </a:t>
                      </a:r>
                      <a:r>
                        <a:rPr sz="1500" b="1" dirty="0">
                          <a:latin typeface="+mj-lt"/>
                          <a:cs typeface="Tahoma"/>
                        </a:rPr>
                        <a:t>di</a:t>
                      </a:r>
                      <a:r>
                        <a:rPr sz="1500" b="1" spc="95" dirty="0">
                          <a:latin typeface="+mj-lt"/>
                          <a:cs typeface="Tahoma"/>
                        </a:rPr>
                        <a:t> </a:t>
                      </a:r>
                      <a:r>
                        <a:rPr sz="1500" b="1" spc="-5" dirty="0">
                          <a:latin typeface="+mj-lt"/>
                          <a:cs typeface="Tahoma"/>
                        </a:rPr>
                        <a:t>comportamento</a:t>
                      </a:r>
                      <a:r>
                        <a:rPr sz="1500" b="1" spc="95" dirty="0">
                          <a:latin typeface="+mj-lt"/>
                          <a:cs typeface="Tahoma"/>
                        </a:rPr>
                        <a:t> </a:t>
                      </a:r>
                      <a:r>
                        <a:rPr sz="1500" b="1" spc="-5" dirty="0">
                          <a:latin typeface="+mj-lt"/>
                          <a:cs typeface="Tahoma"/>
                        </a:rPr>
                        <a:t>n.</a:t>
                      </a:r>
                      <a:r>
                        <a:rPr sz="1500" b="1" spc="95" dirty="0">
                          <a:latin typeface="+mj-lt"/>
                          <a:cs typeface="Tahoma"/>
                        </a:rPr>
                        <a:t> </a:t>
                      </a:r>
                      <a:r>
                        <a:rPr sz="1500" b="1" spc="-5" dirty="0">
                          <a:latin typeface="+mj-lt"/>
                          <a:cs typeface="Tahoma"/>
                        </a:rPr>
                        <a:t>3.5</a:t>
                      </a:r>
                      <a:r>
                        <a:rPr sz="1500" spc="-5" dirty="0">
                          <a:latin typeface="+mj-lt"/>
                          <a:cs typeface="Tahoma"/>
                        </a:rPr>
                        <a:t>:</a:t>
                      </a:r>
                      <a:r>
                        <a:rPr sz="1500" spc="90" dirty="0">
                          <a:latin typeface="+mj-lt"/>
                          <a:cs typeface="Tahoma"/>
                        </a:rPr>
                        <a:t> </a:t>
                      </a:r>
                      <a:r>
                        <a:rPr sz="1500" spc="-5" dirty="0">
                          <a:latin typeface="+mj-lt"/>
                          <a:cs typeface="Tahoma"/>
                        </a:rPr>
                        <a:t>Vigilanza</a:t>
                      </a:r>
                      <a:r>
                        <a:rPr sz="1500" spc="90" dirty="0">
                          <a:latin typeface="+mj-lt"/>
                          <a:cs typeface="Tahoma"/>
                        </a:rPr>
                        <a:t> </a:t>
                      </a:r>
                      <a:r>
                        <a:rPr sz="1500" dirty="0">
                          <a:latin typeface="+mj-lt"/>
                          <a:cs typeface="Tahoma"/>
                        </a:rPr>
                        <a:t>sull’adeguatezza</a:t>
                      </a:r>
                      <a:r>
                        <a:rPr sz="1500" spc="85" dirty="0">
                          <a:latin typeface="+mj-lt"/>
                          <a:cs typeface="Tahoma"/>
                        </a:rPr>
                        <a:t> </a:t>
                      </a:r>
                      <a:r>
                        <a:rPr sz="1500" dirty="0">
                          <a:latin typeface="+mj-lt"/>
                          <a:cs typeface="Tahoma"/>
                        </a:rPr>
                        <a:t>e</a:t>
                      </a:r>
                      <a:r>
                        <a:rPr sz="1500" spc="95" dirty="0">
                          <a:latin typeface="+mj-lt"/>
                          <a:cs typeface="Tahoma"/>
                        </a:rPr>
                        <a:t> </a:t>
                      </a:r>
                      <a:r>
                        <a:rPr sz="1500" spc="-5" dirty="0">
                          <a:latin typeface="+mj-lt"/>
                          <a:cs typeface="Tahoma"/>
                        </a:rPr>
                        <a:t>sul</a:t>
                      </a:r>
                      <a:r>
                        <a:rPr sz="1500" spc="75" dirty="0">
                          <a:latin typeface="+mj-lt"/>
                          <a:cs typeface="Tahoma"/>
                        </a:rPr>
                        <a:t> </a:t>
                      </a:r>
                      <a:r>
                        <a:rPr sz="1500" spc="-5" dirty="0">
                          <a:latin typeface="+mj-lt"/>
                          <a:cs typeface="Tahoma"/>
                        </a:rPr>
                        <a:t>funzionamento</a:t>
                      </a:r>
                      <a:r>
                        <a:rPr sz="1500" spc="95" dirty="0">
                          <a:latin typeface="+mj-lt"/>
                          <a:cs typeface="Tahoma"/>
                        </a:rPr>
                        <a:t> </a:t>
                      </a:r>
                      <a:r>
                        <a:rPr sz="1500" dirty="0" err="1">
                          <a:latin typeface="+mj-lt"/>
                          <a:cs typeface="Tahoma"/>
                        </a:rPr>
                        <a:t>dell’assetto</a:t>
                      </a:r>
                      <a:r>
                        <a:rPr sz="1500" spc="95" dirty="0">
                          <a:latin typeface="+mj-lt"/>
                          <a:cs typeface="Tahoma"/>
                        </a:rPr>
                        <a:t> </a:t>
                      </a:r>
                      <a:r>
                        <a:rPr sz="1500" spc="-5" dirty="0" err="1">
                          <a:latin typeface="+mj-lt"/>
                          <a:cs typeface="Tahoma"/>
                        </a:rPr>
                        <a:t>organizzativo</a:t>
                      </a:r>
                      <a:endParaRPr sz="1500" dirty="0">
                        <a:latin typeface="+mj-lt"/>
                        <a:cs typeface="Tahoma"/>
                      </a:endParaRP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82441">
                <a:tc>
                  <a:txBody>
                    <a:bodyPr/>
                    <a:lstStyle/>
                    <a:p>
                      <a:pPr marL="67310" marR="59690" algn="just">
                        <a:lnSpc>
                          <a:spcPct val="101000"/>
                        </a:lnSpc>
                        <a:spcBef>
                          <a:spcPts val="295"/>
                        </a:spcBef>
                      </a:pPr>
                      <a:r>
                        <a:rPr sz="1500" b="1" spc="-5" dirty="0">
                          <a:latin typeface="+mj-lt"/>
                          <a:cs typeface="Tahoma"/>
                        </a:rPr>
                        <a:t>Norma</a:t>
                      </a:r>
                      <a:r>
                        <a:rPr sz="1500" b="1" spc="114" dirty="0">
                          <a:latin typeface="+mj-lt"/>
                          <a:cs typeface="Tahoma"/>
                        </a:rPr>
                        <a:t> </a:t>
                      </a:r>
                      <a:r>
                        <a:rPr sz="1500" b="1" dirty="0">
                          <a:latin typeface="+mj-lt"/>
                          <a:cs typeface="Tahoma"/>
                        </a:rPr>
                        <a:t>di</a:t>
                      </a:r>
                      <a:r>
                        <a:rPr sz="1500" b="1" spc="125" dirty="0">
                          <a:latin typeface="+mj-lt"/>
                          <a:cs typeface="Tahoma"/>
                        </a:rPr>
                        <a:t> </a:t>
                      </a:r>
                      <a:r>
                        <a:rPr sz="1500" b="1" spc="-5" dirty="0">
                          <a:latin typeface="+mj-lt"/>
                          <a:cs typeface="Tahoma"/>
                        </a:rPr>
                        <a:t>comportamento</a:t>
                      </a:r>
                      <a:r>
                        <a:rPr sz="1500" b="1" spc="120" dirty="0">
                          <a:latin typeface="+mj-lt"/>
                          <a:cs typeface="Tahoma"/>
                        </a:rPr>
                        <a:t> </a:t>
                      </a:r>
                      <a:r>
                        <a:rPr sz="1500" b="1" spc="-5" dirty="0">
                          <a:latin typeface="+mj-lt"/>
                          <a:cs typeface="Tahoma"/>
                        </a:rPr>
                        <a:t>n.</a:t>
                      </a:r>
                      <a:r>
                        <a:rPr sz="1500" b="1" spc="125" dirty="0">
                          <a:latin typeface="+mj-lt"/>
                          <a:cs typeface="Tahoma"/>
                        </a:rPr>
                        <a:t> </a:t>
                      </a:r>
                      <a:r>
                        <a:rPr sz="1500" b="1" spc="-5" dirty="0">
                          <a:latin typeface="+mj-lt"/>
                          <a:cs typeface="Tahoma"/>
                        </a:rPr>
                        <a:t>3</a:t>
                      </a:r>
                      <a:r>
                        <a:rPr sz="1500" spc="-5" dirty="0">
                          <a:latin typeface="+mj-lt"/>
                          <a:cs typeface="Tahoma"/>
                        </a:rPr>
                        <a:t>.6:</a:t>
                      </a:r>
                      <a:r>
                        <a:rPr sz="1500" spc="114" dirty="0">
                          <a:latin typeface="+mj-lt"/>
                          <a:cs typeface="Tahoma"/>
                        </a:rPr>
                        <a:t> </a:t>
                      </a:r>
                      <a:r>
                        <a:rPr sz="1500" dirty="0">
                          <a:latin typeface="+mj-lt"/>
                          <a:cs typeface="Tahoma"/>
                        </a:rPr>
                        <a:t>Vigilanza</a:t>
                      </a:r>
                      <a:r>
                        <a:rPr sz="1500" spc="114" dirty="0">
                          <a:latin typeface="+mj-lt"/>
                          <a:cs typeface="Tahoma"/>
                        </a:rPr>
                        <a:t> </a:t>
                      </a:r>
                      <a:r>
                        <a:rPr sz="1500" spc="-5" dirty="0">
                          <a:latin typeface="+mj-lt"/>
                          <a:cs typeface="Tahoma"/>
                        </a:rPr>
                        <a:t>sull’adeguatezza</a:t>
                      </a:r>
                      <a:r>
                        <a:rPr sz="1500" spc="120" dirty="0">
                          <a:latin typeface="+mj-lt"/>
                          <a:cs typeface="Tahoma"/>
                        </a:rPr>
                        <a:t> </a:t>
                      </a:r>
                      <a:r>
                        <a:rPr sz="1500" dirty="0">
                          <a:latin typeface="+mj-lt"/>
                          <a:cs typeface="Tahoma"/>
                        </a:rPr>
                        <a:t>e</a:t>
                      </a:r>
                      <a:r>
                        <a:rPr sz="1500" spc="114" dirty="0">
                          <a:latin typeface="+mj-lt"/>
                          <a:cs typeface="Tahoma"/>
                        </a:rPr>
                        <a:t> </a:t>
                      </a:r>
                      <a:r>
                        <a:rPr sz="1500" spc="-5" dirty="0">
                          <a:latin typeface="+mj-lt"/>
                          <a:cs typeface="Tahoma"/>
                        </a:rPr>
                        <a:t>sul</a:t>
                      </a:r>
                      <a:r>
                        <a:rPr sz="1500" spc="110" dirty="0">
                          <a:latin typeface="+mj-lt"/>
                          <a:cs typeface="Tahoma"/>
                        </a:rPr>
                        <a:t> </a:t>
                      </a:r>
                      <a:r>
                        <a:rPr sz="1500" spc="-5" dirty="0">
                          <a:latin typeface="+mj-lt"/>
                          <a:cs typeface="Tahoma"/>
                        </a:rPr>
                        <a:t>funzionamento</a:t>
                      </a:r>
                      <a:r>
                        <a:rPr sz="1500" spc="125" dirty="0">
                          <a:latin typeface="+mj-lt"/>
                          <a:cs typeface="Tahoma"/>
                        </a:rPr>
                        <a:t> </a:t>
                      </a:r>
                      <a:r>
                        <a:rPr sz="1500" spc="-5" dirty="0">
                          <a:latin typeface="+mj-lt"/>
                          <a:cs typeface="Tahoma"/>
                        </a:rPr>
                        <a:t>del</a:t>
                      </a:r>
                      <a:r>
                        <a:rPr sz="1500" spc="125" dirty="0">
                          <a:latin typeface="+mj-lt"/>
                          <a:cs typeface="Tahoma"/>
                        </a:rPr>
                        <a:t> </a:t>
                      </a:r>
                      <a:r>
                        <a:rPr sz="1500" spc="-5" dirty="0" err="1">
                          <a:latin typeface="+mj-lt"/>
                          <a:cs typeface="Tahoma"/>
                        </a:rPr>
                        <a:t>sistema</a:t>
                      </a:r>
                      <a:r>
                        <a:rPr sz="1500" spc="120" dirty="0">
                          <a:latin typeface="+mj-lt"/>
                          <a:cs typeface="Tahoma"/>
                        </a:rPr>
                        <a:t> </a:t>
                      </a:r>
                      <a:r>
                        <a:rPr sz="1500" spc="-5" dirty="0">
                          <a:latin typeface="+mj-lt"/>
                          <a:cs typeface="Tahoma"/>
                        </a:rPr>
                        <a:t>di</a:t>
                      </a:r>
                      <a:r>
                        <a:rPr lang="it-IT" sz="1500" spc="-5" dirty="0">
                          <a:latin typeface="+mj-lt"/>
                          <a:cs typeface="Tahoma"/>
                        </a:rPr>
                        <a:t> </a:t>
                      </a:r>
                      <a:r>
                        <a:rPr sz="1500" spc="-5" dirty="0" err="1">
                          <a:latin typeface="+mj-lt"/>
                          <a:cs typeface="Tahoma"/>
                        </a:rPr>
                        <a:t>controllo</a:t>
                      </a:r>
                      <a:r>
                        <a:rPr sz="1500" spc="-5" dirty="0">
                          <a:latin typeface="+mj-lt"/>
                          <a:cs typeface="Tahoma"/>
                        </a:rPr>
                        <a:t> interno</a:t>
                      </a:r>
                      <a:endParaRPr sz="1500" dirty="0">
                        <a:latin typeface="+mj-lt"/>
                        <a:cs typeface="Tahoma"/>
                      </a:endParaRPr>
                    </a:p>
                  </a:txBody>
                  <a:tcPr marL="0" marR="0" marT="2809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86728">
                <a:tc>
                  <a:txBody>
                    <a:bodyPr/>
                    <a:lstStyle/>
                    <a:p>
                      <a:pPr marL="67310" marR="60960" algn="just">
                        <a:lnSpc>
                          <a:spcPct val="100000"/>
                        </a:lnSpc>
                        <a:spcBef>
                          <a:spcPts val="310"/>
                        </a:spcBef>
                      </a:pPr>
                      <a:r>
                        <a:rPr sz="1500" b="1" spc="-5" dirty="0">
                          <a:latin typeface="+mj-lt"/>
                          <a:cs typeface="Tahoma"/>
                        </a:rPr>
                        <a:t>Norma</a:t>
                      </a:r>
                      <a:r>
                        <a:rPr sz="1500" b="1" spc="225" dirty="0">
                          <a:latin typeface="+mj-lt"/>
                          <a:cs typeface="Tahoma"/>
                        </a:rPr>
                        <a:t> </a:t>
                      </a:r>
                      <a:r>
                        <a:rPr sz="1500" b="1" dirty="0">
                          <a:latin typeface="+mj-lt"/>
                          <a:cs typeface="Tahoma"/>
                        </a:rPr>
                        <a:t>di</a:t>
                      </a:r>
                      <a:r>
                        <a:rPr sz="1500" b="1" spc="235" dirty="0">
                          <a:latin typeface="+mj-lt"/>
                          <a:cs typeface="Tahoma"/>
                        </a:rPr>
                        <a:t> </a:t>
                      </a:r>
                      <a:r>
                        <a:rPr sz="1500" b="1" spc="-5" dirty="0">
                          <a:latin typeface="+mj-lt"/>
                          <a:cs typeface="Tahoma"/>
                        </a:rPr>
                        <a:t>comportamento</a:t>
                      </a:r>
                      <a:r>
                        <a:rPr sz="1500" b="1" spc="229" dirty="0">
                          <a:latin typeface="+mj-lt"/>
                          <a:cs typeface="Tahoma"/>
                        </a:rPr>
                        <a:t> </a:t>
                      </a:r>
                      <a:r>
                        <a:rPr sz="1500" b="1" spc="-5" dirty="0">
                          <a:latin typeface="+mj-lt"/>
                          <a:cs typeface="Tahoma"/>
                        </a:rPr>
                        <a:t>n.</a:t>
                      </a:r>
                      <a:r>
                        <a:rPr sz="1500" b="1" spc="235" dirty="0">
                          <a:latin typeface="+mj-lt"/>
                          <a:cs typeface="Tahoma"/>
                        </a:rPr>
                        <a:t> </a:t>
                      </a:r>
                      <a:r>
                        <a:rPr sz="1500" b="1" spc="-5" dirty="0">
                          <a:latin typeface="+mj-lt"/>
                          <a:cs typeface="Tahoma"/>
                        </a:rPr>
                        <a:t>3.7</a:t>
                      </a:r>
                      <a:r>
                        <a:rPr sz="1500" spc="-5" dirty="0">
                          <a:latin typeface="+mj-lt"/>
                          <a:cs typeface="Tahoma"/>
                        </a:rPr>
                        <a:t>:</a:t>
                      </a:r>
                      <a:r>
                        <a:rPr sz="1500" spc="220" dirty="0">
                          <a:latin typeface="+mj-lt"/>
                          <a:cs typeface="Tahoma"/>
                        </a:rPr>
                        <a:t> </a:t>
                      </a:r>
                      <a:r>
                        <a:rPr sz="1500" dirty="0">
                          <a:latin typeface="+mj-lt"/>
                          <a:cs typeface="Tahoma"/>
                        </a:rPr>
                        <a:t>Vigilanza</a:t>
                      </a:r>
                      <a:r>
                        <a:rPr sz="1500" spc="229" dirty="0">
                          <a:latin typeface="+mj-lt"/>
                          <a:cs typeface="Tahoma"/>
                        </a:rPr>
                        <a:t> </a:t>
                      </a:r>
                      <a:r>
                        <a:rPr sz="1500" spc="-5" dirty="0">
                          <a:latin typeface="+mj-lt"/>
                          <a:cs typeface="Tahoma"/>
                        </a:rPr>
                        <a:t>sull’adeguatezza</a:t>
                      </a:r>
                      <a:r>
                        <a:rPr sz="1500" spc="220" dirty="0">
                          <a:latin typeface="+mj-lt"/>
                          <a:cs typeface="Tahoma"/>
                        </a:rPr>
                        <a:t> </a:t>
                      </a:r>
                      <a:r>
                        <a:rPr sz="1500" dirty="0">
                          <a:latin typeface="+mj-lt"/>
                          <a:cs typeface="Tahoma"/>
                        </a:rPr>
                        <a:t>e</a:t>
                      </a:r>
                      <a:r>
                        <a:rPr sz="1500" spc="235" dirty="0">
                          <a:latin typeface="+mj-lt"/>
                          <a:cs typeface="Tahoma"/>
                        </a:rPr>
                        <a:t> </a:t>
                      </a:r>
                      <a:r>
                        <a:rPr sz="1500" spc="-5" dirty="0">
                          <a:latin typeface="+mj-lt"/>
                          <a:cs typeface="Tahoma"/>
                        </a:rPr>
                        <a:t>sul</a:t>
                      </a:r>
                      <a:r>
                        <a:rPr sz="1500" spc="220" dirty="0">
                          <a:latin typeface="+mj-lt"/>
                          <a:cs typeface="Tahoma"/>
                        </a:rPr>
                        <a:t> </a:t>
                      </a:r>
                      <a:r>
                        <a:rPr sz="1500" spc="-5" dirty="0">
                          <a:latin typeface="+mj-lt"/>
                          <a:cs typeface="Tahoma"/>
                        </a:rPr>
                        <a:t>funzionamento</a:t>
                      </a:r>
                      <a:r>
                        <a:rPr sz="1500" spc="235" dirty="0">
                          <a:latin typeface="+mj-lt"/>
                          <a:cs typeface="Tahoma"/>
                        </a:rPr>
                        <a:t> </a:t>
                      </a:r>
                      <a:r>
                        <a:rPr sz="1500" dirty="0">
                          <a:latin typeface="+mj-lt"/>
                          <a:cs typeface="Tahoma"/>
                        </a:rPr>
                        <a:t>del</a:t>
                      </a:r>
                      <a:r>
                        <a:rPr sz="1500" spc="220" dirty="0">
                          <a:latin typeface="+mj-lt"/>
                          <a:cs typeface="Tahoma"/>
                        </a:rPr>
                        <a:t> </a:t>
                      </a:r>
                      <a:r>
                        <a:rPr sz="1500" spc="-5" dirty="0" err="1">
                          <a:latin typeface="+mj-lt"/>
                          <a:cs typeface="Tahoma"/>
                        </a:rPr>
                        <a:t>sistema</a:t>
                      </a:r>
                      <a:r>
                        <a:rPr lang="it-IT" sz="1500" spc="-5" dirty="0">
                          <a:latin typeface="+mj-lt"/>
                          <a:cs typeface="Tahoma"/>
                        </a:rPr>
                        <a:t> </a:t>
                      </a:r>
                      <a:r>
                        <a:rPr sz="1500" spc="-5" dirty="0" err="1">
                          <a:latin typeface="+mj-lt"/>
                          <a:cs typeface="Tahoma"/>
                        </a:rPr>
                        <a:t>amministrativo-contabile</a:t>
                      </a:r>
                      <a:endParaRPr sz="1500" dirty="0">
                        <a:latin typeface="+mj-lt"/>
                        <a:cs typeface="Tahoma"/>
                      </a:endParaRP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58128">
                <a:tc>
                  <a:txBody>
                    <a:bodyPr/>
                    <a:lstStyle/>
                    <a:p>
                      <a:pPr marL="67310" algn="just">
                        <a:lnSpc>
                          <a:spcPct val="100000"/>
                        </a:lnSpc>
                        <a:spcBef>
                          <a:spcPts val="310"/>
                        </a:spcBef>
                      </a:pPr>
                      <a:r>
                        <a:rPr sz="1500" b="1" spc="-5" dirty="0">
                          <a:latin typeface="+mj-lt"/>
                          <a:cs typeface="Tahoma"/>
                        </a:rPr>
                        <a:t>SEZIONE 11</a:t>
                      </a:r>
                      <a:r>
                        <a:rPr sz="1500" b="1" spc="-10" dirty="0">
                          <a:latin typeface="+mj-lt"/>
                          <a:cs typeface="Tahoma"/>
                        </a:rPr>
                        <a:t> </a:t>
                      </a:r>
                      <a:r>
                        <a:rPr sz="1500" b="1" dirty="0">
                          <a:latin typeface="+mj-lt"/>
                          <a:cs typeface="Tahoma"/>
                        </a:rPr>
                        <a:t>– </a:t>
                      </a:r>
                      <a:r>
                        <a:rPr sz="1500" b="1" spc="-5" dirty="0">
                          <a:latin typeface="+mj-lt"/>
                          <a:cs typeface="Tahoma"/>
                        </a:rPr>
                        <a:t>ATTIVITÀ</a:t>
                      </a:r>
                      <a:r>
                        <a:rPr sz="1500" b="1" spc="-10" dirty="0">
                          <a:latin typeface="+mj-lt"/>
                          <a:cs typeface="Tahoma"/>
                        </a:rPr>
                        <a:t> </a:t>
                      </a:r>
                      <a:r>
                        <a:rPr sz="1500" b="1" spc="-5" dirty="0">
                          <a:latin typeface="+mj-lt"/>
                          <a:cs typeface="Tahoma"/>
                        </a:rPr>
                        <a:t>DEL</a:t>
                      </a:r>
                      <a:r>
                        <a:rPr sz="1500" b="1" dirty="0">
                          <a:latin typeface="+mj-lt"/>
                          <a:cs typeface="Tahoma"/>
                        </a:rPr>
                        <a:t> </a:t>
                      </a:r>
                      <a:r>
                        <a:rPr sz="1500" b="1" spc="-5" dirty="0">
                          <a:latin typeface="+mj-lt"/>
                          <a:cs typeface="Tahoma"/>
                        </a:rPr>
                        <a:t>COLLEGIO</a:t>
                      </a:r>
                      <a:r>
                        <a:rPr sz="1500" b="1" spc="5" dirty="0">
                          <a:latin typeface="+mj-lt"/>
                          <a:cs typeface="Tahoma"/>
                        </a:rPr>
                        <a:t> </a:t>
                      </a:r>
                      <a:r>
                        <a:rPr sz="1500" b="1" spc="-5" dirty="0">
                          <a:latin typeface="+mj-lt"/>
                          <a:cs typeface="Tahoma"/>
                        </a:rPr>
                        <a:t>SINDACALE NELLA CRISI D’IMP</a:t>
                      </a:r>
                      <a:r>
                        <a:rPr sz="1500" spc="-5" dirty="0">
                          <a:latin typeface="+mj-lt"/>
                          <a:cs typeface="Tahoma"/>
                        </a:rPr>
                        <a:t>RESA</a:t>
                      </a:r>
                      <a:endParaRPr sz="1500" dirty="0">
                        <a:latin typeface="+mj-lt"/>
                        <a:cs typeface="Tahoma"/>
                      </a:endParaRP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3" name="object 4">
            <a:extLst>
              <a:ext uri="{FF2B5EF4-FFF2-40B4-BE49-F238E27FC236}">
                <a16:creationId xmlns:a16="http://schemas.microsoft.com/office/drawing/2014/main" id="{832EDBE7-EE6B-F61E-371B-41EE25A297F2}"/>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61</a:t>
            </a:fld>
            <a:endParaRPr dirty="0"/>
          </a:p>
        </p:txBody>
      </p:sp>
    </p:spTree>
    <p:extLst>
      <p:ext uri="{BB962C8B-B14F-4D97-AF65-F5344CB8AC3E}">
        <p14:creationId xmlns:p14="http://schemas.microsoft.com/office/powerpoint/2010/main" val="2554992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monitoraggio degli adeguati assetti</a:t>
            </a:r>
          </a:p>
        </p:txBody>
      </p:sp>
      <p:sp>
        <p:nvSpPr>
          <p:cNvPr id="5" name="CasellaDiTesto 4">
            <a:extLst>
              <a:ext uri="{FF2B5EF4-FFF2-40B4-BE49-F238E27FC236}">
                <a16:creationId xmlns:a16="http://schemas.microsoft.com/office/drawing/2014/main" id="{FF36F011-11CF-C473-BA77-3D99F4616B52}"/>
              </a:ext>
            </a:extLst>
          </p:cNvPr>
          <p:cNvSpPr txBox="1"/>
          <p:nvPr/>
        </p:nvSpPr>
        <p:spPr>
          <a:xfrm>
            <a:off x="1745673" y="1069407"/>
            <a:ext cx="7204435" cy="1988429"/>
          </a:xfrm>
          <a:prstGeom prst="rect">
            <a:avLst/>
          </a:prstGeom>
          <a:noFill/>
        </p:spPr>
        <p:txBody>
          <a:bodyPr wrap="square">
            <a:spAutoFit/>
          </a:bodyPr>
          <a:lstStyle/>
          <a:p>
            <a:pPr marL="9525" marR="4286" algn="just">
              <a:lnSpc>
                <a:spcPct val="100800"/>
              </a:lnSpc>
              <a:spcBef>
                <a:spcPts val="288"/>
              </a:spcBef>
            </a:pPr>
            <a:r>
              <a:rPr lang="it-IT" sz="1500" dirty="0">
                <a:solidFill>
                  <a:schemeClr val="tx2"/>
                </a:solidFill>
                <a:cs typeface="Tahoma"/>
              </a:rPr>
              <a:t>I risultati delle attività trovano riscontro sia nell’apposito </a:t>
            </a:r>
            <a:r>
              <a:rPr lang="it-IT" sz="1500" b="1" dirty="0">
                <a:solidFill>
                  <a:schemeClr val="tx2"/>
                </a:solidFill>
                <a:cs typeface="Tahoma"/>
              </a:rPr>
              <a:t>verbale </a:t>
            </a:r>
            <a:r>
              <a:rPr lang="it-IT" sz="1500" dirty="0">
                <a:solidFill>
                  <a:schemeClr val="tx2"/>
                </a:solidFill>
                <a:cs typeface="Tahoma"/>
              </a:rPr>
              <a:t>riportato sul libro dei sindaci, nonché nei </a:t>
            </a:r>
            <a:r>
              <a:rPr lang="it-IT" sz="1500" b="1" dirty="0">
                <a:solidFill>
                  <a:schemeClr val="tx2"/>
                </a:solidFill>
                <a:cs typeface="Tahoma"/>
              </a:rPr>
              <a:t>documenti di supporto delle comunicazioni</a:t>
            </a:r>
            <a:r>
              <a:rPr lang="it-IT" sz="1500" dirty="0">
                <a:solidFill>
                  <a:schemeClr val="tx2"/>
                </a:solidFill>
                <a:cs typeface="Tahoma"/>
              </a:rPr>
              <a:t> che sono intercorse fra lo stesso organo di controllo e altri organi della governance. Qualora l’organo di controllo dovesse rilevare delle inefficienze, è tenuto a riferirle quanto prima all’organo amministrativo, che dovrà prontamente prevedere opportuni correttivi e/o adattamenti di cui poi l’organo di controllo avrà il dovere di monitorare le evoluzioni in atto.</a:t>
            </a:r>
          </a:p>
          <a:p>
            <a:pPr marL="9525" marR="4286" algn="just">
              <a:lnSpc>
                <a:spcPct val="100800"/>
              </a:lnSpc>
              <a:spcBef>
                <a:spcPts val="288"/>
              </a:spcBef>
            </a:pPr>
            <a:r>
              <a:rPr lang="it-IT" sz="1500" dirty="0">
                <a:solidFill>
                  <a:schemeClr val="tx2"/>
                </a:solidFill>
                <a:cs typeface="Tahoma"/>
              </a:rPr>
              <a:t>Per quanto attiene al controllo svolto dal revisore legale dei conti, il riferimento è alle disposizioni previste dai principi di revisione ISA Italia, fra cui i principali riferimenti sono:</a:t>
            </a:r>
          </a:p>
        </p:txBody>
      </p:sp>
      <p:sp>
        <p:nvSpPr>
          <p:cNvPr id="2" name="object 4">
            <a:extLst>
              <a:ext uri="{FF2B5EF4-FFF2-40B4-BE49-F238E27FC236}">
                <a16:creationId xmlns:a16="http://schemas.microsoft.com/office/drawing/2014/main" id="{414AE13E-3D87-A0FA-EA27-F0E842A82546}"/>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62</a:t>
            </a:fld>
            <a:endParaRPr dirty="0"/>
          </a:p>
        </p:txBody>
      </p:sp>
    </p:spTree>
    <p:extLst>
      <p:ext uri="{BB962C8B-B14F-4D97-AF65-F5344CB8AC3E}">
        <p14:creationId xmlns:p14="http://schemas.microsoft.com/office/powerpoint/2010/main" val="38432957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monitoraggio degli adeguati assetti</a:t>
            </a:r>
          </a:p>
        </p:txBody>
      </p:sp>
      <p:graphicFrame>
        <p:nvGraphicFramePr>
          <p:cNvPr id="3" name="object 15">
            <a:extLst>
              <a:ext uri="{FF2B5EF4-FFF2-40B4-BE49-F238E27FC236}">
                <a16:creationId xmlns:a16="http://schemas.microsoft.com/office/drawing/2014/main" id="{89FDF9F5-9C88-AD53-47FF-E9C52278666E}"/>
              </a:ext>
            </a:extLst>
          </p:cNvPr>
          <p:cNvGraphicFramePr>
            <a:graphicFrameLocks noGrp="1"/>
          </p:cNvGraphicFramePr>
          <p:nvPr>
            <p:extLst>
              <p:ext uri="{D42A27DB-BD31-4B8C-83A1-F6EECF244321}">
                <p14:modId xmlns:p14="http://schemas.microsoft.com/office/powerpoint/2010/main" val="689814704"/>
              </p:ext>
            </p:extLst>
          </p:nvPr>
        </p:nvGraphicFramePr>
        <p:xfrm>
          <a:off x="1828800" y="971550"/>
          <a:ext cx="7017243" cy="344328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5188443">
                  <a:extLst>
                    <a:ext uri="{9D8B030D-6E8A-4147-A177-3AD203B41FA5}">
                      <a16:colId xmlns:a16="http://schemas.microsoft.com/office/drawing/2014/main" val="20001"/>
                    </a:ext>
                  </a:extLst>
                </a:gridCol>
              </a:tblGrid>
              <a:tr h="1324160">
                <a:tc>
                  <a:txBody>
                    <a:bodyPr/>
                    <a:lstStyle/>
                    <a:p>
                      <a:pPr marL="67310">
                        <a:lnSpc>
                          <a:spcPct val="100000"/>
                        </a:lnSpc>
                        <a:spcBef>
                          <a:spcPts val="310"/>
                        </a:spcBef>
                      </a:pPr>
                      <a:r>
                        <a:rPr sz="1600" kern="800" spc="0" baseline="0" dirty="0">
                          <a:latin typeface="+mn-lt"/>
                          <a:cs typeface="Tahoma"/>
                        </a:rPr>
                        <a:t>ISA Italia 250 B</a:t>
                      </a:r>
                    </a:p>
                    <a:p>
                      <a:pPr marL="67310">
                        <a:lnSpc>
                          <a:spcPct val="100000"/>
                        </a:lnSpc>
                      </a:pPr>
                      <a:r>
                        <a:rPr sz="1600" kern="800" spc="0" baseline="0" dirty="0">
                          <a:latin typeface="+mn-lt"/>
                          <a:cs typeface="Tahoma"/>
                        </a:rPr>
                        <a:t>VERIFICHE DELLA REGOLARE</a:t>
                      </a:r>
                    </a:p>
                    <a:p>
                      <a:pPr marL="67310">
                        <a:lnSpc>
                          <a:spcPct val="100000"/>
                        </a:lnSpc>
                      </a:pPr>
                      <a:r>
                        <a:rPr sz="1600" kern="800" spc="0" baseline="0" dirty="0">
                          <a:latin typeface="+mn-lt"/>
                          <a:cs typeface="Tahoma"/>
                        </a:rPr>
                        <a:t>TENUTA DELLA CONTABILITÀ</a:t>
                      </a:r>
                    </a:p>
                    <a:p>
                      <a:pPr marL="67310">
                        <a:lnSpc>
                          <a:spcPct val="100000"/>
                        </a:lnSpc>
                      </a:pPr>
                      <a:r>
                        <a:rPr sz="1600" kern="800" spc="0" baseline="0" dirty="0">
                          <a:latin typeface="+mn-lt"/>
                          <a:cs typeface="Tahoma"/>
                        </a:rPr>
                        <a:t>SOCIALE</a:t>
                      </a: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just">
                        <a:lnSpc>
                          <a:spcPct val="100000"/>
                        </a:lnSpc>
                        <a:spcBef>
                          <a:spcPts val="600"/>
                        </a:spcBef>
                      </a:pPr>
                      <a:r>
                        <a:rPr sz="1600" kern="800" spc="0" baseline="0" dirty="0">
                          <a:latin typeface="+mn-lt"/>
                          <a:cs typeface="Tahoma"/>
                        </a:rPr>
                        <a:t>Il revisore deve pianificare la frequenza delle </a:t>
                      </a:r>
                      <a:r>
                        <a:rPr sz="1600" b="1" kern="800" spc="0" baseline="0" dirty="0" err="1">
                          <a:latin typeface="+mn-lt"/>
                          <a:cs typeface="Tahoma"/>
                        </a:rPr>
                        <a:t>verifiche</a:t>
                      </a:r>
                      <a:r>
                        <a:rPr sz="1600" b="1" kern="800" spc="0" baseline="0" dirty="0">
                          <a:latin typeface="+mn-lt"/>
                          <a:cs typeface="Tahoma"/>
                        </a:rPr>
                        <a:t> </a:t>
                      </a:r>
                      <a:r>
                        <a:rPr sz="1600" b="1" kern="800" spc="0" baseline="0" dirty="0" err="1">
                          <a:latin typeface="+mn-lt"/>
                          <a:cs typeface="Tahoma"/>
                        </a:rPr>
                        <a:t>periodiche</a:t>
                      </a:r>
                      <a:r>
                        <a:rPr sz="1600" b="1" kern="800" spc="0" baseline="0" dirty="0">
                          <a:latin typeface="+mn-lt"/>
                          <a:cs typeface="Tahoma"/>
                        </a:rPr>
                        <a:t> </a:t>
                      </a:r>
                      <a:r>
                        <a:rPr sz="1600" kern="800" spc="0" baseline="0" dirty="0">
                          <a:latin typeface="+mn-lt"/>
                          <a:cs typeface="Tahoma"/>
                        </a:rPr>
                        <a:t>in funzione delle dimensioni e della </a:t>
                      </a:r>
                      <a:r>
                        <a:rPr sz="1600" kern="800" spc="0" baseline="0" dirty="0" err="1">
                          <a:latin typeface="+mn-lt"/>
                          <a:cs typeface="Tahoma"/>
                        </a:rPr>
                        <a:t>complessità</a:t>
                      </a:r>
                      <a:r>
                        <a:rPr sz="1600" kern="800" spc="0" baseline="0" dirty="0">
                          <a:latin typeface="+mn-lt"/>
                          <a:cs typeface="Tahoma"/>
                        </a:rPr>
                        <a:t> </a:t>
                      </a:r>
                      <a:r>
                        <a:rPr sz="1600" kern="800" spc="0" baseline="0" dirty="0" err="1">
                          <a:latin typeface="+mn-lt"/>
                          <a:cs typeface="Tahoma"/>
                        </a:rPr>
                        <a:t>gestionale</a:t>
                      </a:r>
                      <a:r>
                        <a:rPr lang="it-IT" sz="1600" kern="800" spc="0" baseline="0" dirty="0">
                          <a:latin typeface="+mn-lt"/>
                          <a:cs typeface="Tahoma"/>
                        </a:rPr>
                        <a:t> </a:t>
                      </a:r>
                      <a:r>
                        <a:rPr sz="1600" kern="800" spc="0" baseline="0" dirty="0">
                          <a:latin typeface="+mn-lt"/>
                          <a:cs typeface="Tahoma"/>
                        </a:rPr>
                        <a:t>e, dopo avere raccolto elementi informativi in fase di </a:t>
                      </a:r>
                      <a:r>
                        <a:rPr sz="1600" kern="800" spc="0" baseline="0" dirty="0" err="1">
                          <a:latin typeface="+mn-lt"/>
                          <a:cs typeface="Tahoma"/>
                        </a:rPr>
                        <a:t>valutazione</a:t>
                      </a:r>
                      <a:r>
                        <a:rPr lang="it-IT" sz="1600" kern="800" spc="0" baseline="0" dirty="0">
                          <a:latin typeface="+mn-lt"/>
                          <a:cs typeface="Tahoma"/>
                        </a:rPr>
                        <a:t> </a:t>
                      </a:r>
                      <a:r>
                        <a:rPr sz="1600" kern="800" spc="0" baseline="0" dirty="0">
                          <a:latin typeface="+mn-lt"/>
                          <a:cs typeface="Tahoma"/>
                        </a:rPr>
                        <a:t>di accettazione e mantenimento dell’incarico. In particolare, </a:t>
                      </a:r>
                      <a:r>
                        <a:rPr sz="1600" kern="800" spc="0" baseline="0" dirty="0" err="1">
                          <a:latin typeface="+mn-lt"/>
                          <a:cs typeface="Tahoma"/>
                        </a:rPr>
                        <a:t>negli</a:t>
                      </a:r>
                      <a:r>
                        <a:rPr sz="1600" kern="800" spc="0" baseline="0" dirty="0">
                          <a:latin typeface="+mn-lt"/>
                          <a:cs typeface="Tahoma"/>
                        </a:rPr>
                        <a:t> attuali contesti, le </a:t>
                      </a:r>
                      <a:r>
                        <a:rPr sz="1600" b="1" kern="800" spc="0" baseline="0" dirty="0">
                          <a:latin typeface="+mn-lt"/>
                          <a:cs typeface="Tahoma"/>
                        </a:rPr>
                        <a:t>valutazioni preliminari </a:t>
                      </a:r>
                      <a:r>
                        <a:rPr sz="1600" kern="800" spc="0" baseline="0" dirty="0" err="1">
                          <a:latin typeface="+mn-lt"/>
                          <a:cs typeface="Tahoma"/>
                        </a:rPr>
                        <a:t>devono</a:t>
                      </a:r>
                      <a:r>
                        <a:rPr sz="1600" kern="800" spc="0" baseline="0" dirty="0">
                          <a:latin typeface="+mn-lt"/>
                          <a:cs typeface="Tahoma"/>
                        </a:rPr>
                        <a:t> </a:t>
                      </a:r>
                      <a:r>
                        <a:rPr sz="1600" kern="800" spc="0" baseline="0" dirty="0" err="1">
                          <a:latin typeface="+mn-lt"/>
                          <a:cs typeface="Tahoma"/>
                        </a:rPr>
                        <a:t>essere</a:t>
                      </a:r>
                      <a:r>
                        <a:rPr lang="it-IT" sz="1600" kern="800" spc="0" baseline="0" dirty="0">
                          <a:latin typeface="+mn-lt"/>
                          <a:cs typeface="Tahoma"/>
                        </a:rPr>
                        <a:t> </a:t>
                      </a:r>
                      <a:r>
                        <a:rPr sz="1600" kern="800" spc="0" baseline="0" dirty="0" err="1">
                          <a:latin typeface="+mn-lt"/>
                          <a:cs typeface="Tahoma"/>
                        </a:rPr>
                        <a:t>svolte</a:t>
                      </a:r>
                      <a:r>
                        <a:rPr sz="1600" kern="800" spc="0" baseline="0" dirty="0">
                          <a:latin typeface="+mn-lt"/>
                          <a:cs typeface="Tahoma"/>
                        </a:rPr>
                        <a:t> sia nel rispetto delle disposizioni previste dagli ISA Italia,</a:t>
                      </a:r>
                      <a:r>
                        <a:rPr lang="it-IT" sz="1600" kern="800" spc="0" baseline="0" dirty="0">
                          <a:latin typeface="+mn-lt"/>
                          <a:cs typeface="Tahoma"/>
                        </a:rPr>
                        <a:t> </a:t>
                      </a:r>
                      <a:r>
                        <a:rPr sz="1600" kern="800" spc="0" baseline="0" dirty="0">
                          <a:latin typeface="+mn-lt"/>
                          <a:cs typeface="Tahoma"/>
                        </a:rPr>
                        <a:t>ma anche e soprattutto delle nuove regole contenute nel CCI. È</a:t>
                      </a:r>
                      <a:r>
                        <a:rPr lang="it-IT" sz="1600" kern="800" spc="0" baseline="0" dirty="0">
                          <a:latin typeface="+mn-lt"/>
                          <a:cs typeface="Tahoma"/>
                        </a:rPr>
                        <a:t> </a:t>
                      </a:r>
                      <a:r>
                        <a:rPr sz="1600" kern="800" spc="0" baseline="0" dirty="0" err="1">
                          <a:latin typeface="+mn-lt"/>
                          <a:cs typeface="Tahoma"/>
                        </a:rPr>
                        <a:t>chiaro</a:t>
                      </a:r>
                      <a:r>
                        <a:rPr sz="1600" kern="800" spc="0" baseline="0" dirty="0">
                          <a:latin typeface="+mn-lt"/>
                          <a:cs typeface="Tahoma"/>
                        </a:rPr>
                        <a:t> che, se il revisore, da una valutazione </a:t>
                      </a:r>
                      <a:r>
                        <a:rPr sz="1600" kern="800" spc="0" baseline="0" dirty="0" err="1">
                          <a:latin typeface="+mn-lt"/>
                          <a:cs typeface="Tahoma"/>
                        </a:rPr>
                        <a:t>preliminare</a:t>
                      </a:r>
                      <a:r>
                        <a:rPr sz="1600" kern="800" spc="0" baseline="0" dirty="0">
                          <a:latin typeface="+mn-lt"/>
                          <a:cs typeface="Tahoma"/>
                        </a:rPr>
                        <a:t> </a:t>
                      </a:r>
                      <a:r>
                        <a:rPr sz="1600" kern="800" spc="0" baseline="0" dirty="0" err="1">
                          <a:latin typeface="+mn-lt"/>
                          <a:cs typeface="Tahoma"/>
                        </a:rPr>
                        <a:t>degli</a:t>
                      </a:r>
                      <a:r>
                        <a:rPr lang="it-IT" sz="1600" kern="800" spc="0" baseline="0" dirty="0">
                          <a:latin typeface="+mn-lt"/>
                          <a:cs typeface="Tahoma"/>
                        </a:rPr>
                        <a:t> </a:t>
                      </a:r>
                      <a:r>
                        <a:rPr sz="1600" kern="800" spc="0" baseline="0" dirty="0" err="1">
                          <a:latin typeface="+mn-lt"/>
                          <a:cs typeface="Tahoma"/>
                        </a:rPr>
                        <a:t>assetti</a:t>
                      </a:r>
                      <a:r>
                        <a:rPr sz="1600" kern="800" spc="0" baseline="0" dirty="0">
                          <a:latin typeface="+mn-lt"/>
                          <a:cs typeface="Tahoma"/>
                        </a:rPr>
                        <a:t> organizzativi-amministrativi, dovesse rilevare </a:t>
                      </a:r>
                      <a:r>
                        <a:rPr sz="1600" b="1" kern="800" spc="0" baseline="0" dirty="0" err="1">
                          <a:latin typeface="+mn-lt"/>
                          <a:cs typeface="Tahoma"/>
                        </a:rPr>
                        <a:t>carenze</a:t>
                      </a:r>
                      <a:r>
                        <a:rPr sz="1600" kern="800" spc="0" baseline="0" dirty="0">
                          <a:latin typeface="+mn-lt"/>
                          <a:cs typeface="Tahoma"/>
                        </a:rPr>
                        <a:t>,</a:t>
                      </a:r>
                      <a:r>
                        <a:rPr lang="it-IT" sz="1600" kern="800" spc="0" baseline="0" dirty="0">
                          <a:latin typeface="+mn-lt"/>
                          <a:cs typeface="Tahoma"/>
                        </a:rPr>
                        <a:t> </a:t>
                      </a:r>
                      <a:r>
                        <a:rPr sz="1600" kern="800" spc="0" baseline="0" dirty="0" err="1">
                          <a:latin typeface="+mn-lt"/>
                          <a:cs typeface="Tahoma"/>
                        </a:rPr>
                        <a:t>dovrà</a:t>
                      </a:r>
                      <a:r>
                        <a:rPr sz="1600" kern="800" spc="0" baseline="0" dirty="0">
                          <a:latin typeface="+mn-lt"/>
                          <a:cs typeface="Tahoma"/>
                        </a:rPr>
                        <a:t> valutare con maggiore attenzione i </a:t>
                      </a:r>
                      <a:r>
                        <a:rPr sz="1600" b="1" kern="800" spc="0" baseline="0" dirty="0" err="1">
                          <a:latin typeface="+mn-lt"/>
                          <a:cs typeface="Tahoma"/>
                        </a:rPr>
                        <a:t>rischi</a:t>
                      </a:r>
                      <a:r>
                        <a:rPr sz="1600" b="1" kern="800" spc="0" baseline="0" dirty="0">
                          <a:latin typeface="+mn-lt"/>
                          <a:cs typeface="Tahoma"/>
                        </a:rPr>
                        <a:t> </a:t>
                      </a:r>
                      <a:r>
                        <a:rPr sz="1600" kern="800" spc="0" baseline="0" dirty="0" err="1">
                          <a:latin typeface="+mn-lt"/>
                          <a:cs typeface="Tahoma"/>
                        </a:rPr>
                        <a:t>connessi</a:t>
                      </a:r>
                      <a:r>
                        <a:rPr lang="it-IT" sz="1600" kern="800" spc="0" baseline="0" dirty="0">
                          <a:latin typeface="+mn-lt"/>
                          <a:cs typeface="Tahoma"/>
                        </a:rPr>
                        <a:t> </a:t>
                      </a:r>
                      <a:r>
                        <a:rPr sz="1600" kern="800" spc="0" baseline="0" dirty="0" err="1">
                          <a:latin typeface="+mn-lt"/>
                          <a:cs typeface="Tahoma"/>
                        </a:rPr>
                        <a:t>all’incarico</a:t>
                      </a:r>
                      <a:r>
                        <a:rPr sz="1600" kern="800" spc="0" baseline="0" dirty="0">
                          <a:latin typeface="+mn-lt"/>
                          <a:cs typeface="Tahoma"/>
                        </a:rPr>
                        <a:t>, nonché il maggiore impegno richiesto per </a:t>
                      </a:r>
                      <a:r>
                        <a:rPr sz="1600" kern="800" spc="0" baseline="0" dirty="0" err="1">
                          <a:latin typeface="+mn-lt"/>
                          <a:cs typeface="Tahoma"/>
                        </a:rPr>
                        <a:t>espletare</a:t>
                      </a:r>
                      <a:r>
                        <a:rPr lang="it-IT" sz="1600" kern="800" spc="0" baseline="0" dirty="0">
                          <a:latin typeface="+mn-lt"/>
                          <a:cs typeface="Tahoma"/>
                        </a:rPr>
                        <a:t> al meglio il ruolo. Tali considerazioni troveranno poi evidenzia nel piano di revisione e nella programmazione delle singole verifiche.</a:t>
                      </a:r>
                      <a:endParaRPr sz="1600" kern="800" spc="0" baseline="0" dirty="0">
                        <a:latin typeface="+mn-lt"/>
                        <a:cs typeface="Tahoma"/>
                      </a:endParaRP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2" name="object 4">
            <a:extLst>
              <a:ext uri="{FF2B5EF4-FFF2-40B4-BE49-F238E27FC236}">
                <a16:creationId xmlns:a16="http://schemas.microsoft.com/office/drawing/2014/main" id="{D8ADE2D5-ED09-9638-B577-E41287AC56AA}"/>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63</a:t>
            </a:fld>
            <a:endParaRPr dirty="0"/>
          </a:p>
        </p:txBody>
      </p:sp>
    </p:spTree>
    <p:extLst>
      <p:ext uri="{BB962C8B-B14F-4D97-AF65-F5344CB8AC3E}">
        <p14:creationId xmlns:p14="http://schemas.microsoft.com/office/powerpoint/2010/main" val="2515739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monitoraggio degli adeguati assetti</a:t>
            </a:r>
          </a:p>
        </p:txBody>
      </p:sp>
      <p:graphicFrame>
        <p:nvGraphicFramePr>
          <p:cNvPr id="2" name="Tabella 1">
            <a:extLst>
              <a:ext uri="{FF2B5EF4-FFF2-40B4-BE49-F238E27FC236}">
                <a16:creationId xmlns:a16="http://schemas.microsoft.com/office/drawing/2014/main" id="{B69F90DD-45CD-9C5E-3FBC-19F8850F9C43}"/>
              </a:ext>
            </a:extLst>
          </p:cNvPr>
          <p:cNvGraphicFramePr>
            <a:graphicFrameLocks noGrp="1"/>
          </p:cNvGraphicFramePr>
          <p:nvPr>
            <p:extLst>
              <p:ext uri="{D42A27DB-BD31-4B8C-83A1-F6EECF244321}">
                <p14:modId xmlns:p14="http://schemas.microsoft.com/office/powerpoint/2010/main" val="1304942236"/>
              </p:ext>
            </p:extLst>
          </p:nvPr>
        </p:nvGraphicFramePr>
        <p:xfrm>
          <a:off x="1828799" y="992759"/>
          <a:ext cx="7120184" cy="3047048"/>
        </p:xfrm>
        <a:graphic>
          <a:graphicData uri="http://schemas.openxmlformats.org/drawingml/2006/table">
            <a:tbl>
              <a:tblPr firstRow="1" bandRow="1">
                <a:tableStyleId>{2D5ABB26-0587-4C30-8999-92F81FD0307C}</a:tableStyleId>
              </a:tblPr>
              <a:tblGrid>
                <a:gridCol w="1704485">
                  <a:extLst>
                    <a:ext uri="{9D8B030D-6E8A-4147-A177-3AD203B41FA5}">
                      <a16:colId xmlns:a16="http://schemas.microsoft.com/office/drawing/2014/main" val="856563826"/>
                    </a:ext>
                  </a:extLst>
                </a:gridCol>
                <a:gridCol w="5415699">
                  <a:extLst>
                    <a:ext uri="{9D8B030D-6E8A-4147-A177-3AD203B41FA5}">
                      <a16:colId xmlns:a16="http://schemas.microsoft.com/office/drawing/2014/main" val="1005858578"/>
                    </a:ext>
                  </a:extLst>
                </a:gridCol>
              </a:tblGrid>
              <a:tr h="1208723">
                <a:tc>
                  <a:txBody>
                    <a:bodyPr/>
                    <a:lstStyle/>
                    <a:p>
                      <a:pPr marL="0" marR="60325" algn="l">
                        <a:lnSpc>
                          <a:spcPct val="100600"/>
                        </a:lnSpc>
                        <a:spcBef>
                          <a:spcPts val="305"/>
                        </a:spcBef>
                        <a:tabLst>
                          <a:tab pos="760730" algn="l"/>
                          <a:tab pos="1143635" algn="l"/>
                          <a:tab pos="1422400" algn="l"/>
                          <a:tab pos="1497330" algn="l"/>
                          <a:tab pos="1643380" algn="l"/>
                        </a:tabLst>
                      </a:pPr>
                      <a:r>
                        <a:rPr sz="1800" kern="1200" spc="-5" dirty="0">
                          <a:solidFill>
                            <a:schemeClr val="tx1"/>
                          </a:solidFill>
                          <a:latin typeface="+mn-lt"/>
                          <a:ea typeface="+mn-ea"/>
                          <a:cs typeface="Tahoma"/>
                        </a:rPr>
                        <a:t>ISA ITALIA 265</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COMUNICAZIONE</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DELLE</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CARENZE NEL CONTROLLO</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INTERNO AI RESPONSABILI</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DELLE</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ATTIVITÀ</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DI GOVERNANCE</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E</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ALLA DIREZIONE</a:t>
                      </a:r>
                    </a:p>
                  </a:txBody>
                  <a:tcPr marL="0" marR="0" marT="290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marR="57150" algn="just" defTabSz="609585" rtl="0" eaLnBrk="1" latinLnBrk="0" hangingPunct="1">
                        <a:lnSpc>
                          <a:spcPct val="100000"/>
                        </a:lnSpc>
                        <a:spcBef>
                          <a:spcPts val="310"/>
                        </a:spcBef>
                      </a:pPr>
                      <a:r>
                        <a:rPr sz="1800" kern="1200" spc="-5" dirty="0">
                          <a:solidFill>
                            <a:schemeClr val="tx1"/>
                          </a:solidFill>
                          <a:latin typeface="+mn-lt"/>
                          <a:ea typeface="+mn-ea"/>
                          <a:cs typeface="Tahoma"/>
                        </a:rPr>
                        <a:t>L’autocontrollo o controllo interno da parte di ogni </a:t>
                      </a:r>
                      <a:r>
                        <a:rPr sz="1800" kern="1200" spc="-5" dirty="0" err="1">
                          <a:solidFill>
                            <a:schemeClr val="tx1"/>
                          </a:solidFill>
                          <a:latin typeface="+mn-lt"/>
                          <a:ea typeface="+mn-ea"/>
                          <a:cs typeface="Tahoma"/>
                        </a:rPr>
                        <a:t>società</a:t>
                      </a:r>
                      <a:r>
                        <a:rPr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alla</a:t>
                      </a:r>
                      <a:r>
                        <a:rPr lang="it-IT" sz="1800" kern="1200" spc="-5" dirty="0">
                          <a:solidFill>
                            <a:schemeClr val="tx1"/>
                          </a:solidFill>
                          <a:latin typeface="+mn-lt"/>
                          <a:ea typeface="+mn-ea"/>
                          <a:cs typeface="Tahoma"/>
                        </a:rPr>
                        <a:t> </a:t>
                      </a:r>
                      <a:r>
                        <a:rPr sz="1800" kern="1200" spc="-5" dirty="0">
                          <a:solidFill>
                            <a:schemeClr val="tx1"/>
                          </a:solidFill>
                          <a:latin typeface="+mn-lt"/>
                          <a:ea typeface="+mn-ea"/>
                          <a:cs typeface="Tahoma"/>
                        </a:rPr>
                        <a:t>luce delle nuove disposizioni del CCI assume un ruolo </a:t>
                      </a:r>
                      <a:r>
                        <a:rPr sz="1800" kern="1200" spc="-5" dirty="0" err="1">
                          <a:solidFill>
                            <a:schemeClr val="tx1"/>
                          </a:solidFill>
                          <a:latin typeface="+mn-lt"/>
                          <a:ea typeface="+mn-ea"/>
                          <a:cs typeface="Tahoma"/>
                        </a:rPr>
                        <a:t>ancora</a:t>
                      </a:r>
                      <a:r>
                        <a:rPr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più</a:t>
                      </a:r>
                      <a:r>
                        <a:rPr lang="it-IT"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importante</a:t>
                      </a:r>
                      <a:r>
                        <a:rPr sz="1800" kern="1200" spc="-5" dirty="0">
                          <a:solidFill>
                            <a:schemeClr val="tx1"/>
                          </a:solidFill>
                          <a:latin typeface="+mn-lt"/>
                          <a:ea typeface="+mn-ea"/>
                          <a:cs typeface="Tahoma"/>
                        </a:rPr>
                        <a:t>. Ogni società è obbligata a un adeguato </a:t>
                      </a:r>
                      <a:r>
                        <a:rPr sz="1800" kern="1200" spc="-5" dirty="0" err="1">
                          <a:solidFill>
                            <a:schemeClr val="tx1"/>
                          </a:solidFill>
                          <a:latin typeface="+mn-lt"/>
                          <a:ea typeface="+mn-ea"/>
                          <a:cs typeface="Tahoma"/>
                        </a:rPr>
                        <a:t>sistema</a:t>
                      </a:r>
                      <a:r>
                        <a:rPr sz="1800" kern="1200" spc="-5" dirty="0">
                          <a:solidFill>
                            <a:schemeClr val="tx1"/>
                          </a:solidFill>
                          <a:latin typeface="+mn-lt"/>
                          <a:ea typeface="+mn-ea"/>
                          <a:cs typeface="Tahoma"/>
                        </a:rPr>
                        <a:t> di</a:t>
                      </a:r>
                      <a:r>
                        <a:rPr lang="it-IT"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controllo</a:t>
                      </a:r>
                      <a:r>
                        <a:rPr sz="1800" kern="1200" spc="-5" dirty="0">
                          <a:solidFill>
                            <a:schemeClr val="tx1"/>
                          </a:solidFill>
                          <a:latin typeface="+mn-lt"/>
                          <a:ea typeface="+mn-ea"/>
                          <a:cs typeface="Tahoma"/>
                        </a:rPr>
                        <a:t> interno, finalizzato a captare eventuali </a:t>
                      </a:r>
                      <a:r>
                        <a:rPr sz="1800" kern="1200" spc="-5" dirty="0" err="1">
                          <a:solidFill>
                            <a:schemeClr val="tx1"/>
                          </a:solidFill>
                          <a:latin typeface="+mn-lt"/>
                          <a:ea typeface="+mn-ea"/>
                          <a:cs typeface="Tahoma"/>
                        </a:rPr>
                        <a:t>disequilibri</a:t>
                      </a:r>
                      <a:r>
                        <a:rPr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gestionali</a:t>
                      </a:r>
                      <a:r>
                        <a:rPr sz="1800" kern="1200" spc="-5" dirty="0">
                          <a:solidFill>
                            <a:schemeClr val="tx1"/>
                          </a:solidFill>
                          <a:latin typeface="+mn-lt"/>
                          <a:ea typeface="+mn-ea"/>
                          <a:cs typeface="Tahoma"/>
                        </a:rPr>
                        <a:t>, che spesso sono collegati all’inadeguatezza </a:t>
                      </a:r>
                      <a:r>
                        <a:rPr sz="1800" kern="1200" spc="-5" dirty="0" err="1">
                          <a:solidFill>
                            <a:schemeClr val="tx1"/>
                          </a:solidFill>
                          <a:latin typeface="+mn-lt"/>
                          <a:ea typeface="+mn-ea"/>
                          <a:cs typeface="Tahoma"/>
                        </a:rPr>
                        <a:t>degli</a:t>
                      </a:r>
                      <a:r>
                        <a:rPr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assetti</a:t>
                      </a:r>
                      <a:r>
                        <a:rPr lang="it-IT"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organizzativi-amministrativi</a:t>
                      </a:r>
                      <a:r>
                        <a:rPr sz="1800" kern="1200" spc="-5" dirty="0">
                          <a:solidFill>
                            <a:schemeClr val="tx1"/>
                          </a:solidFill>
                          <a:latin typeface="+mn-lt"/>
                          <a:ea typeface="+mn-ea"/>
                          <a:cs typeface="Tahoma"/>
                        </a:rPr>
                        <a:t>. Qualora il revisore </a:t>
                      </a:r>
                      <a:r>
                        <a:rPr sz="1800" kern="1200" spc="-5" dirty="0" err="1">
                          <a:solidFill>
                            <a:schemeClr val="tx1"/>
                          </a:solidFill>
                          <a:latin typeface="+mn-lt"/>
                          <a:ea typeface="+mn-ea"/>
                          <a:cs typeface="Tahoma"/>
                        </a:rPr>
                        <a:t>dovesse</a:t>
                      </a:r>
                      <a:r>
                        <a:rPr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avere</a:t>
                      </a:r>
                      <a:r>
                        <a:rPr lang="it-IT"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riscontrato</a:t>
                      </a:r>
                      <a:r>
                        <a:rPr sz="1800" kern="1200" spc="-5" dirty="0">
                          <a:solidFill>
                            <a:schemeClr val="tx1"/>
                          </a:solidFill>
                          <a:latin typeface="+mn-lt"/>
                          <a:ea typeface="+mn-ea"/>
                          <a:cs typeface="Tahoma"/>
                        </a:rPr>
                        <a:t> eventuali carenze del sistema di controllo, </a:t>
                      </a:r>
                      <a:r>
                        <a:rPr sz="1800" kern="1200" spc="-5" dirty="0" err="1">
                          <a:solidFill>
                            <a:schemeClr val="tx1"/>
                          </a:solidFill>
                          <a:latin typeface="+mn-lt"/>
                          <a:ea typeface="+mn-ea"/>
                          <a:cs typeface="Tahoma"/>
                        </a:rPr>
                        <a:t>dovrà</a:t>
                      </a:r>
                      <a:r>
                        <a:rPr lang="it-IT"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immediatamente</a:t>
                      </a:r>
                      <a:r>
                        <a:rPr sz="1800" kern="1200" spc="-5" dirty="0">
                          <a:solidFill>
                            <a:schemeClr val="tx1"/>
                          </a:solidFill>
                          <a:latin typeface="+mn-lt"/>
                          <a:ea typeface="+mn-ea"/>
                          <a:cs typeface="Tahoma"/>
                        </a:rPr>
                        <a:t> comunicarlo agli organi di governance,</a:t>
                      </a:r>
                      <a:r>
                        <a:rPr lang="it-IT"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nonché</a:t>
                      </a:r>
                      <a:r>
                        <a:rPr sz="1800" kern="1200" spc="-5" dirty="0">
                          <a:solidFill>
                            <a:schemeClr val="tx1"/>
                          </a:solidFill>
                          <a:latin typeface="+mn-lt"/>
                          <a:ea typeface="+mn-ea"/>
                          <a:cs typeface="Tahoma"/>
                        </a:rPr>
                        <a:t>, a seguire, monitorare le azioni di </a:t>
                      </a:r>
                      <a:r>
                        <a:rPr sz="1800" kern="1200" spc="-5" dirty="0" err="1">
                          <a:solidFill>
                            <a:schemeClr val="tx1"/>
                          </a:solidFill>
                          <a:latin typeface="+mn-lt"/>
                          <a:ea typeface="+mn-ea"/>
                          <a:cs typeface="Tahoma"/>
                        </a:rPr>
                        <a:t>miglioramento</a:t>
                      </a:r>
                      <a:r>
                        <a:rPr sz="1800" kern="1200" spc="-5" dirty="0">
                          <a:solidFill>
                            <a:schemeClr val="tx1"/>
                          </a:solidFill>
                          <a:latin typeface="+mn-lt"/>
                          <a:ea typeface="+mn-ea"/>
                          <a:cs typeface="Tahoma"/>
                        </a:rPr>
                        <a:t> </a:t>
                      </a:r>
                      <a:r>
                        <a:rPr sz="1800" kern="1200" spc="-5" dirty="0" err="1">
                          <a:solidFill>
                            <a:schemeClr val="tx1"/>
                          </a:solidFill>
                          <a:latin typeface="+mn-lt"/>
                          <a:ea typeface="+mn-ea"/>
                          <a:cs typeface="Tahoma"/>
                        </a:rPr>
                        <a:t>implementate</a:t>
                      </a:r>
                      <a:r>
                        <a:rPr sz="1800" kern="1200" spc="-5" dirty="0">
                          <a:solidFill>
                            <a:schemeClr val="tx1"/>
                          </a:solidFill>
                          <a:latin typeface="+mn-lt"/>
                          <a:ea typeface="+mn-ea"/>
                          <a:cs typeface="Tahoma"/>
                        </a:rPr>
                        <a:t>.</a:t>
                      </a: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2420082516"/>
                  </a:ext>
                </a:extLst>
              </a:tr>
            </a:tbl>
          </a:graphicData>
        </a:graphic>
      </p:graphicFrame>
      <p:sp>
        <p:nvSpPr>
          <p:cNvPr id="4" name="object 4">
            <a:extLst>
              <a:ext uri="{FF2B5EF4-FFF2-40B4-BE49-F238E27FC236}">
                <a16:creationId xmlns:a16="http://schemas.microsoft.com/office/drawing/2014/main" id="{67E419FF-9217-01E3-B5A9-78153B1610C8}"/>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64</a:t>
            </a:fld>
            <a:endParaRPr dirty="0"/>
          </a:p>
        </p:txBody>
      </p:sp>
    </p:spTree>
    <p:extLst>
      <p:ext uri="{BB962C8B-B14F-4D97-AF65-F5344CB8AC3E}">
        <p14:creationId xmlns:p14="http://schemas.microsoft.com/office/powerpoint/2010/main" val="4056372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monitoraggio degli adeguati assetti</a:t>
            </a:r>
          </a:p>
        </p:txBody>
      </p:sp>
      <p:graphicFrame>
        <p:nvGraphicFramePr>
          <p:cNvPr id="3" name="Tabella 2">
            <a:extLst>
              <a:ext uri="{FF2B5EF4-FFF2-40B4-BE49-F238E27FC236}">
                <a16:creationId xmlns:a16="http://schemas.microsoft.com/office/drawing/2014/main" id="{A14205CE-3B8C-8748-EC8F-06B19BBCE54D}"/>
              </a:ext>
            </a:extLst>
          </p:cNvPr>
          <p:cNvGraphicFramePr>
            <a:graphicFrameLocks noGrp="1"/>
          </p:cNvGraphicFramePr>
          <p:nvPr>
            <p:extLst>
              <p:ext uri="{D42A27DB-BD31-4B8C-83A1-F6EECF244321}">
                <p14:modId xmlns:p14="http://schemas.microsoft.com/office/powerpoint/2010/main" val="2992932213"/>
              </p:ext>
            </p:extLst>
          </p:nvPr>
        </p:nvGraphicFramePr>
        <p:xfrm>
          <a:off x="1828800" y="870664"/>
          <a:ext cx="7127254" cy="3943191"/>
        </p:xfrm>
        <a:graphic>
          <a:graphicData uri="http://schemas.openxmlformats.org/drawingml/2006/table">
            <a:tbl>
              <a:tblPr firstRow="1" bandRow="1">
                <a:tableStyleId>{2D5ABB26-0587-4C30-8999-92F81FD0307C}</a:tableStyleId>
              </a:tblPr>
              <a:tblGrid>
                <a:gridCol w="1711555">
                  <a:extLst>
                    <a:ext uri="{9D8B030D-6E8A-4147-A177-3AD203B41FA5}">
                      <a16:colId xmlns:a16="http://schemas.microsoft.com/office/drawing/2014/main" val="1612422735"/>
                    </a:ext>
                  </a:extLst>
                </a:gridCol>
                <a:gridCol w="5415699">
                  <a:extLst>
                    <a:ext uri="{9D8B030D-6E8A-4147-A177-3AD203B41FA5}">
                      <a16:colId xmlns:a16="http://schemas.microsoft.com/office/drawing/2014/main" val="2919220623"/>
                    </a:ext>
                  </a:extLst>
                </a:gridCol>
              </a:tblGrid>
              <a:tr h="2130482">
                <a:tc>
                  <a:txBody>
                    <a:bodyPr/>
                    <a:lstStyle/>
                    <a:p>
                      <a:pPr marL="67310" algn="just">
                        <a:lnSpc>
                          <a:spcPct val="100000"/>
                        </a:lnSpc>
                        <a:spcBef>
                          <a:spcPts val="310"/>
                        </a:spcBef>
                      </a:pPr>
                      <a:r>
                        <a:rPr sz="1600" kern="800" spc="0" baseline="0" dirty="0">
                          <a:latin typeface="+mn-lt"/>
                          <a:cs typeface="Tahoma"/>
                        </a:rPr>
                        <a:t>ISA ITALIA 540</a:t>
                      </a:r>
                    </a:p>
                    <a:p>
                      <a:pPr marL="67310" marR="60325" algn="just">
                        <a:lnSpc>
                          <a:spcPct val="100000"/>
                        </a:lnSpc>
                        <a:spcBef>
                          <a:spcPts val="10"/>
                        </a:spcBef>
                      </a:pPr>
                      <a:r>
                        <a:rPr sz="1600" kern="800" spc="0" baseline="0" dirty="0">
                          <a:latin typeface="+mn-lt"/>
                          <a:cs typeface="Tahoma"/>
                        </a:rPr>
                        <a:t>REVISIONE DELLE STIME</a:t>
                      </a:r>
                      <a:r>
                        <a:rPr lang="it-IT" sz="1600" kern="800" spc="0" baseline="0" dirty="0">
                          <a:latin typeface="+mn-lt"/>
                          <a:cs typeface="Tahoma"/>
                        </a:rPr>
                        <a:t> </a:t>
                      </a:r>
                      <a:r>
                        <a:rPr sz="1600" kern="800" spc="0" baseline="0" dirty="0">
                          <a:latin typeface="+mn-lt"/>
                          <a:cs typeface="Tahoma"/>
                        </a:rPr>
                        <a:t>CONTABILI, INCLUSE LE</a:t>
                      </a:r>
                    </a:p>
                    <a:p>
                      <a:pPr marL="67310" marR="59055" algn="just">
                        <a:lnSpc>
                          <a:spcPct val="100000"/>
                        </a:lnSpc>
                        <a:spcBef>
                          <a:spcPts val="15"/>
                        </a:spcBef>
                      </a:pPr>
                      <a:r>
                        <a:rPr sz="1600" kern="800" spc="0" baseline="0" dirty="0">
                          <a:latin typeface="+mn-lt"/>
                          <a:cs typeface="Tahoma"/>
                        </a:rPr>
                        <a:t>STIME CONTABILI DEL FAIR</a:t>
                      </a:r>
                      <a:r>
                        <a:rPr lang="it-IT" sz="1600" kern="800" spc="0" baseline="0" dirty="0">
                          <a:latin typeface="+mn-lt"/>
                          <a:cs typeface="Tahoma"/>
                        </a:rPr>
                        <a:t> </a:t>
                      </a:r>
                      <a:r>
                        <a:rPr sz="1600" kern="800" spc="0" baseline="0" dirty="0">
                          <a:latin typeface="+mn-lt"/>
                          <a:cs typeface="Tahoma"/>
                        </a:rPr>
                        <a:t>VALUE E DELLA RELATIVA</a:t>
                      </a:r>
                      <a:r>
                        <a:rPr lang="it-IT" sz="1600" kern="800" spc="0" baseline="0" dirty="0">
                          <a:latin typeface="+mn-lt"/>
                          <a:cs typeface="Tahoma"/>
                        </a:rPr>
                        <a:t> </a:t>
                      </a:r>
                      <a:r>
                        <a:rPr sz="1600" kern="800" spc="0" baseline="0" dirty="0">
                          <a:latin typeface="+mn-lt"/>
                          <a:cs typeface="Tahoma"/>
                        </a:rPr>
                        <a:t>INFORMATIVA</a:t>
                      </a: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58419" algn="just">
                        <a:lnSpc>
                          <a:spcPct val="100000"/>
                        </a:lnSpc>
                        <a:spcBef>
                          <a:spcPts val="305"/>
                        </a:spcBef>
                      </a:pPr>
                      <a:r>
                        <a:rPr sz="1600" kern="800" spc="0" baseline="0" dirty="0">
                          <a:latin typeface="+mn-lt"/>
                          <a:cs typeface="Tahoma"/>
                        </a:rPr>
                        <a:t>Un adeguato sistema informativo favorisce l’acquisizione di </a:t>
                      </a:r>
                      <a:r>
                        <a:rPr sz="1600" kern="800" spc="0" baseline="0" dirty="0" err="1">
                          <a:latin typeface="+mn-lt"/>
                          <a:cs typeface="Tahoma"/>
                        </a:rPr>
                        <a:t>informazioni</a:t>
                      </a:r>
                      <a:r>
                        <a:rPr sz="1600" kern="800" spc="0" baseline="0" dirty="0">
                          <a:latin typeface="+mn-lt"/>
                          <a:cs typeface="Tahoma"/>
                        </a:rPr>
                        <a:t> utili a intercettare i segnali della crisi </a:t>
                      </a:r>
                      <a:r>
                        <a:rPr sz="1600" kern="800" spc="0" baseline="0" dirty="0" err="1">
                          <a:latin typeface="+mn-lt"/>
                          <a:cs typeface="Tahoma"/>
                        </a:rPr>
                        <a:t>d’impresa</a:t>
                      </a:r>
                      <a:r>
                        <a:rPr sz="1600" kern="800" spc="0" baseline="0" dirty="0">
                          <a:latin typeface="+mn-lt"/>
                          <a:cs typeface="Tahoma"/>
                        </a:rPr>
                        <a:t>.</a:t>
                      </a:r>
                      <a:r>
                        <a:rPr lang="it-IT" sz="1600" kern="800" spc="0" baseline="0" dirty="0">
                          <a:latin typeface="+mn-lt"/>
                          <a:cs typeface="Tahoma"/>
                        </a:rPr>
                        <a:t> </a:t>
                      </a:r>
                      <a:r>
                        <a:rPr sz="1600" kern="800" spc="0" baseline="0" dirty="0" err="1">
                          <a:latin typeface="+mn-lt"/>
                          <a:cs typeface="Tahoma"/>
                        </a:rPr>
                        <a:t>L’</a:t>
                      </a:r>
                      <a:r>
                        <a:rPr sz="1600" b="1" kern="800" spc="0" baseline="0" dirty="0" err="1">
                          <a:latin typeface="+mn-lt"/>
                          <a:cs typeface="Tahoma"/>
                        </a:rPr>
                        <a:t>attendibilità</a:t>
                      </a:r>
                      <a:r>
                        <a:rPr sz="1600" b="1" kern="800" spc="0" baseline="0" dirty="0">
                          <a:latin typeface="+mn-lt"/>
                          <a:cs typeface="Tahoma"/>
                        </a:rPr>
                        <a:t> del bilancio di esercizio</a:t>
                      </a:r>
                      <a:r>
                        <a:rPr sz="1600" kern="800" spc="0" baseline="0" dirty="0">
                          <a:latin typeface="+mn-lt"/>
                          <a:cs typeface="Tahoma"/>
                        </a:rPr>
                        <a:t>, quale </a:t>
                      </a:r>
                      <a:r>
                        <a:rPr sz="1600" kern="800" spc="0" baseline="0" dirty="0" err="1">
                          <a:latin typeface="+mn-lt"/>
                          <a:cs typeface="Tahoma"/>
                        </a:rPr>
                        <a:t>strumento</a:t>
                      </a:r>
                      <a:r>
                        <a:rPr sz="1600" kern="800" spc="0" baseline="0" dirty="0">
                          <a:latin typeface="+mn-lt"/>
                          <a:cs typeface="Tahoma"/>
                        </a:rPr>
                        <a:t> di</a:t>
                      </a:r>
                      <a:r>
                        <a:rPr lang="it-IT" sz="1600" kern="800" spc="0" baseline="0" dirty="0">
                          <a:latin typeface="+mn-lt"/>
                          <a:cs typeface="Tahoma"/>
                        </a:rPr>
                        <a:t> </a:t>
                      </a:r>
                      <a:r>
                        <a:rPr sz="1600" kern="800" spc="0" baseline="0" dirty="0" err="1">
                          <a:latin typeface="+mn-lt"/>
                          <a:cs typeface="Tahoma"/>
                        </a:rPr>
                        <a:t>comunicazione</a:t>
                      </a:r>
                      <a:r>
                        <a:rPr sz="1600" kern="800" spc="0" baseline="0" dirty="0">
                          <a:latin typeface="+mn-lt"/>
                          <a:cs typeface="Tahoma"/>
                        </a:rPr>
                        <a:t> dell’informativa finanziaria dell’impresa, </a:t>
                      </a:r>
                      <a:r>
                        <a:rPr sz="1600" kern="800" spc="0" baseline="0" dirty="0" err="1">
                          <a:latin typeface="+mn-lt"/>
                          <a:cs typeface="Tahoma"/>
                        </a:rPr>
                        <a:t>può</a:t>
                      </a:r>
                      <a:r>
                        <a:rPr sz="1600" kern="800" spc="0" baseline="0" dirty="0">
                          <a:latin typeface="+mn-lt"/>
                          <a:cs typeface="Tahoma"/>
                        </a:rPr>
                        <a:t> </a:t>
                      </a:r>
                      <a:r>
                        <a:rPr sz="1600" kern="800" spc="0" baseline="0" dirty="0" err="1">
                          <a:latin typeface="+mn-lt"/>
                          <a:cs typeface="Tahoma"/>
                        </a:rPr>
                        <a:t>ritenersi</a:t>
                      </a:r>
                      <a:r>
                        <a:rPr sz="1600" kern="800" spc="0" baseline="0" dirty="0">
                          <a:latin typeface="+mn-lt"/>
                          <a:cs typeface="Tahoma"/>
                        </a:rPr>
                        <a:t> </a:t>
                      </a:r>
                      <a:r>
                        <a:rPr sz="1600" b="1" kern="800" spc="0" baseline="0" dirty="0">
                          <a:latin typeface="+mn-lt"/>
                          <a:cs typeface="Tahoma"/>
                        </a:rPr>
                        <a:t>affidabile </a:t>
                      </a:r>
                      <a:r>
                        <a:rPr sz="1600" kern="800" spc="0" baseline="0" dirty="0">
                          <a:latin typeface="+mn-lt"/>
                          <a:cs typeface="Tahoma"/>
                        </a:rPr>
                        <a:t>quando, sommariamente, sono </a:t>
                      </a:r>
                      <a:r>
                        <a:rPr sz="1600" b="1" kern="800" spc="0" baseline="0" dirty="0">
                          <a:latin typeface="+mn-lt"/>
                          <a:cs typeface="Tahoma"/>
                        </a:rPr>
                        <a:t>rispettati </a:t>
                      </a:r>
                      <a:r>
                        <a:rPr sz="1600" kern="800" spc="0" baseline="0" dirty="0" err="1">
                          <a:latin typeface="+mn-lt"/>
                          <a:cs typeface="Tahoma"/>
                        </a:rPr>
                        <a:t>i</a:t>
                      </a:r>
                      <a:r>
                        <a:rPr sz="1600" kern="800" spc="0" baseline="0" dirty="0">
                          <a:latin typeface="+mn-lt"/>
                          <a:cs typeface="Tahoma"/>
                        </a:rPr>
                        <a:t> </a:t>
                      </a:r>
                      <a:r>
                        <a:rPr sz="1600" kern="800" spc="0" baseline="0" dirty="0" err="1">
                          <a:latin typeface="+mn-lt"/>
                          <a:cs typeface="Tahoma"/>
                        </a:rPr>
                        <a:t>seguenti</a:t>
                      </a:r>
                      <a:r>
                        <a:rPr sz="1600" kern="800" spc="0" baseline="0" dirty="0">
                          <a:latin typeface="+mn-lt"/>
                          <a:cs typeface="Tahoma"/>
                        </a:rPr>
                        <a:t> </a:t>
                      </a:r>
                      <a:r>
                        <a:rPr sz="1600" b="1" kern="800" spc="0" baseline="0" dirty="0">
                          <a:latin typeface="+mn-lt"/>
                          <a:cs typeface="Tahoma"/>
                        </a:rPr>
                        <a:t>obiettivi </a:t>
                      </a:r>
                      <a:r>
                        <a:rPr sz="1600" kern="800" spc="0" baseline="0" dirty="0">
                          <a:latin typeface="+mn-lt"/>
                          <a:cs typeface="Tahoma"/>
                        </a:rPr>
                        <a:t>di:</a:t>
                      </a:r>
                    </a:p>
                    <a:p>
                      <a:pPr marL="302260" marR="60325" indent="-234315" algn="just">
                        <a:lnSpc>
                          <a:spcPct val="100000"/>
                        </a:lnSpc>
                        <a:spcBef>
                          <a:spcPts val="40"/>
                        </a:spcBef>
                        <a:buAutoNum type="arabicPeriod"/>
                        <a:tabLst>
                          <a:tab pos="303530" algn="l"/>
                        </a:tabLst>
                      </a:pPr>
                      <a:r>
                        <a:rPr sz="1600" kern="800" spc="0" baseline="0" dirty="0">
                          <a:latin typeface="+mn-lt"/>
                          <a:cs typeface="Tahoma"/>
                        </a:rPr>
                        <a:t>adeguata valutazione dei saldi secondo i principi </a:t>
                      </a:r>
                      <a:r>
                        <a:rPr sz="1600" kern="800" spc="0" baseline="0" dirty="0" err="1">
                          <a:latin typeface="+mn-lt"/>
                          <a:cs typeface="Tahoma"/>
                        </a:rPr>
                        <a:t>contabili</a:t>
                      </a:r>
                      <a:r>
                        <a:rPr sz="1600" kern="800" spc="0" baseline="0" dirty="0">
                          <a:latin typeface="+mn-lt"/>
                          <a:cs typeface="Tahoma"/>
                        </a:rPr>
                        <a:t> di</a:t>
                      </a:r>
                      <a:r>
                        <a:rPr lang="it-IT" sz="1600" kern="800" spc="0" baseline="0" dirty="0">
                          <a:latin typeface="+mn-lt"/>
                          <a:cs typeface="Tahoma"/>
                        </a:rPr>
                        <a:t> </a:t>
                      </a:r>
                      <a:r>
                        <a:rPr sz="1600" kern="800" spc="0" baseline="0" dirty="0" err="1">
                          <a:latin typeface="+mn-lt"/>
                          <a:cs typeface="Tahoma"/>
                        </a:rPr>
                        <a:t>riferimento</a:t>
                      </a:r>
                      <a:r>
                        <a:rPr sz="1600" kern="800" spc="0" baseline="0" dirty="0">
                          <a:latin typeface="+mn-lt"/>
                          <a:cs typeface="Tahoma"/>
                        </a:rPr>
                        <a:t>, applicando i postulati di bilancio adottati in </a:t>
                      </a:r>
                      <a:r>
                        <a:rPr sz="1600" kern="800" spc="0" baseline="0" dirty="0" err="1">
                          <a:latin typeface="+mn-lt"/>
                          <a:cs typeface="Tahoma"/>
                        </a:rPr>
                        <a:t>tema</a:t>
                      </a:r>
                      <a:r>
                        <a:rPr lang="it-IT" sz="1600" kern="800" spc="0" baseline="0" dirty="0">
                          <a:latin typeface="+mn-lt"/>
                          <a:cs typeface="Tahoma"/>
                        </a:rPr>
                        <a:t> </a:t>
                      </a:r>
                      <a:r>
                        <a:rPr sz="1600" kern="800" spc="0" baseline="0" dirty="0">
                          <a:latin typeface="+mn-lt"/>
                          <a:cs typeface="Tahoma"/>
                        </a:rPr>
                        <a:t>di competenza, prudenza, fair value, ecc.;</a:t>
                      </a:r>
                    </a:p>
                    <a:p>
                      <a:pPr marL="302895" indent="-234950" algn="just">
                        <a:lnSpc>
                          <a:spcPct val="100000"/>
                        </a:lnSpc>
                        <a:buAutoNum type="arabicPeriod"/>
                        <a:tabLst>
                          <a:tab pos="303530" algn="l"/>
                        </a:tabLst>
                      </a:pPr>
                      <a:r>
                        <a:rPr sz="1600" kern="800" spc="0" baseline="0" dirty="0">
                          <a:latin typeface="+mn-lt"/>
                          <a:cs typeface="Tahoma"/>
                        </a:rPr>
                        <a:t>adeguata rappresentazione dei diritti e obblighi </a:t>
                      </a:r>
                      <a:r>
                        <a:rPr sz="1600" kern="800" spc="0" baseline="0" dirty="0" err="1">
                          <a:latin typeface="+mn-lt"/>
                          <a:cs typeface="Tahoma"/>
                        </a:rPr>
                        <a:t>giuridici</a:t>
                      </a:r>
                      <a:r>
                        <a:rPr sz="1600" kern="800" spc="0" baseline="0" dirty="0">
                          <a:latin typeface="+mn-lt"/>
                          <a:cs typeface="Tahoma"/>
                        </a:rPr>
                        <a:t> </a:t>
                      </a:r>
                      <a:r>
                        <a:rPr sz="1600" kern="800" spc="0" baseline="0" dirty="0" err="1">
                          <a:latin typeface="+mn-lt"/>
                          <a:cs typeface="Tahoma"/>
                        </a:rPr>
                        <a:t>che</a:t>
                      </a:r>
                      <a:r>
                        <a:rPr lang="it-IT" sz="1600" kern="800" spc="0" baseline="0" dirty="0">
                          <a:latin typeface="+mn-lt"/>
                          <a:cs typeface="Tahoma"/>
                        </a:rPr>
                        <a:t> </a:t>
                      </a:r>
                      <a:r>
                        <a:rPr sz="1600" kern="800" spc="0" baseline="0" dirty="0" err="1">
                          <a:latin typeface="+mn-lt"/>
                          <a:cs typeface="Tahoma"/>
                        </a:rPr>
                        <a:t>configurano</a:t>
                      </a:r>
                      <a:r>
                        <a:rPr sz="1600" kern="800" spc="0" baseline="0" dirty="0">
                          <a:latin typeface="+mn-lt"/>
                          <a:cs typeface="Tahoma"/>
                        </a:rPr>
                        <a:t> restrizioni alla proprietà e disponibilità </a:t>
                      </a:r>
                      <a:r>
                        <a:rPr sz="1600" kern="800" spc="0" baseline="0" dirty="0" err="1">
                          <a:latin typeface="+mn-lt"/>
                          <a:cs typeface="Tahoma"/>
                        </a:rPr>
                        <a:t>delle</a:t>
                      </a:r>
                      <a:r>
                        <a:rPr sz="1600" kern="800" spc="0" baseline="0" dirty="0">
                          <a:latin typeface="+mn-lt"/>
                          <a:cs typeface="Tahoma"/>
                        </a:rPr>
                        <a:t> </a:t>
                      </a:r>
                      <a:r>
                        <a:rPr sz="1600" kern="800" spc="0" baseline="0" dirty="0" err="1">
                          <a:latin typeface="+mn-lt"/>
                          <a:cs typeface="Tahoma"/>
                        </a:rPr>
                        <a:t>voci</a:t>
                      </a:r>
                      <a:r>
                        <a:rPr lang="it-IT" sz="1600" kern="800" spc="0" baseline="0" dirty="0">
                          <a:latin typeface="+mn-lt"/>
                          <a:cs typeface="Tahoma"/>
                        </a:rPr>
                        <a:t> </a:t>
                      </a:r>
                      <a:r>
                        <a:rPr sz="1600" kern="800" spc="0" baseline="0" dirty="0" err="1">
                          <a:latin typeface="+mn-lt"/>
                          <a:cs typeface="Tahoma"/>
                        </a:rPr>
                        <a:t>attive</a:t>
                      </a:r>
                      <a:r>
                        <a:rPr sz="1600" kern="800" spc="0" baseline="0" dirty="0">
                          <a:latin typeface="+mn-lt"/>
                          <a:cs typeface="Tahoma"/>
                        </a:rPr>
                        <a:t>, nonché impegni che condizionano la </a:t>
                      </a:r>
                      <a:r>
                        <a:rPr sz="1600" kern="800" spc="0" baseline="0" dirty="0" err="1">
                          <a:latin typeface="+mn-lt"/>
                          <a:cs typeface="Tahoma"/>
                        </a:rPr>
                        <a:t>rappresentazione</a:t>
                      </a:r>
                      <a:r>
                        <a:rPr sz="1600" kern="800" spc="0" baseline="0" dirty="0">
                          <a:latin typeface="+mn-lt"/>
                          <a:cs typeface="Tahoma"/>
                        </a:rPr>
                        <a:t> delle passività aziendali;</a:t>
                      </a:r>
                    </a:p>
                    <a:p>
                      <a:pPr marL="302260" marR="60325" indent="-234315" algn="just">
                        <a:lnSpc>
                          <a:spcPct val="100000"/>
                        </a:lnSpc>
                        <a:spcBef>
                          <a:spcPts val="50"/>
                        </a:spcBef>
                        <a:buAutoNum type="arabicPeriod" startAt="3"/>
                        <a:tabLst>
                          <a:tab pos="303530" algn="l"/>
                        </a:tabLst>
                      </a:pPr>
                      <a:r>
                        <a:rPr sz="1600" kern="800" spc="0" baseline="0" dirty="0">
                          <a:latin typeface="+mn-lt"/>
                          <a:cs typeface="Tahoma"/>
                        </a:rPr>
                        <a:t>adeguata presentazione e informativa (disclosure) </a:t>
                      </a:r>
                      <a:r>
                        <a:rPr sz="1600" kern="800" spc="0" baseline="0" dirty="0" err="1">
                          <a:latin typeface="+mn-lt"/>
                          <a:cs typeface="Tahoma"/>
                        </a:rPr>
                        <a:t>delle</a:t>
                      </a:r>
                      <a:r>
                        <a:rPr sz="1600" kern="800" spc="0" baseline="0" dirty="0">
                          <a:latin typeface="+mn-lt"/>
                          <a:cs typeface="Tahoma"/>
                        </a:rPr>
                        <a:t> </a:t>
                      </a:r>
                      <a:r>
                        <a:rPr sz="1600" kern="800" spc="0" baseline="0" dirty="0" err="1">
                          <a:latin typeface="+mn-lt"/>
                          <a:cs typeface="Tahoma"/>
                        </a:rPr>
                        <a:t>operazioni</a:t>
                      </a:r>
                      <a:r>
                        <a:rPr sz="1600" kern="800" spc="0" baseline="0" dirty="0">
                          <a:latin typeface="+mn-lt"/>
                          <a:cs typeface="Tahoma"/>
                        </a:rPr>
                        <a:t> di gestione effettuate e dei saldi correlati </a:t>
                      </a:r>
                      <a:r>
                        <a:rPr sz="1600" kern="800" spc="0" baseline="0" dirty="0" err="1">
                          <a:latin typeface="+mn-lt"/>
                          <a:cs typeface="Tahoma"/>
                        </a:rPr>
                        <a:t>nelle</a:t>
                      </a:r>
                      <a:r>
                        <a:rPr sz="1600" kern="800" spc="0" baseline="0" dirty="0">
                          <a:latin typeface="+mn-lt"/>
                          <a:cs typeface="Tahoma"/>
                        </a:rPr>
                        <a:t> note</a:t>
                      </a:r>
                      <a:r>
                        <a:rPr lang="it-IT" sz="1600" kern="800" spc="0" baseline="0" dirty="0">
                          <a:latin typeface="+mn-lt"/>
                          <a:cs typeface="Tahoma"/>
                        </a:rPr>
                        <a:t> </a:t>
                      </a:r>
                      <a:r>
                        <a:rPr sz="1600" kern="800" spc="0" baseline="0" dirty="0" err="1">
                          <a:latin typeface="+mn-lt"/>
                          <a:cs typeface="Tahoma"/>
                        </a:rPr>
                        <a:t>esplicative</a:t>
                      </a:r>
                      <a:r>
                        <a:rPr sz="1600" kern="800" spc="0" baseline="0" dirty="0">
                          <a:latin typeface="+mn-lt"/>
                          <a:cs typeface="Tahoma"/>
                        </a:rPr>
                        <a:t> che corredano gli schemi di </a:t>
                      </a:r>
                      <a:r>
                        <a:rPr sz="1600" kern="800" spc="0" baseline="0" dirty="0" err="1">
                          <a:latin typeface="+mn-lt"/>
                          <a:cs typeface="Tahoma"/>
                        </a:rPr>
                        <a:t>bilancio</a:t>
                      </a:r>
                      <a:r>
                        <a:rPr sz="1600" kern="800" spc="0" baseline="0" dirty="0">
                          <a:latin typeface="+mn-lt"/>
                          <a:cs typeface="Tahoma"/>
                        </a:rPr>
                        <a:t>.</a:t>
                      </a:r>
                    </a:p>
                  </a:txBody>
                  <a:tcPr marL="0" marR="0" marT="290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3754380938"/>
                  </a:ext>
                </a:extLst>
              </a:tr>
            </a:tbl>
          </a:graphicData>
        </a:graphic>
      </p:graphicFrame>
      <p:sp>
        <p:nvSpPr>
          <p:cNvPr id="4" name="object 4">
            <a:extLst>
              <a:ext uri="{FF2B5EF4-FFF2-40B4-BE49-F238E27FC236}">
                <a16:creationId xmlns:a16="http://schemas.microsoft.com/office/drawing/2014/main" id="{2DEB0201-6E09-AFA6-4019-3E581DB1F95A}"/>
              </a:ext>
            </a:extLst>
          </p:cNvPr>
          <p:cNvSpPr txBox="1">
            <a:spLocks noGrp="1"/>
          </p:cNvSpPr>
          <p:nvPr>
            <p:ph type="sldNum" sz="quarter" idx="7"/>
          </p:nvPr>
        </p:nvSpPr>
        <p:spPr>
          <a:xfrm>
            <a:off x="4572000" y="4813855"/>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65</a:t>
            </a:fld>
            <a:endParaRPr dirty="0"/>
          </a:p>
        </p:txBody>
      </p:sp>
    </p:spTree>
    <p:extLst>
      <p:ext uri="{BB962C8B-B14F-4D97-AF65-F5344CB8AC3E}">
        <p14:creationId xmlns:p14="http://schemas.microsoft.com/office/powerpoint/2010/main" val="13054364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monitoraggio degli adeguati assetti</a:t>
            </a:r>
          </a:p>
        </p:txBody>
      </p:sp>
      <p:graphicFrame>
        <p:nvGraphicFramePr>
          <p:cNvPr id="3" name="Tabella 2">
            <a:extLst>
              <a:ext uri="{FF2B5EF4-FFF2-40B4-BE49-F238E27FC236}">
                <a16:creationId xmlns:a16="http://schemas.microsoft.com/office/drawing/2014/main" id="{A14205CE-3B8C-8748-EC8F-06B19BBCE54D}"/>
              </a:ext>
            </a:extLst>
          </p:cNvPr>
          <p:cNvGraphicFramePr>
            <a:graphicFrameLocks noGrp="1"/>
          </p:cNvGraphicFramePr>
          <p:nvPr>
            <p:extLst>
              <p:ext uri="{D42A27DB-BD31-4B8C-83A1-F6EECF244321}">
                <p14:modId xmlns:p14="http://schemas.microsoft.com/office/powerpoint/2010/main" val="3523044496"/>
              </p:ext>
            </p:extLst>
          </p:nvPr>
        </p:nvGraphicFramePr>
        <p:xfrm>
          <a:off x="1828800" y="870664"/>
          <a:ext cx="7127254" cy="2878931"/>
        </p:xfrm>
        <a:graphic>
          <a:graphicData uri="http://schemas.openxmlformats.org/drawingml/2006/table">
            <a:tbl>
              <a:tblPr firstRow="1" bandRow="1">
                <a:tableStyleId>{2D5ABB26-0587-4C30-8999-92F81FD0307C}</a:tableStyleId>
              </a:tblPr>
              <a:tblGrid>
                <a:gridCol w="1711555">
                  <a:extLst>
                    <a:ext uri="{9D8B030D-6E8A-4147-A177-3AD203B41FA5}">
                      <a16:colId xmlns:a16="http://schemas.microsoft.com/office/drawing/2014/main" val="1612422735"/>
                    </a:ext>
                  </a:extLst>
                </a:gridCol>
                <a:gridCol w="5415699">
                  <a:extLst>
                    <a:ext uri="{9D8B030D-6E8A-4147-A177-3AD203B41FA5}">
                      <a16:colId xmlns:a16="http://schemas.microsoft.com/office/drawing/2014/main" val="2919220623"/>
                    </a:ext>
                  </a:extLst>
                </a:gridCol>
              </a:tblGrid>
              <a:tr h="2130482">
                <a:tc>
                  <a:txBody>
                    <a:bodyPr/>
                    <a:lstStyle/>
                    <a:p>
                      <a:pPr marL="67310" algn="just">
                        <a:lnSpc>
                          <a:spcPct val="100000"/>
                        </a:lnSpc>
                        <a:spcBef>
                          <a:spcPts val="310"/>
                        </a:spcBef>
                      </a:pPr>
                      <a:r>
                        <a:rPr sz="1700" kern="800" spc="0" baseline="0" dirty="0">
                          <a:latin typeface="+mn-lt"/>
                          <a:cs typeface="Tahoma"/>
                        </a:rPr>
                        <a:t>ISA ITALIA 540</a:t>
                      </a:r>
                    </a:p>
                    <a:p>
                      <a:pPr marL="67310" marR="60325" algn="just">
                        <a:lnSpc>
                          <a:spcPct val="100000"/>
                        </a:lnSpc>
                        <a:spcBef>
                          <a:spcPts val="10"/>
                        </a:spcBef>
                      </a:pPr>
                      <a:r>
                        <a:rPr sz="1700" kern="800" spc="0" baseline="0" dirty="0">
                          <a:latin typeface="+mn-lt"/>
                          <a:cs typeface="Tahoma"/>
                        </a:rPr>
                        <a:t>REVISIONE DELLE STIME</a:t>
                      </a:r>
                      <a:r>
                        <a:rPr lang="it-IT" sz="1700" kern="800" spc="0" baseline="0" dirty="0">
                          <a:latin typeface="+mn-lt"/>
                          <a:cs typeface="Tahoma"/>
                        </a:rPr>
                        <a:t> </a:t>
                      </a:r>
                      <a:r>
                        <a:rPr sz="1700" kern="800" spc="0" baseline="0" dirty="0">
                          <a:latin typeface="+mn-lt"/>
                          <a:cs typeface="Tahoma"/>
                        </a:rPr>
                        <a:t>CONTABILI, INCLUSE LE</a:t>
                      </a:r>
                    </a:p>
                    <a:p>
                      <a:pPr marL="67310" marR="59055" algn="just">
                        <a:lnSpc>
                          <a:spcPct val="100000"/>
                        </a:lnSpc>
                        <a:spcBef>
                          <a:spcPts val="15"/>
                        </a:spcBef>
                      </a:pPr>
                      <a:r>
                        <a:rPr sz="1700" kern="800" spc="0" baseline="0" dirty="0">
                          <a:latin typeface="+mn-lt"/>
                          <a:cs typeface="Tahoma"/>
                        </a:rPr>
                        <a:t>STIME CONTABILI DEL FAIR</a:t>
                      </a:r>
                      <a:r>
                        <a:rPr lang="it-IT" sz="1700" kern="800" spc="0" baseline="0" dirty="0">
                          <a:latin typeface="+mn-lt"/>
                          <a:cs typeface="Tahoma"/>
                        </a:rPr>
                        <a:t> </a:t>
                      </a:r>
                      <a:r>
                        <a:rPr sz="1700" kern="800" spc="0" baseline="0" dirty="0">
                          <a:latin typeface="+mn-lt"/>
                          <a:cs typeface="Tahoma"/>
                        </a:rPr>
                        <a:t>VALUE E DELLA RELATIVA</a:t>
                      </a:r>
                      <a:r>
                        <a:rPr lang="it-IT" sz="1700" kern="800" spc="0" baseline="0" dirty="0">
                          <a:latin typeface="+mn-lt"/>
                          <a:cs typeface="Tahoma"/>
                        </a:rPr>
                        <a:t> </a:t>
                      </a:r>
                      <a:r>
                        <a:rPr sz="1700" kern="800" spc="0" baseline="0" dirty="0">
                          <a:latin typeface="+mn-lt"/>
                          <a:cs typeface="Tahoma"/>
                        </a:rPr>
                        <a:t>INFORMATIVA</a:t>
                      </a:r>
                    </a:p>
                  </a:txBody>
                  <a:tcPr marL="0" marR="0" marT="295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58419" algn="just">
                        <a:lnSpc>
                          <a:spcPct val="100000"/>
                        </a:lnSpc>
                        <a:spcBef>
                          <a:spcPts val="10"/>
                        </a:spcBef>
                      </a:pPr>
                      <a:r>
                        <a:rPr sz="1700" kern="800" spc="0" baseline="0" dirty="0">
                          <a:latin typeface="+mn-lt"/>
                          <a:cs typeface="Tahoma"/>
                        </a:rPr>
                        <a:t>Al riguardo, l’ISA Italia 540 sottolinea l’attenzione del </a:t>
                      </a:r>
                      <a:r>
                        <a:rPr sz="1700" kern="800" spc="0" baseline="0" dirty="0" err="1">
                          <a:latin typeface="+mn-lt"/>
                          <a:cs typeface="Tahoma"/>
                        </a:rPr>
                        <a:t>revisore</a:t>
                      </a:r>
                      <a:r>
                        <a:rPr lang="it-IT" sz="1700" kern="800" spc="0" baseline="0" dirty="0">
                          <a:latin typeface="+mn-lt"/>
                          <a:cs typeface="Tahoma"/>
                        </a:rPr>
                        <a:t> </a:t>
                      </a:r>
                      <a:r>
                        <a:rPr sz="1700" kern="800" spc="0" baseline="0" dirty="0" err="1">
                          <a:latin typeface="+mn-lt"/>
                          <a:cs typeface="Tahoma"/>
                        </a:rPr>
                        <a:t>nell’effettuare</a:t>
                      </a:r>
                      <a:r>
                        <a:rPr sz="1700" kern="800" spc="0" baseline="0" dirty="0">
                          <a:latin typeface="+mn-lt"/>
                          <a:cs typeface="Tahoma"/>
                        </a:rPr>
                        <a:t> adeguate e approfondite </a:t>
                      </a:r>
                      <a:r>
                        <a:rPr sz="1700" b="1" kern="800" spc="0" baseline="0" dirty="0">
                          <a:latin typeface="+mn-lt"/>
                          <a:cs typeface="Tahoma"/>
                        </a:rPr>
                        <a:t>review di </a:t>
                      </a:r>
                      <a:r>
                        <a:rPr sz="1700" b="1" kern="800" spc="0" baseline="0" dirty="0" err="1">
                          <a:latin typeface="+mn-lt"/>
                          <a:cs typeface="Tahoma"/>
                        </a:rPr>
                        <a:t>alcune</a:t>
                      </a:r>
                      <a:r>
                        <a:rPr sz="1700" b="1" kern="800" spc="0" baseline="0" dirty="0">
                          <a:latin typeface="+mn-lt"/>
                          <a:cs typeface="Tahoma"/>
                        </a:rPr>
                        <a:t> poste critiche del bilancio</a:t>
                      </a:r>
                      <a:r>
                        <a:rPr sz="1700" kern="800" spc="0" baseline="0" dirty="0">
                          <a:latin typeface="+mn-lt"/>
                          <a:cs typeface="Tahoma"/>
                        </a:rPr>
                        <a:t>, in particolare delle </a:t>
                      </a:r>
                      <a:r>
                        <a:rPr sz="1700" b="1" kern="800" spc="0" baseline="0" dirty="0">
                          <a:latin typeface="+mn-lt"/>
                          <a:cs typeface="Tahoma"/>
                        </a:rPr>
                        <a:t>stime </a:t>
                      </a:r>
                      <a:r>
                        <a:rPr sz="1700" b="1" kern="800" spc="0" baseline="0" dirty="0" err="1">
                          <a:latin typeface="+mn-lt"/>
                          <a:cs typeface="Tahoma"/>
                        </a:rPr>
                        <a:t>contabili</a:t>
                      </a:r>
                      <a:r>
                        <a:rPr sz="1700" kern="800" spc="0" baseline="0" dirty="0">
                          <a:latin typeface="+mn-lt"/>
                          <a:cs typeface="Tahoma"/>
                        </a:rPr>
                        <a:t>.</a:t>
                      </a:r>
                      <a:r>
                        <a:rPr lang="it-IT" sz="1700" kern="800" spc="0" baseline="0" dirty="0">
                          <a:latin typeface="+mn-lt"/>
                          <a:cs typeface="Tahoma"/>
                        </a:rPr>
                        <a:t> </a:t>
                      </a:r>
                      <a:r>
                        <a:rPr sz="1700" kern="800" spc="0" baseline="0" dirty="0">
                          <a:latin typeface="+mn-lt"/>
                          <a:cs typeface="Tahoma"/>
                        </a:rPr>
                        <a:t>Con l’introduzione delle nuove disposizioni in materia di crisi, </a:t>
                      </a:r>
                      <a:r>
                        <a:rPr sz="1700" kern="800" spc="0" baseline="0" dirty="0" err="1">
                          <a:latin typeface="+mn-lt"/>
                          <a:cs typeface="Tahoma"/>
                        </a:rPr>
                        <a:t>assumono</a:t>
                      </a:r>
                      <a:r>
                        <a:rPr sz="1700" kern="800" spc="0" baseline="0" dirty="0">
                          <a:latin typeface="+mn-lt"/>
                          <a:cs typeface="Tahoma"/>
                        </a:rPr>
                        <a:t> estrema rilevanza il </a:t>
                      </a:r>
                      <a:r>
                        <a:rPr sz="1700" b="1" kern="800" spc="0" baseline="0" dirty="0">
                          <a:latin typeface="+mn-lt"/>
                          <a:cs typeface="Tahoma"/>
                        </a:rPr>
                        <a:t>calcolo degli indicatori</a:t>
                      </a:r>
                      <a:r>
                        <a:rPr sz="1700" kern="800" spc="0" baseline="0" dirty="0">
                          <a:latin typeface="+mn-lt"/>
                          <a:cs typeface="Tahoma"/>
                        </a:rPr>
                        <a:t>, </a:t>
                      </a:r>
                      <a:r>
                        <a:rPr sz="1700" kern="800" spc="0" baseline="0" dirty="0" err="1">
                          <a:latin typeface="+mn-lt"/>
                          <a:cs typeface="Tahoma"/>
                        </a:rPr>
                        <a:t>che</a:t>
                      </a:r>
                      <a:r>
                        <a:rPr lang="it-IT" sz="1700" kern="800" spc="0" baseline="0" dirty="0">
                          <a:latin typeface="+mn-lt"/>
                          <a:cs typeface="Tahoma"/>
                        </a:rPr>
                        <a:t> </a:t>
                      </a:r>
                      <a:r>
                        <a:rPr sz="1700" kern="800" spc="0" baseline="0" dirty="0" err="1">
                          <a:latin typeface="+mn-lt"/>
                          <a:cs typeface="Tahoma"/>
                        </a:rPr>
                        <a:t>comporta</a:t>
                      </a:r>
                      <a:r>
                        <a:rPr sz="1700" kern="800" spc="0" baseline="0" dirty="0">
                          <a:latin typeface="+mn-lt"/>
                          <a:cs typeface="Tahoma"/>
                        </a:rPr>
                        <a:t> l’utilizzo dei dati di bilancio, nonché la </a:t>
                      </a:r>
                      <a:r>
                        <a:rPr sz="1700" kern="800" spc="0" baseline="0" dirty="0" err="1">
                          <a:latin typeface="+mn-lt"/>
                          <a:cs typeface="Tahoma"/>
                        </a:rPr>
                        <a:t>predisposizione</a:t>
                      </a:r>
                      <a:r>
                        <a:rPr lang="it-IT" sz="1700" kern="800" spc="0" baseline="0" dirty="0">
                          <a:latin typeface="+mn-lt"/>
                          <a:cs typeface="Tahoma"/>
                        </a:rPr>
                        <a:t> </a:t>
                      </a:r>
                      <a:r>
                        <a:rPr sz="1700" kern="800" spc="0" baseline="0" dirty="0">
                          <a:latin typeface="+mn-lt"/>
                          <a:cs typeface="Tahoma"/>
                        </a:rPr>
                        <a:t>di documenti previsionali (budget, piani, ecc.), che </a:t>
                      </a:r>
                      <a:r>
                        <a:rPr sz="1700" kern="800" spc="0" baseline="0" dirty="0" err="1">
                          <a:latin typeface="+mn-lt"/>
                          <a:cs typeface="Tahoma"/>
                        </a:rPr>
                        <a:t>hanno</a:t>
                      </a:r>
                      <a:r>
                        <a:rPr sz="1700" kern="800" spc="0" baseline="0" dirty="0">
                          <a:latin typeface="+mn-lt"/>
                          <a:cs typeface="Tahoma"/>
                        </a:rPr>
                        <a:t> come</a:t>
                      </a:r>
                      <a:r>
                        <a:rPr lang="it-IT" sz="1700" kern="800" spc="0" baseline="0" dirty="0">
                          <a:latin typeface="+mn-lt"/>
                          <a:cs typeface="Tahoma"/>
                        </a:rPr>
                        <a:t> </a:t>
                      </a:r>
                      <a:r>
                        <a:rPr sz="1700" kern="800" spc="0" baseline="0" dirty="0" err="1">
                          <a:latin typeface="+mn-lt"/>
                          <a:cs typeface="Tahoma"/>
                        </a:rPr>
                        <a:t>riferimento</a:t>
                      </a:r>
                      <a:r>
                        <a:rPr sz="1700" kern="800" spc="0" baseline="0" dirty="0">
                          <a:latin typeface="+mn-lt"/>
                          <a:cs typeface="Tahoma"/>
                        </a:rPr>
                        <a:t> i dati contabili a consuntivo. Da qui la </a:t>
                      </a:r>
                      <a:r>
                        <a:rPr sz="1700" kern="800" spc="0" baseline="0" dirty="0" err="1">
                          <a:latin typeface="+mn-lt"/>
                          <a:cs typeface="Tahoma"/>
                        </a:rPr>
                        <a:t>maggiore</a:t>
                      </a:r>
                      <a:r>
                        <a:rPr sz="1700" kern="800" spc="0" baseline="0" dirty="0">
                          <a:latin typeface="+mn-lt"/>
                          <a:cs typeface="Tahoma"/>
                        </a:rPr>
                        <a:t> </a:t>
                      </a:r>
                      <a:r>
                        <a:rPr sz="1700" kern="800" spc="0" baseline="0" dirty="0" err="1">
                          <a:latin typeface="+mn-lt"/>
                          <a:cs typeface="Tahoma"/>
                        </a:rPr>
                        <a:t>attenzione</a:t>
                      </a:r>
                      <a:r>
                        <a:rPr sz="1700" kern="800" spc="0" baseline="0" dirty="0">
                          <a:latin typeface="+mn-lt"/>
                          <a:cs typeface="Tahoma"/>
                        </a:rPr>
                        <a:t> di garanzia di attendibilità, veridicità e </a:t>
                      </a:r>
                      <a:r>
                        <a:rPr sz="1700" kern="800" spc="0" baseline="0" dirty="0" err="1">
                          <a:latin typeface="+mn-lt"/>
                          <a:cs typeface="Tahoma"/>
                        </a:rPr>
                        <a:t>correttezza</a:t>
                      </a:r>
                      <a:r>
                        <a:rPr sz="1700" kern="800" spc="0" baseline="0" dirty="0">
                          <a:latin typeface="+mn-lt"/>
                          <a:cs typeface="Tahoma"/>
                        </a:rPr>
                        <a:t> </a:t>
                      </a:r>
                      <a:r>
                        <a:rPr sz="1700" kern="800" spc="0" baseline="0" dirty="0" err="1">
                          <a:latin typeface="+mn-lt"/>
                          <a:cs typeface="Tahoma"/>
                        </a:rPr>
                        <a:t>dei</a:t>
                      </a:r>
                      <a:r>
                        <a:rPr lang="it-IT" sz="1700" kern="800" spc="0" baseline="0" dirty="0">
                          <a:latin typeface="+mn-lt"/>
                          <a:cs typeface="Tahoma"/>
                        </a:rPr>
                        <a:t> </a:t>
                      </a:r>
                      <a:r>
                        <a:rPr sz="1700" kern="800" spc="0" baseline="0" dirty="0" err="1">
                          <a:latin typeface="+mn-lt"/>
                          <a:cs typeface="Tahoma"/>
                        </a:rPr>
                        <a:t>dati</a:t>
                      </a:r>
                      <a:r>
                        <a:rPr sz="1700" kern="800" spc="0" baseline="0" dirty="0">
                          <a:latin typeface="+mn-lt"/>
                          <a:cs typeface="Tahoma"/>
                        </a:rPr>
                        <a:t> contabili.</a:t>
                      </a:r>
                    </a:p>
                  </a:txBody>
                  <a:tcPr marL="0" marR="0" marT="290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3754380938"/>
                  </a:ext>
                </a:extLst>
              </a:tr>
            </a:tbl>
          </a:graphicData>
        </a:graphic>
      </p:graphicFrame>
      <p:sp>
        <p:nvSpPr>
          <p:cNvPr id="2" name="object 4">
            <a:extLst>
              <a:ext uri="{FF2B5EF4-FFF2-40B4-BE49-F238E27FC236}">
                <a16:creationId xmlns:a16="http://schemas.microsoft.com/office/drawing/2014/main" id="{257F0617-6BF1-83F5-2DA0-CF8D0FAEA6E1}"/>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66</a:t>
            </a:fld>
            <a:endParaRPr dirty="0"/>
          </a:p>
        </p:txBody>
      </p:sp>
    </p:spTree>
    <p:extLst>
      <p:ext uri="{BB962C8B-B14F-4D97-AF65-F5344CB8AC3E}">
        <p14:creationId xmlns:p14="http://schemas.microsoft.com/office/powerpoint/2010/main" val="230137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365331" cy="530915"/>
          </a:xfrm>
          <a:prstGeom prst="rect">
            <a:avLst/>
          </a:prstGeom>
          <a:noFill/>
        </p:spPr>
        <p:txBody>
          <a:bodyPr wrap="square" rtlCol="0">
            <a:spAutoFit/>
          </a:bodyPr>
          <a:lstStyle/>
          <a:p>
            <a:pPr algn="ctr"/>
            <a:r>
              <a:rPr lang="it-IT" sz="2850" dirty="0"/>
              <a:t>Il monitoraggio degli adeguati assetti</a:t>
            </a:r>
          </a:p>
        </p:txBody>
      </p:sp>
      <p:graphicFrame>
        <p:nvGraphicFramePr>
          <p:cNvPr id="2" name="Tabella 1">
            <a:extLst>
              <a:ext uri="{FF2B5EF4-FFF2-40B4-BE49-F238E27FC236}">
                <a16:creationId xmlns:a16="http://schemas.microsoft.com/office/drawing/2014/main" id="{3F8C6437-391A-4C8A-A7C0-37658BE3812C}"/>
              </a:ext>
            </a:extLst>
          </p:cNvPr>
          <p:cNvGraphicFramePr>
            <a:graphicFrameLocks noGrp="1"/>
          </p:cNvGraphicFramePr>
          <p:nvPr>
            <p:extLst>
              <p:ext uri="{D42A27DB-BD31-4B8C-83A1-F6EECF244321}">
                <p14:modId xmlns:p14="http://schemas.microsoft.com/office/powerpoint/2010/main" val="1989442156"/>
              </p:ext>
            </p:extLst>
          </p:nvPr>
        </p:nvGraphicFramePr>
        <p:xfrm>
          <a:off x="1828800" y="895350"/>
          <a:ext cx="7219165" cy="3954621"/>
        </p:xfrm>
        <a:graphic>
          <a:graphicData uri="http://schemas.openxmlformats.org/drawingml/2006/table">
            <a:tbl>
              <a:tblPr firstRow="1" bandRow="1">
                <a:tableStyleId>{2D5ABB26-0587-4C30-8999-92F81FD0307C}</a:tableStyleId>
              </a:tblPr>
              <a:tblGrid>
                <a:gridCol w="2367848">
                  <a:extLst>
                    <a:ext uri="{9D8B030D-6E8A-4147-A177-3AD203B41FA5}">
                      <a16:colId xmlns:a16="http://schemas.microsoft.com/office/drawing/2014/main" val="1393866872"/>
                    </a:ext>
                  </a:extLst>
                </a:gridCol>
                <a:gridCol w="4851317">
                  <a:extLst>
                    <a:ext uri="{9D8B030D-6E8A-4147-A177-3AD203B41FA5}">
                      <a16:colId xmlns:a16="http://schemas.microsoft.com/office/drawing/2014/main" val="2340342052"/>
                    </a:ext>
                  </a:extLst>
                </a:gridCol>
              </a:tblGrid>
              <a:tr h="1672209">
                <a:tc>
                  <a:txBody>
                    <a:bodyPr/>
                    <a:lstStyle/>
                    <a:p>
                      <a:pPr marL="67310" marR="59690">
                        <a:lnSpc>
                          <a:spcPct val="100600"/>
                        </a:lnSpc>
                        <a:spcBef>
                          <a:spcPts val="305"/>
                        </a:spcBef>
                        <a:tabLst>
                          <a:tab pos="845185" algn="l"/>
                          <a:tab pos="1232535" algn="l"/>
                          <a:tab pos="1420495" algn="l"/>
                          <a:tab pos="1543685" algn="l"/>
                          <a:tab pos="1644650" algn="l"/>
                        </a:tabLst>
                      </a:pPr>
                      <a:r>
                        <a:rPr sz="1600" spc="-5" dirty="0">
                          <a:latin typeface="+mn-lt"/>
                          <a:cs typeface="Tahoma"/>
                        </a:rPr>
                        <a:t>ISA ITALIA 402</a:t>
                      </a:r>
                      <a:r>
                        <a:rPr lang="it-IT" sz="1600" spc="-5" dirty="0">
                          <a:latin typeface="+mn-lt"/>
                          <a:cs typeface="Tahoma"/>
                        </a:rPr>
                        <a:t> </a:t>
                      </a:r>
                      <a:r>
                        <a:rPr sz="1600" spc="-5" dirty="0">
                          <a:latin typeface="+mn-lt"/>
                          <a:cs typeface="Tahoma"/>
                        </a:rPr>
                        <a:t>CONSIDERA</a:t>
                      </a:r>
                      <a:r>
                        <a:rPr sz="1600" spc="-10" dirty="0">
                          <a:latin typeface="+mn-lt"/>
                          <a:cs typeface="Tahoma"/>
                        </a:rPr>
                        <a:t>Z</a:t>
                      </a:r>
                      <a:r>
                        <a:rPr sz="1600" spc="-5" dirty="0">
                          <a:latin typeface="+mn-lt"/>
                          <a:cs typeface="Tahoma"/>
                        </a:rPr>
                        <a:t>ION</a:t>
                      </a:r>
                      <a:r>
                        <a:rPr sz="1600" dirty="0">
                          <a:latin typeface="+mn-lt"/>
                          <a:cs typeface="Tahoma"/>
                        </a:rPr>
                        <a:t>I</a:t>
                      </a:r>
                      <a:r>
                        <a:rPr lang="it-IT" sz="1600" dirty="0">
                          <a:latin typeface="+mn-lt"/>
                          <a:cs typeface="Tahoma"/>
                        </a:rPr>
                        <a:t> </a:t>
                      </a:r>
                      <a:r>
                        <a:rPr sz="1600" spc="-5" dirty="0">
                          <a:latin typeface="+mn-lt"/>
                          <a:cs typeface="Tahoma"/>
                        </a:rPr>
                        <a:t>SULLA</a:t>
                      </a:r>
                      <a:r>
                        <a:rPr lang="it-IT" sz="1600" spc="-5" dirty="0">
                          <a:latin typeface="+mn-lt"/>
                          <a:cs typeface="Tahoma"/>
                        </a:rPr>
                        <a:t> </a:t>
                      </a:r>
                      <a:r>
                        <a:rPr sz="1600" dirty="0">
                          <a:latin typeface="+mn-lt"/>
                          <a:cs typeface="Tahoma"/>
                        </a:rPr>
                        <a:t>R</a:t>
                      </a:r>
                      <a:r>
                        <a:rPr sz="1600" spc="-5" dirty="0">
                          <a:latin typeface="+mn-lt"/>
                          <a:cs typeface="Tahoma"/>
                        </a:rPr>
                        <a:t>E</a:t>
                      </a:r>
                      <a:r>
                        <a:rPr sz="1600" dirty="0">
                          <a:latin typeface="+mn-lt"/>
                          <a:cs typeface="Tahoma"/>
                        </a:rPr>
                        <a:t>VISIONE</a:t>
                      </a:r>
                      <a:r>
                        <a:rPr lang="it-IT" sz="1600" dirty="0">
                          <a:latin typeface="+mn-lt"/>
                          <a:cs typeface="Tahoma"/>
                        </a:rPr>
                        <a:t> </a:t>
                      </a:r>
                      <a:r>
                        <a:rPr sz="1600" dirty="0">
                          <a:latin typeface="+mn-lt"/>
                          <a:cs typeface="Tahoma"/>
                        </a:rPr>
                        <a:t>CONTABILE</a:t>
                      </a:r>
                      <a:r>
                        <a:rPr lang="it-IT" sz="1600" dirty="0">
                          <a:latin typeface="+mn-lt"/>
                          <a:cs typeface="Tahoma"/>
                        </a:rPr>
                        <a:t> </a:t>
                      </a:r>
                      <a:r>
                        <a:rPr sz="1600" spc="-5" dirty="0">
                          <a:latin typeface="+mn-lt"/>
                          <a:cs typeface="Tahoma"/>
                        </a:rPr>
                        <a:t>DI</a:t>
                      </a:r>
                      <a:r>
                        <a:rPr lang="it-IT" sz="1600" spc="-5" dirty="0">
                          <a:latin typeface="+mn-lt"/>
                          <a:cs typeface="Tahoma"/>
                        </a:rPr>
                        <a:t> </a:t>
                      </a:r>
                      <a:r>
                        <a:rPr sz="1600" dirty="0">
                          <a:latin typeface="+mn-lt"/>
                          <a:cs typeface="Tahoma"/>
                        </a:rPr>
                        <a:t>U</a:t>
                      </a:r>
                      <a:r>
                        <a:rPr sz="1600" spc="-5" dirty="0">
                          <a:latin typeface="+mn-lt"/>
                          <a:cs typeface="Tahoma"/>
                        </a:rPr>
                        <a:t>N</a:t>
                      </a:r>
                      <a:r>
                        <a:rPr sz="1600" dirty="0">
                          <a:latin typeface="+mn-lt"/>
                          <a:cs typeface="Tahoma"/>
                        </a:rPr>
                        <a:t>’IMP</a:t>
                      </a:r>
                      <a:r>
                        <a:rPr sz="1600" spc="-5" dirty="0">
                          <a:latin typeface="+mn-lt"/>
                          <a:cs typeface="Tahoma"/>
                        </a:rPr>
                        <a:t>R</a:t>
                      </a:r>
                      <a:r>
                        <a:rPr sz="1600" dirty="0">
                          <a:latin typeface="+mn-lt"/>
                          <a:cs typeface="Tahoma"/>
                        </a:rPr>
                        <a:t>ESA</a:t>
                      </a:r>
                      <a:r>
                        <a:rPr lang="it-IT" sz="1600" dirty="0">
                          <a:latin typeface="+mn-lt"/>
                          <a:cs typeface="Tahoma"/>
                        </a:rPr>
                        <a:t> </a:t>
                      </a:r>
                      <a:r>
                        <a:rPr sz="1600" spc="-5" dirty="0">
                          <a:latin typeface="+mn-lt"/>
                          <a:cs typeface="Tahoma"/>
                        </a:rPr>
                        <a:t>C</a:t>
                      </a:r>
                      <a:r>
                        <a:rPr sz="1600" dirty="0">
                          <a:latin typeface="+mn-lt"/>
                          <a:cs typeface="Tahoma"/>
                        </a:rPr>
                        <a:t>HE</a:t>
                      </a:r>
                      <a:r>
                        <a:rPr lang="it-IT" sz="1600" dirty="0">
                          <a:latin typeface="+mn-lt"/>
                          <a:cs typeface="Tahoma"/>
                        </a:rPr>
                        <a:t> </a:t>
                      </a:r>
                      <a:r>
                        <a:rPr sz="1600" dirty="0">
                          <a:latin typeface="+mn-lt"/>
                          <a:cs typeface="Tahoma"/>
                        </a:rPr>
                        <a:t>ES</a:t>
                      </a:r>
                      <a:r>
                        <a:rPr sz="1600" spc="-5" dirty="0">
                          <a:latin typeface="+mn-lt"/>
                          <a:cs typeface="Tahoma"/>
                        </a:rPr>
                        <a:t>T</a:t>
                      </a:r>
                      <a:r>
                        <a:rPr sz="1600" dirty="0">
                          <a:latin typeface="+mn-lt"/>
                          <a:cs typeface="Tahoma"/>
                        </a:rPr>
                        <a:t>ER</a:t>
                      </a:r>
                      <a:r>
                        <a:rPr sz="1600" spc="-5" dirty="0">
                          <a:latin typeface="+mn-lt"/>
                          <a:cs typeface="Tahoma"/>
                        </a:rPr>
                        <a:t>N</a:t>
                      </a:r>
                      <a:r>
                        <a:rPr sz="1600" dirty="0">
                          <a:latin typeface="+mn-lt"/>
                          <a:cs typeface="Tahoma"/>
                        </a:rPr>
                        <a:t>ALIZ</a:t>
                      </a:r>
                      <a:r>
                        <a:rPr sz="1600" spc="-10" dirty="0">
                          <a:latin typeface="+mn-lt"/>
                          <a:cs typeface="Tahoma"/>
                        </a:rPr>
                        <a:t>Z</a:t>
                      </a:r>
                      <a:r>
                        <a:rPr lang="it-IT" sz="1600" spc="-10" dirty="0">
                          <a:latin typeface="+mn-lt"/>
                          <a:cs typeface="Tahoma"/>
                        </a:rPr>
                        <a:t>A </a:t>
                      </a:r>
                      <a:r>
                        <a:rPr sz="1600" spc="-5" dirty="0">
                          <a:latin typeface="+mn-lt"/>
                          <a:cs typeface="Tahoma"/>
                        </a:rPr>
                        <a:t>A</a:t>
                      </a:r>
                      <a:r>
                        <a:rPr sz="1600" dirty="0">
                          <a:latin typeface="+mn-lt"/>
                          <a:cs typeface="Tahoma"/>
                        </a:rPr>
                        <a:t>TTIV</a:t>
                      </a:r>
                      <a:r>
                        <a:rPr sz="1600" spc="-10" dirty="0">
                          <a:latin typeface="+mn-lt"/>
                          <a:cs typeface="Tahoma"/>
                        </a:rPr>
                        <a:t>I</a:t>
                      </a:r>
                      <a:r>
                        <a:rPr sz="1600" dirty="0">
                          <a:latin typeface="+mn-lt"/>
                          <a:cs typeface="Tahoma"/>
                        </a:rPr>
                        <a:t>TÀ</a:t>
                      </a:r>
                      <a:r>
                        <a:rPr lang="it-IT" sz="1600" dirty="0">
                          <a:latin typeface="+mn-lt"/>
                          <a:cs typeface="Tahoma"/>
                        </a:rPr>
                        <a:t> </a:t>
                      </a:r>
                      <a:r>
                        <a:rPr sz="1600" spc="-5" dirty="0">
                          <a:latin typeface="+mn-lt"/>
                          <a:cs typeface="Tahoma"/>
                        </a:rPr>
                        <a:t>AVVALENDOSI</a:t>
                      </a:r>
                      <a:r>
                        <a:rPr sz="1600" spc="60" dirty="0">
                          <a:latin typeface="+mn-lt"/>
                          <a:cs typeface="Tahoma"/>
                        </a:rPr>
                        <a:t> </a:t>
                      </a:r>
                      <a:r>
                        <a:rPr sz="1600" spc="-5" dirty="0">
                          <a:latin typeface="+mn-lt"/>
                          <a:cs typeface="Tahoma"/>
                        </a:rPr>
                        <a:t>DI</a:t>
                      </a:r>
                      <a:r>
                        <a:rPr sz="1600" spc="65" dirty="0">
                          <a:latin typeface="+mn-lt"/>
                          <a:cs typeface="Tahoma"/>
                        </a:rPr>
                        <a:t> </a:t>
                      </a:r>
                      <a:r>
                        <a:rPr sz="1600" spc="-5" dirty="0">
                          <a:latin typeface="+mn-lt"/>
                          <a:cs typeface="Tahoma"/>
                        </a:rPr>
                        <a:t>FORNITORI</a:t>
                      </a:r>
                      <a:r>
                        <a:rPr lang="it-IT" sz="1600" spc="-5" dirty="0">
                          <a:latin typeface="+mn-lt"/>
                          <a:cs typeface="Tahoma"/>
                        </a:rPr>
                        <a:t> </a:t>
                      </a:r>
                      <a:r>
                        <a:rPr sz="1600" spc="-5" dirty="0">
                          <a:latin typeface="+mn-lt"/>
                          <a:cs typeface="Tahoma"/>
                        </a:rPr>
                        <a:t>ESTERNI</a:t>
                      </a:r>
                      <a:endParaRPr sz="1600" dirty="0">
                        <a:latin typeface="+mn-lt"/>
                        <a:cs typeface="Tahoma"/>
                      </a:endParaRPr>
                    </a:p>
                  </a:txBody>
                  <a:tcPr marL="0" marR="0" marT="290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59055" algn="just">
                        <a:lnSpc>
                          <a:spcPct val="100600"/>
                        </a:lnSpc>
                        <a:spcBef>
                          <a:spcPts val="305"/>
                        </a:spcBef>
                      </a:pPr>
                      <a:r>
                        <a:rPr sz="1600" spc="-5" dirty="0">
                          <a:latin typeface="+mn-lt"/>
                          <a:cs typeface="Tahoma"/>
                        </a:rPr>
                        <a:t>Gran parte delle rilevazioni </a:t>
                      </a:r>
                      <a:r>
                        <a:rPr sz="1600" dirty="0">
                          <a:latin typeface="+mn-lt"/>
                          <a:cs typeface="Tahoma"/>
                        </a:rPr>
                        <a:t>dei </a:t>
                      </a:r>
                      <a:r>
                        <a:rPr sz="1600" spc="-5" dirty="0">
                          <a:latin typeface="+mn-lt"/>
                          <a:cs typeface="Tahoma"/>
                        </a:rPr>
                        <a:t>fatti </a:t>
                      </a:r>
                      <a:r>
                        <a:rPr sz="1600" dirty="0">
                          <a:latin typeface="+mn-lt"/>
                          <a:cs typeface="Tahoma"/>
                        </a:rPr>
                        <a:t>di </a:t>
                      </a:r>
                      <a:r>
                        <a:rPr sz="1600" spc="-5" dirty="0">
                          <a:latin typeface="+mn-lt"/>
                          <a:cs typeface="Tahoma"/>
                        </a:rPr>
                        <a:t>gestione delle </a:t>
                      </a:r>
                      <a:r>
                        <a:rPr sz="1600" spc="-5" dirty="0" err="1">
                          <a:latin typeface="+mn-lt"/>
                          <a:cs typeface="Tahoma"/>
                        </a:rPr>
                        <a:t>aziende</a:t>
                      </a:r>
                      <a:r>
                        <a:rPr sz="1600" spc="-5" dirty="0">
                          <a:latin typeface="+mn-lt"/>
                          <a:cs typeface="Tahoma"/>
                        </a:rPr>
                        <a:t> di</a:t>
                      </a:r>
                      <a:r>
                        <a:rPr lang="it-IT" sz="1600" spc="-5" dirty="0">
                          <a:latin typeface="+mn-lt"/>
                          <a:cs typeface="Tahoma"/>
                        </a:rPr>
                        <a:t> </a:t>
                      </a:r>
                      <a:r>
                        <a:rPr sz="1600" spc="-5" dirty="0" err="1">
                          <a:latin typeface="+mn-lt"/>
                          <a:cs typeface="Tahoma"/>
                        </a:rPr>
                        <a:t>minori</a:t>
                      </a:r>
                      <a:r>
                        <a:rPr sz="1600" spc="-5" dirty="0">
                          <a:latin typeface="+mn-lt"/>
                          <a:cs typeface="Tahoma"/>
                        </a:rPr>
                        <a:t> dimensioni solitamente vengono esternalizzate come, per</a:t>
                      </a:r>
                      <a:r>
                        <a:rPr lang="it-IT" sz="1600" spc="-5" dirty="0">
                          <a:latin typeface="+mn-lt"/>
                          <a:cs typeface="Tahoma"/>
                        </a:rPr>
                        <a:t> </a:t>
                      </a:r>
                      <a:r>
                        <a:rPr sz="1600" spc="-5" dirty="0" err="1">
                          <a:latin typeface="+mn-lt"/>
                          <a:cs typeface="Tahoma"/>
                        </a:rPr>
                        <a:t>esempio</a:t>
                      </a:r>
                      <a:r>
                        <a:rPr sz="1600" spc="-5" dirty="0">
                          <a:latin typeface="+mn-lt"/>
                          <a:cs typeface="Tahoma"/>
                        </a:rPr>
                        <a:t>, la </a:t>
                      </a:r>
                      <a:r>
                        <a:rPr sz="1600" b="1" spc="-5" dirty="0">
                          <a:latin typeface="+mn-lt"/>
                          <a:cs typeface="Tahoma"/>
                        </a:rPr>
                        <a:t>tenuta della contabilità </a:t>
                      </a:r>
                      <a:r>
                        <a:rPr sz="1600" b="1" dirty="0">
                          <a:latin typeface="+mn-lt"/>
                          <a:cs typeface="Tahoma"/>
                        </a:rPr>
                        <a:t>e </a:t>
                      </a:r>
                      <a:r>
                        <a:rPr sz="1600" b="1" spc="-5" dirty="0">
                          <a:latin typeface="+mn-lt"/>
                          <a:cs typeface="Tahoma"/>
                        </a:rPr>
                        <a:t>dei libri contabili</a:t>
                      </a:r>
                      <a:r>
                        <a:rPr sz="1600" spc="-5" dirty="0">
                          <a:latin typeface="+mn-lt"/>
                          <a:cs typeface="Tahoma"/>
                        </a:rPr>
                        <a:t>, </a:t>
                      </a:r>
                      <a:r>
                        <a:rPr sz="1600" dirty="0" err="1">
                          <a:latin typeface="+mn-lt"/>
                          <a:cs typeface="Tahoma"/>
                        </a:rPr>
                        <a:t>gli</a:t>
                      </a:r>
                      <a:r>
                        <a:rPr lang="it-IT" sz="1600" dirty="0">
                          <a:latin typeface="+mn-lt"/>
                          <a:cs typeface="Tahoma"/>
                        </a:rPr>
                        <a:t> </a:t>
                      </a:r>
                      <a:r>
                        <a:rPr sz="1600" b="1" spc="-5" dirty="0" err="1">
                          <a:latin typeface="+mn-lt"/>
                          <a:cs typeface="Tahoma"/>
                        </a:rPr>
                        <a:t>adempimenti</a:t>
                      </a:r>
                      <a:r>
                        <a:rPr sz="1600" b="1" spc="-5" dirty="0">
                          <a:latin typeface="+mn-lt"/>
                          <a:cs typeface="Tahoma"/>
                        </a:rPr>
                        <a:t> </a:t>
                      </a:r>
                      <a:r>
                        <a:rPr sz="1600" b="1" spc="-5" dirty="0" err="1">
                          <a:latin typeface="+mn-lt"/>
                          <a:cs typeface="Tahoma"/>
                        </a:rPr>
                        <a:t>fiscali</a:t>
                      </a:r>
                      <a:r>
                        <a:rPr sz="1600" b="1" spc="-5" dirty="0">
                          <a:latin typeface="+mn-lt"/>
                          <a:cs typeface="Tahoma"/>
                        </a:rPr>
                        <a:t> </a:t>
                      </a:r>
                      <a:r>
                        <a:rPr sz="1600" dirty="0">
                          <a:latin typeface="+mn-lt"/>
                          <a:cs typeface="Tahoma"/>
                        </a:rPr>
                        <a:t>e </a:t>
                      </a:r>
                      <a:r>
                        <a:rPr sz="1600" b="1" spc="-5" dirty="0">
                          <a:latin typeface="+mn-lt"/>
                          <a:cs typeface="Tahoma"/>
                        </a:rPr>
                        <a:t>del lavoro </a:t>
                      </a:r>
                      <a:r>
                        <a:rPr sz="1600" spc="-5" dirty="0">
                          <a:latin typeface="+mn-lt"/>
                          <a:cs typeface="Tahoma"/>
                        </a:rPr>
                        <a:t>(elaborazione delle buste paga, </a:t>
                      </a:r>
                      <a:r>
                        <a:rPr sz="1600" spc="-5" dirty="0" err="1">
                          <a:latin typeface="+mn-lt"/>
                          <a:cs typeface="Tahoma"/>
                        </a:rPr>
                        <a:t>adempimenti</a:t>
                      </a:r>
                      <a:r>
                        <a:rPr lang="it-IT" sz="1600" spc="-5" dirty="0">
                          <a:latin typeface="+mn-lt"/>
                          <a:cs typeface="Tahoma"/>
                        </a:rPr>
                        <a:t> </a:t>
                      </a:r>
                      <a:r>
                        <a:rPr sz="1600" spc="-5" dirty="0" err="1">
                          <a:latin typeface="+mn-lt"/>
                          <a:cs typeface="Tahoma"/>
                        </a:rPr>
                        <a:t>contributivi</a:t>
                      </a:r>
                      <a:r>
                        <a:rPr sz="1600" spc="-5" dirty="0">
                          <a:latin typeface="+mn-lt"/>
                          <a:cs typeface="Tahoma"/>
                        </a:rPr>
                        <a:t> </a:t>
                      </a:r>
                      <a:r>
                        <a:rPr sz="1600" dirty="0">
                          <a:latin typeface="+mn-lt"/>
                          <a:cs typeface="Tahoma"/>
                        </a:rPr>
                        <a:t>e </a:t>
                      </a:r>
                      <a:r>
                        <a:rPr sz="1600" spc="-5" dirty="0">
                          <a:latin typeface="+mn-lt"/>
                          <a:cs typeface="Tahoma"/>
                        </a:rPr>
                        <a:t>assicurativi, tenuta dei libri del lavoro), </a:t>
                      </a:r>
                      <a:r>
                        <a:rPr sz="1600" dirty="0">
                          <a:latin typeface="+mn-lt"/>
                          <a:cs typeface="Tahoma"/>
                        </a:rPr>
                        <a:t>la </a:t>
                      </a:r>
                      <a:r>
                        <a:rPr sz="1600" b="1" spc="-5" dirty="0" err="1">
                          <a:latin typeface="+mn-lt"/>
                          <a:cs typeface="Tahoma"/>
                        </a:rPr>
                        <a:t>funzione</a:t>
                      </a:r>
                      <a:r>
                        <a:rPr sz="1600" b="1" spc="-5" dirty="0">
                          <a:latin typeface="+mn-lt"/>
                          <a:cs typeface="Tahoma"/>
                        </a:rPr>
                        <a:t> </a:t>
                      </a:r>
                      <a:r>
                        <a:rPr sz="1600" b="1" dirty="0">
                          <a:latin typeface="+mn-lt"/>
                          <a:cs typeface="Tahoma"/>
                        </a:rPr>
                        <a:t>IT </a:t>
                      </a:r>
                      <a:r>
                        <a:rPr sz="1600" dirty="0">
                          <a:latin typeface="+mn-lt"/>
                          <a:cs typeface="Tahoma"/>
                        </a:rPr>
                        <a:t>e </a:t>
                      </a:r>
                      <a:r>
                        <a:rPr sz="1600" spc="-5" dirty="0">
                          <a:latin typeface="+mn-lt"/>
                          <a:cs typeface="Tahoma"/>
                        </a:rPr>
                        <a:t>altro. </a:t>
                      </a:r>
                      <a:r>
                        <a:rPr sz="1600" dirty="0">
                          <a:latin typeface="+mn-lt"/>
                          <a:cs typeface="Tahoma"/>
                        </a:rPr>
                        <a:t>Tali </a:t>
                      </a:r>
                      <a:r>
                        <a:rPr sz="1600" spc="-5" dirty="0">
                          <a:latin typeface="+mn-lt"/>
                          <a:cs typeface="Tahoma"/>
                        </a:rPr>
                        <a:t>circostanze hanno certamente </a:t>
                      </a:r>
                      <a:r>
                        <a:rPr sz="1600" spc="-5" dirty="0" err="1">
                          <a:latin typeface="+mn-lt"/>
                          <a:cs typeface="Tahoma"/>
                        </a:rPr>
                        <a:t>impatto</a:t>
                      </a:r>
                      <a:r>
                        <a:rPr sz="1600" spc="-5" dirty="0">
                          <a:latin typeface="+mn-lt"/>
                          <a:cs typeface="Tahoma"/>
                        </a:rPr>
                        <a:t> </a:t>
                      </a:r>
                      <a:r>
                        <a:rPr sz="1600" spc="-5" dirty="0" err="1">
                          <a:latin typeface="+mn-lt"/>
                          <a:cs typeface="Tahoma"/>
                        </a:rPr>
                        <a:t>sulla</a:t>
                      </a:r>
                      <a:r>
                        <a:rPr lang="it-IT" sz="1600" spc="-5" dirty="0">
                          <a:latin typeface="+mn-lt"/>
                          <a:cs typeface="Tahoma"/>
                        </a:rPr>
                        <a:t> </a:t>
                      </a:r>
                      <a:r>
                        <a:rPr sz="1600" spc="-5" dirty="0" err="1">
                          <a:latin typeface="+mn-lt"/>
                          <a:cs typeface="Tahoma"/>
                        </a:rPr>
                        <a:t>valutazione</a:t>
                      </a:r>
                      <a:r>
                        <a:rPr sz="1600" spc="-5" dirty="0">
                          <a:latin typeface="+mn-lt"/>
                          <a:cs typeface="Tahoma"/>
                        </a:rPr>
                        <a:t> degli </a:t>
                      </a:r>
                      <a:r>
                        <a:rPr sz="1600" dirty="0">
                          <a:latin typeface="+mn-lt"/>
                          <a:cs typeface="Tahoma"/>
                        </a:rPr>
                        <a:t>assetti organizzativi-amministrativi. </a:t>
                      </a:r>
                      <a:r>
                        <a:rPr sz="1600" spc="-10" dirty="0">
                          <a:latin typeface="+mn-lt"/>
                          <a:cs typeface="Tahoma"/>
                        </a:rPr>
                        <a:t>Pertanto, </a:t>
                      </a:r>
                      <a:r>
                        <a:rPr sz="1600" spc="-5" dirty="0">
                          <a:latin typeface="+mn-lt"/>
                          <a:cs typeface="Tahoma"/>
                        </a:rPr>
                        <a:t>in</a:t>
                      </a:r>
                      <a:r>
                        <a:rPr lang="it-IT" sz="1600" spc="-5" dirty="0">
                          <a:latin typeface="+mn-lt"/>
                          <a:cs typeface="Tahoma"/>
                        </a:rPr>
                        <a:t> </a:t>
                      </a:r>
                      <a:r>
                        <a:rPr sz="1600" spc="-5" dirty="0" err="1">
                          <a:latin typeface="+mn-lt"/>
                          <a:cs typeface="Tahoma"/>
                        </a:rPr>
                        <a:t>caso</a:t>
                      </a:r>
                      <a:r>
                        <a:rPr sz="1600" spc="-5" dirty="0">
                          <a:latin typeface="+mn-lt"/>
                          <a:cs typeface="Tahoma"/>
                        </a:rPr>
                        <a:t> di esternalizzazione </a:t>
                      </a:r>
                      <a:r>
                        <a:rPr sz="1600" dirty="0">
                          <a:latin typeface="+mn-lt"/>
                          <a:cs typeface="Tahoma"/>
                        </a:rPr>
                        <a:t>dei processi </a:t>
                      </a:r>
                      <a:r>
                        <a:rPr sz="1600" spc="-5" dirty="0">
                          <a:latin typeface="+mn-lt"/>
                          <a:cs typeface="Tahoma"/>
                        </a:rPr>
                        <a:t>amministrativi </a:t>
                      </a:r>
                      <a:r>
                        <a:rPr sz="1600" dirty="0">
                          <a:latin typeface="+mn-lt"/>
                          <a:cs typeface="Tahoma"/>
                        </a:rPr>
                        <a:t>e </a:t>
                      </a:r>
                      <a:r>
                        <a:rPr sz="1600" spc="-5" dirty="0" err="1">
                          <a:latin typeface="+mn-lt"/>
                          <a:cs typeface="Tahoma"/>
                        </a:rPr>
                        <a:t>contabili</a:t>
                      </a:r>
                      <a:r>
                        <a:rPr sz="1600" spc="-5" dirty="0">
                          <a:latin typeface="+mn-lt"/>
                          <a:cs typeface="Tahoma"/>
                        </a:rPr>
                        <a:t>,</a:t>
                      </a:r>
                      <a:r>
                        <a:rPr lang="it-IT" sz="1600" spc="-5" dirty="0">
                          <a:latin typeface="+mn-lt"/>
                          <a:cs typeface="Tahoma"/>
                        </a:rPr>
                        <a:t> </a:t>
                      </a:r>
                      <a:r>
                        <a:rPr sz="1600" dirty="0" err="1">
                          <a:latin typeface="+mn-lt"/>
                          <a:cs typeface="Tahoma"/>
                        </a:rPr>
                        <a:t>occorre</a:t>
                      </a:r>
                      <a:r>
                        <a:rPr sz="1600" dirty="0">
                          <a:latin typeface="+mn-lt"/>
                          <a:cs typeface="Tahoma"/>
                        </a:rPr>
                        <a:t>:</a:t>
                      </a:r>
                    </a:p>
                    <a:p>
                      <a:pPr marL="302260" indent="-234315" algn="just">
                        <a:lnSpc>
                          <a:spcPct val="100000"/>
                        </a:lnSpc>
                        <a:spcBef>
                          <a:spcPts val="10"/>
                        </a:spcBef>
                        <a:buFont typeface="Symbol"/>
                        <a:buChar char=""/>
                        <a:tabLst>
                          <a:tab pos="302895" algn="l"/>
                        </a:tabLst>
                      </a:pPr>
                      <a:r>
                        <a:rPr sz="1600" spc="-5" dirty="0" err="1">
                          <a:latin typeface="+mn-lt"/>
                          <a:cs typeface="Tahoma"/>
                        </a:rPr>
                        <a:t>formalizzare</a:t>
                      </a:r>
                      <a:r>
                        <a:rPr lang="it-IT" sz="1600" spc="365" dirty="0">
                          <a:latin typeface="+mn-lt"/>
                          <a:cs typeface="Tahoma"/>
                        </a:rPr>
                        <a:t> </a:t>
                      </a:r>
                      <a:r>
                        <a:rPr sz="1600" spc="365" dirty="0">
                          <a:latin typeface="+mn-lt"/>
                          <a:cs typeface="Tahoma"/>
                        </a:rPr>
                        <a:t> </a:t>
                      </a:r>
                      <a:r>
                        <a:rPr sz="1600" spc="-5" dirty="0" err="1">
                          <a:latin typeface="+mn-lt"/>
                          <a:cs typeface="Tahoma"/>
                        </a:rPr>
                        <a:t>contrattualmente</a:t>
                      </a:r>
                      <a:r>
                        <a:rPr lang="it-IT" sz="1600" spc="365" dirty="0">
                          <a:latin typeface="+mn-lt"/>
                          <a:cs typeface="Tahoma"/>
                        </a:rPr>
                        <a:t> </a:t>
                      </a:r>
                      <a:r>
                        <a:rPr sz="1600" spc="365" dirty="0">
                          <a:latin typeface="+mn-lt"/>
                          <a:cs typeface="Tahoma"/>
                        </a:rPr>
                        <a:t> </a:t>
                      </a:r>
                      <a:r>
                        <a:rPr sz="1600" spc="-5" dirty="0">
                          <a:latin typeface="+mn-lt"/>
                          <a:cs typeface="Tahoma"/>
                        </a:rPr>
                        <a:t>le</a:t>
                      </a:r>
                      <a:r>
                        <a:rPr lang="it-IT" sz="1600" spc="365" dirty="0">
                          <a:latin typeface="+mn-lt"/>
                          <a:cs typeface="Tahoma"/>
                        </a:rPr>
                        <a:t> </a:t>
                      </a:r>
                      <a:r>
                        <a:rPr sz="1600" spc="370" dirty="0">
                          <a:latin typeface="+mn-lt"/>
                          <a:cs typeface="Tahoma"/>
                        </a:rPr>
                        <a:t> </a:t>
                      </a:r>
                      <a:r>
                        <a:rPr sz="1600" b="1" spc="-5" dirty="0" err="1">
                          <a:latin typeface="+mn-lt"/>
                          <a:cs typeface="Tahoma"/>
                        </a:rPr>
                        <a:t>responsabilità</a:t>
                      </a:r>
                      <a:r>
                        <a:rPr lang="it-IT" sz="1600" b="1" spc="-5" dirty="0">
                          <a:latin typeface="+mn-lt"/>
                          <a:cs typeface="Tahoma"/>
                        </a:rPr>
                        <a:t> </a:t>
                      </a:r>
                      <a:r>
                        <a:rPr sz="1600" spc="-5" dirty="0" err="1">
                          <a:latin typeface="+mn-lt"/>
                          <a:cs typeface="Tahoma"/>
                        </a:rPr>
                        <a:t>dell’imprenditore</a:t>
                      </a:r>
                      <a:r>
                        <a:rPr sz="1600" spc="-5" dirty="0">
                          <a:latin typeface="+mn-lt"/>
                          <a:cs typeface="Tahoma"/>
                        </a:rPr>
                        <a:t> </a:t>
                      </a:r>
                      <a:r>
                        <a:rPr sz="1600" dirty="0">
                          <a:latin typeface="+mn-lt"/>
                          <a:cs typeface="Tahoma"/>
                        </a:rPr>
                        <a:t>e</a:t>
                      </a:r>
                      <a:r>
                        <a:rPr sz="1600" spc="-10" dirty="0">
                          <a:latin typeface="+mn-lt"/>
                          <a:cs typeface="Tahoma"/>
                        </a:rPr>
                        <a:t> </a:t>
                      </a:r>
                      <a:r>
                        <a:rPr sz="1600" spc="-5" dirty="0">
                          <a:latin typeface="+mn-lt"/>
                          <a:cs typeface="Tahoma"/>
                        </a:rPr>
                        <a:t>del professionista</a:t>
                      </a:r>
                      <a:r>
                        <a:rPr sz="1600" spc="-10" dirty="0">
                          <a:latin typeface="+mn-lt"/>
                          <a:cs typeface="Tahoma"/>
                        </a:rPr>
                        <a:t> </a:t>
                      </a:r>
                      <a:r>
                        <a:rPr sz="1600" spc="-5" dirty="0">
                          <a:latin typeface="+mn-lt"/>
                          <a:cs typeface="Tahoma"/>
                        </a:rPr>
                        <a:t>(o</a:t>
                      </a:r>
                      <a:r>
                        <a:rPr sz="1600" spc="-15" dirty="0">
                          <a:latin typeface="+mn-lt"/>
                          <a:cs typeface="Tahoma"/>
                        </a:rPr>
                        <a:t> </a:t>
                      </a:r>
                      <a:r>
                        <a:rPr sz="1600" spc="-5" dirty="0">
                          <a:latin typeface="+mn-lt"/>
                          <a:cs typeface="Tahoma"/>
                        </a:rPr>
                        <a:t>società </a:t>
                      </a:r>
                      <a:r>
                        <a:rPr sz="1600" dirty="0">
                          <a:latin typeface="+mn-lt"/>
                          <a:cs typeface="Tahoma"/>
                        </a:rPr>
                        <a:t>di</a:t>
                      </a:r>
                      <a:r>
                        <a:rPr sz="1600" spc="-5" dirty="0">
                          <a:latin typeface="+mn-lt"/>
                          <a:cs typeface="Tahoma"/>
                        </a:rPr>
                        <a:t> servizi);</a:t>
                      </a:r>
                      <a:endParaRPr sz="1600" dirty="0">
                        <a:latin typeface="+mn-lt"/>
                        <a:cs typeface="Tahoma"/>
                      </a:endParaRPr>
                    </a:p>
                    <a:p>
                      <a:pPr marL="302260" marR="0" lvl="0" indent="-234950" algn="just" defTabSz="609585" rtl="0" eaLnBrk="1" fontAlgn="auto" latinLnBrk="0" hangingPunct="1">
                        <a:lnSpc>
                          <a:spcPct val="100000"/>
                        </a:lnSpc>
                        <a:spcBef>
                          <a:spcPts val="10"/>
                        </a:spcBef>
                        <a:spcAft>
                          <a:spcPts val="0"/>
                        </a:spcAft>
                        <a:buClrTx/>
                        <a:buSzTx/>
                        <a:buFont typeface="Symbol"/>
                        <a:buChar char=""/>
                        <a:tabLst>
                          <a:tab pos="302895" algn="l"/>
                        </a:tabLst>
                        <a:defRPr/>
                      </a:pPr>
                      <a:r>
                        <a:rPr sz="1600" spc="-5" dirty="0">
                          <a:latin typeface="+mn-lt"/>
                          <a:cs typeface="Tahoma"/>
                        </a:rPr>
                        <a:t>stabilire</a:t>
                      </a:r>
                      <a:r>
                        <a:rPr sz="1600" spc="10" dirty="0">
                          <a:latin typeface="+mn-lt"/>
                          <a:cs typeface="Tahoma"/>
                        </a:rPr>
                        <a:t> </a:t>
                      </a:r>
                      <a:r>
                        <a:rPr sz="1600" dirty="0">
                          <a:latin typeface="+mn-lt"/>
                          <a:cs typeface="Tahoma"/>
                        </a:rPr>
                        <a:t>i</a:t>
                      </a:r>
                      <a:r>
                        <a:rPr sz="1600" spc="10" dirty="0">
                          <a:latin typeface="+mn-lt"/>
                          <a:cs typeface="Tahoma"/>
                        </a:rPr>
                        <a:t> </a:t>
                      </a:r>
                      <a:r>
                        <a:rPr sz="1600" spc="-5" dirty="0">
                          <a:latin typeface="+mn-lt"/>
                          <a:cs typeface="Tahoma"/>
                        </a:rPr>
                        <a:t>livelli</a:t>
                      </a:r>
                      <a:r>
                        <a:rPr sz="1600" spc="10" dirty="0">
                          <a:latin typeface="+mn-lt"/>
                          <a:cs typeface="Tahoma"/>
                        </a:rPr>
                        <a:t> </a:t>
                      </a:r>
                      <a:r>
                        <a:rPr sz="1600" spc="-5" dirty="0">
                          <a:latin typeface="+mn-lt"/>
                          <a:cs typeface="Tahoma"/>
                        </a:rPr>
                        <a:t>di</a:t>
                      </a:r>
                      <a:r>
                        <a:rPr sz="1600" spc="10" dirty="0">
                          <a:latin typeface="+mn-lt"/>
                          <a:cs typeface="Tahoma"/>
                        </a:rPr>
                        <a:t> </a:t>
                      </a:r>
                      <a:r>
                        <a:rPr sz="1600" b="1" spc="-5" dirty="0">
                          <a:latin typeface="+mn-lt"/>
                          <a:cs typeface="Tahoma"/>
                        </a:rPr>
                        <a:t>interazione</a:t>
                      </a:r>
                      <a:r>
                        <a:rPr sz="1600" b="1" spc="25" dirty="0">
                          <a:latin typeface="+mn-lt"/>
                          <a:cs typeface="Tahoma"/>
                        </a:rPr>
                        <a:t> </a:t>
                      </a:r>
                      <a:r>
                        <a:rPr sz="1600" spc="-5" dirty="0">
                          <a:latin typeface="+mn-lt"/>
                          <a:cs typeface="Tahoma"/>
                        </a:rPr>
                        <a:t>con</a:t>
                      </a:r>
                      <a:r>
                        <a:rPr sz="1600" spc="15" dirty="0">
                          <a:latin typeface="+mn-lt"/>
                          <a:cs typeface="Tahoma"/>
                        </a:rPr>
                        <a:t> </a:t>
                      </a:r>
                      <a:r>
                        <a:rPr sz="1600" dirty="0">
                          <a:latin typeface="+mn-lt"/>
                          <a:cs typeface="Tahoma"/>
                        </a:rPr>
                        <a:t>i</a:t>
                      </a:r>
                      <a:r>
                        <a:rPr sz="1600" spc="5" dirty="0">
                          <a:latin typeface="+mn-lt"/>
                          <a:cs typeface="Tahoma"/>
                        </a:rPr>
                        <a:t> </a:t>
                      </a:r>
                      <a:r>
                        <a:rPr sz="1600" spc="-5" dirty="0" err="1">
                          <a:latin typeface="+mn-lt"/>
                          <a:cs typeface="Tahoma"/>
                        </a:rPr>
                        <a:t>corrispondenti</a:t>
                      </a:r>
                      <a:r>
                        <a:rPr sz="1600" dirty="0">
                          <a:latin typeface="+mn-lt"/>
                          <a:cs typeface="Tahoma"/>
                        </a:rPr>
                        <a:t> </a:t>
                      </a:r>
                      <a:r>
                        <a:rPr sz="1600" b="1" spc="-5" dirty="0">
                          <a:latin typeface="+mn-lt"/>
                          <a:cs typeface="Tahoma"/>
                        </a:rPr>
                        <a:t>control-</a:t>
                      </a:r>
                      <a:r>
                        <a:rPr lang="it-IT" sz="1600" b="1" spc="-5" dirty="0">
                          <a:latin typeface="+mn-lt"/>
                          <a:cs typeface="Tahoma"/>
                        </a:rPr>
                        <a:t>li</a:t>
                      </a:r>
                      <a:r>
                        <a:rPr lang="it-IT" sz="1600" b="1" spc="50" dirty="0">
                          <a:latin typeface="+mn-lt"/>
                          <a:cs typeface="Tahoma"/>
                        </a:rPr>
                        <a:t> </a:t>
                      </a:r>
                      <a:r>
                        <a:rPr lang="it-IT" sz="1600" b="1" spc="-5" dirty="0">
                          <a:latin typeface="+mn-lt"/>
                          <a:cs typeface="Tahoma"/>
                        </a:rPr>
                        <a:t>interni</a:t>
                      </a:r>
                      <a:r>
                        <a:rPr lang="it-IT" sz="1600" b="1" spc="75" dirty="0">
                          <a:latin typeface="+mn-lt"/>
                          <a:cs typeface="Tahoma"/>
                        </a:rPr>
                        <a:t> </a:t>
                      </a:r>
                      <a:r>
                        <a:rPr lang="it-IT" sz="1600" dirty="0">
                          <a:latin typeface="+mn-lt"/>
                          <a:cs typeface="Tahoma"/>
                        </a:rPr>
                        <a:t>che</a:t>
                      </a:r>
                      <a:r>
                        <a:rPr lang="it-IT" sz="1600" spc="60" dirty="0">
                          <a:latin typeface="+mn-lt"/>
                          <a:cs typeface="Tahoma"/>
                        </a:rPr>
                        <a:t> </a:t>
                      </a:r>
                      <a:r>
                        <a:rPr lang="it-IT" sz="1600" spc="-5" dirty="0">
                          <a:latin typeface="+mn-lt"/>
                          <a:cs typeface="Tahoma"/>
                        </a:rPr>
                        <a:t>l’impresa</a:t>
                      </a:r>
                      <a:r>
                        <a:rPr lang="it-IT" sz="1600" spc="50" dirty="0">
                          <a:latin typeface="+mn-lt"/>
                          <a:cs typeface="Tahoma"/>
                        </a:rPr>
                        <a:t> </a:t>
                      </a:r>
                      <a:r>
                        <a:rPr lang="it-IT" sz="1600" spc="-5" dirty="0">
                          <a:latin typeface="+mn-lt"/>
                          <a:cs typeface="Tahoma"/>
                        </a:rPr>
                        <a:t>svolge</a:t>
                      </a:r>
                      <a:r>
                        <a:rPr lang="it-IT" sz="1600" spc="50" dirty="0">
                          <a:latin typeface="+mn-lt"/>
                          <a:cs typeface="Tahoma"/>
                        </a:rPr>
                        <a:t> </a:t>
                      </a:r>
                      <a:r>
                        <a:rPr lang="it-IT" sz="1600" spc="-5" dirty="0">
                          <a:latin typeface="+mn-lt"/>
                          <a:cs typeface="Tahoma"/>
                        </a:rPr>
                        <a:t>sull’operato</a:t>
                      </a:r>
                      <a:r>
                        <a:rPr lang="it-IT" sz="1600" spc="55" dirty="0">
                          <a:latin typeface="+mn-lt"/>
                          <a:cs typeface="Tahoma"/>
                        </a:rPr>
                        <a:t> </a:t>
                      </a:r>
                      <a:r>
                        <a:rPr lang="it-IT" sz="1600" spc="-5" dirty="0">
                          <a:latin typeface="+mn-lt"/>
                          <a:cs typeface="Tahoma"/>
                        </a:rPr>
                        <a:t>del</a:t>
                      </a:r>
                      <a:r>
                        <a:rPr lang="it-IT" sz="1600" spc="50" dirty="0">
                          <a:latin typeface="+mn-lt"/>
                          <a:cs typeface="Tahoma"/>
                        </a:rPr>
                        <a:t> </a:t>
                      </a:r>
                      <a:r>
                        <a:rPr lang="it-IT" sz="1600" spc="-5" dirty="0">
                          <a:latin typeface="+mn-lt"/>
                          <a:cs typeface="Tahoma"/>
                        </a:rPr>
                        <a:t>soggetto</a:t>
                      </a:r>
                      <a:r>
                        <a:rPr lang="it-IT" sz="1600" spc="55" dirty="0">
                          <a:latin typeface="+mn-lt"/>
                          <a:cs typeface="Tahoma"/>
                        </a:rPr>
                        <a:t> </a:t>
                      </a:r>
                      <a:r>
                        <a:rPr lang="it-IT" sz="1600" spc="-5" dirty="0">
                          <a:latin typeface="+mn-lt"/>
                          <a:cs typeface="Tahoma"/>
                        </a:rPr>
                        <a:t>che gestisce</a:t>
                      </a:r>
                      <a:r>
                        <a:rPr lang="it-IT" sz="1600" spc="-10" dirty="0">
                          <a:latin typeface="+mn-lt"/>
                          <a:cs typeface="Tahoma"/>
                        </a:rPr>
                        <a:t> </a:t>
                      </a:r>
                      <a:r>
                        <a:rPr lang="it-IT" sz="1600" dirty="0">
                          <a:latin typeface="+mn-lt"/>
                          <a:cs typeface="Tahoma"/>
                        </a:rPr>
                        <a:t>i </a:t>
                      </a:r>
                      <a:r>
                        <a:rPr lang="it-IT" sz="1600" spc="-5" dirty="0">
                          <a:latin typeface="+mn-lt"/>
                          <a:cs typeface="Tahoma"/>
                        </a:rPr>
                        <a:t>servizi</a:t>
                      </a:r>
                      <a:r>
                        <a:rPr lang="it-IT" sz="1600" dirty="0">
                          <a:latin typeface="+mn-lt"/>
                          <a:cs typeface="Tahoma"/>
                        </a:rPr>
                        <a:t> in</a:t>
                      </a:r>
                      <a:r>
                        <a:rPr lang="it-IT" sz="1600" spc="-5" dirty="0">
                          <a:latin typeface="+mn-lt"/>
                          <a:cs typeface="Tahoma"/>
                        </a:rPr>
                        <a:t> </a:t>
                      </a:r>
                      <a:r>
                        <a:rPr lang="it-IT" sz="1600" spc="-25" dirty="0">
                          <a:latin typeface="+mn-lt"/>
                          <a:cs typeface="Tahoma"/>
                        </a:rPr>
                        <a:t>outsourcing.</a:t>
                      </a:r>
                      <a:endParaRPr lang="it-IT" sz="1600" dirty="0">
                        <a:latin typeface="+mn-lt"/>
                        <a:cs typeface="Tahoma"/>
                      </a:endParaRPr>
                    </a:p>
                  </a:txBody>
                  <a:tcPr marL="0" marR="0" marT="290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696891838"/>
                  </a:ext>
                </a:extLst>
              </a:tr>
            </a:tbl>
          </a:graphicData>
        </a:graphic>
      </p:graphicFrame>
      <p:sp>
        <p:nvSpPr>
          <p:cNvPr id="3" name="object 4">
            <a:extLst>
              <a:ext uri="{FF2B5EF4-FFF2-40B4-BE49-F238E27FC236}">
                <a16:creationId xmlns:a16="http://schemas.microsoft.com/office/drawing/2014/main" id="{A6BCCBBA-E765-DBF5-5B28-B77E9E026CB3}"/>
              </a:ext>
            </a:extLst>
          </p:cNvPr>
          <p:cNvSpPr txBox="1">
            <a:spLocks noGrp="1"/>
          </p:cNvSpPr>
          <p:nvPr>
            <p:ph type="sldNum" sz="quarter" idx="7"/>
          </p:nvPr>
        </p:nvSpPr>
        <p:spPr>
          <a:xfrm>
            <a:off x="4246395" y="4848067"/>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67</a:t>
            </a:fld>
            <a:endParaRPr dirty="0"/>
          </a:p>
        </p:txBody>
      </p:sp>
    </p:spTree>
    <p:extLst>
      <p:ext uri="{BB962C8B-B14F-4D97-AF65-F5344CB8AC3E}">
        <p14:creationId xmlns:p14="http://schemas.microsoft.com/office/powerpoint/2010/main" val="15489132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19F8AD-5E0B-666D-F5DF-184A9E45B0E4}"/>
              </a:ext>
            </a:extLst>
          </p:cNvPr>
          <p:cNvSpPr txBox="1"/>
          <p:nvPr/>
        </p:nvSpPr>
        <p:spPr>
          <a:xfrm>
            <a:off x="200890" y="127496"/>
            <a:ext cx="8562110" cy="400110"/>
          </a:xfrm>
          <a:prstGeom prst="rect">
            <a:avLst/>
          </a:prstGeom>
          <a:noFill/>
        </p:spPr>
        <p:txBody>
          <a:bodyPr wrap="square" rtlCol="0">
            <a:spAutoFit/>
          </a:bodyPr>
          <a:lstStyle/>
          <a:p>
            <a:pPr algn="ctr"/>
            <a:r>
              <a:rPr lang="it-IT" sz="2000" dirty="0"/>
              <a:t>La valutazione delle condizioni di squilibrio patrimoniale‐finanziario o economico</a:t>
            </a:r>
          </a:p>
        </p:txBody>
      </p:sp>
      <p:sp>
        <p:nvSpPr>
          <p:cNvPr id="4" name="CasellaDiTesto 3">
            <a:extLst>
              <a:ext uri="{FF2B5EF4-FFF2-40B4-BE49-F238E27FC236}">
                <a16:creationId xmlns:a16="http://schemas.microsoft.com/office/drawing/2014/main" id="{773D604B-8164-AD66-CA7B-78F13664CCDF}"/>
              </a:ext>
            </a:extLst>
          </p:cNvPr>
          <p:cNvSpPr txBox="1"/>
          <p:nvPr/>
        </p:nvSpPr>
        <p:spPr>
          <a:xfrm>
            <a:off x="1752600" y="1011917"/>
            <a:ext cx="7306954" cy="1124475"/>
          </a:xfrm>
          <a:prstGeom prst="rect">
            <a:avLst/>
          </a:prstGeom>
          <a:noFill/>
        </p:spPr>
        <p:txBody>
          <a:bodyPr wrap="square">
            <a:spAutoFit/>
          </a:bodyPr>
          <a:lstStyle/>
          <a:p>
            <a:pPr marL="9525" marR="3810" algn="just">
              <a:lnSpc>
                <a:spcPct val="100600"/>
              </a:lnSpc>
              <a:spcBef>
                <a:spcPts val="638"/>
              </a:spcBef>
            </a:pPr>
            <a:r>
              <a:rPr lang="it-IT" sz="1350" dirty="0">
                <a:solidFill>
                  <a:schemeClr val="tx2"/>
                </a:solidFill>
                <a:latin typeface="Tahoma"/>
                <a:cs typeface="Tahoma"/>
              </a:rPr>
              <a:t>La </a:t>
            </a:r>
            <a:r>
              <a:rPr lang="it-IT" sz="1350" spc="-4" dirty="0">
                <a:solidFill>
                  <a:schemeClr val="tx2"/>
                </a:solidFill>
                <a:latin typeface="Tahoma"/>
                <a:cs typeface="Tahoma"/>
              </a:rPr>
              <a:t>valutazione delle condizioni </a:t>
            </a:r>
            <a:r>
              <a:rPr lang="it-IT" sz="1350" dirty="0">
                <a:solidFill>
                  <a:schemeClr val="tx2"/>
                </a:solidFill>
                <a:latin typeface="Tahoma"/>
                <a:cs typeface="Tahoma"/>
              </a:rPr>
              <a:t>di squilibrio </a:t>
            </a:r>
            <a:r>
              <a:rPr lang="it-IT" sz="1350" spc="-4" dirty="0">
                <a:solidFill>
                  <a:schemeClr val="tx2"/>
                </a:solidFill>
                <a:latin typeface="Tahoma"/>
                <a:cs typeface="Tahoma"/>
              </a:rPr>
              <a:t>patrimoniale-finanziario </a:t>
            </a:r>
            <a:r>
              <a:rPr lang="it-IT" sz="1350" dirty="0">
                <a:solidFill>
                  <a:schemeClr val="tx2"/>
                </a:solidFill>
                <a:latin typeface="Tahoma"/>
                <a:cs typeface="Tahoma"/>
              </a:rPr>
              <a:t>o </a:t>
            </a:r>
            <a:r>
              <a:rPr lang="it-IT" sz="1350" spc="-4" dirty="0">
                <a:solidFill>
                  <a:schemeClr val="tx2"/>
                </a:solidFill>
                <a:latin typeface="Tahoma"/>
                <a:cs typeface="Tahoma"/>
              </a:rPr>
              <a:t>economico che rendono probabile la crisi </a:t>
            </a:r>
            <a:r>
              <a:rPr lang="it-IT" sz="1350" dirty="0">
                <a:solidFill>
                  <a:schemeClr val="tx2"/>
                </a:solidFill>
                <a:latin typeface="Tahoma"/>
                <a:cs typeface="Tahoma"/>
              </a:rPr>
              <a:t>o </a:t>
            </a:r>
            <a:r>
              <a:rPr lang="it-IT" sz="1350" spc="-4" dirty="0">
                <a:solidFill>
                  <a:schemeClr val="tx2"/>
                </a:solidFill>
                <a:latin typeface="Tahoma"/>
                <a:cs typeface="Tahoma"/>
              </a:rPr>
              <a:t>l’insolvenza dell’impresa costituisce </a:t>
            </a:r>
            <a:r>
              <a:rPr lang="it-IT" sz="1350" dirty="0">
                <a:solidFill>
                  <a:schemeClr val="tx2"/>
                </a:solidFill>
                <a:latin typeface="Tahoma"/>
                <a:cs typeface="Tahoma"/>
              </a:rPr>
              <a:t>presupposto per </a:t>
            </a:r>
            <a:r>
              <a:rPr lang="it-IT" sz="1350" spc="-4" dirty="0">
                <a:solidFill>
                  <a:schemeClr val="tx2"/>
                </a:solidFill>
                <a:latin typeface="Tahoma"/>
                <a:cs typeface="Tahoma"/>
              </a:rPr>
              <a:t>l’</a:t>
            </a:r>
            <a:r>
              <a:rPr lang="it-IT" sz="1350" b="1" spc="-4" dirty="0">
                <a:solidFill>
                  <a:schemeClr val="tx2"/>
                </a:solidFill>
                <a:latin typeface="Tahoma"/>
                <a:cs typeface="Tahoma"/>
              </a:rPr>
              <a:t>accesso </a:t>
            </a:r>
            <a:r>
              <a:rPr lang="it-IT" sz="1350" b="1" dirty="0">
                <a:solidFill>
                  <a:schemeClr val="tx2"/>
                </a:solidFill>
                <a:latin typeface="Tahoma"/>
                <a:cs typeface="Tahoma"/>
              </a:rPr>
              <a:t>alla </a:t>
            </a:r>
            <a:r>
              <a:rPr lang="it-IT" sz="1350" b="1" spc="-4" dirty="0">
                <a:solidFill>
                  <a:schemeClr val="tx2"/>
                </a:solidFill>
                <a:latin typeface="Tahoma"/>
                <a:cs typeface="Tahoma"/>
              </a:rPr>
              <a:t>composizione negoziata nella cd. </a:t>
            </a:r>
            <a:r>
              <a:rPr lang="it-IT" sz="1350" b="1" dirty="0">
                <a:solidFill>
                  <a:schemeClr val="tx2"/>
                </a:solidFill>
                <a:latin typeface="Tahoma"/>
                <a:cs typeface="Tahoma"/>
              </a:rPr>
              <a:t>fase </a:t>
            </a:r>
            <a:r>
              <a:rPr lang="it-IT" sz="1350" b="1" spc="-4" dirty="0">
                <a:solidFill>
                  <a:schemeClr val="tx2"/>
                </a:solidFill>
                <a:latin typeface="Tahoma"/>
                <a:cs typeface="Tahoma"/>
              </a:rPr>
              <a:t>pre-crisi</a:t>
            </a:r>
            <a:r>
              <a:rPr lang="it-IT" sz="1350" spc="-4" dirty="0">
                <a:solidFill>
                  <a:schemeClr val="tx2"/>
                </a:solidFill>
                <a:latin typeface="Tahoma"/>
                <a:cs typeface="Tahoma"/>
              </a:rPr>
              <a:t>. </a:t>
            </a:r>
            <a:r>
              <a:rPr lang="it-IT" sz="1350" dirty="0">
                <a:solidFill>
                  <a:schemeClr val="tx2"/>
                </a:solidFill>
                <a:latin typeface="Tahoma"/>
                <a:cs typeface="Tahoma"/>
              </a:rPr>
              <a:t>La </a:t>
            </a:r>
            <a:r>
              <a:rPr lang="it-IT" sz="1350" spc="-4" dirty="0">
                <a:solidFill>
                  <a:schemeClr val="tx2"/>
                </a:solidFill>
                <a:latin typeface="Tahoma"/>
                <a:cs typeface="Tahoma"/>
              </a:rPr>
              <a:t>normativa (art. 15 </a:t>
            </a:r>
            <a:r>
              <a:rPr lang="it-IT" sz="1350" dirty="0">
                <a:solidFill>
                  <a:schemeClr val="tx2"/>
                </a:solidFill>
                <a:latin typeface="Tahoma"/>
                <a:cs typeface="Tahoma"/>
              </a:rPr>
              <a:t>del </a:t>
            </a:r>
            <a:r>
              <a:rPr lang="it-IT" sz="1350" spc="-4" dirty="0">
                <a:solidFill>
                  <a:schemeClr val="tx2"/>
                </a:solidFill>
                <a:latin typeface="Tahoma"/>
                <a:cs typeface="Tahoma"/>
              </a:rPr>
              <a:t>D.L. n. 118/2021) attribuisce </a:t>
            </a:r>
            <a:r>
              <a:rPr lang="it-IT" sz="1350" dirty="0">
                <a:solidFill>
                  <a:schemeClr val="tx2"/>
                </a:solidFill>
                <a:latin typeface="Tahoma"/>
                <a:cs typeface="Tahoma"/>
              </a:rPr>
              <a:t>ai </a:t>
            </a:r>
            <a:r>
              <a:rPr lang="it-IT" sz="1350" spc="-8" dirty="0">
                <a:solidFill>
                  <a:schemeClr val="tx2"/>
                </a:solidFill>
                <a:latin typeface="Tahoma"/>
                <a:cs typeface="Tahoma"/>
              </a:rPr>
              <a:t>sindaci </a:t>
            </a:r>
            <a:r>
              <a:rPr lang="it-IT" sz="1350" spc="-4" dirty="0">
                <a:solidFill>
                  <a:schemeClr val="tx2"/>
                </a:solidFill>
                <a:latin typeface="Tahoma"/>
                <a:cs typeface="Tahoma"/>
              </a:rPr>
              <a:t>il dovere di </a:t>
            </a:r>
            <a:r>
              <a:rPr lang="it-IT" sz="1350" b="1" spc="-4" dirty="0">
                <a:solidFill>
                  <a:schemeClr val="tx2"/>
                </a:solidFill>
                <a:latin typeface="Tahoma"/>
                <a:cs typeface="Tahoma"/>
              </a:rPr>
              <a:t>segnalare in modo tempestivo </a:t>
            </a:r>
            <a:r>
              <a:rPr lang="it-IT" sz="1350" spc="-4" dirty="0">
                <a:solidFill>
                  <a:schemeClr val="tx2"/>
                </a:solidFill>
                <a:latin typeface="Tahoma"/>
                <a:cs typeface="Tahoma"/>
              </a:rPr>
              <a:t>l’emersione dei presupposti </a:t>
            </a:r>
            <a:r>
              <a:rPr lang="it-IT" sz="1350" dirty="0">
                <a:solidFill>
                  <a:schemeClr val="tx2"/>
                </a:solidFill>
                <a:latin typeface="Tahoma"/>
                <a:cs typeface="Tahoma"/>
              </a:rPr>
              <a:t>per </a:t>
            </a:r>
            <a:r>
              <a:rPr lang="it-IT" sz="1350" spc="-4" dirty="0">
                <a:solidFill>
                  <a:schemeClr val="tx2"/>
                </a:solidFill>
                <a:latin typeface="Tahoma"/>
                <a:cs typeface="Tahoma"/>
              </a:rPr>
              <a:t>la presentazione dell’istanza </a:t>
            </a:r>
            <a:r>
              <a:rPr lang="it-IT" sz="1350" dirty="0">
                <a:solidFill>
                  <a:schemeClr val="tx2"/>
                </a:solidFill>
                <a:latin typeface="Tahoma"/>
                <a:cs typeface="Tahoma"/>
              </a:rPr>
              <a:t>per la </a:t>
            </a:r>
            <a:r>
              <a:rPr lang="it-IT" sz="1350" spc="-4" dirty="0">
                <a:solidFill>
                  <a:schemeClr val="tx2"/>
                </a:solidFill>
                <a:latin typeface="Tahoma"/>
                <a:cs typeface="Tahoma"/>
              </a:rPr>
              <a:t>composizione negoziata</a:t>
            </a:r>
            <a:r>
              <a:rPr lang="it-IT" sz="1350" dirty="0">
                <a:solidFill>
                  <a:schemeClr val="tx2"/>
                </a:solidFill>
                <a:latin typeface="Tahoma"/>
                <a:cs typeface="Tahoma"/>
              </a:rPr>
              <a:t> </a:t>
            </a:r>
            <a:r>
              <a:rPr lang="it-IT" sz="1350" spc="-4" dirty="0">
                <a:solidFill>
                  <a:schemeClr val="tx2"/>
                </a:solidFill>
                <a:latin typeface="Tahoma"/>
                <a:cs typeface="Tahoma"/>
              </a:rPr>
              <a:t>della</a:t>
            </a:r>
            <a:r>
              <a:rPr lang="it-IT" sz="1350" dirty="0">
                <a:solidFill>
                  <a:schemeClr val="tx2"/>
                </a:solidFill>
                <a:latin typeface="Tahoma"/>
                <a:cs typeface="Tahoma"/>
              </a:rPr>
              <a:t> </a:t>
            </a:r>
            <a:r>
              <a:rPr lang="it-IT" sz="1350" spc="-4" dirty="0">
                <a:solidFill>
                  <a:schemeClr val="tx2"/>
                </a:solidFill>
                <a:latin typeface="Tahoma"/>
                <a:cs typeface="Tahoma"/>
              </a:rPr>
              <a:t>crisi.</a:t>
            </a:r>
            <a:endParaRPr lang="it-IT" sz="1350" dirty="0">
              <a:solidFill>
                <a:schemeClr val="tx2"/>
              </a:solidFill>
              <a:latin typeface="Tahoma"/>
              <a:cs typeface="Tahoma"/>
            </a:endParaRPr>
          </a:p>
        </p:txBody>
      </p:sp>
      <p:sp>
        <p:nvSpPr>
          <p:cNvPr id="7" name="object 15">
            <a:extLst>
              <a:ext uri="{FF2B5EF4-FFF2-40B4-BE49-F238E27FC236}">
                <a16:creationId xmlns:a16="http://schemas.microsoft.com/office/drawing/2014/main" id="{9628B4CF-CCBF-CC98-F19B-65735122A9A4}"/>
              </a:ext>
            </a:extLst>
          </p:cNvPr>
          <p:cNvSpPr txBox="1"/>
          <p:nvPr/>
        </p:nvSpPr>
        <p:spPr>
          <a:xfrm>
            <a:off x="1790699" y="2136392"/>
            <a:ext cx="7230755" cy="2771912"/>
          </a:xfrm>
          <a:prstGeom prst="rect">
            <a:avLst/>
          </a:prstGeom>
        </p:spPr>
        <p:txBody>
          <a:bodyPr vert="horz" wrap="square" lIns="0" tIns="24764" rIns="0" bIns="0" rtlCol="0">
            <a:spAutoFit/>
          </a:bodyPr>
          <a:lstStyle/>
          <a:p>
            <a:pPr marL="347186" algn="just">
              <a:spcBef>
                <a:spcPts val="194"/>
              </a:spcBef>
            </a:pPr>
            <a:r>
              <a:rPr sz="1200" b="1" spc="4" dirty="0">
                <a:solidFill>
                  <a:srgbClr val="A50021"/>
                </a:solidFill>
                <a:cs typeface="Tahoma"/>
              </a:rPr>
              <a:t>Attenzione</a:t>
            </a:r>
            <a:endParaRPr sz="1200" dirty="0">
              <a:cs typeface="Tahoma"/>
            </a:endParaRPr>
          </a:p>
          <a:p>
            <a:pPr marL="347186" marR="3810" algn="just">
              <a:spcBef>
                <a:spcPts val="120"/>
              </a:spcBef>
            </a:pPr>
            <a:r>
              <a:rPr sz="1200" dirty="0">
                <a:cs typeface="Tahoma"/>
              </a:rPr>
              <a:t>La</a:t>
            </a:r>
            <a:r>
              <a:rPr sz="1200" spc="19" dirty="0">
                <a:cs typeface="Tahoma"/>
              </a:rPr>
              <a:t> </a:t>
            </a:r>
            <a:r>
              <a:rPr sz="1200" spc="-4" dirty="0">
                <a:cs typeface="Tahoma"/>
              </a:rPr>
              <a:t>normativa</a:t>
            </a:r>
            <a:r>
              <a:rPr sz="1200" spc="15" dirty="0">
                <a:cs typeface="Tahoma"/>
              </a:rPr>
              <a:t> </a:t>
            </a:r>
            <a:r>
              <a:rPr sz="1200" dirty="0">
                <a:cs typeface="Tahoma"/>
              </a:rPr>
              <a:t>nulla</a:t>
            </a:r>
            <a:r>
              <a:rPr sz="1200" spc="23" dirty="0">
                <a:cs typeface="Tahoma"/>
              </a:rPr>
              <a:t> </a:t>
            </a:r>
            <a:r>
              <a:rPr sz="1200" spc="-4" dirty="0">
                <a:cs typeface="Tahoma"/>
              </a:rPr>
              <a:t>chiarisce</a:t>
            </a:r>
            <a:r>
              <a:rPr sz="1200" spc="19" dirty="0">
                <a:cs typeface="Tahoma"/>
              </a:rPr>
              <a:t> </a:t>
            </a:r>
            <a:r>
              <a:rPr sz="1200" spc="-4" dirty="0">
                <a:cs typeface="Tahoma"/>
              </a:rPr>
              <a:t>in</a:t>
            </a:r>
            <a:r>
              <a:rPr sz="1200" spc="23" dirty="0">
                <a:cs typeface="Tahoma"/>
              </a:rPr>
              <a:t> </a:t>
            </a:r>
            <a:r>
              <a:rPr sz="1200" dirty="0">
                <a:cs typeface="Tahoma"/>
              </a:rPr>
              <a:t>merito</a:t>
            </a:r>
            <a:r>
              <a:rPr sz="1200" spc="15" dirty="0">
                <a:cs typeface="Tahoma"/>
              </a:rPr>
              <a:t> </a:t>
            </a:r>
            <a:r>
              <a:rPr sz="1200" dirty="0">
                <a:cs typeface="Tahoma"/>
              </a:rPr>
              <a:t>al</a:t>
            </a:r>
            <a:r>
              <a:rPr sz="1200" spc="19" dirty="0">
                <a:cs typeface="Tahoma"/>
              </a:rPr>
              <a:t> </a:t>
            </a:r>
            <a:r>
              <a:rPr sz="1200" spc="-4" dirty="0">
                <a:cs typeface="Tahoma"/>
              </a:rPr>
              <a:t>significato</a:t>
            </a:r>
            <a:r>
              <a:rPr sz="1200" spc="19" dirty="0">
                <a:cs typeface="Tahoma"/>
              </a:rPr>
              <a:t> </a:t>
            </a:r>
            <a:r>
              <a:rPr sz="1200" dirty="0">
                <a:cs typeface="Tahoma"/>
              </a:rPr>
              <a:t>di</a:t>
            </a:r>
            <a:r>
              <a:rPr sz="1200" spc="19" dirty="0">
                <a:cs typeface="Tahoma"/>
              </a:rPr>
              <a:t> </a:t>
            </a:r>
            <a:r>
              <a:rPr sz="1200" spc="-23" dirty="0">
                <a:cs typeface="Tahoma"/>
              </a:rPr>
              <a:t>“</a:t>
            </a:r>
            <a:r>
              <a:rPr sz="1200" b="1" spc="-23" dirty="0">
                <a:cs typeface="Tahoma"/>
              </a:rPr>
              <a:t>tempestivo</a:t>
            </a:r>
            <a:r>
              <a:rPr sz="1200" spc="-23" dirty="0">
                <a:cs typeface="Tahoma"/>
              </a:rPr>
              <a:t>”,</a:t>
            </a:r>
            <a:r>
              <a:rPr sz="1200" spc="23" dirty="0">
                <a:cs typeface="Tahoma"/>
              </a:rPr>
              <a:t> </a:t>
            </a:r>
            <a:r>
              <a:rPr sz="1200" spc="-4" dirty="0">
                <a:cs typeface="Tahoma"/>
              </a:rPr>
              <a:t>per</a:t>
            </a:r>
            <a:r>
              <a:rPr sz="1200" spc="23" dirty="0">
                <a:cs typeface="Tahoma"/>
              </a:rPr>
              <a:t> </a:t>
            </a:r>
            <a:r>
              <a:rPr sz="1200" spc="-4" dirty="0">
                <a:cs typeface="Tahoma"/>
              </a:rPr>
              <a:t>cui</a:t>
            </a:r>
            <a:r>
              <a:rPr sz="1200" spc="15" dirty="0">
                <a:cs typeface="Tahoma"/>
              </a:rPr>
              <a:t> </a:t>
            </a:r>
            <a:r>
              <a:rPr sz="1200" spc="-4" dirty="0">
                <a:cs typeface="Tahoma"/>
              </a:rPr>
              <a:t>sarà</a:t>
            </a:r>
            <a:r>
              <a:rPr sz="1200" spc="26" dirty="0">
                <a:cs typeface="Tahoma"/>
              </a:rPr>
              <a:t> </a:t>
            </a:r>
            <a:r>
              <a:rPr sz="1200" spc="-4" dirty="0">
                <a:cs typeface="Tahoma"/>
              </a:rPr>
              <a:t>lo</a:t>
            </a:r>
            <a:r>
              <a:rPr sz="1200" spc="15" dirty="0">
                <a:cs typeface="Tahoma"/>
              </a:rPr>
              <a:t> </a:t>
            </a:r>
            <a:r>
              <a:rPr sz="1200" spc="-4" dirty="0" err="1">
                <a:cs typeface="Tahoma"/>
              </a:rPr>
              <a:t>stesso</a:t>
            </a:r>
            <a:r>
              <a:rPr sz="1200" spc="26" dirty="0">
                <a:cs typeface="Tahoma"/>
              </a:rPr>
              <a:t> </a:t>
            </a:r>
            <a:r>
              <a:rPr sz="1200" spc="-4" dirty="0" err="1">
                <a:cs typeface="Tahoma"/>
              </a:rPr>
              <a:t>organo</a:t>
            </a:r>
            <a:r>
              <a:rPr lang="it-IT" sz="1200" spc="-4" dirty="0">
                <a:cs typeface="Tahoma"/>
              </a:rPr>
              <a:t> </a:t>
            </a:r>
            <a:r>
              <a:rPr sz="1200" spc="-4" dirty="0">
                <a:cs typeface="Tahoma"/>
              </a:rPr>
              <a:t>di controllo </a:t>
            </a:r>
            <a:r>
              <a:rPr sz="1200" dirty="0">
                <a:cs typeface="Tahoma"/>
              </a:rPr>
              <a:t>a </a:t>
            </a:r>
            <a:r>
              <a:rPr sz="1200" spc="-4" dirty="0">
                <a:cs typeface="Tahoma"/>
              </a:rPr>
              <a:t>valutare in base </a:t>
            </a:r>
            <a:r>
              <a:rPr sz="1200" dirty="0">
                <a:cs typeface="Tahoma"/>
              </a:rPr>
              <a:t>alle circostanze. </a:t>
            </a:r>
            <a:r>
              <a:rPr sz="1200" spc="-4" dirty="0">
                <a:cs typeface="Tahoma"/>
              </a:rPr>
              <a:t>Certamente, </a:t>
            </a:r>
            <a:r>
              <a:rPr sz="1200" spc="-8" dirty="0">
                <a:cs typeface="Tahoma"/>
              </a:rPr>
              <a:t>leggendo </a:t>
            </a:r>
            <a:r>
              <a:rPr sz="1200" spc="-4" dirty="0">
                <a:cs typeface="Tahoma"/>
              </a:rPr>
              <a:t>tra </a:t>
            </a:r>
            <a:r>
              <a:rPr sz="1200" dirty="0">
                <a:cs typeface="Tahoma"/>
              </a:rPr>
              <a:t>le pieghe </a:t>
            </a:r>
            <a:r>
              <a:rPr sz="1200" dirty="0" err="1">
                <a:cs typeface="Tahoma"/>
              </a:rPr>
              <a:t>delle</a:t>
            </a:r>
            <a:r>
              <a:rPr sz="1200" dirty="0">
                <a:cs typeface="Tahoma"/>
              </a:rPr>
              <a:t> </a:t>
            </a:r>
            <a:r>
              <a:rPr sz="1200" dirty="0" err="1">
                <a:cs typeface="Tahoma"/>
              </a:rPr>
              <a:t>disposizioni</a:t>
            </a:r>
            <a:r>
              <a:rPr sz="1200" dirty="0">
                <a:cs typeface="Tahoma"/>
              </a:rPr>
              <a:t>, </a:t>
            </a:r>
            <a:r>
              <a:rPr sz="1200" spc="-4" dirty="0">
                <a:cs typeface="Tahoma"/>
              </a:rPr>
              <a:t>si può evincere che la tempestività </a:t>
            </a:r>
            <a:r>
              <a:rPr sz="1200" dirty="0">
                <a:cs typeface="Tahoma"/>
              </a:rPr>
              <a:t>è </a:t>
            </a:r>
            <a:r>
              <a:rPr sz="1200" spc="-4" dirty="0">
                <a:cs typeface="Tahoma"/>
              </a:rPr>
              <a:t>strettamente collegata </a:t>
            </a:r>
            <a:r>
              <a:rPr sz="1200" dirty="0">
                <a:cs typeface="Tahoma"/>
              </a:rPr>
              <a:t>alla </a:t>
            </a:r>
            <a:r>
              <a:rPr sz="1200" b="1" spc="-4" dirty="0">
                <a:cs typeface="Tahoma"/>
              </a:rPr>
              <a:t>disponibilità di </a:t>
            </a:r>
            <a:r>
              <a:rPr sz="1200" b="1" spc="-4" dirty="0" err="1">
                <a:cs typeface="Tahoma"/>
              </a:rPr>
              <a:t>dati</a:t>
            </a:r>
            <a:r>
              <a:rPr sz="1200" b="1" spc="-4" dirty="0">
                <a:cs typeface="Tahoma"/>
              </a:rPr>
              <a:t> </a:t>
            </a:r>
            <a:r>
              <a:rPr sz="1200" b="1" spc="-4" dirty="0" err="1">
                <a:cs typeface="Tahoma"/>
              </a:rPr>
              <a:t>aggiornati</a:t>
            </a:r>
            <a:r>
              <a:rPr sz="1200" b="1" spc="-4" dirty="0">
                <a:cs typeface="Tahoma"/>
              </a:rPr>
              <a:t> </a:t>
            </a:r>
            <a:r>
              <a:rPr sz="1200" spc="-4" dirty="0">
                <a:cs typeface="Tahoma"/>
              </a:rPr>
              <a:t>dell’andamento patrimoniale-finanziario </a:t>
            </a:r>
            <a:r>
              <a:rPr sz="1200" dirty="0">
                <a:cs typeface="Tahoma"/>
              </a:rPr>
              <a:t>ed </a:t>
            </a:r>
            <a:r>
              <a:rPr sz="1200" spc="-4" dirty="0">
                <a:cs typeface="Tahoma"/>
              </a:rPr>
              <a:t>economico della </a:t>
            </a:r>
            <a:r>
              <a:rPr sz="1200" dirty="0">
                <a:cs typeface="Tahoma"/>
              </a:rPr>
              <a:t>società, da </a:t>
            </a:r>
            <a:r>
              <a:rPr sz="1200" dirty="0" err="1">
                <a:cs typeface="Tahoma"/>
              </a:rPr>
              <a:t>raccogliere</a:t>
            </a:r>
            <a:r>
              <a:rPr sz="1200" dirty="0">
                <a:cs typeface="Tahoma"/>
              </a:rPr>
              <a:t> </a:t>
            </a:r>
            <a:r>
              <a:rPr sz="1200" spc="-4" dirty="0" err="1">
                <a:cs typeface="Tahoma"/>
              </a:rPr>
              <a:t>tramite</a:t>
            </a:r>
            <a:r>
              <a:rPr lang="it-IT" sz="1200" spc="-4" dirty="0">
                <a:cs typeface="Tahoma"/>
              </a:rPr>
              <a:t> </a:t>
            </a:r>
            <a:r>
              <a:rPr sz="1200" dirty="0" err="1">
                <a:cs typeface="Tahoma"/>
              </a:rPr>
              <a:t>l’organizzazione</a:t>
            </a:r>
            <a:r>
              <a:rPr sz="1200" spc="-4" dirty="0">
                <a:cs typeface="Tahoma"/>
              </a:rPr>
              <a:t> </a:t>
            </a:r>
            <a:r>
              <a:rPr sz="1200" dirty="0">
                <a:cs typeface="Tahoma"/>
              </a:rPr>
              <a:t>da parte </a:t>
            </a:r>
            <a:r>
              <a:rPr sz="1200" spc="-4" dirty="0">
                <a:cs typeface="Tahoma"/>
              </a:rPr>
              <a:t>dei sindaci-revisori</a:t>
            </a:r>
            <a:r>
              <a:rPr sz="1200" dirty="0">
                <a:cs typeface="Tahoma"/>
              </a:rPr>
              <a:t> di</a:t>
            </a:r>
            <a:r>
              <a:rPr sz="1200" spc="-4" dirty="0">
                <a:cs typeface="Tahoma"/>
              </a:rPr>
              <a:t> specifiche verifiche</a:t>
            </a:r>
            <a:r>
              <a:rPr sz="1200" spc="-8" dirty="0">
                <a:cs typeface="Tahoma"/>
              </a:rPr>
              <a:t> </a:t>
            </a:r>
            <a:r>
              <a:rPr sz="1200" spc="-4" dirty="0">
                <a:cs typeface="Tahoma"/>
              </a:rPr>
              <a:t>periodiche.</a:t>
            </a:r>
            <a:endParaRPr sz="1200" dirty="0">
              <a:cs typeface="Tahoma"/>
            </a:endParaRPr>
          </a:p>
          <a:p>
            <a:pPr>
              <a:lnSpc>
                <a:spcPct val="100000"/>
              </a:lnSpc>
            </a:pPr>
            <a:endParaRPr sz="900" dirty="0">
              <a:latin typeface="Tahoma"/>
              <a:cs typeface="Tahoma"/>
            </a:endParaRPr>
          </a:p>
          <a:p>
            <a:pPr marL="9525" marR="4286" algn="just">
              <a:spcBef>
                <a:spcPts val="758"/>
              </a:spcBef>
            </a:pPr>
            <a:r>
              <a:rPr sz="1500" spc="-4" dirty="0">
                <a:solidFill>
                  <a:schemeClr val="tx2"/>
                </a:solidFill>
                <a:cs typeface="Tahoma"/>
              </a:rPr>
              <a:t>Dalla lettura critica della nuova normativa emerge la centralità del </a:t>
            </a:r>
            <a:r>
              <a:rPr sz="1500" b="1" spc="-4" dirty="0">
                <a:solidFill>
                  <a:schemeClr val="tx2"/>
                </a:solidFill>
                <a:cs typeface="Tahoma"/>
              </a:rPr>
              <a:t>flusso informativo </a:t>
            </a:r>
            <a:r>
              <a:rPr sz="1500" b="1" spc="-4" dirty="0" err="1">
                <a:solidFill>
                  <a:schemeClr val="tx2"/>
                </a:solidFill>
                <a:cs typeface="Tahoma"/>
              </a:rPr>
              <a:t>fra</a:t>
            </a:r>
            <a:r>
              <a:rPr sz="1500" b="1" spc="-4" dirty="0">
                <a:solidFill>
                  <a:schemeClr val="tx2"/>
                </a:solidFill>
                <a:cs typeface="Tahoma"/>
              </a:rPr>
              <a:t> g</a:t>
            </a:r>
            <a:r>
              <a:rPr lang="it-IT" sz="1500" b="1" spc="-4" dirty="0">
                <a:solidFill>
                  <a:schemeClr val="tx2"/>
                </a:solidFill>
                <a:cs typeface="Tahoma"/>
              </a:rPr>
              <a:t>l</a:t>
            </a:r>
            <a:r>
              <a:rPr sz="1500" b="1" spc="-4" dirty="0" err="1">
                <a:solidFill>
                  <a:schemeClr val="tx2"/>
                </a:solidFill>
                <a:cs typeface="Tahoma"/>
              </a:rPr>
              <a:t>i</a:t>
            </a:r>
            <a:r>
              <a:rPr sz="1500" b="1" spc="-4" dirty="0">
                <a:solidFill>
                  <a:schemeClr val="tx2"/>
                </a:solidFill>
                <a:cs typeface="Tahoma"/>
              </a:rPr>
              <a:t> </a:t>
            </a:r>
            <a:r>
              <a:rPr sz="1500" b="1" spc="-4" dirty="0" err="1">
                <a:solidFill>
                  <a:schemeClr val="tx2"/>
                </a:solidFill>
                <a:cs typeface="Tahoma"/>
              </a:rPr>
              <a:t>organi</a:t>
            </a:r>
            <a:r>
              <a:rPr sz="1500" b="1" spc="-4" dirty="0">
                <a:solidFill>
                  <a:schemeClr val="tx2"/>
                </a:solidFill>
                <a:cs typeface="Tahoma"/>
              </a:rPr>
              <a:t> di</a:t>
            </a:r>
            <a:r>
              <a:rPr lang="it-IT" sz="1500" b="1" spc="-4" dirty="0">
                <a:solidFill>
                  <a:schemeClr val="tx2"/>
                </a:solidFill>
                <a:cs typeface="Tahoma"/>
              </a:rPr>
              <a:t> </a:t>
            </a:r>
            <a:r>
              <a:rPr sz="1500" b="1" spc="-23" dirty="0">
                <a:solidFill>
                  <a:schemeClr val="tx2"/>
                </a:solidFill>
                <a:cs typeface="Tahoma"/>
              </a:rPr>
              <a:t>governance</a:t>
            </a:r>
            <a:r>
              <a:rPr sz="1500" spc="-23" dirty="0">
                <a:solidFill>
                  <a:schemeClr val="tx2"/>
                </a:solidFill>
                <a:cs typeface="Tahoma"/>
              </a:rPr>
              <a:t>, </a:t>
            </a:r>
            <a:r>
              <a:rPr sz="1500" dirty="0">
                <a:solidFill>
                  <a:schemeClr val="tx2"/>
                </a:solidFill>
                <a:cs typeface="Tahoma"/>
              </a:rPr>
              <a:t>in quanto in tali </a:t>
            </a:r>
            <a:r>
              <a:rPr sz="1500" spc="-4" dirty="0">
                <a:solidFill>
                  <a:schemeClr val="tx2"/>
                </a:solidFill>
                <a:cs typeface="Tahoma"/>
              </a:rPr>
              <a:t>situazioni di </a:t>
            </a:r>
            <a:r>
              <a:rPr sz="1500" dirty="0">
                <a:solidFill>
                  <a:schemeClr val="tx2"/>
                </a:solidFill>
                <a:cs typeface="Tahoma"/>
              </a:rPr>
              <a:t>pre-crisi, diventa </a:t>
            </a:r>
            <a:r>
              <a:rPr sz="1500" spc="-4" dirty="0">
                <a:solidFill>
                  <a:schemeClr val="tx2"/>
                </a:solidFill>
                <a:cs typeface="Tahoma"/>
              </a:rPr>
              <a:t>fondamentale </a:t>
            </a:r>
            <a:r>
              <a:rPr sz="1500" dirty="0">
                <a:solidFill>
                  <a:schemeClr val="tx2"/>
                </a:solidFill>
                <a:cs typeface="Tahoma"/>
              </a:rPr>
              <a:t>il </a:t>
            </a:r>
            <a:r>
              <a:rPr sz="1500" spc="-4" dirty="0">
                <a:solidFill>
                  <a:schemeClr val="tx2"/>
                </a:solidFill>
                <a:cs typeface="Tahoma"/>
              </a:rPr>
              <a:t>rapporto di </a:t>
            </a:r>
            <a:r>
              <a:rPr sz="1500" spc="-4" dirty="0" err="1">
                <a:solidFill>
                  <a:schemeClr val="tx2"/>
                </a:solidFill>
                <a:cs typeface="Tahoma"/>
              </a:rPr>
              <a:t>collaborazione</a:t>
            </a:r>
            <a:r>
              <a:rPr sz="1500" spc="-4" dirty="0">
                <a:solidFill>
                  <a:schemeClr val="tx2"/>
                </a:solidFill>
                <a:cs typeface="Tahoma"/>
              </a:rPr>
              <a:t> </a:t>
            </a:r>
            <a:r>
              <a:rPr sz="1500" spc="-4" dirty="0" err="1">
                <a:solidFill>
                  <a:schemeClr val="tx2"/>
                </a:solidFill>
                <a:cs typeface="Tahoma"/>
              </a:rPr>
              <a:t>fra</a:t>
            </a:r>
            <a:r>
              <a:rPr lang="it-IT" sz="1500" spc="-4" dirty="0">
                <a:solidFill>
                  <a:schemeClr val="tx2"/>
                </a:solidFill>
                <a:cs typeface="Tahoma"/>
              </a:rPr>
              <a:t> </a:t>
            </a:r>
            <a:r>
              <a:rPr sz="1500" spc="-4" dirty="0" err="1">
                <a:solidFill>
                  <a:schemeClr val="tx2"/>
                </a:solidFill>
                <a:cs typeface="Tahoma"/>
              </a:rPr>
              <a:t>organo</a:t>
            </a:r>
            <a:r>
              <a:rPr sz="1500" spc="-4" dirty="0">
                <a:solidFill>
                  <a:schemeClr val="tx2"/>
                </a:solidFill>
                <a:cs typeface="Tahoma"/>
              </a:rPr>
              <a:t> di controllo </a:t>
            </a:r>
            <a:r>
              <a:rPr sz="1500" dirty="0">
                <a:solidFill>
                  <a:schemeClr val="tx2"/>
                </a:solidFill>
                <a:cs typeface="Tahoma"/>
              </a:rPr>
              <a:t>e </a:t>
            </a:r>
            <a:r>
              <a:rPr sz="1500" spc="-4" dirty="0">
                <a:solidFill>
                  <a:schemeClr val="tx2"/>
                </a:solidFill>
                <a:cs typeface="Tahoma"/>
              </a:rPr>
              <a:t>organo amministrativo, </a:t>
            </a:r>
            <a:r>
              <a:rPr sz="1500" dirty="0">
                <a:solidFill>
                  <a:schemeClr val="tx2"/>
                </a:solidFill>
                <a:cs typeface="Tahoma"/>
              </a:rPr>
              <a:t>nel </a:t>
            </a:r>
            <a:r>
              <a:rPr sz="1500" spc="-4" dirty="0">
                <a:solidFill>
                  <a:schemeClr val="tx2"/>
                </a:solidFill>
                <a:cs typeface="Tahoma"/>
              </a:rPr>
              <a:t>tentativo di individuare delle soluzioni per </a:t>
            </a:r>
            <a:r>
              <a:rPr sz="1500" spc="-4" dirty="0" err="1">
                <a:solidFill>
                  <a:schemeClr val="tx2"/>
                </a:solidFill>
                <a:cs typeface="Tahoma"/>
              </a:rPr>
              <a:t>fronteggiare</a:t>
            </a:r>
            <a:r>
              <a:rPr sz="1500" spc="-4" dirty="0">
                <a:solidFill>
                  <a:schemeClr val="tx2"/>
                </a:solidFill>
                <a:cs typeface="Tahoma"/>
              </a:rPr>
              <a:t> </a:t>
            </a:r>
            <a:r>
              <a:rPr sz="1500" dirty="0" err="1">
                <a:solidFill>
                  <a:schemeClr val="tx2"/>
                </a:solidFill>
                <a:cs typeface="Tahoma"/>
              </a:rPr>
              <a:t>i</a:t>
            </a:r>
            <a:r>
              <a:rPr lang="it-IT" sz="1500" dirty="0">
                <a:solidFill>
                  <a:schemeClr val="tx2"/>
                </a:solidFill>
                <a:cs typeface="Tahoma"/>
              </a:rPr>
              <a:t> </a:t>
            </a:r>
            <a:r>
              <a:rPr sz="1500" dirty="0" err="1">
                <a:solidFill>
                  <a:schemeClr val="tx2"/>
                </a:solidFill>
                <a:cs typeface="Tahoma"/>
              </a:rPr>
              <a:t>disequilibri</a:t>
            </a:r>
            <a:r>
              <a:rPr sz="1500" dirty="0">
                <a:solidFill>
                  <a:schemeClr val="tx2"/>
                </a:solidFill>
                <a:cs typeface="Tahoma"/>
              </a:rPr>
              <a:t>. </a:t>
            </a:r>
            <a:r>
              <a:rPr sz="1500" spc="-4" dirty="0">
                <a:solidFill>
                  <a:schemeClr val="tx2"/>
                </a:solidFill>
                <a:cs typeface="Tahoma"/>
              </a:rPr>
              <a:t>Nel caso di </a:t>
            </a:r>
            <a:r>
              <a:rPr sz="1500" dirty="0">
                <a:solidFill>
                  <a:schemeClr val="tx2"/>
                </a:solidFill>
                <a:cs typeface="Tahoma"/>
              </a:rPr>
              <a:t>presenza anche </a:t>
            </a:r>
            <a:r>
              <a:rPr sz="1500" spc="-4" dirty="0">
                <a:solidFill>
                  <a:schemeClr val="tx2"/>
                </a:solidFill>
                <a:cs typeface="Tahoma"/>
              </a:rPr>
              <a:t>del </a:t>
            </a:r>
            <a:r>
              <a:rPr sz="1500" b="1" spc="-4" dirty="0">
                <a:solidFill>
                  <a:schemeClr val="tx2"/>
                </a:solidFill>
                <a:cs typeface="Tahoma"/>
              </a:rPr>
              <a:t>revisore legale dei conti</a:t>
            </a:r>
            <a:r>
              <a:rPr sz="1500" spc="-4" dirty="0">
                <a:solidFill>
                  <a:schemeClr val="tx2"/>
                </a:solidFill>
                <a:cs typeface="Tahoma"/>
              </a:rPr>
              <a:t>, </a:t>
            </a:r>
            <a:r>
              <a:rPr sz="1500" dirty="0">
                <a:solidFill>
                  <a:schemeClr val="tx2"/>
                </a:solidFill>
                <a:cs typeface="Tahoma"/>
              </a:rPr>
              <a:t>il </a:t>
            </a:r>
            <a:r>
              <a:rPr sz="1500" spc="-4" dirty="0">
                <a:solidFill>
                  <a:schemeClr val="tx2"/>
                </a:solidFill>
                <a:cs typeface="Tahoma"/>
              </a:rPr>
              <a:t>suo contributo sarà </a:t>
            </a:r>
            <a:r>
              <a:rPr sz="1500" dirty="0">
                <a:solidFill>
                  <a:schemeClr val="tx2"/>
                </a:solidFill>
                <a:cs typeface="Tahoma"/>
              </a:rPr>
              <a:t>prezioso, </a:t>
            </a:r>
            <a:r>
              <a:rPr sz="1500" dirty="0" err="1">
                <a:solidFill>
                  <a:schemeClr val="tx2"/>
                </a:solidFill>
                <a:cs typeface="Tahoma"/>
              </a:rPr>
              <a:t>soprattutto</a:t>
            </a:r>
            <a:r>
              <a:rPr sz="1500" dirty="0">
                <a:solidFill>
                  <a:schemeClr val="tx2"/>
                </a:solidFill>
                <a:cs typeface="Tahoma"/>
              </a:rPr>
              <a:t> per</a:t>
            </a:r>
            <a:r>
              <a:rPr sz="1500" spc="-8" dirty="0">
                <a:solidFill>
                  <a:schemeClr val="tx2"/>
                </a:solidFill>
                <a:cs typeface="Tahoma"/>
              </a:rPr>
              <a:t> </a:t>
            </a:r>
            <a:r>
              <a:rPr sz="1500" dirty="0">
                <a:solidFill>
                  <a:schemeClr val="tx2"/>
                </a:solidFill>
                <a:cs typeface="Tahoma"/>
              </a:rPr>
              <a:t>le </a:t>
            </a:r>
            <a:r>
              <a:rPr sz="1500" spc="-4" dirty="0">
                <a:solidFill>
                  <a:schemeClr val="tx2"/>
                </a:solidFill>
                <a:cs typeface="Tahoma"/>
              </a:rPr>
              <a:t>evidenze che</a:t>
            </a:r>
            <a:r>
              <a:rPr sz="1500" dirty="0">
                <a:solidFill>
                  <a:schemeClr val="tx2"/>
                </a:solidFill>
                <a:cs typeface="Tahoma"/>
              </a:rPr>
              <a:t> ha </a:t>
            </a:r>
            <a:r>
              <a:rPr sz="1500" spc="-4" dirty="0">
                <a:solidFill>
                  <a:schemeClr val="tx2"/>
                </a:solidFill>
                <a:cs typeface="Tahoma"/>
              </a:rPr>
              <a:t>raccolto</a:t>
            </a:r>
            <a:r>
              <a:rPr sz="1500" dirty="0">
                <a:solidFill>
                  <a:schemeClr val="tx2"/>
                </a:solidFill>
                <a:cs typeface="Tahoma"/>
              </a:rPr>
              <a:t> </a:t>
            </a:r>
            <a:r>
              <a:rPr sz="1500" spc="-4" dirty="0">
                <a:solidFill>
                  <a:schemeClr val="tx2"/>
                </a:solidFill>
                <a:cs typeface="Tahoma"/>
              </a:rPr>
              <a:t>circa </a:t>
            </a:r>
            <a:r>
              <a:rPr sz="1500" dirty="0">
                <a:solidFill>
                  <a:schemeClr val="tx2"/>
                </a:solidFill>
                <a:cs typeface="Tahoma"/>
              </a:rPr>
              <a:t>la </a:t>
            </a:r>
            <a:r>
              <a:rPr sz="1500" spc="-4" dirty="0">
                <a:solidFill>
                  <a:schemeClr val="tx2"/>
                </a:solidFill>
                <a:cs typeface="Tahoma"/>
              </a:rPr>
              <a:t>valutazione del</a:t>
            </a:r>
            <a:r>
              <a:rPr sz="1500" dirty="0">
                <a:solidFill>
                  <a:schemeClr val="tx2"/>
                </a:solidFill>
                <a:cs typeface="Tahoma"/>
              </a:rPr>
              <a:t> </a:t>
            </a:r>
            <a:r>
              <a:rPr sz="1500" spc="-4" dirty="0">
                <a:solidFill>
                  <a:schemeClr val="tx2"/>
                </a:solidFill>
                <a:cs typeface="Tahoma"/>
              </a:rPr>
              <a:t>postulato</a:t>
            </a:r>
            <a:r>
              <a:rPr sz="1500" dirty="0">
                <a:solidFill>
                  <a:schemeClr val="tx2"/>
                </a:solidFill>
                <a:cs typeface="Tahoma"/>
              </a:rPr>
              <a:t> </a:t>
            </a:r>
            <a:r>
              <a:rPr sz="1500" spc="-4" dirty="0">
                <a:solidFill>
                  <a:schemeClr val="tx2"/>
                </a:solidFill>
                <a:cs typeface="Tahoma"/>
              </a:rPr>
              <a:t>della</a:t>
            </a:r>
            <a:r>
              <a:rPr sz="1500" spc="4" dirty="0">
                <a:solidFill>
                  <a:schemeClr val="tx2"/>
                </a:solidFill>
                <a:cs typeface="Tahoma"/>
              </a:rPr>
              <a:t> </a:t>
            </a:r>
            <a:r>
              <a:rPr sz="1500" spc="-4" dirty="0">
                <a:solidFill>
                  <a:schemeClr val="tx2"/>
                </a:solidFill>
                <a:cs typeface="Tahoma"/>
              </a:rPr>
              <a:t>continuità </a:t>
            </a:r>
            <a:r>
              <a:rPr sz="1500" spc="-4" dirty="0" err="1">
                <a:solidFill>
                  <a:schemeClr val="tx2"/>
                </a:solidFill>
                <a:cs typeface="Tahoma"/>
              </a:rPr>
              <a:t>aziendale</a:t>
            </a:r>
            <a:r>
              <a:rPr sz="1500" spc="-4" dirty="0">
                <a:solidFill>
                  <a:schemeClr val="tx2"/>
                </a:solidFill>
                <a:cs typeface="Tahoma"/>
              </a:rPr>
              <a:t>.</a:t>
            </a:r>
            <a:endParaRPr sz="1500" dirty="0">
              <a:solidFill>
                <a:schemeClr val="tx2"/>
              </a:solidFill>
              <a:cs typeface="Tahoma"/>
            </a:endParaRPr>
          </a:p>
        </p:txBody>
      </p:sp>
      <p:sp>
        <p:nvSpPr>
          <p:cNvPr id="2" name="object 4">
            <a:extLst>
              <a:ext uri="{FF2B5EF4-FFF2-40B4-BE49-F238E27FC236}">
                <a16:creationId xmlns:a16="http://schemas.microsoft.com/office/drawing/2014/main" id="{B8DD951A-B103-E155-D348-50AADE006236}"/>
              </a:ext>
            </a:extLst>
          </p:cNvPr>
          <p:cNvSpPr txBox="1">
            <a:spLocks noGrp="1"/>
          </p:cNvSpPr>
          <p:nvPr>
            <p:ph type="sldNum" sz="quarter" idx="7"/>
          </p:nvPr>
        </p:nvSpPr>
        <p:spPr>
          <a:xfrm>
            <a:off x="4434840" y="4874896"/>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68</a:t>
            </a:fld>
            <a:endParaRPr dirty="0"/>
          </a:p>
        </p:txBody>
      </p:sp>
    </p:spTree>
    <p:extLst>
      <p:ext uri="{BB962C8B-B14F-4D97-AF65-F5344CB8AC3E}">
        <p14:creationId xmlns:p14="http://schemas.microsoft.com/office/powerpoint/2010/main" val="1227944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6">
            <a:extLst>
              <a:ext uri="{FF2B5EF4-FFF2-40B4-BE49-F238E27FC236}">
                <a16:creationId xmlns:a16="http://schemas.microsoft.com/office/drawing/2014/main" id="{95D2B97B-646D-9304-D3F8-AA4BC7727264}"/>
              </a:ext>
            </a:extLst>
          </p:cNvPr>
          <p:cNvSpPr txBox="1"/>
          <p:nvPr/>
        </p:nvSpPr>
        <p:spPr>
          <a:xfrm>
            <a:off x="1788377" y="1306328"/>
            <a:ext cx="6944255" cy="3630320"/>
          </a:xfrm>
          <a:prstGeom prst="rect">
            <a:avLst/>
          </a:prstGeom>
          <a:ln w="6095">
            <a:solidFill>
              <a:srgbClr val="000000"/>
            </a:solidFill>
          </a:ln>
        </p:spPr>
        <p:txBody>
          <a:bodyPr vert="horz" wrap="square" lIns="0" tIns="29051" rIns="0" bIns="0" rtlCol="0">
            <a:spAutoFit/>
          </a:bodyPr>
          <a:lstStyle/>
          <a:p>
            <a:pPr marL="50483" algn="just">
              <a:spcBef>
                <a:spcPts val="229"/>
              </a:spcBef>
            </a:pPr>
            <a:r>
              <a:rPr sz="1300" b="1" spc="-4" dirty="0">
                <a:cs typeface="Tahoma"/>
              </a:rPr>
              <a:t>INDICATORI</a:t>
            </a:r>
            <a:endParaRPr sz="1300" dirty="0">
              <a:cs typeface="Tahoma"/>
            </a:endParaRPr>
          </a:p>
          <a:p>
            <a:pPr marL="50483" algn="just">
              <a:spcBef>
                <a:spcPts val="11"/>
              </a:spcBef>
            </a:pPr>
            <a:r>
              <a:rPr sz="1300" spc="-4" dirty="0">
                <a:cs typeface="Tahoma"/>
              </a:rPr>
              <a:t>Per verificare</a:t>
            </a:r>
            <a:r>
              <a:rPr sz="1300" spc="-11" dirty="0">
                <a:cs typeface="Tahoma"/>
              </a:rPr>
              <a:t> </a:t>
            </a:r>
            <a:r>
              <a:rPr sz="1300" dirty="0">
                <a:cs typeface="Tahoma"/>
              </a:rPr>
              <a:t>la</a:t>
            </a:r>
            <a:r>
              <a:rPr sz="1300" spc="-4" dirty="0">
                <a:cs typeface="Tahoma"/>
              </a:rPr>
              <a:t> </a:t>
            </a:r>
            <a:r>
              <a:rPr sz="1300" dirty="0">
                <a:cs typeface="Tahoma"/>
              </a:rPr>
              <a:t>probabilità</a:t>
            </a:r>
            <a:r>
              <a:rPr sz="1300" spc="-8" dirty="0">
                <a:cs typeface="Tahoma"/>
              </a:rPr>
              <a:t> </a:t>
            </a:r>
            <a:r>
              <a:rPr sz="1300" dirty="0">
                <a:cs typeface="Tahoma"/>
              </a:rPr>
              <a:t>di</a:t>
            </a:r>
            <a:r>
              <a:rPr sz="1300" spc="-4" dirty="0">
                <a:cs typeface="Tahoma"/>
              </a:rPr>
              <a:t> insolvenza:</a:t>
            </a:r>
            <a:endParaRPr sz="1300" dirty="0">
              <a:cs typeface="Tahoma"/>
            </a:endParaRPr>
          </a:p>
          <a:p>
            <a:pPr marL="161449" indent="-111443" algn="just">
              <a:spcBef>
                <a:spcPts val="4"/>
              </a:spcBef>
              <a:buFont typeface="Tahoma"/>
              <a:buAutoNum type="arabicPeriod"/>
              <a:tabLst>
                <a:tab pos="161925" algn="l"/>
              </a:tabLst>
            </a:pPr>
            <a:r>
              <a:rPr sz="1300" b="1" spc="-4" dirty="0">
                <a:cs typeface="Tahoma"/>
              </a:rPr>
              <a:t>Valore del patrimonio netto</a:t>
            </a:r>
            <a:r>
              <a:rPr sz="1300" b="1" spc="23" dirty="0">
                <a:cs typeface="Tahoma"/>
              </a:rPr>
              <a:t> </a:t>
            </a:r>
            <a:r>
              <a:rPr sz="1300" spc="-4" dirty="0">
                <a:cs typeface="Tahoma"/>
              </a:rPr>
              <a:t>sulla</a:t>
            </a:r>
            <a:r>
              <a:rPr sz="1300" dirty="0">
                <a:cs typeface="Tahoma"/>
              </a:rPr>
              <a:t> </a:t>
            </a:r>
            <a:r>
              <a:rPr sz="1300" spc="-4" dirty="0">
                <a:cs typeface="Tahoma"/>
              </a:rPr>
              <a:t>base</a:t>
            </a:r>
            <a:r>
              <a:rPr sz="1300" spc="4" dirty="0">
                <a:cs typeface="Tahoma"/>
              </a:rPr>
              <a:t> </a:t>
            </a:r>
            <a:r>
              <a:rPr sz="1300" dirty="0">
                <a:cs typeface="Tahoma"/>
              </a:rPr>
              <a:t>di</a:t>
            </a:r>
            <a:r>
              <a:rPr sz="1300" spc="-8" dirty="0">
                <a:cs typeface="Tahoma"/>
              </a:rPr>
              <a:t> </a:t>
            </a:r>
            <a:r>
              <a:rPr sz="1300" spc="-4" dirty="0">
                <a:cs typeface="Tahoma"/>
              </a:rPr>
              <a:t>situazioni</a:t>
            </a:r>
            <a:r>
              <a:rPr sz="1300" dirty="0">
                <a:cs typeface="Tahoma"/>
              </a:rPr>
              <a:t> periodiche;</a:t>
            </a:r>
          </a:p>
          <a:p>
            <a:pPr marL="161449" indent="-111443" algn="just">
              <a:spcBef>
                <a:spcPts val="4"/>
              </a:spcBef>
              <a:buFont typeface="Tahoma"/>
              <a:buAutoNum type="arabicPeriod"/>
              <a:tabLst>
                <a:tab pos="161925" algn="l"/>
              </a:tabLst>
            </a:pPr>
            <a:r>
              <a:rPr sz="1300" b="1" spc="-4" dirty="0">
                <a:cs typeface="Tahoma"/>
              </a:rPr>
              <a:t>Valore</a:t>
            </a:r>
            <a:r>
              <a:rPr sz="1300" b="1" spc="-8" dirty="0">
                <a:cs typeface="Tahoma"/>
              </a:rPr>
              <a:t> </a:t>
            </a:r>
            <a:r>
              <a:rPr sz="1300" b="1" spc="-4" dirty="0">
                <a:cs typeface="Tahoma"/>
              </a:rPr>
              <a:t>del</a:t>
            </a:r>
            <a:r>
              <a:rPr sz="1300" b="1" spc="-8" dirty="0">
                <a:cs typeface="Tahoma"/>
              </a:rPr>
              <a:t> </a:t>
            </a:r>
            <a:r>
              <a:rPr sz="1300" b="1" spc="-4" dirty="0">
                <a:cs typeface="Tahoma"/>
              </a:rPr>
              <a:t>DSCR</a:t>
            </a:r>
            <a:r>
              <a:rPr sz="1300" b="1" spc="8" dirty="0">
                <a:cs typeface="Tahoma"/>
              </a:rPr>
              <a:t> </a:t>
            </a:r>
            <a:r>
              <a:rPr sz="1300" spc="-4" dirty="0">
                <a:cs typeface="Tahoma"/>
              </a:rPr>
              <a:t>calcolato</a:t>
            </a:r>
            <a:r>
              <a:rPr sz="1300" spc="-8" dirty="0">
                <a:cs typeface="Tahoma"/>
              </a:rPr>
              <a:t> </a:t>
            </a:r>
            <a:r>
              <a:rPr sz="1300" spc="-4" dirty="0">
                <a:cs typeface="Tahoma"/>
              </a:rPr>
              <a:t>attraverso:</a:t>
            </a:r>
            <a:endParaRPr sz="1300" dirty="0">
              <a:cs typeface="Tahoma"/>
            </a:endParaRPr>
          </a:p>
          <a:p>
            <a:pPr marL="226219" indent="-176213" algn="just">
              <a:buFont typeface="Symbol"/>
              <a:buChar char=""/>
              <a:tabLst>
                <a:tab pos="226219" algn="l"/>
                <a:tab pos="226695" algn="l"/>
              </a:tabLst>
            </a:pPr>
            <a:r>
              <a:rPr sz="1300" dirty="0">
                <a:cs typeface="Tahoma"/>
              </a:rPr>
              <a:t>un</a:t>
            </a:r>
            <a:r>
              <a:rPr sz="1300" spc="-4" dirty="0">
                <a:cs typeface="Tahoma"/>
              </a:rPr>
              <a:t> </a:t>
            </a:r>
            <a:r>
              <a:rPr sz="1300" spc="-23" dirty="0">
                <a:cs typeface="Tahoma"/>
              </a:rPr>
              <a:t>budget</a:t>
            </a:r>
            <a:r>
              <a:rPr sz="1300" spc="-15" dirty="0">
                <a:cs typeface="Tahoma"/>
              </a:rPr>
              <a:t> </a:t>
            </a:r>
            <a:r>
              <a:rPr sz="1300" dirty="0">
                <a:cs typeface="Tahoma"/>
              </a:rPr>
              <a:t>di </a:t>
            </a:r>
            <a:r>
              <a:rPr sz="1300" spc="-4" dirty="0">
                <a:cs typeface="Tahoma"/>
              </a:rPr>
              <a:t>tesoreria (rapporto</a:t>
            </a:r>
            <a:r>
              <a:rPr sz="1300" dirty="0">
                <a:cs typeface="Tahoma"/>
              </a:rPr>
              <a:t> </a:t>
            </a:r>
            <a:r>
              <a:rPr sz="1300" spc="-4" dirty="0">
                <a:cs typeface="Tahoma"/>
              </a:rPr>
              <a:t>tra</a:t>
            </a:r>
            <a:r>
              <a:rPr sz="1300" dirty="0">
                <a:cs typeface="Tahoma"/>
              </a:rPr>
              <a:t> le </a:t>
            </a:r>
            <a:r>
              <a:rPr sz="1300" spc="-4" dirty="0">
                <a:cs typeface="Tahoma"/>
              </a:rPr>
              <a:t>risorse</a:t>
            </a:r>
            <a:r>
              <a:rPr sz="1300" dirty="0">
                <a:cs typeface="Tahoma"/>
              </a:rPr>
              <a:t> </a:t>
            </a:r>
            <a:r>
              <a:rPr sz="1300" spc="-4" dirty="0">
                <a:cs typeface="Tahoma"/>
              </a:rPr>
              <a:t>disponibili</a:t>
            </a:r>
            <a:r>
              <a:rPr sz="1300" dirty="0">
                <a:cs typeface="Tahoma"/>
              </a:rPr>
              <a:t> e</a:t>
            </a:r>
            <a:r>
              <a:rPr sz="1300" spc="4" dirty="0">
                <a:cs typeface="Tahoma"/>
              </a:rPr>
              <a:t> </a:t>
            </a:r>
            <a:r>
              <a:rPr sz="1300" dirty="0">
                <a:cs typeface="Tahoma"/>
              </a:rPr>
              <a:t>le uscite</a:t>
            </a:r>
            <a:r>
              <a:rPr sz="1300" spc="-8" dirty="0">
                <a:cs typeface="Tahoma"/>
              </a:rPr>
              <a:t> </a:t>
            </a:r>
            <a:r>
              <a:rPr sz="1300" spc="-4" dirty="0">
                <a:cs typeface="Tahoma"/>
              </a:rPr>
              <a:t>previste),</a:t>
            </a:r>
            <a:endParaRPr sz="1300" dirty="0">
              <a:cs typeface="Tahoma"/>
            </a:endParaRPr>
          </a:p>
          <a:p>
            <a:pPr marL="226219" marR="45720" indent="-175736" algn="just">
              <a:spcBef>
                <a:spcPts val="30"/>
              </a:spcBef>
              <a:buFont typeface="Symbol"/>
              <a:buChar char=""/>
              <a:tabLst>
                <a:tab pos="226219" algn="l"/>
                <a:tab pos="226695" algn="l"/>
              </a:tabLst>
            </a:pPr>
            <a:r>
              <a:rPr sz="1300" spc="-4" dirty="0">
                <a:cs typeface="Tahoma"/>
              </a:rPr>
              <a:t>rapportando</a:t>
            </a:r>
            <a:r>
              <a:rPr sz="1300" spc="8" dirty="0">
                <a:cs typeface="Tahoma"/>
              </a:rPr>
              <a:t> </a:t>
            </a:r>
            <a:r>
              <a:rPr sz="1300" dirty="0">
                <a:cs typeface="Tahoma"/>
              </a:rPr>
              <a:t>il</a:t>
            </a:r>
            <a:r>
              <a:rPr sz="1300" spc="233" dirty="0">
                <a:cs typeface="Tahoma"/>
              </a:rPr>
              <a:t> </a:t>
            </a:r>
            <a:r>
              <a:rPr sz="1300" spc="-4" dirty="0">
                <a:cs typeface="Tahoma"/>
              </a:rPr>
              <a:t>risultato</a:t>
            </a:r>
            <a:r>
              <a:rPr sz="1300" spc="8" dirty="0">
                <a:cs typeface="Tahoma"/>
              </a:rPr>
              <a:t> </a:t>
            </a:r>
            <a:r>
              <a:rPr sz="1300" spc="-4" dirty="0">
                <a:cs typeface="Tahoma"/>
              </a:rPr>
              <a:t>economico</a:t>
            </a:r>
            <a:r>
              <a:rPr sz="1300" spc="8" dirty="0">
                <a:cs typeface="Tahoma"/>
              </a:rPr>
              <a:t> </a:t>
            </a:r>
            <a:r>
              <a:rPr sz="1300" spc="-4" dirty="0">
                <a:cs typeface="Tahoma"/>
              </a:rPr>
              <a:t>al</a:t>
            </a:r>
            <a:r>
              <a:rPr sz="1300" spc="8" dirty="0">
                <a:cs typeface="Tahoma"/>
              </a:rPr>
              <a:t> </a:t>
            </a:r>
            <a:r>
              <a:rPr sz="1300" spc="-4" dirty="0">
                <a:cs typeface="Tahoma"/>
              </a:rPr>
              <a:t>netto</a:t>
            </a:r>
            <a:r>
              <a:rPr sz="1300" spc="4" dirty="0">
                <a:cs typeface="Tahoma"/>
              </a:rPr>
              <a:t> </a:t>
            </a:r>
            <a:r>
              <a:rPr sz="1300" spc="-4" dirty="0">
                <a:cs typeface="Tahoma"/>
              </a:rPr>
              <a:t>delle</a:t>
            </a:r>
            <a:r>
              <a:rPr sz="1300" spc="8" dirty="0">
                <a:cs typeface="Tahoma"/>
              </a:rPr>
              <a:t> </a:t>
            </a:r>
            <a:r>
              <a:rPr sz="1300" spc="-4" dirty="0">
                <a:cs typeface="Tahoma"/>
              </a:rPr>
              <a:t>componenti</a:t>
            </a:r>
            <a:r>
              <a:rPr sz="1300" spc="8" dirty="0">
                <a:cs typeface="Tahoma"/>
              </a:rPr>
              <a:t> </a:t>
            </a:r>
            <a:r>
              <a:rPr sz="1300" spc="4" dirty="0">
                <a:cs typeface="Tahoma"/>
              </a:rPr>
              <a:t>non</a:t>
            </a:r>
            <a:r>
              <a:rPr sz="1300" spc="225" dirty="0">
                <a:cs typeface="Tahoma"/>
              </a:rPr>
              <a:t> </a:t>
            </a:r>
            <a:r>
              <a:rPr sz="1300" spc="-4" dirty="0" err="1">
                <a:cs typeface="Tahoma"/>
              </a:rPr>
              <a:t>monetarie</a:t>
            </a:r>
            <a:r>
              <a:rPr sz="1300" spc="8" dirty="0">
                <a:cs typeface="Tahoma"/>
              </a:rPr>
              <a:t> </a:t>
            </a:r>
            <a:r>
              <a:rPr sz="1300" spc="-4" dirty="0">
                <a:cs typeface="Tahoma"/>
              </a:rPr>
              <a:t>con</a:t>
            </a:r>
            <a:r>
              <a:rPr lang="it-IT" sz="1300" spc="-4" dirty="0">
                <a:cs typeface="Tahoma"/>
              </a:rPr>
              <a:t> </a:t>
            </a:r>
            <a:r>
              <a:rPr sz="1300" dirty="0" err="1">
                <a:cs typeface="Tahoma"/>
              </a:rPr>
              <a:t>l’indebitamento</a:t>
            </a:r>
            <a:r>
              <a:rPr sz="1300" spc="-4" dirty="0">
                <a:cs typeface="Tahoma"/>
              </a:rPr>
              <a:t> finanziario</a:t>
            </a:r>
            <a:r>
              <a:rPr sz="1300" spc="-8" dirty="0">
                <a:cs typeface="Tahoma"/>
              </a:rPr>
              <a:t> </a:t>
            </a:r>
            <a:r>
              <a:rPr sz="1300" spc="-4" dirty="0">
                <a:cs typeface="Tahoma"/>
              </a:rPr>
              <a:t>(metodo</a:t>
            </a:r>
            <a:r>
              <a:rPr sz="1300" dirty="0">
                <a:cs typeface="Tahoma"/>
              </a:rPr>
              <a:t> </a:t>
            </a:r>
            <a:r>
              <a:rPr sz="1300" spc="-4" dirty="0">
                <a:cs typeface="Tahoma"/>
              </a:rPr>
              <a:t>semplificato);</a:t>
            </a:r>
            <a:endParaRPr sz="1300" dirty="0">
              <a:cs typeface="Tahoma"/>
            </a:endParaRPr>
          </a:p>
          <a:p>
            <a:pPr marL="50483" algn="just"/>
            <a:r>
              <a:rPr sz="1300" spc="-4" dirty="0">
                <a:cs typeface="Tahoma"/>
              </a:rPr>
              <a:t>3.</a:t>
            </a:r>
            <a:r>
              <a:rPr sz="1300" spc="41" dirty="0">
                <a:cs typeface="Tahoma"/>
              </a:rPr>
              <a:t> </a:t>
            </a:r>
            <a:r>
              <a:rPr sz="1300" spc="-4" dirty="0">
                <a:cs typeface="Tahoma"/>
              </a:rPr>
              <a:t>Utilizzo</a:t>
            </a:r>
            <a:r>
              <a:rPr sz="1300" spc="45" dirty="0">
                <a:cs typeface="Tahoma"/>
              </a:rPr>
              <a:t> </a:t>
            </a:r>
            <a:r>
              <a:rPr sz="1300" spc="-4" dirty="0">
                <a:cs typeface="Tahoma"/>
              </a:rPr>
              <a:t>degli</a:t>
            </a:r>
            <a:r>
              <a:rPr sz="1300" spc="49" dirty="0">
                <a:cs typeface="Tahoma"/>
              </a:rPr>
              <a:t> </a:t>
            </a:r>
            <a:r>
              <a:rPr sz="1300" b="1" spc="-4" dirty="0">
                <a:cs typeface="Tahoma"/>
              </a:rPr>
              <a:t>indici</a:t>
            </a:r>
            <a:r>
              <a:rPr sz="1300" b="1" spc="45" dirty="0">
                <a:cs typeface="Tahoma"/>
              </a:rPr>
              <a:t> </a:t>
            </a:r>
            <a:r>
              <a:rPr sz="1300" b="1" spc="-4" dirty="0">
                <a:cs typeface="Tahoma"/>
              </a:rPr>
              <a:t>settoriali</a:t>
            </a:r>
            <a:r>
              <a:rPr sz="1300" b="1" spc="56" dirty="0">
                <a:cs typeface="Tahoma"/>
              </a:rPr>
              <a:t> </a:t>
            </a:r>
            <a:r>
              <a:rPr sz="1300" spc="-4" dirty="0">
                <a:cs typeface="Tahoma"/>
              </a:rPr>
              <a:t>elaborati</a:t>
            </a:r>
            <a:r>
              <a:rPr sz="1300" spc="41" dirty="0">
                <a:cs typeface="Tahoma"/>
              </a:rPr>
              <a:t> </a:t>
            </a:r>
            <a:r>
              <a:rPr sz="1300" spc="-4" dirty="0">
                <a:cs typeface="Tahoma"/>
              </a:rPr>
              <a:t>dal</a:t>
            </a:r>
            <a:r>
              <a:rPr sz="1300" spc="45" dirty="0">
                <a:cs typeface="Tahoma"/>
              </a:rPr>
              <a:t> </a:t>
            </a:r>
            <a:r>
              <a:rPr sz="1300" spc="-4" dirty="0">
                <a:cs typeface="Tahoma"/>
              </a:rPr>
              <a:t>CNDCEC</a:t>
            </a:r>
            <a:r>
              <a:rPr sz="1300" spc="-19" dirty="0">
                <a:cs typeface="Tahoma"/>
              </a:rPr>
              <a:t>,</a:t>
            </a:r>
            <a:r>
              <a:rPr sz="1300" spc="68" dirty="0">
                <a:cs typeface="Tahoma"/>
              </a:rPr>
              <a:t> </a:t>
            </a:r>
            <a:r>
              <a:rPr sz="1300" spc="-4" dirty="0">
                <a:cs typeface="Tahoma"/>
              </a:rPr>
              <a:t>anche</a:t>
            </a:r>
            <a:r>
              <a:rPr sz="1300" spc="64" dirty="0">
                <a:cs typeface="Tahoma"/>
              </a:rPr>
              <a:t> </a:t>
            </a:r>
            <a:r>
              <a:rPr sz="1300" dirty="0">
                <a:cs typeface="Tahoma"/>
              </a:rPr>
              <a:t>se</a:t>
            </a:r>
            <a:r>
              <a:rPr sz="1300" spc="64" dirty="0">
                <a:cs typeface="Tahoma"/>
              </a:rPr>
              <a:t> </a:t>
            </a:r>
            <a:r>
              <a:rPr sz="1300" spc="-4" dirty="0">
                <a:cs typeface="Tahoma"/>
              </a:rPr>
              <a:t>non</a:t>
            </a:r>
            <a:r>
              <a:rPr sz="1300" spc="64" dirty="0">
                <a:cs typeface="Tahoma"/>
              </a:rPr>
              <a:t> </a:t>
            </a:r>
            <a:r>
              <a:rPr sz="1300" spc="-4" dirty="0">
                <a:cs typeface="Tahoma"/>
              </a:rPr>
              <a:t>più</a:t>
            </a:r>
            <a:r>
              <a:rPr sz="1300" spc="64" dirty="0">
                <a:cs typeface="Tahoma"/>
              </a:rPr>
              <a:t> </a:t>
            </a:r>
            <a:r>
              <a:rPr sz="1300" spc="-4" dirty="0">
                <a:cs typeface="Tahoma"/>
              </a:rPr>
              <a:t>previsti</a:t>
            </a:r>
            <a:r>
              <a:rPr sz="1300" spc="64" dirty="0">
                <a:cs typeface="Tahoma"/>
              </a:rPr>
              <a:t> </a:t>
            </a:r>
            <a:r>
              <a:rPr sz="1300" spc="-4" dirty="0">
                <a:cs typeface="Tahoma"/>
              </a:rPr>
              <a:t>dalla</a:t>
            </a:r>
            <a:r>
              <a:rPr sz="1300" spc="68" dirty="0">
                <a:cs typeface="Tahoma"/>
              </a:rPr>
              <a:t> </a:t>
            </a:r>
            <a:r>
              <a:rPr sz="1300" spc="-4" dirty="0">
                <a:cs typeface="Tahoma"/>
              </a:rPr>
              <a:t>normativa,</a:t>
            </a:r>
            <a:r>
              <a:rPr sz="1300" spc="68" dirty="0">
                <a:cs typeface="Tahoma"/>
              </a:rPr>
              <a:t> </a:t>
            </a:r>
            <a:r>
              <a:rPr sz="1300" spc="-4" dirty="0">
                <a:cs typeface="Tahoma"/>
              </a:rPr>
              <a:t>sempre</a:t>
            </a:r>
            <a:r>
              <a:rPr sz="1300" spc="64" dirty="0">
                <a:cs typeface="Tahoma"/>
              </a:rPr>
              <a:t> </a:t>
            </a:r>
            <a:r>
              <a:rPr sz="1300" spc="-4" dirty="0">
                <a:cs typeface="Tahoma"/>
              </a:rPr>
              <a:t>di</a:t>
            </a:r>
            <a:r>
              <a:rPr sz="1300" spc="64" dirty="0">
                <a:cs typeface="Tahoma"/>
              </a:rPr>
              <a:t> </a:t>
            </a:r>
            <a:r>
              <a:rPr sz="1300" spc="-4" dirty="0" err="1">
                <a:cs typeface="Tahoma"/>
              </a:rPr>
              <a:t>valido</a:t>
            </a:r>
            <a:r>
              <a:rPr lang="it-IT" sz="1300" spc="-4" dirty="0">
                <a:cs typeface="Tahoma"/>
              </a:rPr>
              <a:t> </a:t>
            </a:r>
            <a:r>
              <a:rPr sz="1300" spc="-4" dirty="0" err="1">
                <a:cs typeface="Tahoma"/>
              </a:rPr>
              <a:t>supporto</a:t>
            </a:r>
            <a:r>
              <a:rPr sz="1300" spc="-4" dirty="0">
                <a:cs typeface="Tahoma"/>
              </a:rPr>
              <a:t>:</a:t>
            </a:r>
            <a:endParaRPr sz="1300" dirty="0">
              <a:cs typeface="Tahoma"/>
            </a:endParaRPr>
          </a:p>
          <a:p>
            <a:pPr marL="226219" indent="-176213" algn="just">
              <a:buAutoNum type="alphaLcPeriod"/>
              <a:tabLst>
                <a:tab pos="226219" algn="l"/>
                <a:tab pos="226695" algn="l"/>
              </a:tabLst>
            </a:pPr>
            <a:r>
              <a:rPr sz="1300" dirty="0">
                <a:cs typeface="Tahoma"/>
              </a:rPr>
              <a:t>Indice</a:t>
            </a:r>
            <a:r>
              <a:rPr sz="1300" spc="-4" dirty="0">
                <a:cs typeface="Tahoma"/>
              </a:rPr>
              <a:t> di</a:t>
            </a:r>
            <a:r>
              <a:rPr sz="1300" dirty="0">
                <a:cs typeface="Tahoma"/>
              </a:rPr>
              <a:t> </a:t>
            </a:r>
            <a:r>
              <a:rPr sz="1300" spc="-4" dirty="0">
                <a:cs typeface="Tahoma"/>
              </a:rPr>
              <a:t>sostenibilità degli oneri</a:t>
            </a:r>
            <a:r>
              <a:rPr sz="1300" dirty="0">
                <a:cs typeface="Tahoma"/>
              </a:rPr>
              <a:t> </a:t>
            </a:r>
            <a:r>
              <a:rPr sz="1300" spc="-4" dirty="0">
                <a:cs typeface="Tahoma"/>
              </a:rPr>
              <a:t>finanziari</a:t>
            </a:r>
            <a:r>
              <a:rPr sz="1300" dirty="0">
                <a:cs typeface="Tahoma"/>
              </a:rPr>
              <a:t> </a:t>
            </a:r>
            <a:r>
              <a:rPr sz="1300" spc="-4" dirty="0">
                <a:cs typeface="Tahoma"/>
              </a:rPr>
              <a:t>(oneri finanziari</a:t>
            </a:r>
            <a:r>
              <a:rPr sz="1300" dirty="0">
                <a:cs typeface="Tahoma"/>
              </a:rPr>
              <a:t> /</a:t>
            </a:r>
            <a:r>
              <a:rPr sz="1300" spc="-4" dirty="0">
                <a:cs typeface="Tahoma"/>
              </a:rPr>
              <a:t> ricavi);</a:t>
            </a:r>
            <a:endParaRPr sz="1300" dirty="0">
              <a:cs typeface="Tahoma"/>
            </a:endParaRPr>
          </a:p>
          <a:p>
            <a:pPr marL="226219" indent="-176213" algn="just">
              <a:spcBef>
                <a:spcPts val="4"/>
              </a:spcBef>
              <a:buAutoNum type="alphaLcPeriod"/>
              <a:tabLst>
                <a:tab pos="226695" algn="l"/>
              </a:tabLst>
            </a:pPr>
            <a:r>
              <a:rPr sz="1300" dirty="0">
                <a:cs typeface="Tahoma"/>
              </a:rPr>
              <a:t>Indice</a:t>
            </a:r>
            <a:r>
              <a:rPr sz="1300" spc="-4" dirty="0">
                <a:cs typeface="Tahoma"/>
              </a:rPr>
              <a:t> </a:t>
            </a:r>
            <a:r>
              <a:rPr sz="1300" dirty="0">
                <a:cs typeface="Tahoma"/>
              </a:rPr>
              <a:t>di</a:t>
            </a:r>
            <a:r>
              <a:rPr sz="1300" spc="-4" dirty="0">
                <a:cs typeface="Tahoma"/>
              </a:rPr>
              <a:t> adeguatezza patrimoniale (patrimonio </a:t>
            </a:r>
            <a:r>
              <a:rPr sz="1300" dirty="0">
                <a:cs typeface="Tahoma"/>
              </a:rPr>
              <a:t>netto</a:t>
            </a:r>
            <a:r>
              <a:rPr sz="1300" spc="-4" dirty="0">
                <a:cs typeface="Tahoma"/>
              </a:rPr>
              <a:t> </a:t>
            </a:r>
            <a:r>
              <a:rPr sz="1300" dirty="0">
                <a:cs typeface="Tahoma"/>
              </a:rPr>
              <a:t>/</a:t>
            </a:r>
            <a:r>
              <a:rPr sz="1300" spc="-8" dirty="0">
                <a:cs typeface="Tahoma"/>
              </a:rPr>
              <a:t> </a:t>
            </a:r>
            <a:r>
              <a:rPr sz="1300" spc="-4" dirty="0">
                <a:cs typeface="Tahoma"/>
              </a:rPr>
              <a:t>totale debiti);</a:t>
            </a:r>
            <a:endParaRPr sz="1300" dirty="0">
              <a:cs typeface="Tahoma"/>
            </a:endParaRPr>
          </a:p>
          <a:p>
            <a:pPr marL="226219" marR="46196" indent="-175736" algn="just">
              <a:spcBef>
                <a:spcPts val="26"/>
              </a:spcBef>
              <a:buAutoNum type="alphaLcPeriod"/>
              <a:tabLst>
                <a:tab pos="226219" algn="l"/>
                <a:tab pos="226695" algn="l"/>
              </a:tabLst>
            </a:pPr>
            <a:r>
              <a:rPr sz="1300" dirty="0">
                <a:cs typeface="Tahoma"/>
              </a:rPr>
              <a:t>Indice</a:t>
            </a:r>
            <a:r>
              <a:rPr sz="1300" spc="53" dirty="0">
                <a:cs typeface="Tahoma"/>
              </a:rPr>
              <a:t> </a:t>
            </a:r>
            <a:r>
              <a:rPr sz="1300" dirty="0">
                <a:cs typeface="Tahoma"/>
              </a:rPr>
              <a:t>di</a:t>
            </a:r>
            <a:r>
              <a:rPr sz="1300" spc="53" dirty="0">
                <a:cs typeface="Tahoma"/>
              </a:rPr>
              <a:t> </a:t>
            </a:r>
            <a:r>
              <a:rPr sz="1300" spc="-4" dirty="0">
                <a:cs typeface="Tahoma"/>
              </a:rPr>
              <a:t>ritorno</a:t>
            </a:r>
            <a:r>
              <a:rPr sz="1300" spc="56" dirty="0">
                <a:cs typeface="Tahoma"/>
              </a:rPr>
              <a:t> </a:t>
            </a:r>
            <a:r>
              <a:rPr sz="1300" dirty="0">
                <a:cs typeface="Tahoma"/>
              </a:rPr>
              <a:t>liquido</a:t>
            </a:r>
            <a:r>
              <a:rPr sz="1300" spc="53" dirty="0">
                <a:cs typeface="Tahoma"/>
              </a:rPr>
              <a:t> </a:t>
            </a:r>
            <a:r>
              <a:rPr sz="1300" spc="-4" dirty="0">
                <a:cs typeface="Tahoma"/>
              </a:rPr>
              <a:t>dell’attivo</a:t>
            </a:r>
            <a:r>
              <a:rPr sz="1300" spc="53" dirty="0">
                <a:cs typeface="Tahoma"/>
              </a:rPr>
              <a:t> </a:t>
            </a:r>
            <a:r>
              <a:rPr sz="1300" spc="-4" dirty="0">
                <a:cs typeface="Tahoma"/>
              </a:rPr>
              <a:t>(risultato</a:t>
            </a:r>
            <a:r>
              <a:rPr sz="1300" spc="56" dirty="0">
                <a:cs typeface="Tahoma"/>
              </a:rPr>
              <a:t> </a:t>
            </a:r>
            <a:r>
              <a:rPr sz="1300" spc="-4" dirty="0">
                <a:cs typeface="Tahoma"/>
              </a:rPr>
              <a:t>economico</a:t>
            </a:r>
            <a:r>
              <a:rPr sz="1300" spc="53" dirty="0">
                <a:cs typeface="Tahoma"/>
              </a:rPr>
              <a:t> </a:t>
            </a:r>
            <a:r>
              <a:rPr sz="1300" spc="-11" dirty="0">
                <a:cs typeface="Tahoma"/>
              </a:rPr>
              <a:t>al</a:t>
            </a:r>
            <a:r>
              <a:rPr sz="1300" spc="45" dirty="0">
                <a:cs typeface="Tahoma"/>
              </a:rPr>
              <a:t> </a:t>
            </a:r>
            <a:r>
              <a:rPr sz="1300" spc="-4" dirty="0">
                <a:cs typeface="Tahoma"/>
              </a:rPr>
              <a:t>netto</a:t>
            </a:r>
            <a:r>
              <a:rPr sz="1300" spc="53" dirty="0">
                <a:cs typeface="Tahoma"/>
              </a:rPr>
              <a:t> </a:t>
            </a:r>
            <a:r>
              <a:rPr sz="1300" spc="-4" dirty="0">
                <a:cs typeface="Tahoma"/>
              </a:rPr>
              <a:t>delle</a:t>
            </a:r>
            <a:r>
              <a:rPr sz="1300" spc="53" dirty="0">
                <a:cs typeface="Tahoma"/>
              </a:rPr>
              <a:t> </a:t>
            </a:r>
            <a:r>
              <a:rPr sz="1300" spc="-4" dirty="0">
                <a:cs typeface="Tahoma"/>
              </a:rPr>
              <a:t>componenti</a:t>
            </a:r>
            <a:r>
              <a:rPr sz="1300" spc="53" dirty="0">
                <a:cs typeface="Tahoma"/>
              </a:rPr>
              <a:t> </a:t>
            </a:r>
            <a:r>
              <a:rPr sz="1300" spc="-4" dirty="0">
                <a:cs typeface="Tahoma"/>
              </a:rPr>
              <a:t>non</a:t>
            </a:r>
            <a:r>
              <a:rPr sz="1300" spc="56" dirty="0">
                <a:cs typeface="Tahoma"/>
              </a:rPr>
              <a:t> </a:t>
            </a:r>
            <a:r>
              <a:rPr sz="1300" spc="-4" dirty="0" err="1">
                <a:cs typeface="Tahoma"/>
              </a:rPr>
              <a:t>monetarie</a:t>
            </a:r>
            <a:r>
              <a:rPr sz="1300" spc="-8" dirty="0">
                <a:cs typeface="Tahoma"/>
              </a:rPr>
              <a:t> </a:t>
            </a:r>
            <a:r>
              <a:rPr sz="1300" dirty="0">
                <a:cs typeface="Tahoma"/>
              </a:rPr>
              <a:t>/</a:t>
            </a:r>
            <a:r>
              <a:rPr sz="1300" spc="-4" dirty="0">
                <a:cs typeface="Tahoma"/>
              </a:rPr>
              <a:t> totale</a:t>
            </a:r>
            <a:r>
              <a:rPr sz="1300" spc="-8" dirty="0">
                <a:cs typeface="Tahoma"/>
              </a:rPr>
              <a:t> </a:t>
            </a:r>
            <a:r>
              <a:rPr sz="1300" spc="-4" dirty="0">
                <a:cs typeface="Tahoma"/>
              </a:rPr>
              <a:t>attivo </a:t>
            </a:r>
            <a:r>
              <a:rPr sz="1300" dirty="0">
                <a:cs typeface="Tahoma"/>
              </a:rPr>
              <a:t>di</a:t>
            </a:r>
            <a:r>
              <a:rPr sz="1300" spc="-8" dirty="0">
                <a:cs typeface="Tahoma"/>
              </a:rPr>
              <a:t> </a:t>
            </a:r>
            <a:r>
              <a:rPr sz="1300" spc="-4" dirty="0">
                <a:cs typeface="Tahoma"/>
              </a:rPr>
              <a:t>stato patrimoniale);</a:t>
            </a:r>
            <a:endParaRPr sz="1300" dirty="0">
              <a:cs typeface="Tahoma"/>
            </a:endParaRPr>
          </a:p>
          <a:p>
            <a:pPr marL="226219" indent="-176213" algn="just">
              <a:buAutoNum type="alphaLcPeriod"/>
              <a:tabLst>
                <a:tab pos="226695" algn="l"/>
              </a:tabLst>
            </a:pPr>
            <a:r>
              <a:rPr sz="1300" dirty="0">
                <a:cs typeface="Tahoma"/>
              </a:rPr>
              <a:t>Indice </a:t>
            </a:r>
            <a:r>
              <a:rPr sz="1300" spc="-4" dirty="0">
                <a:cs typeface="Tahoma"/>
              </a:rPr>
              <a:t>di</a:t>
            </a:r>
            <a:r>
              <a:rPr sz="1300" spc="4" dirty="0">
                <a:cs typeface="Tahoma"/>
              </a:rPr>
              <a:t> </a:t>
            </a:r>
            <a:r>
              <a:rPr sz="1300" spc="-4" dirty="0">
                <a:cs typeface="Tahoma"/>
              </a:rPr>
              <a:t>liquidità</a:t>
            </a:r>
            <a:r>
              <a:rPr sz="1300" spc="4" dirty="0">
                <a:cs typeface="Tahoma"/>
              </a:rPr>
              <a:t> </a:t>
            </a:r>
            <a:r>
              <a:rPr sz="1300" spc="-4" dirty="0">
                <a:cs typeface="Tahoma"/>
              </a:rPr>
              <a:t>attiva</a:t>
            </a:r>
            <a:r>
              <a:rPr sz="1300" spc="4" dirty="0">
                <a:cs typeface="Tahoma"/>
              </a:rPr>
              <a:t> </a:t>
            </a:r>
            <a:r>
              <a:rPr sz="1300" spc="-4" dirty="0">
                <a:cs typeface="Tahoma"/>
              </a:rPr>
              <a:t>(attività</a:t>
            </a:r>
            <a:r>
              <a:rPr sz="1300" dirty="0">
                <a:cs typeface="Tahoma"/>
              </a:rPr>
              <a:t> </a:t>
            </a:r>
            <a:r>
              <a:rPr sz="1300" spc="-4" dirty="0">
                <a:cs typeface="Tahoma"/>
              </a:rPr>
              <a:t>correnti </a:t>
            </a:r>
            <a:r>
              <a:rPr sz="1300" dirty="0">
                <a:cs typeface="Tahoma"/>
              </a:rPr>
              <a:t>/</a:t>
            </a:r>
            <a:r>
              <a:rPr sz="1300" spc="4" dirty="0">
                <a:cs typeface="Tahoma"/>
              </a:rPr>
              <a:t> </a:t>
            </a:r>
            <a:r>
              <a:rPr sz="1300" dirty="0">
                <a:cs typeface="Tahoma"/>
              </a:rPr>
              <a:t>passività </a:t>
            </a:r>
            <a:r>
              <a:rPr sz="1300" spc="-8" dirty="0">
                <a:cs typeface="Tahoma"/>
              </a:rPr>
              <a:t>correnti);</a:t>
            </a:r>
            <a:endParaRPr sz="1300" dirty="0">
              <a:cs typeface="Tahoma"/>
            </a:endParaRPr>
          </a:p>
          <a:p>
            <a:pPr marL="226219" marR="45244" indent="-175736" algn="just">
              <a:spcBef>
                <a:spcPts val="8"/>
              </a:spcBef>
              <a:buAutoNum type="alphaLcPeriod"/>
              <a:tabLst>
                <a:tab pos="226219" algn="l"/>
                <a:tab pos="226695" algn="l"/>
              </a:tabLst>
            </a:pPr>
            <a:r>
              <a:rPr sz="1300" dirty="0">
                <a:cs typeface="Tahoma"/>
              </a:rPr>
              <a:t>Indice</a:t>
            </a:r>
            <a:r>
              <a:rPr sz="1300" spc="56" dirty="0">
                <a:cs typeface="Tahoma"/>
              </a:rPr>
              <a:t> </a:t>
            </a:r>
            <a:r>
              <a:rPr sz="1300" dirty="0">
                <a:cs typeface="Tahoma"/>
              </a:rPr>
              <a:t>di</a:t>
            </a:r>
            <a:r>
              <a:rPr sz="1300" spc="60" dirty="0">
                <a:cs typeface="Tahoma"/>
              </a:rPr>
              <a:t> </a:t>
            </a:r>
            <a:r>
              <a:rPr sz="1300" dirty="0">
                <a:cs typeface="Tahoma"/>
              </a:rPr>
              <a:t>indebitamento</a:t>
            </a:r>
            <a:r>
              <a:rPr sz="1300" spc="64" dirty="0">
                <a:cs typeface="Tahoma"/>
              </a:rPr>
              <a:t> </a:t>
            </a:r>
            <a:r>
              <a:rPr sz="1300" spc="-4" dirty="0">
                <a:cs typeface="Tahoma"/>
              </a:rPr>
              <a:t>tributario</a:t>
            </a:r>
            <a:r>
              <a:rPr sz="1300" spc="60" dirty="0">
                <a:cs typeface="Tahoma"/>
              </a:rPr>
              <a:t> </a:t>
            </a:r>
            <a:r>
              <a:rPr sz="1300" dirty="0">
                <a:cs typeface="Tahoma"/>
              </a:rPr>
              <a:t>e</a:t>
            </a:r>
            <a:r>
              <a:rPr sz="1300" spc="60" dirty="0">
                <a:cs typeface="Tahoma"/>
              </a:rPr>
              <a:t> </a:t>
            </a:r>
            <a:r>
              <a:rPr sz="1300" spc="-4" dirty="0">
                <a:cs typeface="Tahoma"/>
              </a:rPr>
              <a:t>previdenziale</a:t>
            </a:r>
            <a:r>
              <a:rPr sz="1300" spc="60" dirty="0">
                <a:cs typeface="Tahoma"/>
              </a:rPr>
              <a:t> </a:t>
            </a:r>
            <a:r>
              <a:rPr sz="1300" spc="-4" dirty="0">
                <a:cs typeface="Tahoma"/>
              </a:rPr>
              <a:t>(indebitamento</a:t>
            </a:r>
            <a:r>
              <a:rPr sz="1300" spc="56" dirty="0">
                <a:cs typeface="Tahoma"/>
              </a:rPr>
              <a:t> </a:t>
            </a:r>
            <a:r>
              <a:rPr sz="1300" spc="-4" dirty="0">
                <a:cs typeface="Tahoma"/>
              </a:rPr>
              <a:t>tributario</a:t>
            </a:r>
            <a:r>
              <a:rPr sz="1300" spc="60" dirty="0">
                <a:cs typeface="Tahoma"/>
              </a:rPr>
              <a:t> </a:t>
            </a:r>
            <a:r>
              <a:rPr sz="1300" dirty="0">
                <a:cs typeface="Tahoma"/>
              </a:rPr>
              <a:t>+</a:t>
            </a:r>
            <a:r>
              <a:rPr sz="1300" spc="60" dirty="0">
                <a:cs typeface="Tahoma"/>
              </a:rPr>
              <a:t> </a:t>
            </a:r>
            <a:r>
              <a:rPr sz="1300" dirty="0" err="1">
                <a:cs typeface="Tahoma"/>
              </a:rPr>
              <a:t>indebitamento</a:t>
            </a:r>
            <a:r>
              <a:rPr lang="it-IT" sz="1300" dirty="0">
                <a:cs typeface="Tahoma"/>
              </a:rPr>
              <a:t> </a:t>
            </a:r>
            <a:r>
              <a:rPr sz="1300" dirty="0" err="1">
                <a:cs typeface="Tahoma"/>
              </a:rPr>
              <a:t>previdenziale</a:t>
            </a:r>
            <a:r>
              <a:rPr sz="1300" spc="-11" dirty="0">
                <a:cs typeface="Tahoma"/>
              </a:rPr>
              <a:t> </a:t>
            </a:r>
            <a:r>
              <a:rPr sz="1300" dirty="0">
                <a:cs typeface="Tahoma"/>
              </a:rPr>
              <a:t>/</a:t>
            </a:r>
            <a:r>
              <a:rPr sz="1300" spc="-4" dirty="0">
                <a:cs typeface="Tahoma"/>
              </a:rPr>
              <a:t> totale attivo</a:t>
            </a:r>
            <a:r>
              <a:rPr sz="1300" spc="-8" dirty="0">
                <a:cs typeface="Tahoma"/>
              </a:rPr>
              <a:t> </a:t>
            </a:r>
            <a:r>
              <a:rPr sz="1300" dirty="0">
                <a:cs typeface="Tahoma"/>
              </a:rPr>
              <a:t>di </a:t>
            </a:r>
            <a:r>
              <a:rPr sz="1300" spc="-4" dirty="0">
                <a:cs typeface="Tahoma"/>
              </a:rPr>
              <a:t>stato patrimoniale).</a:t>
            </a:r>
            <a:endParaRPr sz="1300" dirty="0">
              <a:cs typeface="Tahoma"/>
            </a:endParaRPr>
          </a:p>
          <a:p>
            <a:pPr marL="50483" marR="45720" algn="just">
              <a:spcBef>
                <a:spcPts val="8"/>
              </a:spcBef>
            </a:pPr>
            <a:r>
              <a:rPr sz="1300" spc="-4" dirty="0">
                <a:cs typeface="Tahoma"/>
              </a:rPr>
              <a:t>4.</a:t>
            </a:r>
            <a:r>
              <a:rPr sz="1300" spc="56" dirty="0">
                <a:cs typeface="Tahoma"/>
              </a:rPr>
              <a:t> </a:t>
            </a:r>
            <a:r>
              <a:rPr sz="1300" spc="-4" dirty="0">
                <a:cs typeface="Tahoma"/>
              </a:rPr>
              <a:t>Utilizzo</a:t>
            </a:r>
            <a:r>
              <a:rPr sz="1300" spc="60" dirty="0">
                <a:cs typeface="Tahoma"/>
              </a:rPr>
              <a:t> </a:t>
            </a:r>
            <a:r>
              <a:rPr sz="1300" spc="-4" dirty="0">
                <a:cs typeface="Tahoma"/>
              </a:rPr>
              <a:t>degli</a:t>
            </a:r>
            <a:r>
              <a:rPr sz="1300" spc="64" dirty="0">
                <a:cs typeface="Tahoma"/>
              </a:rPr>
              <a:t> </a:t>
            </a:r>
            <a:r>
              <a:rPr sz="1300" b="1" spc="-4" dirty="0">
                <a:cs typeface="Tahoma"/>
              </a:rPr>
              <a:t>indicatori</a:t>
            </a:r>
            <a:r>
              <a:rPr sz="1300" b="1" spc="60" dirty="0">
                <a:cs typeface="Tahoma"/>
              </a:rPr>
              <a:t> </a:t>
            </a:r>
            <a:r>
              <a:rPr sz="1300" b="1" spc="-4" dirty="0">
                <a:cs typeface="Tahoma"/>
              </a:rPr>
              <a:t>finanziari,</a:t>
            </a:r>
            <a:r>
              <a:rPr sz="1300" b="1" spc="56" dirty="0">
                <a:cs typeface="Tahoma"/>
              </a:rPr>
              <a:t> </a:t>
            </a:r>
            <a:r>
              <a:rPr sz="1300" b="1" spc="-4" dirty="0">
                <a:cs typeface="Tahoma"/>
              </a:rPr>
              <a:t>gestionali</a:t>
            </a:r>
            <a:r>
              <a:rPr sz="1300" b="1" spc="60" dirty="0">
                <a:cs typeface="Tahoma"/>
              </a:rPr>
              <a:t> </a:t>
            </a:r>
            <a:r>
              <a:rPr sz="1300" b="1" dirty="0">
                <a:cs typeface="Tahoma"/>
              </a:rPr>
              <a:t>e</a:t>
            </a:r>
            <a:r>
              <a:rPr sz="1300" b="1" spc="60" dirty="0">
                <a:cs typeface="Tahoma"/>
              </a:rPr>
              <a:t> </a:t>
            </a:r>
            <a:r>
              <a:rPr sz="1300" b="1" spc="-4" dirty="0">
                <a:cs typeface="Tahoma"/>
              </a:rPr>
              <a:t>di</a:t>
            </a:r>
            <a:r>
              <a:rPr sz="1300" b="1" spc="56" dirty="0">
                <a:cs typeface="Tahoma"/>
              </a:rPr>
              <a:t> </a:t>
            </a:r>
            <a:r>
              <a:rPr sz="1300" b="1" spc="-4" dirty="0">
                <a:cs typeface="Tahoma"/>
              </a:rPr>
              <a:t>altro</a:t>
            </a:r>
            <a:r>
              <a:rPr sz="1300" b="1" spc="60" dirty="0">
                <a:cs typeface="Tahoma"/>
              </a:rPr>
              <a:t> </a:t>
            </a:r>
            <a:r>
              <a:rPr sz="1300" b="1" spc="-4" dirty="0">
                <a:cs typeface="Tahoma"/>
              </a:rPr>
              <a:t>tipo</a:t>
            </a:r>
            <a:r>
              <a:rPr sz="1300" spc="-4" dirty="0">
                <a:cs typeface="Tahoma"/>
              </a:rPr>
              <a:t>,</a:t>
            </a:r>
            <a:r>
              <a:rPr sz="1300" spc="60" dirty="0">
                <a:cs typeface="Tahoma"/>
              </a:rPr>
              <a:t> </a:t>
            </a:r>
            <a:r>
              <a:rPr sz="1300" dirty="0">
                <a:cs typeface="Tahoma"/>
              </a:rPr>
              <a:t>previsti</a:t>
            </a:r>
            <a:r>
              <a:rPr sz="1300" spc="60" dirty="0">
                <a:cs typeface="Tahoma"/>
              </a:rPr>
              <a:t> </a:t>
            </a:r>
            <a:r>
              <a:rPr sz="1300" spc="-4" dirty="0">
                <a:cs typeface="Tahoma"/>
              </a:rPr>
              <a:t>nel</a:t>
            </a:r>
            <a:r>
              <a:rPr sz="1300" spc="60" dirty="0">
                <a:cs typeface="Tahoma"/>
              </a:rPr>
              <a:t> </a:t>
            </a:r>
            <a:r>
              <a:rPr sz="1300" spc="-4" dirty="0">
                <a:cs typeface="Tahoma"/>
              </a:rPr>
              <a:t>principio</a:t>
            </a:r>
            <a:r>
              <a:rPr sz="1300" spc="56" dirty="0">
                <a:cs typeface="Tahoma"/>
              </a:rPr>
              <a:t> </a:t>
            </a:r>
            <a:r>
              <a:rPr sz="1300" spc="-4" dirty="0">
                <a:cs typeface="Tahoma"/>
              </a:rPr>
              <a:t>di</a:t>
            </a:r>
            <a:r>
              <a:rPr sz="1300" spc="64" dirty="0">
                <a:cs typeface="Tahoma"/>
              </a:rPr>
              <a:t> </a:t>
            </a:r>
            <a:r>
              <a:rPr sz="1300" spc="-4" dirty="0" err="1">
                <a:cs typeface="Tahoma"/>
              </a:rPr>
              <a:t>revisione</a:t>
            </a:r>
            <a:r>
              <a:rPr sz="1300" spc="-8" dirty="0">
                <a:cs typeface="Tahoma"/>
              </a:rPr>
              <a:t> </a:t>
            </a:r>
            <a:r>
              <a:rPr sz="1300" spc="-4" dirty="0">
                <a:cs typeface="Tahoma"/>
              </a:rPr>
              <a:t>ISA</a:t>
            </a:r>
            <a:r>
              <a:rPr sz="1300" dirty="0">
                <a:cs typeface="Tahoma"/>
              </a:rPr>
              <a:t> </a:t>
            </a:r>
            <a:r>
              <a:rPr sz="1300" spc="-4" dirty="0">
                <a:cs typeface="Tahoma"/>
              </a:rPr>
              <a:t>Italia</a:t>
            </a:r>
            <a:r>
              <a:rPr sz="1300" dirty="0">
                <a:cs typeface="Tahoma"/>
              </a:rPr>
              <a:t> n.570 – paragrafo </a:t>
            </a:r>
            <a:r>
              <a:rPr sz="1300" spc="-4" dirty="0">
                <a:cs typeface="Tahoma"/>
              </a:rPr>
              <a:t>A.2</a:t>
            </a:r>
            <a:endParaRPr sz="1300" dirty="0">
              <a:cs typeface="Tahoma"/>
            </a:endParaRPr>
          </a:p>
        </p:txBody>
      </p:sp>
      <p:sp>
        <p:nvSpPr>
          <p:cNvPr id="5" name="CasellaDiTesto 4">
            <a:extLst>
              <a:ext uri="{FF2B5EF4-FFF2-40B4-BE49-F238E27FC236}">
                <a16:creationId xmlns:a16="http://schemas.microsoft.com/office/drawing/2014/main" id="{D9AF731D-7FF9-0C51-F494-F6E2A5C2B44C}"/>
              </a:ext>
            </a:extLst>
          </p:cNvPr>
          <p:cNvSpPr txBox="1"/>
          <p:nvPr/>
        </p:nvSpPr>
        <p:spPr>
          <a:xfrm>
            <a:off x="1751083" y="798497"/>
            <a:ext cx="7018844" cy="507831"/>
          </a:xfrm>
          <a:prstGeom prst="rect">
            <a:avLst/>
          </a:prstGeom>
          <a:noFill/>
        </p:spPr>
        <p:txBody>
          <a:bodyPr wrap="square">
            <a:spAutoFit/>
          </a:bodyPr>
          <a:lstStyle/>
          <a:p>
            <a:pPr algn="just"/>
            <a:r>
              <a:rPr lang="it-IT" sz="1350" dirty="0">
                <a:solidFill>
                  <a:schemeClr val="tx2"/>
                </a:solidFill>
                <a:cs typeface="Tahoma"/>
              </a:rPr>
              <a:t>La</a:t>
            </a:r>
            <a:r>
              <a:rPr lang="it-IT" sz="1350" spc="86" dirty="0">
                <a:solidFill>
                  <a:schemeClr val="tx2"/>
                </a:solidFill>
                <a:cs typeface="Tahoma"/>
              </a:rPr>
              <a:t> </a:t>
            </a:r>
            <a:r>
              <a:rPr lang="it-IT" sz="1350" b="1" dirty="0">
                <a:solidFill>
                  <a:schemeClr val="tx2"/>
                </a:solidFill>
                <a:cs typeface="Tahoma"/>
              </a:rPr>
              <a:t>valutazione</a:t>
            </a:r>
            <a:r>
              <a:rPr lang="it-IT" sz="1350" b="1" spc="94" dirty="0">
                <a:solidFill>
                  <a:schemeClr val="tx2"/>
                </a:solidFill>
                <a:cs typeface="Tahoma"/>
              </a:rPr>
              <a:t> </a:t>
            </a:r>
            <a:r>
              <a:rPr lang="it-IT" sz="1350" b="1" spc="-4" dirty="0">
                <a:solidFill>
                  <a:schemeClr val="tx2"/>
                </a:solidFill>
                <a:cs typeface="Tahoma"/>
              </a:rPr>
              <a:t>della</a:t>
            </a:r>
            <a:r>
              <a:rPr lang="it-IT" sz="1350" b="1" spc="86" dirty="0">
                <a:solidFill>
                  <a:schemeClr val="tx2"/>
                </a:solidFill>
                <a:cs typeface="Tahoma"/>
              </a:rPr>
              <a:t> </a:t>
            </a:r>
            <a:r>
              <a:rPr lang="it-IT" sz="1350" b="1" spc="-4" dirty="0">
                <a:solidFill>
                  <a:schemeClr val="tx2"/>
                </a:solidFill>
                <a:cs typeface="Tahoma"/>
              </a:rPr>
              <a:t>situazione</a:t>
            </a:r>
            <a:r>
              <a:rPr lang="it-IT" sz="1350" b="1" spc="94" dirty="0">
                <a:solidFill>
                  <a:schemeClr val="tx2"/>
                </a:solidFill>
                <a:cs typeface="Tahoma"/>
              </a:rPr>
              <a:t> </a:t>
            </a:r>
            <a:r>
              <a:rPr lang="it-IT" sz="1350" b="1" spc="-4" dirty="0">
                <a:solidFill>
                  <a:schemeClr val="tx2"/>
                </a:solidFill>
                <a:cs typeface="Tahoma"/>
              </a:rPr>
              <a:t>patrimoniale-finanziaria</a:t>
            </a:r>
            <a:r>
              <a:rPr lang="it-IT" sz="1350" b="1" spc="86" dirty="0">
                <a:solidFill>
                  <a:schemeClr val="tx2"/>
                </a:solidFill>
                <a:cs typeface="Tahoma"/>
              </a:rPr>
              <a:t> </a:t>
            </a:r>
            <a:r>
              <a:rPr lang="it-IT" sz="1350" spc="-4" dirty="0">
                <a:solidFill>
                  <a:schemeClr val="tx2"/>
                </a:solidFill>
                <a:cs typeface="Tahoma"/>
              </a:rPr>
              <a:t>deve</a:t>
            </a:r>
            <a:r>
              <a:rPr lang="it-IT" sz="1350" spc="90" dirty="0">
                <a:solidFill>
                  <a:schemeClr val="tx2"/>
                </a:solidFill>
                <a:cs typeface="Tahoma"/>
              </a:rPr>
              <a:t> </a:t>
            </a:r>
            <a:r>
              <a:rPr lang="it-IT" sz="1350" spc="-4" dirty="0">
                <a:solidFill>
                  <a:schemeClr val="tx2"/>
                </a:solidFill>
                <a:cs typeface="Tahoma"/>
              </a:rPr>
              <a:t>essere</a:t>
            </a:r>
            <a:r>
              <a:rPr lang="it-IT" sz="1350" spc="86" dirty="0">
                <a:solidFill>
                  <a:schemeClr val="tx2"/>
                </a:solidFill>
                <a:cs typeface="Tahoma"/>
              </a:rPr>
              <a:t> </a:t>
            </a:r>
            <a:r>
              <a:rPr lang="it-IT" sz="1350" spc="-4" dirty="0">
                <a:solidFill>
                  <a:schemeClr val="tx2"/>
                </a:solidFill>
                <a:cs typeface="Tahoma"/>
              </a:rPr>
              <a:t>fatta</a:t>
            </a:r>
            <a:r>
              <a:rPr lang="it-IT" sz="1350" spc="94" dirty="0">
                <a:solidFill>
                  <a:schemeClr val="tx2"/>
                </a:solidFill>
                <a:cs typeface="Tahoma"/>
              </a:rPr>
              <a:t> </a:t>
            </a:r>
            <a:r>
              <a:rPr lang="it-IT" sz="1350" spc="-4" dirty="0">
                <a:solidFill>
                  <a:schemeClr val="tx2"/>
                </a:solidFill>
                <a:cs typeface="Tahoma"/>
              </a:rPr>
              <a:t>per</a:t>
            </a:r>
            <a:r>
              <a:rPr lang="it-IT" sz="1350" spc="86" dirty="0">
                <a:solidFill>
                  <a:schemeClr val="tx2"/>
                </a:solidFill>
                <a:cs typeface="Tahoma"/>
              </a:rPr>
              <a:t> </a:t>
            </a:r>
            <a:r>
              <a:rPr lang="it-IT" sz="1350" dirty="0">
                <a:solidFill>
                  <a:schemeClr val="tx2"/>
                </a:solidFill>
                <a:cs typeface="Tahoma"/>
              </a:rPr>
              <a:t>il</a:t>
            </a:r>
            <a:r>
              <a:rPr lang="it-IT" sz="1350" spc="94" dirty="0">
                <a:solidFill>
                  <a:schemeClr val="tx2"/>
                </a:solidFill>
                <a:cs typeface="Tahoma"/>
              </a:rPr>
              <a:t> </a:t>
            </a:r>
            <a:r>
              <a:rPr lang="it-IT" sz="1350" spc="-4" dirty="0">
                <a:solidFill>
                  <a:schemeClr val="tx2"/>
                </a:solidFill>
                <a:cs typeface="Tahoma"/>
              </a:rPr>
              <a:t>tramite</a:t>
            </a:r>
            <a:r>
              <a:rPr lang="it-IT" sz="1350" spc="86" dirty="0">
                <a:solidFill>
                  <a:schemeClr val="tx2"/>
                </a:solidFill>
                <a:cs typeface="Tahoma"/>
              </a:rPr>
              <a:t> </a:t>
            </a:r>
            <a:r>
              <a:rPr lang="it-IT" sz="1350" dirty="0">
                <a:solidFill>
                  <a:schemeClr val="tx2"/>
                </a:solidFill>
                <a:cs typeface="Tahoma"/>
              </a:rPr>
              <a:t>di</a:t>
            </a:r>
            <a:r>
              <a:rPr lang="it-IT" sz="1350" spc="94" dirty="0">
                <a:solidFill>
                  <a:schemeClr val="tx2"/>
                </a:solidFill>
                <a:cs typeface="Tahoma"/>
              </a:rPr>
              <a:t> </a:t>
            </a:r>
            <a:r>
              <a:rPr lang="it-IT" sz="1350" dirty="0">
                <a:solidFill>
                  <a:schemeClr val="tx2"/>
                </a:solidFill>
                <a:cs typeface="Tahoma"/>
              </a:rPr>
              <a:t>diversi </a:t>
            </a:r>
            <a:r>
              <a:rPr lang="it-IT" sz="1350" b="1" spc="-4" dirty="0">
                <a:solidFill>
                  <a:schemeClr val="tx2"/>
                </a:solidFill>
                <a:cs typeface="Tahoma"/>
              </a:rPr>
              <a:t>strumenti</a:t>
            </a:r>
            <a:r>
              <a:rPr lang="it-IT" sz="1350" spc="-4" dirty="0">
                <a:solidFill>
                  <a:schemeClr val="tx2"/>
                </a:solidFill>
                <a:cs typeface="Tahoma"/>
              </a:rPr>
              <a:t>:</a:t>
            </a:r>
            <a:endParaRPr lang="it-IT" sz="1350" dirty="0"/>
          </a:p>
        </p:txBody>
      </p:sp>
      <p:sp>
        <p:nvSpPr>
          <p:cNvPr id="4" name="CasellaDiTesto 3">
            <a:extLst>
              <a:ext uri="{FF2B5EF4-FFF2-40B4-BE49-F238E27FC236}">
                <a16:creationId xmlns:a16="http://schemas.microsoft.com/office/drawing/2014/main" id="{776A2523-A2FE-80F3-2118-3FD1142C0ECE}"/>
              </a:ext>
            </a:extLst>
          </p:cNvPr>
          <p:cNvSpPr txBox="1"/>
          <p:nvPr/>
        </p:nvSpPr>
        <p:spPr>
          <a:xfrm>
            <a:off x="200890" y="127496"/>
            <a:ext cx="8562110" cy="400110"/>
          </a:xfrm>
          <a:prstGeom prst="rect">
            <a:avLst/>
          </a:prstGeom>
          <a:noFill/>
        </p:spPr>
        <p:txBody>
          <a:bodyPr wrap="square" rtlCol="0">
            <a:spAutoFit/>
          </a:bodyPr>
          <a:lstStyle/>
          <a:p>
            <a:pPr algn="ctr"/>
            <a:r>
              <a:rPr lang="it-IT" sz="2000" dirty="0"/>
              <a:t>La valutazione delle condizioni di squilibrio patrimoniale‐finanziario o economico</a:t>
            </a:r>
          </a:p>
        </p:txBody>
      </p:sp>
      <p:sp>
        <p:nvSpPr>
          <p:cNvPr id="6" name="object 4">
            <a:extLst>
              <a:ext uri="{FF2B5EF4-FFF2-40B4-BE49-F238E27FC236}">
                <a16:creationId xmlns:a16="http://schemas.microsoft.com/office/drawing/2014/main" id="{CB50935E-4474-78E9-C005-AE576FEFC08D}"/>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69</a:t>
            </a:fld>
            <a:endParaRPr dirty="0"/>
          </a:p>
        </p:txBody>
      </p:sp>
    </p:spTree>
    <p:extLst>
      <p:ext uri="{BB962C8B-B14F-4D97-AF65-F5344CB8AC3E}">
        <p14:creationId xmlns:p14="http://schemas.microsoft.com/office/powerpoint/2010/main" val="31977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2295" y="2455925"/>
            <a:ext cx="7416165" cy="1985645"/>
          </a:xfrm>
          <a:prstGeom prst="rect">
            <a:avLst/>
          </a:prstGeom>
        </p:spPr>
        <p:txBody>
          <a:bodyPr vert="horz" wrap="square" lIns="0" tIns="12065" rIns="0" bIns="0" rtlCol="0">
            <a:spAutoFit/>
          </a:bodyPr>
          <a:lstStyle/>
          <a:p>
            <a:pPr marL="15875">
              <a:lnSpc>
                <a:spcPct val="100000"/>
              </a:lnSpc>
              <a:spcBef>
                <a:spcPts val="95"/>
              </a:spcBef>
            </a:pPr>
            <a:r>
              <a:rPr sz="2800" spc="-10" dirty="0">
                <a:solidFill>
                  <a:srgbClr val="00AF50"/>
                </a:solidFill>
                <a:latin typeface="Arial MT"/>
                <a:cs typeface="Arial MT"/>
              </a:rPr>
              <a:t>INDIPENDENZA</a:t>
            </a:r>
            <a:r>
              <a:rPr sz="2800" spc="-130" dirty="0">
                <a:solidFill>
                  <a:srgbClr val="00AF50"/>
                </a:solidFill>
                <a:latin typeface="Arial MT"/>
                <a:cs typeface="Arial MT"/>
              </a:rPr>
              <a:t> </a:t>
            </a:r>
            <a:r>
              <a:rPr sz="2800" spc="-5" dirty="0">
                <a:solidFill>
                  <a:srgbClr val="00AF50"/>
                </a:solidFill>
                <a:latin typeface="Arial MT"/>
                <a:cs typeface="Arial MT"/>
              </a:rPr>
              <a:t>NEL</a:t>
            </a:r>
            <a:r>
              <a:rPr sz="2800" spc="-105" dirty="0">
                <a:solidFill>
                  <a:srgbClr val="00AF50"/>
                </a:solidFill>
                <a:latin typeface="Arial MT"/>
                <a:cs typeface="Arial MT"/>
              </a:rPr>
              <a:t> </a:t>
            </a:r>
            <a:r>
              <a:rPr sz="2800" spc="-5" dirty="0">
                <a:solidFill>
                  <a:srgbClr val="00AF50"/>
                </a:solidFill>
                <a:latin typeface="Arial MT"/>
                <a:cs typeface="Arial MT"/>
              </a:rPr>
              <a:t>D. LGS.</a:t>
            </a:r>
            <a:r>
              <a:rPr sz="2800" spc="-10" dirty="0">
                <a:solidFill>
                  <a:srgbClr val="00AF50"/>
                </a:solidFill>
                <a:latin typeface="Arial MT"/>
                <a:cs typeface="Arial MT"/>
              </a:rPr>
              <a:t> </a:t>
            </a:r>
            <a:r>
              <a:rPr sz="2800" dirty="0">
                <a:solidFill>
                  <a:srgbClr val="00AF50"/>
                </a:solidFill>
                <a:latin typeface="Arial MT"/>
                <a:cs typeface="Arial MT"/>
              </a:rPr>
              <a:t>39/2010</a:t>
            </a:r>
            <a:endParaRPr sz="2800">
              <a:latin typeface="Arial MT"/>
              <a:cs typeface="Arial MT"/>
            </a:endParaRPr>
          </a:p>
          <a:p>
            <a:pPr marL="12700">
              <a:lnSpc>
                <a:spcPct val="100000"/>
              </a:lnSpc>
              <a:spcBef>
                <a:spcPts val="2610"/>
              </a:spcBef>
            </a:pPr>
            <a:r>
              <a:rPr sz="2400" spc="-5" dirty="0">
                <a:solidFill>
                  <a:srgbClr val="FF0000"/>
                </a:solidFill>
                <a:latin typeface="Arial MT"/>
                <a:cs typeface="Arial MT"/>
              </a:rPr>
              <a:t>LA</a:t>
            </a:r>
            <a:r>
              <a:rPr sz="2400" spc="-160" dirty="0">
                <a:solidFill>
                  <a:srgbClr val="FF0000"/>
                </a:solidFill>
                <a:latin typeface="Arial MT"/>
                <a:cs typeface="Arial MT"/>
              </a:rPr>
              <a:t> </a:t>
            </a:r>
            <a:r>
              <a:rPr sz="2400" spc="-45" dirty="0">
                <a:solidFill>
                  <a:srgbClr val="FF0000"/>
                </a:solidFill>
                <a:latin typeface="Arial MT"/>
                <a:cs typeface="Arial MT"/>
              </a:rPr>
              <a:t>NORMATIVA</a:t>
            </a:r>
            <a:endParaRPr sz="2400">
              <a:latin typeface="Arial MT"/>
              <a:cs typeface="Arial MT"/>
            </a:endParaRPr>
          </a:p>
          <a:p>
            <a:pPr marL="77470" marR="5080">
              <a:lnSpc>
                <a:spcPct val="100000"/>
              </a:lnSpc>
              <a:spcBef>
                <a:spcPts val="825"/>
              </a:spcBef>
            </a:pPr>
            <a:r>
              <a:rPr sz="2400" spc="-5" dirty="0">
                <a:solidFill>
                  <a:srgbClr val="62666A"/>
                </a:solidFill>
                <a:latin typeface="Arial MT"/>
                <a:cs typeface="Arial MT"/>
              </a:rPr>
              <a:t>Principi</a:t>
            </a:r>
            <a:r>
              <a:rPr sz="2400" spc="15" dirty="0">
                <a:solidFill>
                  <a:srgbClr val="62666A"/>
                </a:solidFill>
                <a:latin typeface="Arial MT"/>
                <a:cs typeface="Arial MT"/>
              </a:rPr>
              <a:t> </a:t>
            </a:r>
            <a:r>
              <a:rPr sz="2400" spc="-5" dirty="0">
                <a:solidFill>
                  <a:srgbClr val="62666A"/>
                </a:solidFill>
                <a:latin typeface="Arial MT"/>
                <a:cs typeface="Arial MT"/>
              </a:rPr>
              <a:t>di</a:t>
            </a:r>
            <a:r>
              <a:rPr sz="2400" spc="5" dirty="0">
                <a:solidFill>
                  <a:srgbClr val="62666A"/>
                </a:solidFill>
                <a:latin typeface="Arial MT"/>
                <a:cs typeface="Arial MT"/>
              </a:rPr>
              <a:t> </a:t>
            </a:r>
            <a:r>
              <a:rPr sz="2400" spc="-5" dirty="0">
                <a:solidFill>
                  <a:srgbClr val="62666A"/>
                </a:solidFill>
                <a:latin typeface="Arial MT"/>
                <a:cs typeface="Arial MT"/>
              </a:rPr>
              <a:t>indipendenza</a:t>
            </a:r>
            <a:r>
              <a:rPr sz="2400" spc="65" dirty="0">
                <a:solidFill>
                  <a:srgbClr val="62666A"/>
                </a:solidFill>
                <a:latin typeface="Arial MT"/>
                <a:cs typeface="Arial MT"/>
              </a:rPr>
              <a:t> </a:t>
            </a:r>
            <a:r>
              <a:rPr sz="2400" spc="-5" dirty="0">
                <a:solidFill>
                  <a:srgbClr val="62666A"/>
                </a:solidFill>
                <a:latin typeface="Arial MT"/>
                <a:cs typeface="Arial MT"/>
              </a:rPr>
              <a:t>secondo</a:t>
            </a:r>
            <a:r>
              <a:rPr sz="2400" spc="10" dirty="0">
                <a:solidFill>
                  <a:srgbClr val="62666A"/>
                </a:solidFill>
                <a:latin typeface="Arial MT"/>
                <a:cs typeface="Arial MT"/>
              </a:rPr>
              <a:t> </a:t>
            </a:r>
            <a:r>
              <a:rPr sz="2400" spc="-5" dirty="0">
                <a:solidFill>
                  <a:srgbClr val="62666A"/>
                </a:solidFill>
                <a:latin typeface="Arial MT"/>
                <a:cs typeface="Arial MT"/>
              </a:rPr>
              <a:t>il</a:t>
            </a:r>
            <a:r>
              <a:rPr sz="2400" spc="10" dirty="0">
                <a:solidFill>
                  <a:srgbClr val="62666A"/>
                </a:solidFill>
                <a:latin typeface="Arial MT"/>
                <a:cs typeface="Arial MT"/>
              </a:rPr>
              <a:t> </a:t>
            </a:r>
            <a:r>
              <a:rPr sz="2400" dirty="0">
                <a:solidFill>
                  <a:srgbClr val="62666A"/>
                </a:solidFill>
                <a:latin typeface="Arial MT"/>
                <a:cs typeface="Arial MT"/>
              </a:rPr>
              <a:t>D. </a:t>
            </a:r>
            <a:r>
              <a:rPr sz="2400" spc="-5" dirty="0">
                <a:solidFill>
                  <a:srgbClr val="62666A"/>
                </a:solidFill>
                <a:latin typeface="Arial MT"/>
                <a:cs typeface="Arial MT"/>
              </a:rPr>
              <a:t>Lgs.</a:t>
            </a:r>
            <a:r>
              <a:rPr sz="2400" spc="5" dirty="0">
                <a:solidFill>
                  <a:srgbClr val="62666A"/>
                </a:solidFill>
                <a:latin typeface="Arial MT"/>
                <a:cs typeface="Arial MT"/>
              </a:rPr>
              <a:t> </a:t>
            </a:r>
            <a:r>
              <a:rPr sz="2400" spc="-5" dirty="0">
                <a:solidFill>
                  <a:srgbClr val="62666A"/>
                </a:solidFill>
                <a:latin typeface="Arial MT"/>
                <a:cs typeface="Arial MT"/>
              </a:rPr>
              <a:t>27</a:t>
            </a:r>
            <a:r>
              <a:rPr sz="2400" spc="5" dirty="0">
                <a:solidFill>
                  <a:srgbClr val="62666A"/>
                </a:solidFill>
                <a:latin typeface="Arial MT"/>
                <a:cs typeface="Arial MT"/>
              </a:rPr>
              <a:t> </a:t>
            </a:r>
            <a:r>
              <a:rPr sz="2400" spc="-5" dirty="0">
                <a:solidFill>
                  <a:srgbClr val="62666A"/>
                </a:solidFill>
                <a:latin typeface="Arial MT"/>
                <a:cs typeface="Arial MT"/>
              </a:rPr>
              <a:t>gennaio </a:t>
            </a:r>
            <a:r>
              <a:rPr sz="2400" spc="-650" dirty="0">
                <a:solidFill>
                  <a:srgbClr val="62666A"/>
                </a:solidFill>
                <a:latin typeface="Arial MT"/>
                <a:cs typeface="Arial MT"/>
              </a:rPr>
              <a:t> </a:t>
            </a:r>
            <a:r>
              <a:rPr sz="2400" spc="-5" dirty="0">
                <a:solidFill>
                  <a:srgbClr val="62666A"/>
                </a:solidFill>
                <a:latin typeface="Arial MT"/>
                <a:cs typeface="Arial MT"/>
              </a:rPr>
              <a:t>2010</a:t>
            </a:r>
            <a:r>
              <a:rPr sz="2400" spc="10" dirty="0">
                <a:solidFill>
                  <a:srgbClr val="62666A"/>
                </a:solidFill>
                <a:latin typeface="Arial MT"/>
                <a:cs typeface="Arial MT"/>
              </a:rPr>
              <a:t> </a:t>
            </a:r>
            <a:r>
              <a:rPr sz="2400" spc="-5" dirty="0">
                <a:solidFill>
                  <a:srgbClr val="62666A"/>
                </a:solidFill>
                <a:latin typeface="Arial MT"/>
                <a:cs typeface="Arial MT"/>
              </a:rPr>
              <a:t>e</a:t>
            </a:r>
            <a:r>
              <a:rPr sz="2400" dirty="0">
                <a:solidFill>
                  <a:srgbClr val="62666A"/>
                </a:solidFill>
                <a:latin typeface="Arial MT"/>
                <a:cs typeface="Arial MT"/>
              </a:rPr>
              <a:t> </a:t>
            </a:r>
            <a:r>
              <a:rPr sz="2400" spc="-5" dirty="0">
                <a:solidFill>
                  <a:srgbClr val="62666A"/>
                </a:solidFill>
                <a:latin typeface="Arial MT"/>
                <a:cs typeface="Arial MT"/>
              </a:rPr>
              <a:t>successive</a:t>
            </a:r>
            <a:r>
              <a:rPr sz="2400" spc="10" dirty="0">
                <a:solidFill>
                  <a:srgbClr val="62666A"/>
                </a:solidFill>
                <a:latin typeface="Arial MT"/>
                <a:cs typeface="Arial MT"/>
              </a:rPr>
              <a:t> </a:t>
            </a:r>
            <a:r>
              <a:rPr sz="2400" spc="-5" dirty="0">
                <a:solidFill>
                  <a:srgbClr val="62666A"/>
                </a:solidFill>
                <a:latin typeface="Arial MT"/>
                <a:cs typeface="Arial MT"/>
              </a:rPr>
              <a:t>modifiche</a:t>
            </a:r>
            <a:endParaRPr sz="2400">
              <a:latin typeface="Arial MT"/>
              <a:cs typeface="Arial MT"/>
            </a:endParaRPr>
          </a:p>
        </p:txBody>
      </p:sp>
      <p:pic>
        <p:nvPicPr>
          <p:cNvPr id="3" name="object 3"/>
          <p:cNvPicPr/>
          <p:nvPr/>
        </p:nvPicPr>
        <p:blipFill>
          <a:blip r:embed="rId2" cstate="print"/>
          <a:stretch>
            <a:fillRect/>
          </a:stretch>
        </p:blipFill>
        <p:spPr>
          <a:xfrm>
            <a:off x="7416672" y="2608351"/>
            <a:ext cx="1490205" cy="1490205"/>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7</a:t>
            </a:fld>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7">
            <a:extLst>
              <a:ext uri="{FF2B5EF4-FFF2-40B4-BE49-F238E27FC236}">
                <a16:creationId xmlns:a16="http://schemas.microsoft.com/office/drawing/2014/main" id="{D302C175-84A2-FD68-23EB-D0766C86D1FC}"/>
              </a:ext>
            </a:extLst>
          </p:cNvPr>
          <p:cNvSpPr txBox="1"/>
          <p:nvPr/>
        </p:nvSpPr>
        <p:spPr>
          <a:xfrm>
            <a:off x="1905000" y="1123950"/>
            <a:ext cx="6944255" cy="1030090"/>
          </a:xfrm>
          <a:prstGeom prst="rect">
            <a:avLst/>
          </a:prstGeom>
          <a:ln w="6095">
            <a:solidFill>
              <a:srgbClr val="000000"/>
            </a:solidFill>
          </a:ln>
        </p:spPr>
        <p:txBody>
          <a:bodyPr vert="horz" wrap="square" lIns="0" tIns="29528" rIns="0" bIns="0" rtlCol="0">
            <a:spAutoFit/>
          </a:bodyPr>
          <a:lstStyle/>
          <a:p>
            <a:pPr marL="50483" algn="just">
              <a:spcBef>
                <a:spcPts val="233"/>
              </a:spcBef>
            </a:pPr>
            <a:r>
              <a:rPr sz="1300" b="1" spc="-4" dirty="0">
                <a:cs typeface="Tahoma"/>
              </a:rPr>
              <a:t>SOSTENIBILITÀ</a:t>
            </a:r>
            <a:r>
              <a:rPr sz="1300" b="1" spc="-19" dirty="0">
                <a:cs typeface="Tahoma"/>
              </a:rPr>
              <a:t> </a:t>
            </a:r>
            <a:r>
              <a:rPr sz="1300" b="1" spc="-4" dirty="0">
                <a:cs typeface="Tahoma"/>
              </a:rPr>
              <a:t>DEI</a:t>
            </a:r>
            <a:r>
              <a:rPr sz="1300" b="1" spc="-15" dirty="0">
                <a:cs typeface="Tahoma"/>
              </a:rPr>
              <a:t> </a:t>
            </a:r>
            <a:r>
              <a:rPr sz="1300" b="1" spc="-4" dirty="0">
                <a:cs typeface="Tahoma"/>
              </a:rPr>
              <a:t>DEBITI</a:t>
            </a:r>
            <a:endParaRPr sz="1300" dirty="0">
              <a:cs typeface="Tahoma"/>
            </a:endParaRPr>
          </a:p>
          <a:p>
            <a:pPr marL="50483" marR="46196" algn="just">
              <a:spcBef>
                <a:spcPts val="8"/>
              </a:spcBef>
            </a:pPr>
            <a:r>
              <a:rPr sz="1300" spc="-4" dirty="0">
                <a:cs typeface="Tahoma"/>
              </a:rPr>
              <a:t>Per</a:t>
            </a:r>
            <a:r>
              <a:rPr sz="1300" dirty="0">
                <a:cs typeface="Tahoma"/>
              </a:rPr>
              <a:t> la </a:t>
            </a:r>
            <a:r>
              <a:rPr sz="1300" spc="-4" dirty="0">
                <a:cs typeface="Tahoma"/>
              </a:rPr>
              <a:t>verifica</a:t>
            </a:r>
            <a:r>
              <a:rPr sz="1300" dirty="0">
                <a:cs typeface="Tahoma"/>
              </a:rPr>
              <a:t> della </a:t>
            </a:r>
            <a:r>
              <a:rPr sz="1300" spc="-4" dirty="0">
                <a:cs typeface="Tahoma"/>
              </a:rPr>
              <a:t>sostenibilità</a:t>
            </a:r>
            <a:r>
              <a:rPr sz="1300" dirty="0">
                <a:cs typeface="Tahoma"/>
              </a:rPr>
              <a:t> dei </a:t>
            </a:r>
            <a:r>
              <a:rPr sz="1300" spc="-4" dirty="0">
                <a:cs typeface="Tahoma"/>
              </a:rPr>
              <a:t>debiti</a:t>
            </a:r>
            <a:r>
              <a:rPr sz="1300" dirty="0">
                <a:cs typeface="Tahoma"/>
              </a:rPr>
              <a:t> e </a:t>
            </a:r>
            <a:r>
              <a:rPr sz="1300" spc="-4" dirty="0">
                <a:cs typeface="Tahoma"/>
              </a:rPr>
              <a:t>le</a:t>
            </a:r>
            <a:r>
              <a:rPr sz="1300" dirty="0">
                <a:cs typeface="Tahoma"/>
              </a:rPr>
              <a:t> </a:t>
            </a:r>
            <a:r>
              <a:rPr sz="1300" spc="-4" dirty="0">
                <a:cs typeface="Tahoma"/>
              </a:rPr>
              <a:t>prospettive di</a:t>
            </a:r>
            <a:r>
              <a:rPr sz="1300" dirty="0">
                <a:cs typeface="Tahoma"/>
              </a:rPr>
              <a:t> </a:t>
            </a:r>
            <a:r>
              <a:rPr sz="1300" spc="-4" dirty="0">
                <a:cs typeface="Tahoma"/>
              </a:rPr>
              <a:t>continuità aziendale</a:t>
            </a:r>
            <a:r>
              <a:rPr sz="1300" dirty="0">
                <a:cs typeface="Tahoma"/>
              </a:rPr>
              <a:t> </a:t>
            </a:r>
            <a:r>
              <a:rPr sz="1300" spc="-4" dirty="0">
                <a:cs typeface="Tahoma"/>
              </a:rPr>
              <a:t>almeno </a:t>
            </a:r>
            <a:r>
              <a:rPr sz="1300" dirty="0">
                <a:cs typeface="Tahoma"/>
              </a:rPr>
              <a:t>per </a:t>
            </a:r>
            <a:r>
              <a:rPr sz="1300" dirty="0" err="1">
                <a:cs typeface="Tahoma"/>
              </a:rPr>
              <a:t>i</a:t>
            </a:r>
            <a:r>
              <a:rPr lang="it-IT" sz="1300" dirty="0">
                <a:cs typeface="Tahoma"/>
              </a:rPr>
              <a:t> </a:t>
            </a:r>
            <a:r>
              <a:rPr sz="1300" dirty="0" err="1">
                <a:cs typeface="Tahoma"/>
              </a:rPr>
              <a:t>dodici</a:t>
            </a:r>
            <a:r>
              <a:rPr sz="1300" spc="-4" dirty="0">
                <a:cs typeface="Tahoma"/>
              </a:rPr>
              <a:t> mesi</a:t>
            </a:r>
            <a:r>
              <a:rPr sz="1300" spc="-8" dirty="0">
                <a:cs typeface="Tahoma"/>
              </a:rPr>
              <a:t> </a:t>
            </a:r>
            <a:r>
              <a:rPr sz="1300" spc="-4" dirty="0">
                <a:cs typeface="Tahoma"/>
              </a:rPr>
              <a:t>successivi, </a:t>
            </a:r>
            <a:r>
              <a:rPr sz="1300" dirty="0">
                <a:cs typeface="Tahoma"/>
              </a:rPr>
              <a:t>è</a:t>
            </a:r>
            <a:r>
              <a:rPr sz="1300" spc="-4" dirty="0">
                <a:cs typeface="Tahoma"/>
              </a:rPr>
              <a:t> necessario:</a:t>
            </a:r>
            <a:endParaRPr sz="1300" dirty="0">
              <a:cs typeface="Tahoma"/>
            </a:endParaRPr>
          </a:p>
          <a:p>
            <a:pPr marL="161449" indent="-111443" algn="just">
              <a:buAutoNum type="arabicPeriod"/>
              <a:tabLst>
                <a:tab pos="161925" algn="l"/>
              </a:tabLst>
            </a:pPr>
            <a:r>
              <a:rPr sz="1300" dirty="0">
                <a:cs typeface="Tahoma"/>
              </a:rPr>
              <a:t>avere </a:t>
            </a:r>
            <a:r>
              <a:rPr sz="1300" spc="-4" dirty="0">
                <a:cs typeface="Tahoma"/>
              </a:rPr>
              <a:t>la</a:t>
            </a:r>
            <a:r>
              <a:rPr sz="1300" dirty="0">
                <a:cs typeface="Tahoma"/>
              </a:rPr>
              <a:t> </a:t>
            </a:r>
            <a:r>
              <a:rPr sz="1300" spc="-4" dirty="0">
                <a:cs typeface="Tahoma"/>
              </a:rPr>
              <a:t>disponibilità</a:t>
            </a:r>
            <a:r>
              <a:rPr sz="1300" dirty="0">
                <a:cs typeface="Tahoma"/>
              </a:rPr>
              <a:t> del</a:t>
            </a:r>
            <a:r>
              <a:rPr sz="1300" spc="-4" dirty="0">
                <a:cs typeface="Tahoma"/>
              </a:rPr>
              <a:t> </a:t>
            </a:r>
            <a:r>
              <a:rPr sz="1300" b="1" spc="-23" dirty="0">
                <a:cs typeface="Tahoma"/>
              </a:rPr>
              <a:t>budget</a:t>
            </a:r>
            <a:r>
              <a:rPr sz="1300" b="1" spc="-15" dirty="0">
                <a:cs typeface="Tahoma"/>
              </a:rPr>
              <a:t> </a:t>
            </a:r>
            <a:r>
              <a:rPr sz="1300" b="1" spc="-4" dirty="0">
                <a:cs typeface="Tahoma"/>
              </a:rPr>
              <a:t>di tesoreria riferito ai</a:t>
            </a:r>
            <a:r>
              <a:rPr sz="1300" b="1" dirty="0">
                <a:cs typeface="Tahoma"/>
              </a:rPr>
              <a:t> </a:t>
            </a:r>
            <a:r>
              <a:rPr sz="1300" b="1" spc="-4" dirty="0">
                <a:cs typeface="Tahoma"/>
              </a:rPr>
              <a:t>successivi 12 </a:t>
            </a:r>
            <a:r>
              <a:rPr sz="1300" b="1" spc="-8" dirty="0">
                <a:cs typeface="Tahoma"/>
              </a:rPr>
              <a:t>mesi</a:t>
            </a:r>
            <a:r>
              <a:rPr sz="1300" spc="-8" dirty="0">
                <a:cs typeface="Tahoma"/>
              </a:rPr>
              <a:t>;</a:t>
            </a:r>
            <a:endParaRPr sz="1300" dirty="0">
              <a:cs typeface="Tahoma"/>
            </a:endParaRPr>
          </a:p>
          <a:p>
            <a:pPr marL="161449" indent="-111443" algn="just">
              <a:buAutoNum type="arabicPeriod"/>
              <a:tabLst>
                <a:tab pos="161925" algn="l"/>
              </a:tabLst>
            </a:pPr>
            <a:r>
              <a:rPr sz="1300" spc="-4" dirty="0">
                <a:cs typeface="Tahoma"/>
              </a:rPr>
              <a:t>effettuare </a:t>
            </a:r>
            <a:r>
              <a:rPr sz="1300" b="1" spc="-4" dirty="0">
                <a:cs typeface="Tahoma"/>
              </a:rPr>
              <a:t>analisi differenziate</a:t>
            </a:r>
            <a:r>
              <a:rPr sz="1300" b="1" spc="19" dirty="0">
                <a:cs typeface="Tahoma"/>
              </a:rPr>
              <a:t> </a:t>
            </a:r>
            <a:r>
              <a:rPr sz="1300" spc="-4" dirty="0">
                <a:cs typeface="Tahoma"/>
              </a:rPr>
              <a:t>fra </a:t>
            </a:r>
            <a:r>
              <a:rPr sz="1300" dirty="0">
                <a:cs typeface="Tahoma"/>
              </a:rPr>
              <a:t>i</a:t>
            </a:r>
            <a:r>
              <a:rPr sz="1300" spc="4" dirty="0">
                <a:cs typeface="Tahoma"/>
              </a:rPr>
              <a:t> </a:t>
            </a:r>
            <a:r>
              <a:rPr sz="1300" spc="-4" dirty="0">
                <a:cs typeface="Tahoma"/>
              </a:rPr>
              <a:t>dati</a:t>
            </a:r>
            <a:r>
              <a:rPr sz="1300" dirty="0">
                <a:cs typeface="Tahoma"/>
              </a:rPr>
              <a:t> </a:t>
            </a:r>
            <a:r>
              <a:rPr sz="1300" spc="-4" dirty="0">
                <a:cs typeface="Tahoma"/>
              </a:rPr>
              <a:t>di</a:t>
            </a:r>
            <a:r>
              <a:rPr sz="1300" dirty="0">
                <a:cs typeface="Tahoma"/>
              </a:rPr>
              <a:t> </a:t>
            </a:r>
            <a:r>
              <a:rPr sz="1300" spc="-23" dirty="0">
                <a:cs typeface="Tahoma"/>
              </a:rPr>
              <a:t>budget</a:t>
            </a:r>
            <a:r>
              <a:rPr sz="1300" spc="-15" dirty="0">
                <a:cs typeface="Tahoma"/>
              </a:rPr>
              <a:t> </a:t>
            </a:r>
            <a:r>
              <a:rPr sz="1300" dirty="0">
                <a:cs typeface="Tahoma"/>
              </a:rPr>
              <a:t>e i </a:t>
            </a:r>
            <a:r>
              <a:rPr sz="1300" spc="-4" dirty="0">
                <a:cs typeface="Tahoma"/>
              </a:rPr>
              <a:t>dati</a:t>
            </a:r>
            <a:r>
              <a:rPr sz="1300" dirty="0">
                <a:cs typeface="Tahoma"/>
              </a:rPr>
              <a:t> </a:t>
            </a:r>
            <a:r>
              <a:rPr sz="1300" spc="-4" dirty="0">
                <a:cs typeface="Tahoma"/>
              </a:rPr>
              <a:t>consuntivi.</a:t>
            </a:r>
            <a:endParaRPr sz="1300" dirty="0">
              <a:cs typeface="Tahoma"/>
            </a:endParaRPr>
          </a:p>
        </p:txBody>
      </p:sp>
      <p:sp>
        <p:nvSpPr>
          <p:cNvPr id="4" name="CasellaDiTesto 3">
            <a:extLst>
              <a:ext uri="{FF2B5EF4-FFF2-40B4-BE49-F238E27FC236}">
                <a16:creationId xmlns:a16="http://schemas.microsoft.com/office/drawing/2014/main" id="{776A2523-A2FE-80F3-2118-3FD1142C0ECE}"/>
              </a:ext>
            </a:extLst>
          </p:cNvPr>
          <p:cNvSpPr txBox="1"/>
          <p:nvPr/>
        </p:nvSpPr>
        <p:spPr>
          <a:xfrm>
            <a:off x="200890" y="127496"/>
            <a:ext cx="8562110" cy="400110"/>
          </a:xfrm>
          <a:prstGeom prst="rect">
            <a:avLst/>
          </a:prstGeom>
          <a:noFill/>
        </p:spPr>
        <p:txBody>
          <a:bodyPr wrap="square" rtlCol="0">
            <a:spAutoFit/>
          </a:bodyPr>
          <a:lstStyle/>
          <a:p>
            <a:pPr algn="ctr"/>
            <a:r>
              <a:rPr lang="it-IT" sz="2000" dirty="0"/>
              <a:t>La valutazione delle condizioni di squilibrio patrimoniale‐finanziario o economico</a:t>
            </a:r>
          </a:p>
        </p:txBody>
      </p:sp>
      <p:sp>
        <p:nvSpPr>
          <p:cNvPr id="6" name="object 4">
            <a:extLst>
              <a:ext uri="{FF2B5EF4-FFF2-40B4-BE49-F238E27FC236}">
                <a16:creationId xmlns:a16="http://schemas.microsoft.com/office/drawing/2014/main" id="{CB50935E-4474-78E9-C005-AE576FEFC08D}"/>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70</a:t>
            </a:fld>
            <a:endParaRPr dirty="0"/>
          </a:p>
        </p:txBody>
      </p:sp>
    </p:spTree>
    <p:extLst>
      <p:ext uri="{BB962C8B-B14F-4D97-AF65-F5344CB8AC3E}">
        <p14:creationId xmlns:p14="http://schemas.microsoft.com/office/powerpoint/2010/main" val="2892690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9AF731D-7FF9-0C51-F494-F6E2A5C2B44C}"/>
              </a:ext>
            </a:extLst>
          </p:cNvPr>
          <p:cNvSpPr txBox="1"/>
          <p:nvPr/>
        </p:nvSpPr>
        <p:spPr>
          <a:xfrm>
            <a:off x="1744155" y="935026"/>
            <a:ext cx="7018844" cy="2585323"/>
          </a:xfrm>
          <a:prstGeom prst="rect">
            <a:avLst/>
          </a:prstGeom>
          <a:noFill/>
        </p:spPr>
        <p:txBody>
          <a:bodyPr wrap="square">
            <a:spAutoFit/>
          </a:bodyPr>
          <a:lstStyle/>
          <a:p>
            <a:pPr algn="just"/>
            <a:r>
              <a:rPr lang="it-IT" dirty="0">
                <a:solidFill>
                  <a:schemeClr val="tx2"/>
                </a:solidFill>
                <a:cs typeface="Tahoma"/>
              </a:rPr>
              <a:t>l documento elaborato dal CNDCEC, relativo agli indici della crisi e dell’insolvenza, al paragrafo 6.2, rubricato “Periodicità del calcolo degli indici della crisi”, prevede che gli indici debbano essere calcolati sulla base di uno stato patrimoniale e di un conto economico trimestrale.</a:t>
            </a:r>
          </a:p>
          <a:p>
            <a:pPr algn="just"/>
            <a:r>
              <a:rPr lang="it-IT" dirty="0">
                <a:solidFill>
                  <a:schemeClr val="tx2"/>
                </a:solidFill>
                <a:cs typeface="Tahoma"/>
              </a:rPr>
              <a:t>Il riferimento ai tre mesi di superamento degli indici comporta l’esigenza di una valutazione almeno trimestrale degli stessi. Tale valutazione, in assenza di un bilancio approvato, dovrà essere condotta sulla base di una situazione </a:t>
            </a:r>
            <a:r>
              <a:rPr lang="it-IT" dirty="0" err="1">
                <a:solidFill>
                  <a:schemeClr val="tx2"/>
                </a:solidFill>
                <a:cs typeface="Tahoma"/>
              </a:rPr>
              <a:t>infrannuale</a:t>
            </a:r>
            <a:r>
              <a:rPr lang="it-IT" dirty="0">
                <a:solidFill>
                  <a:schemeClr val="tx2"/>
                </a:solidFill>
                <a:cs typeface="Tahoma"/>
              </a:rPr>
              <a:t>, avente natura volontaria, redatta dall’impresa per la valutazione dell’andamento economico e finanziario. </a:t>
            </a:r>
          </a:p>
        </p:txBody>
      </p:sp>
      <p:sp>
        <p:nvSpPr>
          <p:cNvPr id="4" name="CasellaDiTesto 3">
            <a:extLst>
              <a:ext uri="{FF2B5EF4-FFF2-40B4-BE49-F238E27FC236}">
                <a16:creationId xmlns:a16="http://schemas.microsoft.com/office/drawing/2014/main" id="{776A2523-A2FE-80F3-2118-3FD1142C0ECE}"/>
              </a:ext>
            </a:extLst>
          </p:cNvPr>
          <p:cNvSpPr txBox="1"/>
          <p:nvPr/>
        </p:nvSpPr>
        <p:spPr>
          <a:xfrm>
            <a:off x="200890" y="127496"/>
            <a:ext cx="8562110" cy="400110"/>
          </a:xfrm>
          <a:prstGeom prst="rect">
            <a:avLst/>
          </a:prstGeom>
          <a:noFill/>
        </p:spPr>
        <p:txBody>
          <a:bodyPr wrap="square" rtlCol="0">
            <a:spAutoFit/>
          </a:bodyPr>
          <a:lstStyle/>
          <a:p>
            <a:pPr algn="ctr"/>
            <a:r>
              <a:rPr lang="it-IT" sz="2000" dirty="0"/>
              <a:t>Valutazione trimestrale stato patrimoniale e conto economico</a:t>
            </a:r>
          </a:p>
        </p:txBody>
      </p:sp>
      <p:sp>
        <p:nvSpPr>
          <p:cNvPr id="2" name="object 4">
            <a:extLst>
              <a:ext uri="{FF2B5EF4-FFF2-40B4-BE49-F238E27FC236}">
                <a16:creationId xmlns:a16="http://schemas.microsoft.com/office/drawing/2014/main" id="{DF4EEF23-C046-F8F2-0E22-9BDFE2669614}"/>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71</a:t>
            </a:fld>
            <a:endParaRPr dirty="0"/>
          </a:p>
        </p:txBody>
      </p:sp>
    </p:spTree>
    <p:extLst>
      <p:ext uri="{BB962C8B-B14F-4D97-AF65-F5344CB8AC3E}">
        <p14:creationId xmlns:p14="http://schemas.microsoft.com/office/powerpoint/2010/main" val="17787523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9AF731D-7FF9-0C51-F494-F6E2A5C2B44C}"/>
              </a:ext>
            </a:extLst>
          </p:cNvPr>
          <p:cNvSpPr txBox="1"/>
          <p:nvPr/>
        </p:nvSpPr>
        <p:spPr>
          <a:xfrm>
            <a:off x="1744155" y="935026"/>
            <a:ext cx="7018844" cy="2862322"/>
          </a:xfrm>
          <a:prstGeom prst="rect">
            <a:avLst/>
          </a:prstGeom>
          <a:noFill/>
        </p:spPr>
        <p:txBody>
          <a:bodyPr wrap="square">
            <a:spAutoFit/>
          </a:bodyPr>
          <a:lstStyle/>
          <a:p>
            <a:pPr algn="just"/>
            <a:r>
              <a:rPr lang="it-IT" dirty="0">
                <a:solidFill>
                  <a:schemeClr val="tx2"/>
                </a:solidFill>
                <a:cs typeface="Tahoma"/>
              </a:rPr>
              <a:t>La situazione </a:t>
            </a:r>
            <a:r>
              <a:rPr lang="it-IT" dirty="0" err="1">
                <a:solidFill>
                  <a:schemeClr val="tx2"/>
                </a:solidFill>
                <a:cs typeface="Tahoma"/>
              </a:rPr>
              <a:t>infrannuale</a:t>
            </a:r>
            <a:r>
              <a:rPr lang="it-IT" dirty="0">
                <a:solidFill>
                  <a:schemeClr val="tx2"/>
                </a:solidFill>
                <a:cs typeface="Tahoma"/>
              </a:rPr>
              <a:t>, nel rispetto del principio di proporzionalità, potrà essere costituita anche solo dallo stato patrimoniale e dal conto economico, redatti secondo quanto previsto dall’OIC 30 o, comunque, facendo attenzione alla effettiva rilevanza delle scritture rispetto agli indici, fatta salva la necessità di un’adeguata valutazione preliminare del patrimonio netto.</a:t>
            </a:r>
          </a:p>
          <a:p>
            <a:pPr algn="just"/>
            <a:r>
              <a:rPr lang="it-IT" dirty="0">
                <a:solidFill>
                  <a:schemeClr val="tx2"/>
                </a:solidFill>
                <a:cs typeface="Tahoma"/>
              </a:rPr>
              <a:t>Il riferimento all’ultimo bilancio approvato è tecnicamente possibile esclusivamente per l’indicatore di patrimonio netto e per gli indici di settore, mentre il calcolo del DSCR si basa necessariamente su dati di tipo previsionale che devono essere predisposti con cadenze più frequenti.</a:t>
            </a:r>
            <a:endParaRPr lang="it-IT" dirty="0"/>
          </a:p>
        </p:txBody>
      </p:sp>
      <p:sp>
        <p:nvSpPr>
          <p:cNvPr id="4" name="CasellaDiTesto 3">
            <a:extLst>
              <a:ext uri="{FF2B5EF4-FFF2-40B4-BE49-F238E27FC236}">
                <a16:creationId xmlns:a16="http://schemas.microsoft.com/office/drawing/2014/main" id="{776A2523-A2FE-80F3-2118-3FD1142C0ECE}"/>
              </a:ext>
            </a:extLst>
          </p:cNvPr>
          <p:cNvSpPr txBox="1"/>
          <p:nvPr/>
        </p:nvSpPr>
        <p:spPr>
          <a:xfrm>
            <a:off x="200890" y="127496"/>
            <a:ext cx="8562110" cy="400110"/>
          </a:xfrm>
          <a:prstGeom prst="rect">
            <a:avLst/>
          </a:prstGeom>
          <a:noFill/>
        </p:spPr>
        <p:txBody>
          <a:bodyPr wrap="square" rtlCol="0">
            <a:spAutoFit/>
          </a:bodyPr>
          <a:lstStyle/>
          <a:p>
            <a:pPr algn="ctr"/>
            <a:r>
              <a:rPr lang="it-IT" sz="2000" dirty="0"/>
              <a:t>Valutazione trimestrale stato patrimoniale e conto economico</a:t>
            </a:r>
          </a:p>
        </p:txBody>
      </p:sp>
      <p:sp>
        <p:nvSpPr>
          <p:cNvPr id="2" name="object 4">
            <a:extLst>
              <a:ext uri="{FF2B5EF4-FFF2-40B4-BE49-F238E27FC236}">
                <a16:creationId xmlns:a16="http://schemas.microsoft.com/office/drawing/2014/main" id="{00E2C2F5-CFFB-F100-1E4B-548C50484557}"/>
              </a:ext>
            </a:extLst>
          </p:cNvPr>
          <p:cNvSpPr txBox="1">
            <a:spLocks noGrp="1"/>
          </p:cNvSpPr>
          <p:nvPr>
            <p:ph type="sldNum" sz="quarter" idx="7"/>
          </p:nvPr>
        </p:nvSpPr>
        <p:spPr>
          <a:xfrm>
            <a:off x="4532376" y="4622824"/>
            <a:ext cx="274320" cy="268604"/>
          </a:xfrm>
          <a:prstGeom prst="rect">
            <a:avLst/>
          </a:prstGeom>
        </p:spPr>
        <p:txBody>
          <a:bodyPr vert="horz" wrap="square" lIns="0" tIns="40005" rIns="0" bIns="0" rtlCol="0">
            <a:spAutoFit/>
          </a:bodyPr>
          <a:lstStyle/>
          <a:p>
            <a:pPr marL="38100">
              <a:lnSpc>
                <a:spcPct val="100000"/>
              </a:lnSpc>
              <a:spcBef>
                <a:spcPts val="315"/>
              </a:spcBef>
            </a:pPr>
            <a:fld id="{81D60167-4931-47E6-BA6A-407CBD079E47}" type="slidenum">
              <a:rPr dirty="0"/>
              <a:t>72</a:t>
            </a:fld>
            <a:endParaRPr dirty="0"/>
          </a:p>
        </p:txBody>
      </p:sp>
    </p:spTree>
    <p:extLst>
      <p:ext uri="{BB962C8B-B14F-4D97-AF65-F5344CB8AC3E}">
        <p14:creationId xmlns:p14="http://schemas.microsoft.com/office/powerpoint/2010/main" val="390437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50539" y="3100704"/>
            <a:ext cx="2795905" cy="1371600"/>
            <a:chOff x="3550539" y="3100704"/>
            <a:chExt cx="2795905" cy="1371600"/>
          </a:xfrm>
        </p:grpSpPr>
        <p:sp>
          <p:nvSpPr>
            <p:cNvPr id="3" name="object 3"/>
            <p:cNvSpPr/>
            <p:nvPr/>
          </p:nvSpPr>
          <p:spPr>
            <a:xfrm>
              <a:off x="3550539" y="3100704"/>
              <a:ext cx="2795905" cy="1371600"/>
            </a:xfrm>
            <a:custGeom>
              <a:avLst/>
              <a:gdLst/>
              <a:ahLst/>
              <a:cxnLst/>
              <a:rect l="l" t="t" r="r" b="b"/>
              <a:pathLst>
                <a:path w="2795904" h="1371600">
                  <a:moveTo>
                    <a:pt x="2795524" y="0"/>
                  </a:moveTo>
                  <a:lnTo>
                    <a:pt x="0" y="0"/>
                  </a:lnTo>
                  <a:lnTo>
                    <a:pt x="0" y="1371600"/>
                  </a:lnTo>
                  <a:lnTo>
                    <a:pt x="2795524" y="1371600"/>
                  </a:lnTo>
                  <a:lnTo>
                    <a:pt x="2795524" y="0"/>
                  </a:lnTo>
                  <a:close/>
                </a:path>
              </a:pathLst>
            </a:custGeom>
            <a:solidFill>
              <a:srgbClr val="CADEF3"/>
            </a:solidFill>
          </p:spPr>
          <p:txBody>
            <a:bodyPr wrap="square" lIns="0" tIns="0" rIns="0" bIns="0" rtlCol="0"/>
            <a:lstStyle/>
            <a:p>
              <a:endParaRPr/>
            </a:p>
          </p:txBody>
        </p:sp>
        <p:pic>
          <p:nvPicPr>
            <p:cNvPr id="4" name="object 4"/>
            <p:cNvPicPr/>
            <p:nvPr/>
          </p:nvPicPr>
          <p:blipFill>
            <a:blip r:embed="rId2" cstate="print"/>
            <a:stretch>
              <a:fillRect/>
            </a:stretch>
          </p:blipFill>
          <p:spPr>
            <a:xfrm>
              <a:off x="4134612" y="3259835"/>
              <a:ext cx="869441" cy="304038"/>
            </a:xfrm>
            <a:prstGeom prst="rect">
              <a:avLst/>
            </a:prstGeom>
          </p:spPr>
        </p:pic>
      </p:grpSp>
      <p:graphicFrame>
        <p:nvGraphicFramePr>
          <p:cNvPr id="5" name="object 5"/>
          <p:cNvGraphicFramePr>
            <a:graphicFrameLocks noGrp="1"/>
          </p:cNvGraphicFramePr>
          <p:nvPr/>
        </p:nvGraphicFramePr>
        <p:xfrm>
          <a:off x="1846326" y="911733"/>
          <a:ext cx="6186804" cy="3554220"/>
        </p:xfrm>
        <a:graphic>
          <a:graphicData uri="http://schemas.openxmlformats.org/drawingml/2006/table">
            <a:tbl>
              <a:tblPr firstRow="1" bandRow="1">
                <a:tableStyleId>{2D5ABB26-0587-4C30-8999-92F81FD0307C}</a:tableStyleId>
              </a:tblPr>
              <a:tblGrid>
                <a:gridCol w="1697989">
                  <a:extLst>
                    <a:ext uri="{9D8B030D-6E8A-4147-A177-3AD203B41FA5}">
                      <a16:colId xmlns:a16="http://schemas.microsoft.com/office/drawing/2014/main" val="20000"/>
                    </a:ext>
                  </a:extLst>
                </a:gridCol>
                <a:gridCol w="2795905">
                  <a:extLst>
                    <a:ext uri="{9D8B030D-6E8A-4147-A177-3AD203B41FA5}">
                      <a16:colId xmlns:a16="http://schemas.microsoft.com/office/drawing/2014/main" val="20001"/>
                    </a:ext>
                  </a:extLst>
                </a:gridCol>
                <a:gridCol w="1692910">
                  <a:extLst>
                    <a:ext uri="{9D8B030D-6E8A-4147-A177-3AD203B41FA5}">
                      <a16:colId xmlns:a16="http://schemas.microsoft.com/office/drawing/2014/main" val="20002"/>
                    </a:ext>
                  </a:extLst>
                </a:gridCol>
              </a:tblGrid>
              <a:tr h="399541">
                <a:tc>
                  <a:txBody>
                    <a:bodyPr/>
                    <a:lstStyle/>
                    <a:p>
                      <a:pPr marL="436245">
                        <a:lnSpc>
                          <a:spcPct val="100000"/>
                        </a:lnSpc>
                        <a:spcBef>
                          <a:spcPts val="310"/>
                        </a:spcBef>
                      </a:pPr>
                      <a:r>
                        <a:rPr sz="1800" b="1" spc="-65" dirty="0">
                          <a:solidFill>
                            <a:srgbClr val="FFFFFF"/>
                          </a:solidFill>
                          <a:latin typeface="Arial"/>
                          <a:cs typeface="Arial"/>
                        </a:rPr>
                        <a:t>ART.</a:t>
                      </a:r>
                      <a:r>
                        <a:rPr sz="1800" b="1" spc="-40" dirty="0">
                          <a:solidFill>
                            <a:srgbClr val="FFFFFF"/>
                          </a:solidFill>
                          <a:latin typeface="Arial"/>
                          <a:cs typeface="Arial"/>
                        </a:rPr>
                        <a:t> </a:t>
                      </a:r>
                      <a:r>
                        <a:rPr sz="1800" b="1" spc="-10" dirty="0">
                          <a:solidFill>
                            <a:srgbClr val="FFFFFF"/>
                          </a:solidFill>
                          <a:latin typeface="Arial"/>
                          <a:cs typeface="Arial"/>
                        </a:rPr>
                        <a:t>10</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825500">
                        <a:lnSpc>
                          <a:spcPct val="100000"/>
                        </a:lnSpc>
                        <a:spcBef>
                          <a:spcPts val="310"/>
                        </a:spcBef>
                      </a:pPr>
                      <a:r>
                        <a:rPr sz="1800" b="1" dirty="0">
                          <a:solidFill>
                            <a:srgbClr val="FFFFFF"/>
                          </a:solidFill>
                          <a:latin typeface="Arial"/>
                          <a:cs typeface="Arial"/>
                        </a:rPr>
                        <a:t>Contenuto</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R="519430" algn="r">
                        <a:lnSpc>
                          <a:spcPct val="100000"/>
                        </a:lnSpc>
                        <a:spcBef>
                          <a:spcPts val="310"/>
                        </a:spcBef>
                      </a:pPr>
                      <a:r>
                        <a:rPr sz="1800" b="1" dirty="0">
                          <a:solidFill>
                            <a:srgbClr val="FFFFFF"/>
                          </a:solidFill>
                          <a:latin typeface="Arial"/>
                          <a:cs typeface="Arial"/>
                        </a:rPr>
                        <a:t>NOTE</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051560">
                <a:tc>
                  <a:txBody>
                    <a:bodyPr/>
                    <a:lstStyle/>
                    <a:p>
                      <a:pPr marL="91440">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45" dirty="0">
                          <a:solidFill>
                            <a:srgbClr val="62666A"/>
                          </a:solidFill>
                          <a:latin typeface="Arial MT"/>
                          <a:cs typeface="Arial MT"/>
                        </a:rPr>
                        <a:t> </a:t>
                      </a:r>
                      <a:r>
                        <a:rPr sz="1400" dirty="0">
                          <a:solidFill>
                            <a:srgbClr val="62666A"/>
                          </a:solidFill>
                          <a:latin typeface="Arial MT"/>
                          <a:cs typeface="Arial MT"/>
                        </a:rPr>
                        <a:t>comma</a:t>
                      </a:r>
                      <a:r>
                        <a:rPr sz="1400" spc="-40" dirty="0">
                          <a:solidFill>
                            <a:srgbClr val="62666A"/>
                          </a:solidFill>
                          <a:latin typeface="Arial MT"/>
                          <a:cs typeface="Arial MT"/>
                        </a:rPr>
                        <a:t> </a:t>
                      </a:r>
                      <a:r>
                        <a:rPr sz="1400" dirty="0">
                          <a:solidFill>
                            <a:srgbClr val="62666A"/>
                          </a:solidFill>
                          <a:latin typeface="Arial MT"/>
                          <a:cs typeface="Arial MT"/>
                        </a:rPr>
                        <a:t>1</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81915" algn="just">
                        <a:lnSpc>
                          <a:spcPct val="100000"/>
                        </a:lnSpc>
                        <a:spcBef>
                          <a:spcPts val="330"/>
                        </a:spcBef>
                      </a:pPr>
                      <a:r>
                        <a:rPr sz="1050" spc="-5" dirty="0">
                          <a:solidFill>
                            <a:srgbClr val="62666A"/>
                          </a:solidFill>
                          <a:latin typeface="Arial MT"/>
                          <a:cs typeface="Arial MT"/>
                        </a:rPr>
                        <a:t>Il revisore </a:t>
                      </a:r>
                      <a:r>
                        <a:rPr sz="1050" dirty="0">
                          <a:solidFill>
                            <a:srgbClr val="62666A"/>
                          </a:solidFill>
                          <a:latin typeface="Arial MT"/>
                          <a:cs typeface="Arial MT"/>
                        </a:rPr>
                        <a:t>legale, </a:t>
                      </a:r>
                      <a:r>
                        <a:rPr sz="1050" spc="5" dirty="0">
                          <a:solidFill>
                            <a:srgbClr val="62666A"/>
                          </a:solidFill>
                          <a:latin typeface="Arial MT"/>
                          <a:cs typeface="Arial MT"/>
                        </a:rPr>
                        <a:t>la </a:t>
                      </a:r>
                      <a:r>
                        <a:rPr sz="1050" dirty="0">
                          <a:solidFill>
                            <a:srgbClr val="62666A"/>
                          </a:solidFill>
                          <a:latin typeface="Arial MT"/>
                          <a:cs typeface="Arial MT"/>
                        </a:rPr>
                        <a:t>società di revisione e </a:t>
                      </a:r>
                      <a:r>
                        <a:rPr sz="1050" spc="5" dirty="0">
                          <a:solidFill>
                            <a:srgbClr val="62666A"/>
                          </a:solidFill>
                          <a:latin typeface="Arial MT"/>
                          <a:cs typeface="Arial MT"/>
                        </a:rPr>
                        <a:t> </a:t>
                      </a:r>
                      <a:r>
                        <a:rPr sz="1050" dirty="0">
                          <a:solidFill>
                            <a:srgbClr val="62666A"/>
                          </a:solidFill>
                          <a:latin typeface="Arial MT"/>
                          <a:cs typeface="Arial MT"/>
                        </a:rPr>
                        <a:t>qualsiasi</a:t>
                      </a:r>
                      <a:r>
                        <a:rPr sz="1050" spc="5" dirty="0">
                          <a:solidFill>
                            <a:srgbClr val="62666A"/>
                          </a:solidFill>
                          <a:latin typeface="Arial MT"/>
                          <a:cs typeface="Arial MT"/>
                        </a:rPr>
                        <a:t> </a:t>
                      </a:r>
                      <a:r>
                        <a:rPr sz="1050" dirty="0">
                          <a:solidFill>
                            <a:srgbClr val="62666A"/>
                          </a:solidFill>
                          <a:latin typeface="Arial MT"/>
                          <a:cs typeface="Arial MT"/>
                        </a:rPr>
                        <a:t>persona</a:t>
                      </a:r>
                      <a:r>
                        <a:rPr sz="1050" spc="5" dirty="0">
                          <a:solidFill>
                            <a:srgbClr val="62666A"/>
                          </a:solidFill>
                          <a:latin typeface="Arial MT"/>
                          <a:cs typeface="Arial MT"/>
                        </a:rPr>
                        <a:t> </a:t>
                      </a:r>
                      <a:r>
                        <a:rPr sz="1050" spc="-5" dirty="0">
                          <a:solidFill>
                            <a:srgbClr val="62666A"/>
                          </a:solidFill>
                          <a:latin typeface="Arial MT"/>
                          <a:cs typeface="Arial MT"/>
                        </a:rPr>
                        <a:t>fisica</a:t>
                      </a:r>
                      <a:r>
                        <a:rPr sz="1050" dirty="0">
                          <a:solidFill>
                            <a:srgbClr val="62666A"/>
                          </a:solidFill>
                          <a:latin typeface="Arial MT"/>
                          <a:cs typeface="Arial MT"/>
                        </a:rPr>
                        <a:t> in</a:t>
                      </a:r>
                      <a:r>
                        <a:rPr sz="1050" spc="5" dirty="0">
                          <a:solidFill>
                            <a:srgbClr val="62666A"/>
                          </a:solidFill>
                          <a:latin typeface="Arial MT"/>
                          <a:cs typeface="Arial MT"/>
                        </a:rPr>
                        <a:t> </a:t>
                      </a:r>
                      <a:r>
                        <a:rPr sz="1050" dirty="0">
                          <a:solidFill>
                            <a:srgbClr val="62666A"/>
                          </a:solidFill>
                          <a:latin typeface="Arial MT"/>
                          <a:cs typeface="Arial MT"/>
                        </a:rPr>
                        <a:t>grado</a:t>
                      </a:r>
                      <a:r>
                        <a:rPr sz="1050" spc="5" dirty="0">
                          <a:solidFill>
                            <a:srgbClr val="62666A"/>
                          </a:solidFill>
                          <a:latin typeface="Arial MT"/>
                          <a:cs typeface="Arial MT"/>
                        </a:rPr>
                        <a:t> </a:t>
                      </a:r>
                      <a:r>
                        <a:rPr sz="1050" dirty="0">
                          <a:solidFill>
                            <a:srgbClr val="62666A"/>
                          </a:solidFill>
                          <a:latin typeface="Arial MT"/>
                          <a:cs typeface="Arial MT"/>
                        </a:rPr>
                        <a:t>di </a:t>
                      </a:r>
                      <a:r>
                        <a:rPr sz="1050" spc="-280" dirty="0">
                          <a:solidFill>
                            <a:srgbClr val="62666A"/>
                          </a:solidFill>
                          <a:latin typeface="Arial MT"/>
                          <a:cs typeface="Arial MT"/>
                        </a:rPr>
                        <a:t> </a:t>
                      </a:r>
                      <a:r>
                        <a:rPr sz="1050" dirty="0">
                          <a:solidFill>
                            <a:srgbClr val="62666A"/>
                          </a:solidFill>
                          <a:latin typeface="Arial MT"/>
                          <a:cs typeface="Arial MT"/>
                        </a:rPr>
                        <a:t>influenzare</a:t>
                      </a:r>
                      <a:r>
                        <a:rPr sz="1050" spc="5" dirty="0">
                          <a:solidFill>
                            <a:srgbClr val="62666A"/>
                          </a:solidFill>
                          <a:latin typeface="Arial MT"/>
                          <a:cs typeface="Arial MT"/>
                        </a:rPr>
                        <a:t> </a:t>
                      </a:r>
                      <a:r>
                        <a:rPr sz="1050" dirty="0">
                          <a:solidFill>
                            <a:srgbClr val="62666A"/>
                          </a:solidFill>
                          <a:latin typeface="Arial MT"/>
                          <a:cs typeface="Arial MT"/>
                        </a:rPr>
                        <a:t>l’esito</a:t>
                      </a:r>
                      <a:r>
                        <a:rPr sz="1050" spc="5" dirty="0">
                          <a:solidFill>
                            <a:srgbClr val="62666A"/>
                          </a:solidFill>
                          <a:latin typeface="Arial MT"/>
                          <a:cs typeface="Arial MT"/>
                        </a:rPr>
                        <a:t> </a:t>
                      </a:r>
                      <a:r>
                        <a:rPr sz="1050" dirty="0">
                          <a:solidFill>
                            <a:srgbClr val="62666A"/>
                          </a:solidFill>
                          <a:latin typeface="Arial MT"/>
                          <a:cs typeface="Arial MT"/>
                        </a:rPr>
                        <a:t>della</a:t>
                      </a:r>
                      <a:r>
                        <a:rPr sz="1050" spc="5" dirty="0">
                          <a:solidFill>
                            <a:srgbClr val="62666A"/>
                          </a:solidFill>
                          <a:latin typeface="Arial MT"/>
                          <a:cs typeface="Arial MT"/>
                        </a:rPr>
                        <a:t> </a:t>
                      </a:r>
                      <a:r>
                        <a:rPr sz="1050" dirty="0">
                          <a:solidFill>
                            <a:srgbClr val="62666A"/>
                          </a:solidFill>
                          <a:latin typeface="Arial MT"/>
                          <a:cs typeface="Arial MT"/>
                        </a:rPr>
                        <a:t>revisione</a:t>
                      </a:r>
                      <a:r>
                        <a:rPr sz="1050" spc="290" dirty="0">
                          <a:solidFill>
                            <a:srgbClr val="62666A"/>
                          </a:solidFill>
                          <a:latin typeface="Arial MT"/>
                          <a:cs typeface="Arial MT"/>
                        </a:rPr>
                        <a:t> </a:t>
                      </a:r>
                      <a:r>
                        <a:rPr sz="1050" dirty="0">
                          <a:solidFill>
                            <a:srgbClr val="62666A"/>
                          </a:solidFill>
                          <a:latin typeface="Arial MT"/>
                          <a:cs typeface="Arial MT"/>
                        </a:rPr>
                        <a:t>legale </a:t>
                      </a:r>
                      <a:r>
                        <a:rPr sz="1050" spc="5" dirty="0">
                          <a:solidFill>
                            <a:srgbClr val="62666A"/>
                          </a:solidFill>
                          <a:latin typeface="Arial MT"/>
                          <a:cs typeface="Arial MT"/>
                        </a:rPr>
                        <a:t> </a:t>
                      </a:r>
                      <a:r>
                        <a:rPr sz="1050" spc="-5" dirty="0">
                          <a:solidFill>
                            <a:srgbClr val="62666A"/>
                          </a:solidFill>
                          <a:latin typeface="Arial MT"/>
                          <a:cs typeface="Arial MT"/>
                        </a:rPr>
                        <a:t>deve</a:t>
                      </a:r>
                      <a:r>
                        <a:rPr sz="1050" dirty="0">
                          <a:solidFill>
                            <a:srgbClr val="62666A"/>
                          </a:solidFill>
                          <a:latin typeface="Arial MT"/>
                          <a:cs typeface="Arial MT"/>
                        </a:rPr>
                        <a:t> essere</a:t>
                      </a:r>
                      <a:r>
                        <a:rPr sz="1050" spc="5" dirty="0">
                          <a:solidFill>
                            <a:srgbClr val="62666A"/>
                          </a:solidFill>
                          <a:latin typeface="Arial MT"/>
                          <a:cs typeface="Arial MT"/>
                        </a:rPr>
                        <a:t> </a:t>
                      </a:r>
                      <a:r>
                        <a:rPr sz="1050" dirty="0">
                          <a:solidFill>
                            <a:srgbClr val="62666A"/>
                          </a:solidFill>
                          <a:latin typeface="Arial MT"/>
                          <a:cs typeface="Arial MT"/>
                        </a:rPr>
                        <a:t>indipendente</a:t>
                      </a:r>
                      <a:r>
                        <a:rPr sz="1050" spc="5" dirty="0">
                          <a:solidFill>
                            <a:srgbClr val="62666A"/>
                          </a:solidFill>
                          <a:latin typeface="Arial MT"/>
                          <a:cs typeface="Arial MT"/>
                        </a:rPr>
                        <a:t> </a:t>
                      </a:r>
                      <a:r>
                        <a:rPr sz="1050" dirty="0">
                          <a:solidFill>
                            <a:srgbClr val="62666A"/>
                          </a:solidFill>
                          <a:latin typeface="Arial MT"/>
                          <a:cs typeface="Arial MT"/>
                        </a:rPr>
                        <a:t>e</a:t>
                      </a:r>
                      <a:r>
                        <a:rPr sz="1050" spc="5" dirty="0">
                          <a:solidFill>
                            <a:srgbClr val="62666A"/>
                          </a:solidFill>
                          <a:latin typeface="Arial MT"/>
                          <a:cs typeface="Arial MT"/>
                        </a:rPr>
                        <a:t> </a:t>
                      </a:r>
                      <a:r>
                        <a:rPr sz="1050" dirty="0">
                          <a:solidFill>
                            <a:srgbClr val="62666A"/>
                          </a:solidFill>
                          <a:latin typeface="Arial MT"/>
                          <a:cs typeface="Arial MT"/>
                        </a:rPr>
                        <a:t>non</a:t>
                      </a:r>
                      <a:r>
                        <a:rPr sz="1050" spc="5" dirty="0">
                          <a:solidFill>
                            <a:srgbClr val="62666A"/>
                          </a:solidFill>
                          <a:latin typeface="Arial MT"/>
                          <a:cs typeface="Arial MT"/>
                        </a:rPr>
                        <a:t> </a:t>
                      </a:r>
                      <a:r>
                        <a:rPr sz="1050" spc="-5" dirty="0">
                          <a:solidFill>
                            <a:srgbClr val="62666A"/>
                          </a:solidFill>
                          <a:latin typeface="Arial MT"/>
                          <a:cs typeface="Arial MT"/>
                        </a:rPr>
                        <a:t>deve </a:t>
                      </a:r>
                      <a:r>
                        <a:rPr sz="1050" spc="-280" dirty="0">
                          <a:solidFill>
                            <a:srgbClr val="62666A"/>
                          </a:solidFill>
                          <a:latin typeface="Arial MT"/>
                          <a:cs typeface="Arial MT"/>
                        </a:rPr>
                        <a:t> </a:t>
                      </a:r>
                      <a:r>
                        <a:rPr sz="1050" dirty="0">
                          <a:solidFill>
                            <a:srgbClr val="62666A"/>
                          </a:solidFill>
                          <a:latin typeface="Arial MT"/>
                          <a:cs typeface="Arial MT"/>
                        </a:rPr>
                        <a:t>essere coinvolta nel</a:t>
                      </a:r>
                      <a:r>
                        <a:rPr sz="1050" spc="5" dirty="0">
                          <a:solidFill>
                            <a:srgbClr val="62666A"/>
                          </a:solidFill>
                          <a:latin typeface="Arial MT"/>
                          <a:cs typeface="Arial MT"/>
                        </a:rPr>
                        <a:t> </a:t>
                      </a:r>
                      <a:r>
                        <a:rPr sz="1050" dirty="0">
                          <a:solidFill>
                            <a:srgbClr val="62666A"/>
                          </a:solidFill>
                          <a:latin typeface="Arial MT"/>
                          <a:cs typeface="Arial MT"/>
                        </a:rPr>
                        <a:t>processo decisionale </a:t>
                      </a:r>
                      <a:r>
                        <a:rPr sz="1050" spc="5" dirty="0">
                          <a:solidFill>
                            <a:srgbClr val="62666A"/>
                          </a:solidFill>
                          <a:latin typeface="Arial MT"/>
                          <a:cs typeface="Arial MT"/>
                        </a:rPr>
                        <a:t> </a:t>
                      </a:r>
                      <a:r>
                        <a:rPr sz="1050" dirty="0">
                          <a:solidFill>
                            <a:srgbClr val="62666A"/>
                          </a:solidFill>
                          <a:latin typeface="Arial MT"/>
                          <a:cs typeface="Arial MT"/>
                        </a:rPr>
                        <a:t>della</a:t>
                      </a:r>
                      <a:r>
                        <a:rPr sz="1050" spc="-20" dirty="0">
                          <a:solidFill>
                            <a:srgbClr val="62666A"/>
                          </a:solidFill>
                          <a:latin typeface="Arial MT"/>
                          <a:cs typeface="Arial MT"/>
                        </a:rPr>
                        <a:t> </a:t>
                      </a:r>
                      <a:r>
                        <a:rPr sz="1050" dirty="0">
                          <a:solidFill>
                            <a:srgbClr val="62666A"/>
                          </a:solidFill>
                          <a:latin typeface="Arial MT"/>
                          <a:cs typeface="Arial MT"/>
                        </a:rPr>
                        <a:t>società</a:t>
                      </a:r>
                      <a:r>
                        <a:rPr sz="1050" spc="-15" dirty="0">
                          <a:solidFill>
                            <a:srgbClr val="62666A"/>
                          </a:solidFill>
                          <a:latin typeface="Arial MT"/>
                          <a:cs typeface="Arial MT"/>
                        </a:rPr>
                        <a:t> </a:t>
                      </a:r>
                      <a:r>
                        <a:rPr sz="1050" dirty="0">
                          <a:solidFill>
                            <a:srgbClr val="62666A"/>
                          </a:solidFill>
                          <a:latin typeface="Arial MT"/>
                          <a:cs typeface="Arial MT"/>
                        </a:rPr>
                        <a:t>sottoposta</a:t>
                      </a:r>
                      <a:r>
                        <a:rPr sz="1050" spc="-10" dirty="0">
                          <a:solidFill>
                            <a:srgbClr val="62666A"/>
                          </a:solidFill>
                          <a:latin typeface="Arial MT"/>
                          <a:cs typeface="Arial MT"/>
                        </a:rPr>
                        <a:t> </a:t>
                      </a:r>
                      <a:r>
                        <a:rPr sz="1050" dirty="0">
                          <a:solidFill>
                            <a:srgbClr val="62666A"/>
                          </a:solidFill>
                          <a:latin typeface="Arial MT"/>
                          <a:cs typeface="Arial MT"/>
                        </a:rPr>
                        <a:t>a</a:t>
                      </a:r>
                      <a:r>
                        <a:rPr sz="1050" spc="-5" dirty="0">
                          <a:solidFill>
                            <a:srgbClr val="62666A"/>
                          </a:solidFill>
                          <a:latin typeface="Arial MT"/>
                          <a:cs typeface="Arial MT"/>
                        </a:rPr>
                        <a:t> </a:t>
                      </a:r>
                      <a:r>
                        <a:rPr sz="1050" dirty="0">
                          <a:solidFill>
                            <a:srgbClr val="62666A"/>
                          </a:solidFill>
                          <a:latin typeface="Arial MT"/>
                          <a:cs typeface="Arial MT"/>
                        </a:rPr>
                        <a:t>verifica</a:t>
                      </a:r>
                      <a:endParaRPr sz="105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R="520065" algn="r">
                        <a:lnSpc>
                          <a:spcPct val="100000"/>
                        </a:lnSpc>
                        <a:spcBef>
                          <a:spcPts val="330"/>
                        </a:spcBef>
                      </a:pPr>
                      <a:r>
                        <a:rPr sz="1050" dirty="0">
                          <a:solidFill>
                            <a:srgbClr val="62666A"/>
                          </a:solidFill>
                          <a:latin typeface="Arial MT"/>
                          <a:cs typeface="Arial MT"/>
                        </a:rPr>
                        <a:t>Principio</a:t>
                      </a:r>
                      <a:r>
                        <a:rPr sz="1050" spc="-50" dirty="0">
                          <a:solidFill>
                            <a:srgbClr val="62666A"/>
                          </a:solidFill>
                          <a:latin typeface="Arial MT"/>
                          <a:cs typeface="Arial MT"/>
                        </a:rPr>
                        <a:t> </a:t>
                      </a:r>
                      <a:r>
                        <a:rPr sz="1050" dirty="0">
                          <a:solidFill>
                            <a:srgbClr val="62666A"/>
                          </a:solidFill>
                          <a:latin typeface="Arial MT"/>
                          <a:cs typeface="Arial MT"/>
                        </a:rPr>
                        <a:t>generale</a:t>
                      </a:r>
                      <a:endParaRPr sz="105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731519">
                <a:tc>
                  <a:txBody>
                    <a:bodyPr/>
                    <a:lstStyle/>
                    <a:p>
                      <a:pPr marL="91440">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45" dirty="0">
                          <a:solidFill>
                            <a:srgbClr val="62666A"/>
                          </a:solidFill>
                          <a:latin typeface="Arial MT"/>
                          <a:cs typeface="Arial MT"/>
                        </a:rPr>
                        <a:t> </a:t>
                      </a:r>
                      <a:r>
                        <a:rPr sz="1400" dirty="0">
                          <a:solidFill>
                            <a:srgbClr val="62666A"/>
                          </a:solidFill>
                          <a:latin typeface="Arial MT"/>
                          <a:cs typeface="Arial MT"/>
                        </a:rPr>
                        <a:t>comma</a:t>
                      </a:r>
                      <a:r>
                        <a:rPr sz="1400" spc="-40" dirty="0">
                          <a:solidFill>
                            <a:srgbClr val="62666A"/>
                          </a:solidFill>
                          <a:latin typeface="Arial MT"/>
                          <a:cs typeface="Arial MT"/>
                        </a:rPr>
                        <a:t> </a:t>
                      </a:r>
                      <a:r>
                        <a:rPr sz="1400" dirty="0">
                          <a:solidFill>
                            <a:srgbClr val="62666A"/>
                          </a:solidFill>
                          <a:latin typeface="Arial MT"/>
                          <a:cs typeface="Arial MT"/>
                        </a:rPr>
                        <a:t>1</a:t>
                      </a:r>
                      <a:endParaRPr sz="1400">
                        <a:latin typeface="Arial MT"/>
                        <a:cs typeface="Arial MT"/>
                      </a:endParaRPr>
                    </a:p>
                    <a:p>
                      <a:pPr marL="91440">
                        <a:lnSpc>
                          <a:spcPct val="100000"/>
                        </a:lnSpc>
                      </a:pPr>
                      <a:r>
                        <a:rPr sz="1400" spc="-5" dirty="0">
                          <a:solidFill>
                            <a:srgbClr val="62666A"/>
                          </a:solidFill>
                          <a:latin typeface="Arial MT"/>
                          <a:cs typeface="Arial MT"/>
                        </a:rPr>
                        <a:t>bis</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177165">
                        <a:lnSpc>
                          <a:spcPct val="100000"/>
                        </a:lnSpc>
                        <a:spcBef>
                          <a:spcPts val="334"/>
                        </a:spcBef>
                      </a:pPr>
                      <a:r>
                        <a:rPr sz="1050" spc="-5" dirty="0">
                          <a:solidFill>
                            <a:srgbClr val="62666A"/>
                          </a:solidFill>
                          <a:latin typeface="Arial MT"/>
                          <a:cs typeface="Arial MT"/>
                        </a:rPr>
                        <a:t>L’indipendenza deve </a:t>
                      </a:r>
                      <a:r>
                        <a:rPr sz="1050" dirty="0">
                          <a:solidFill>
                            <a:srgbClr val="62666A"/>
                          </a:solidFill>
                          <a:latin typeface="Arial MT"/>
                          <a:cs typeface="Arial MT"/>
                        </a:rPr>
                        <a:t>sussistere </a:t>
                      </a:r>
                      <a:r>
                        <a:rPr sz="1050" spc="-5" dirty="0">
                          <a:solidFill>
                            <a:srgbClr val="62666A"/>
                          </a:solidFill>
                          <a:latin typeface="Arial MT"/>
                          <a:cs typeface="Arial MT"/>
                        </a:rPr>
                        <a:t>durante </a:t>
                      </a:r>
                      <a:r>
                        <a:rPr sz="1050" dirty="0">
                          <a:solidFill>
                            <a:srgbClr val="62666A"/>
                          </a:solidFill>
                          <a:latin typeface="Arial MT"/>
                          <a:cs typeface="Arial MT"/>
                        </a:rPr>
                        <a:t> </a:t>
                      </a:r>
                      <a:r>
                        <a:rPr sz="1050" spc="-5" dirty="0">
                          <a:solidFill>
                            <a:srgbClr val="62666A"/>
                          </a:solidFill>
                          <a:latin typeface="Arial MT"/>
                          <a:cs typeface="Arial MT"/>
                        </a:rPr>
                        <a:t>l’intero periodo </a:t>
                      </a:r>
                      <a:r>
                        <a:rPr sz="1050" dirty="0">
                          <a:solidFill>
                            <a:srgbClr val="62666A"/>
                          </a:solidFill>
                          <a:latin typeface="Arial MT"/>
                          <a:cs typeface="Arial MT"/>
                        </a:rPr>
                        <a:t>cui </a:t>
                      </a:r>
                      <a:r>
                        <a:rPr sz="1050" spc="-5" dirty="0">
                          <a:solidFill>
                            <a:srgbClr val="62666A"/>
                          </a:solidFill>
                          <a:latin typeface="Arial MT"/>
                          <a:cs typeface="Arial MT"/>
                        </a:rPr>
                        <a:t>viene eseguita </a:t>
                      </a:r>
                      <a:r>
                        <a:rPr sz="1050" dirty="0">
                          <a:solidFill>
                            <a:srgbClr val="62666A"/>
                          </a:solidFill>
                          <a:latin typeface="Arial MT"/>
                          <a:cs typeface="Arial MT"/>
                        </a:rPr>
                        <a:t>la </a:t>
                      </a:r>
                      <a:r>
                        <a:rPr sz="1050" spc="5"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a:t>
                      </a:r>
                      <a:r>
                        <a:rPr sz="1050" dirty="0">
                          <a:solidFill>
                            <a:srgbClr val="62666A"/>
                          </a:solidFill>
                          <a:latin typeface="Arial MT"/>
                          <a:cs typeface="Arial MT"/>
                        </a:rPr>
                        <a:t>e</a:t>
                      </a:r>
                      <a:r>
                        <a:rPr sz="1050" spc="-15" dirty="0">
                          <a:solidFill>
                            <a:srgbClr val="62666A"/>
                          </a:solidFill>
                          <a:latin typeface="Arial MT"/>
                          <a:cs typeface="Arial MT"/>
                        </a:rPr>
                        <a:t> </a:t>
                      </a:r>
                      <a:r>
                        <a:rPr sz="1050" dirty="0">
                          <a:solidFill>
                            <a:srgbClr val="62666A"/>
                          </a:solidFill>
                          <a:latin typeface="Arial MT"/>
                          <a:cs typeface="Arial MT"/>
                        </a:rPr>
                        <a:t>per</a:t>
                      </a:r>
                      <a:r>
                        <a:rPr sz="1050" spc="-10" dirty="0">
                          <a:solidFill>
                            <a:srgbClr val="62666A"/>
                          </a:solidFill>
                          <a:latin typeface="Arial MT"/>
                          <a:cs typeface="Arial MT"/>
                        </a:rPr>
                        <a:t> </a:t>
                      </a:r>
                      <a:r>
                        <a:rPr sz="1050" dirty="0">
                          <a:solidFill>
                            <a:srgbClr val="62666A"/>
                          </a:solidFill>
                          <a:latin typeface="Arial MT"/>
                          <a:cs typeface="Arial MT"/>
                        </a:rPr>
                        <a:t>il</a:t>
                      </a:r>
                      <a:r>
                        <a:rPr sz="1050" spc="-5" dirty="0">
                          <a:solidFill>
                            <a:srgbClr val="62666A"/>
                          </a:solidFill>
                          <a:latin typeface="Arial MT"/>
                          <a:cs typeface="Arial MT"/>
                        </a:rPr>
                        <a:t> </a:t>
                      </a:r>
                      <a:r>
                        <a:rPr sz="1050" dirty="0">
                          <a:solidFill>
                            <a:srgbClr val="62666A"/>
                          </a:solidFill>
                          <a:latin typeface="Arial MT"/>
                          <a:cs typeface="Arial MT"/>
                        </a:rPr>
                        <a:t>periodo</a:t>
                      </a:r>
                      <a:r>
                        <a:rPr sz="1050" spc="-20" dirty="0">
                          <a:solidFill>
                            <a:srgbClr val="62666A"/>
                          </a:solidFill>
                          <a:latin typeface="Arial MT"/>
                          <a:cs typeface="Arial MT"/>
                        </a:rPr>
                        <a:t> </a:t>
                      </a:r>
                      <a:r>
                        <a:rPr sz="1050" dirty="0">
                          <a:solidFill>
                            <a:srgbClr val="62666A"/>
                          </a:solidFill>
                          <a:latin typeface="Arial MT"/>
                          <a:cs typeface="Arial MT"/>
                        </a:rPr>
                        <a:t>cui si</a:t>
                      </a:r>
                      <a:r>
                        <a:rPr sz="1050" spc="-20" dirty="0">
                          <a:solidFill>
                            <a:srgbClr val="62666A"/>
                          </a:solidFill>
                          <a:latin typeface="Arial MT"/>
                          <a:cs typeface="Arial MT"/>
                        </a:rPr>
                        <a:t> </a:t>
                      </a:r>
                      <a:r>
                        <a:rPr sz="1050" dirty="0">
                          <a:solidFill>
                            <a:srgbClr val="62666A"/>
                          </a:solidFill>
                          <a:latin typeface="Arial MT"/>
                          <a:cs typeface="Arial MT"/>
                        </a:rPr>
                        <a:t>riferiscono</a:t>
                      </a:r>
                      <a:r>
                        <a:rPr sz="1050" spc="-30" dirty="0">
                          <a:solidFill>
                            <a:srgbClr val="62666A"/>
                          </a:solidFill>
                          <a:latin typeface="Arial MT"/>
                          <a:cs typeface="Arial MT"/>
                        </a:rPr>
                        <a:t> </a:t>
                      </a:r>
                      <a:r>
                        <a:rPr sz="1050" dirty="0">
                          <a:solidFill>
                            <a:srgbClr val="62666A"/>
                          </a:solidFill>
                          <a:latin typeface="Arial MT"/>
                          <a:cs typeface="Arial MT"/>
                        </a:rPr>
                        <a:t>i </a:t>
                      </a:r>
                      <a:r>
                        <a:rPr sz="1050" spc="-280" dirty="0">
                          <a:solidFill>
                            <a:srgbClr val="62666A"/>
                          </a:solidFill>
                          <a:latin typeface="Arial MT"/>
                          <a:cs typeface="Arial MT"/>
                        </a:rPr>
                        <a:t> </a:t>
                      </a:r>
                      <a:r>
                        <a:rPr sz="1050" dirty="0">
                          <a:solidFill>
                            <a:srgbClr val="62666A"/>
                          </a:solidFill>
                          <a:latin typeface="Arial MT"/>
                          <a:cs typeface="Arial MT"/>
                        </a:rPr>
                        <a:t>bilanci</a:t>
                      </a:r>
                      <a:r>
                        <a:rPr sz="1050" spc="-15" dirty="0">
                          <a:solidFill>
                            <a:srgbClr val="62666A"/>
                          </a:solidFill>
                          <a:latin typeface="Arial MT"/>
                          <a:cs typeface="Arial MT"/>
                        </a:rPr>
                        <a:t> </a:t>
                      </a:r>
                      <a:r>
                        <a:rPr sz="1050" dirty="0">
                          <a:solidFill>
                            <a:srgbClr val="62666A"/>
                          </a:solidFill>
                          <a:latin typeface="Arial MT"/>
                          <a:cs typeface="Arial MT"/>
                        </a:rPr>
                        <a:t>verificati</a:t>
                      </a:r>
                      <a:endParaRPr sz="1050">
                        <a:latin typeface="Arial MT"/>
                        <a:cs typeface="Arial MT"/>
                      </a:endParaRPr>
                    </a:p>
                  </a:txBody>
                  <a:tcPr marL="0" marR="0" marT="425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r h="1371600">
                <a:tc>
                  <a:txBody>
                    <a:bodyPr/>
                    <a:lstStyle/>
                    <a:p>
                      <a:pPr marL="91440" marR="297180">
                        <a:lnSpc>
                          <a:spcPct val="100000"/>
                        </a:lnSpc>
                        <a:spcBef>
                          <a:spcPts val="320"/>
                        </a:spcBef>
                      </a:pPr>
                      <a:r>
                        <a:rPr sz="1400" dirty="0">
                          <a:solidFill>
                            <a:srgbClr val="62666A"/>
                          </a:solidFill>
                          <a:latin typeface="Arial MT"/>
                          <a:cs typeface="Arial MT"/>
                        </a:rPr>
                        <a:t>Art.</a:t>
                      </a:r>
                      <a:r>
                        <a:rPr sz="1400" spc="-40" dirty="0">
                          <a:solidFill>
                            <a:srgbClr val="62666A"/>
                          </a:solidFill>
                          <a:latin typeface="Arial MT"/>
                          <a:cs typeface="Arial MT"/>
                        </a:rPr>
                        <a:t> </a:t>
                      </a:r>
                      <a:r>
                        <a:rPr sz="1400" dirty="0">
                          <a:solidFill>
                            <a:srgbClr val="62666A"/>
                          </a:solidFill>
                          <a:latin typeface="Arial MT"/>
                          <a:cs typeface="Arial MT"/>
                        </a:rPr>
                        <a:t>10</a:t>
                      </a:r>
                      <a:r>
                        <a:rPr sz="1400" spc="-40" dirty="0">
                          <a:solidFill>
                            <a:srgbClr val="62666A"/>
                          </a:solidFill>
                          <a:latin typeface="Arial MT"/>
                          <a:cs typeface="Arial MT"/>
                        </a:rPr>
                        <a:t> </a:t>
                      </a:r>
                      <a:r>
                        <a:rPr sz="1400" spc="-5" dirty="0">
                          <a:solidFill>
                            <a:srgbClr val="62666A"/>
                          </a:solidFill>
                          <a:latin typeface="Arial MT"/>
                          <a:cs typeface="Arial MT"/>
                        </a:rPr>
                        <a:t>comma</a:t>
                      </a:r>
                      <a:r>
                        <a:rPr sz="1400" spc="-45" dirty="0">
                          <a:solidFill>
                            <a:srgbClr val="62666A"/>
                          </a:solidFill>
                          <a:latin typeface="Arial MT"/>
                          <a:cs typeface="Arial MT"/>
                        </a:rPr>
                        <a:t> </a:t>
                      </a:r>
                      <a:r>
                        <a:rPr sz="1400" dirty="0">
                          <a:solidFill>
                            <a:srgbClr val="62666A"/>
                          </a:solidFill>
                          <a:latin typeface="Arial MT"/>
                          <a:cs typeface="Arial MT"/>
                        </a:rPr>
                        <a:t>1 </a:t>
                      </a:r>
                      <a:r>
                        <a:rPr sz="1400" spc="-375" dirty="0">
                          <a:solidFill>
                            <a:srgbClr val="62666A"/>
                          </a:solidFill>
                          <a:latin typeface="Arial MT"/>
                          <a:cs typeface="Arial MT"/>
                        </a:rPr>
                        <a:t> </a:t>
                      </a:r>
                      <a:r>
                        <a:rPr sz="1400" dirty="0">
                          <a:solidFill>
                            <a:srgbClr val="62666A"/>
                          </a:solidFill>
                          <a:latin typeface="Arial MT"/>
                          <a:cs typeface="Arial MT"/>
                        </a:rPr>
                        <a:t>ter</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F3"/>
                    </a:solidFill>
                  </a:tcPr>
                </a:tc>
                <a:tc>
                  <a:txBody>
                    <a:bodyPr/>
                    <a:lstStyle/>
                    <a:p>
                      <a:pPr marL="92075" marR="222885">
                        <a:lnSpc>
                          <a:spcPct val="100000"/>
                        </a:lnSpc>
                        <a:spcBef>
                          <a:spcPts val="335"/>
                        </a:spcBef>
                      </a:pPr>
                      <a:r>
                        <a:rPr sz="1050" dirty="0">
                          <a:solidFill>
                            <a:srgbClr val="62666A"/>
                          </a:solidFill>
                          <a:latin typeface="Arial MT"/>
                          <a:cs typeface="Arial MT"/>
                        </a:rPr>
                        <a:t>La</a:t>
                      </a:r>
                      <a:r>
                        <a:rPr sz="1050" spc="-10" dirty="0">
                          <a:solidFill>
                            <a:srgbClr val="62666A"/>
                          </a:solidFill>
                          <a:latin typeface="Arial MT"/>
                          <a:cs typeface="Arial MT"/>
                        </a:rPr>
                        <a:t> </a:t>
                      </a:r>
                      <a:r>
                        <a:rPr sz="1050" dirty="0">
                          <a:solidFill>
                            <a:srgbClr val="62666A"/>
                          </a:solidFill>
                          <a:latin typeface="Arial MT"/>
                          <a:cs typeface="Arial MT"/>
                        </a:rPr>
                        <a:t>società</a:t>
                      </a:r>
                      <a:r>
                        <a:rPr sz="1050" spc="-25" dirty="0">
                          <a:solidFill>
                            <a:srgbClr val="62666A"/>
                          </a:solidFill>
                          <a:latin typeface="Arial MT"/>
                          <a:cs typeface="Arial MT"/>
                        </a:rPr>
                        <a:t> </a:t>
                      </a:r>
                      <a:r>
                        <a:rPr sz="1050" dirty="0">
                          <a:solidFill>
                            <a:srgbClr val="62666A"/>
                          </a:solidFill>
                          <a:latin typeface="Arial MT"/>
                          <a:cs typeface="Arial MT"/>
                        </a:rPr>
                        <a:t>di</a:t>
                      </a:r>
                      <a:r>
                        <a:rPr sz="1050" spc="-5"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deve</a:t>
                      </a:r>
                      <a:r>
                        <a:rPr sz="1050" spc="-10" dirty="0">
                          <a:solidFill>
                            <a:srgbClr val="62666A"/>
                          </a:solidFill>
                          <a:latin typeface="Arial MT"/>
                          <a:cs typeface="Arial MT"/>
                        </a:rPr>
                        <a:t> </a:t>
                      </a:r>
                      <a:r>
                        <a:rPr sz="1050" dirty="0">
                          <a:solidFill>
                            <a:srgbClr val="62666A"/>
                          </a:solidFill>
                          <a:latin typeface="Arial MT"/>
                          <a:cs typeface="Arial MT"/>
                        </a:rPr>
                        <a:t>adottare</a:t>
                      </a:r>
                      <a:r>
                        <a:rPr sz="1050" spc="-15" dirty="0">
                          <a:solidFill>
                            <a:srgbClr val="62666A"/>
                          </a:solidFill>
                          <a:latin typeface="Arial MT"/>
                          <a:cs typeface="Arial MT"/>
                        </a:rPr>
                        <a:t> </a:t>
                      </a:r>
                      <a:r>
                        <a:rPr sz="1050" spc="-5" dirty="0">
                          <a:solidFill>
                            <a:srgbClr val="62666A"/>
                          </a:solidFill>
                          <a:latin typeface="Arial MT"/>
                          <a:cs typeface="Arial MT"/>
                        </a:rPr>
                        <a:t>tutte </a:t>
                      </a:r>
                      <a:r>
                        <a:rPr sz="1050" spc="-275" dirty="0">
                          <a:solidFill>
                            <a:srgbClr val="62666A"/>
                          </a:solidFill>
                          <a:latin typeface="Arial MT"/>
                          <a:cs typeface="Arial MT"/>
                        </a:rPr>
                        <a:t> </a:t>
                      </a:r>
                      <a:r>
                        <a:rPr sz="1050" dirty="0">
                          <a:solidFill>
                            <a:srgbClr val="62666A"/>
                          </a:solidFill>
                          <a:latin typeface="Arial MT"/>
                          <a:cs typeface="Arial MT"/>
                        </a:rPr>
                        <a:t>le misure ragionevoli per garantire </a:t>
                      </a:r>
                      <a:r>
                        <a:rPr sz="1050" spc="5" dirty="0">
                          <a:solidFill>
                            <a:srgbClr val="62666A"/>
                          </a:solidFill>
                          <a:latin typeface="Arial MT"/>
                          <a:cs typeface="Arial MT"/>
                        </a:rPr>
                        <a:t> </a:t>
                      </a:r>
                      <a:r>
                        <a:rPr sz="1050" spc="-5" dirty="0">
                          <a:solidFill>
                            <a:srgbClr val="62666A"/>
                          </a:solidFill>
                          <a:latin typeface="Arial MT"/>
                          <a:cs typeface="Arial MT"/>
                        </a:rPr>
                        <a:t>l’indipendenza </a:t>
                      </a:r>
                      <a:r>
                        <a:rPr sz="1050" dirty="0">
                          <a:solidFill>
                            <a:srgbClr val="62666A"/>
                          </a:solidFill>
                          <a:latin typeface="Arial MT"/>
                          <a:cs typeface="Arial MT"/>
                        </a:rPr>
                        <a:t>anche della </a:t>
                      </a:r>
                      <a:r>
                        <a:rPr sz="1050" spc="-5" dirty="0">
                          <a:solidFill>
                            <a:srgbClr val="62666A"/>
                          </a:solidFill>
                          <a:latin typeface="Arial MT"/>
                          <a:cs typeface="Arial MT"/>
                        </a:rPr>
                        <a:t>propria rete di </a:t>
                      </a:r>
                      <a:r>
                        <a:rPr sz="1050" dirty="0">
                          <a:solidFill>
                            <a:srgbClr val="62666A"/>
                          </a:solidFill>
                          <a:latin typeface="Arial MT"/>
                          <a:cs typeface="Arial MT"/>
                        </a:rPr>
                        <a:t> appartenenza</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2075" marR="148590">
                        <a:lnSpc>
                          <a:spcPct val="100000"/>
                        </a:lnSpc>
                        <a:spcBef>
                          <a:spcPts val="335"/>
                        </a:spcBef>
                      </a:pPr>
                      <a:r>
                        <a:rPr sz="1050" dirty="0">
                          <a:solidFill>
                            <a:srgbClr val="62666A"/>
                          </a:solidFill>
                          <a:latin typeface="Arial MT"/>
                          <a:cs typeface="Arial MT"/>
                        </a:rPr>
                        <a:t>Si applica alla società di </a:t>
                      </a:r>
                      <a:r>
                        <a:rPr sz="1050" spc="-280" dirty="0">
                          <a:solidFill>
                            <a:srgbClr val="62666A"/>
                          </a:solidFill>
                          <a:latin typeface="Arial MT"/>
                          <a:cs typeface="Arial MT"/>
                        </a:rPr>
                        <a:t> </a:t>
                      </a:r>
                      <a:r>
                        <a:rPr sz="1050" dirty="0">
                          <a:solidFill>
                            <a:srgbClr val="62666A"/>
                          </a:solidFill>
                          <a:latin typeface="Arial MT"/>
                          <a:cs typeface="Arial MT"/>
                        </a:rPr>
                        <a:t>revisione, alla sua rete, </a:t>
                      </a:r>
                      <a:r>
                        <a:rPr sz="1050" spc="5" dirty="0">
                          <a:solidFill>
                            <a:srgbClr val="62666A"/>
                          </a:solidFill>
                          <a:latin typeface="Arial MT"/>
                          <a:cs typeface="Arial MT"/>
                        </a:rPr>
                        <a:t> </a:t>
                      </a:r>
                      <a:r>
                        <a:rPr sz="1050" dirty="0">
                          <a:solidFill>
                            <a:srgbClr val="62666A"/>
                          </a:solidFill>
                          <a:latin typeface="Arial MT"/>
                          <a:cs typeface="Arial MT"/>
                        </a:rPr>
                        <a:t>al </a:t>
                      </a:r>
                      <a:r>
                        <a:rPr sz="1050" spc="5" dirty="0">
                          <a:solidFill>
                            <a:srgbClr val="62666A"/>
                          </a:solidFill>
                          <a:latin typeface="Arial MT"/>
                          <a:cs typeface="Arial MT"/>
                        </a:rPr>
                        <a:t>CDA, </a:t>
                      </a:r>
                      <a:r>
                        <a:rPr sz="1050" dirty="0">
                          <a:solidFill>
                            <a:srgbClr val="62666A"/>
                          </a:solidFill>
                          <a:latin typeface="Arial MT"/>
                          <a:cs typeface="Arial MT"/>
                        </a:rPr>
                        <a:t>ai dirigenti, ai </a:t>
                      </a:r>
                      <a:r>
                        <a:rPr sz="1050" spc="5" dirty="0">
                          <a:solidFill>
                            <a:srgbClr val="62666A"/>
                          </a:solidFill>
                          <a:latin typeface="Arial MT"/>
                          <a:cs typeface="Arial MT"/>
                        </a:rPr>
                        <a:t> </a:t>
                      </a:r>
                      <a:r>
                        <a:rPr sz="1050" dirty="0">
                          <a:solidFill>
                            <a:srgbClr val="62666A"/>
                          </a:solidFill>
                          <a:latin typeface="Arial MT"/>
                          <a:cs typeface="Arial MT"/>
                        </a:rPr>
                        <a:t>revisori,</a:t>
                      </a:r>
                      <a:r>
                        <a:rPr sz="1050" spc="-30" dirty="0">
                          <a:solidFill>
                            <a:srgbClr val="62666A"/>
                          </a:solidFill>
                          <a:latin typeface="Arial MT"/>
                          <a:cs typeface="Arial MT"/>
                        </a:rPr>
                        <a:t> </a:t>
                      </a:r>
                      <a:r>
                        <a:rPr sz="1050" dirty="0">
                          <a:solidFill>
                            <a:srgbClr val="62666A"/>
                          </a:solidFill>
                          <a:latin typeface="Arial MT"/>
                          <a:cs typeface="Arial MT"/>
                        </a:rPr>
                        <a:t>ai</a:t>
                      </a:r>
                      <a:r>
                        <a:rPr sz="1050" spc="-20" dirty="0">
                          <a:solidFill>
                            <a:srgbClr val="62666A"/>
                          </a:solidFill>
                          <a:latin typeface="Arial MT"/>
                          <a:cs typeface="Arial MT"/>
                        </a:rPr>
                        <a:t> </a:t>
                      </a:r>
                      <a:r>
                        <a:rPr sz="1050" dirty="0">
                          <a:solidFill>
                            <a:srgbClr val="62666A"/>
                          </a:solidFill>
                          <a:latin typeface="Arial MT"/>
                          <a:cs typeface="Arial MT"/>
                        </a:rPr>
                        <a:t>dipendenti,</a:t>
                      </a:r>
                      <a:r>
                        <a:rPr sz="1050" spc="-45" dirty="0">
                          <a:solidFill>
                            <a:srgbClr val="62666A"/>
                          </a:solidFill>
                          <a:latin typeface="Arial MT"/>
                          <a:cs typeface="Arial MT"/>
                        </a:rPr>
                        <a:t> </a:t>
                      </a:r>
                      <a:r>
                        <a:rPr sz="1050" dirty="0">
                          <a:solidFill>
                            <a:srgbClr val="62666A"/>
                          </a:solidFill>
                          <a:latin typeface="Arial MT"/>
                          <a:cs typeface="Arial MT"/>
                        </a:rPr>
                        <a:t>ai </a:t>
                      </a:r>
                      <a:r>
                        <a:rPr sz="1050" spc="-280" dirty="0">
                          <a:solidFill>
                            <a:srgbClr val="62666A"/>
                          </a:solidFill>
                          <a:latin typeface="Arial MT"/>
                          <a:cs typeface="Arial MT"/>
                        </a:rPr>
                        <a:t> </a:t>
                      </a:r>
                      <a:r>
                        <a:rPr sz="1050" dirty="0">
                          <a:solidFill>
                            <a:srgbClr val="62666A"/>
                          </a:solidFill>
                          <a:latin typeface="Arial MT"/>
                          <a:cs typeface="Arial MT"/>
                        </a:rPr>
                        <a:t>freelance</a:t>
                      </a:r>
                      <a:r>
                        <a:rPr sz="1050" spc="-35" dirty="0">
                          <a:solidFill>
                            <a:srgbClr val="62666A"/>
                          </a:solidFill>
                          <a:latin typeface="Arial MT"/>
                          <a:cs typeface="Arial MT"/>
                        </a:rPr>
                        <a:t> </a:t>
                      </a:r>
                      <a:r>
                        <a:rPr sz="1050" dirty="0">
                          <a:solidFill>
                            <a:srgbClr val="62666A"/>
                          </a:solidFill>
                          <a:latin typeface="Arial MT"/>
                          <a:cs typeface="Arial MT"/>
                        </a:rPr>
                        <a:t>ed</a:t>
                      </a:r>
                      <a:r>
                        <a:rPr sz="1050" spc="-15" dirty="0">
                          <a:solidFill>
                            <a:srgbClr val="62666A"/>
                          </a:solidFill>
                          <a:latin typeface="Arial MT"/>
                          <a:cs typeface="Arial MT"/>
                        </a:rPr>
                        <a:t> </a:t>
                      </a:r>
                      <a:r>
                        <a:rPr sz="1050" dirty="0">
                          <a:solidFill>
                            <a:srgbClr val="62666A"/>
                          </a:solidFill>
                          <a:latin typeface="Arial MT"/>
                          <a:cs typeface="Arial MT"/>
                        </a:rPr>
                        <a:t>a</a:t>
                      </a:r>
                      <a:r>
                        <a:rPr sz="1050" spc="265" dirty="0">
                          <a:solidFill>
                            <a:srgbClr val="62666A"/>
                          </a:solidFill>
                          <a:latin typeface="Arial MT"/>
                          <a:cs typeface="Arial MT"/>
                        </a:rPr>
                        <a:t> </a:t>
                      </a:r>
                      <a:r>
                        <a:rPr sz="1050" dirty="0">
                          <a:solidFill>
                            <a:srgbClr val="62666A"/>
                          </a:solidFill>
                          <a:latin typeface="Arial MT"/>
                          <a:cs typeface="Arial MT"/>
                        </a:rPr>
                        <a:t>qualsiasi </a:t>
                      </a:r>
                      <a:r>
                        <a:rPr sz="1050" spc="-275" dirty="0">
                          <a:solidFill>
                            <a:srgbClr val="62666A"/>
                          </a:solidFill>
                          <a:latin typeface="Arial MT"/>
                          <a:cs typeface="Arial MT"/>
                        </a:rPr>
                        <a:t> </a:t>
                      </a:r>
                      <a:r>
                        <a:rPr sz="1050" dirty="0">
                          <a:solidFill>
                            <a:srgbClr val="62666A"/>
                          </a:solidFill>
                          <a:latin typeface="Arial MT"/>
                          <a:cs typeface="Arial MT"/>
                        </a:rPr>
                        <a:t>altra persona </a:t>
                      </a:r>
                      <a:r>
                        <a:rPr sz="1050" spc="5" dirty="0">
                          <a:solidFill>
                            <a:srgbClr val="62666A"/>
                          </a:solidFill>
                          <a:latin typeface="Arial MT"/>
                          <a:cs typeface="Arial MT"/>
                        </a:rPr>
                        <a:t> </a:t>
                      </a:r>
                      <a:r>
                        <a:rPr sz="1050" dirty="0">
                          <a:solidFill>
                            <a:srgbClr val="62666A"/>
                          </a:solidFill>
                          <a:latin typeface="Arial MT"/>
                          <a:cs typeface="Arial MT"/>
                        </a:rPr>
                        <a:t>direttamente od </a:t>
                      </a:r>
                      <a:r>
                        <a:rPr sz="1050" spc="5" dirty="0">
                          <a:solidFill>
                            <a:srgbClr val="62666A"/>
                          </a:solidFill>
                          <a:latin typeface="Arial MT"/>
                          <a:cs typeface="Arial MT"/>
                        </a:rPr>
                        <a:t> </a:t>
                      </a:r>
                      <a:r>
                        <a:rPr sz="1050" dirty="0">
                          <a:solidFill>
                            <a:srgbClr val="62666A"/>
                          </a:solidFill>
                          <a:latin typeface="Arial MT"/>
                          <a:cs typeface="Arial MT"/>
                        </a:rPr>
                        <a:t>indirettamente</a:t>
                      </a:r>
                      <a:r>
                        <a:rPr sz="1050" spc="-60" dirty="0">
                          <a:solidFill>
                            <a:srgbClr val="62666A"/>
                          </a:solidFill>
                          <a:latin typeface="Arial MT"/>
                          <a:cs typeface="Arial MT"/>
                        </a:rPr>
                        <a:t> </a:t>
                      </a:r>
                      <a:r>
                        <a:rPr sz="1050" dirty="0">
                          <a:solidFill>
                            <a:srgbClr val="62666A"/>
                          </a:solidFill>
                          <a:latin typeface="Arial MT"/>
                          <a:cs typeface="Arial MT"/>
                        </a:rPr>
                        <a:t>collegata</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8</a:t>
            </a:fld>
            <a:endParaRPr dirty="0"/>
          </a:p>
        </p:txBody>
      </p:sp>
      <p:sp>
        <p:nvSpPr>
          <p:cNvPr id="6" name="object 6"/>
          <p:cNvSpPr txBox="1">
            <a:spLocks noGrp="1"/>
          </p:cNvSpPr>
          <p:nvPr>
            <p:ph type="title"/>
          </p:nvPr>
        </p:nvSpPr>
        <p:spPr>
          <a:xfrm>
            <a:off x="1092809" y="302132"/>
            <a:ext cx="7030084"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20" dirty="0"/>
              <a:t> </a:t>
            </a:r>
            <a:r>
              <a:rPr dirty="0"/>
              <a:t>NELLE</a:t>
            </a:r>
            <a:r>
              <a:rPr spc="-10" dirty="0"/>
              <a:t> </a:t>
            </a:r>
            <a:r>
              <a:rPr dirty="0"/>
              <a:t>REVISIONI </a:t>
            </a:r>
            <a:r>
              <a:rPr spc="-5" dirty="0"/>
              <a:t>LEGALI:</a:t>
            </a:r>
            <a:r>
              <a:rPr spc="-25" dirty="0"/>
              <a:t> </a:t>
            </a:r>
            <a:r>
              <a:rPr dirty="0"/>
              <a:t>D.</a:t>
            </a:r>
            <a:r>
              <a:rPr spc="-5" dirty="0"/>
              <a:t> </a:t>
            </a:r>
            <a:r>
              <a:rPr dirty="0"/>
              <a:t>Lgs.</a:t>
            </a:r>
            <a:r>
              <a:rPr spc="-25" dirty="0"/>
              <a:t> </a:t>
            </a:r>
            <a:r>
              <a:rPr dirty="0"/>
              <a:t>39/2010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0675" y="313689"/>
            <a:ext cx="7030084" cy="330835"/>
          </a:xfrm>
          <a:prstGeom prst="rect">
            <a:avLst/>
          </a:prstGeom>
        </p:spPr>
        <p:txBody>
          <a:bodyPr vert="horz" wrap="square" lIns="0" tIns="13335" rIns="0" bIns="0" rtlCol="0">
            <a:spAutoFit/>
          </a:bodyPr>
          <a:lstStyle/>
          <a:p>
            <a:pPr marL="12700">
              <a:lnSpc>
                <a:spcPct val="100000"/>
              </a:lnSpc>
              <a:spcBef>
                <a:spcPts val="105"/>
              </a:spcBef>
            </a:pPr>
            <a:r>
              <a:rPr dirty="0"/>
              <a:t>INDIPENDENZA</a:t>
            </a:r>
            <a:r>
              <a:rPr spc="-120" dirty="0"/>
              <a:t> </a:t>
            </a:r>
            <a:r>
              <a:rPr dirty="0"/>
              <a:t>NELLE</a:t>
            </a:r>
            <a:r>
              <a:rPr spc="-10" dirty="0"/>
              <a:t> </a:t>
            </a:r>
            <a:r>
              <a:rPr dirty="0"/>
              <a:t>REVISIONI </a:t>
            </a:r>
            <a:r>
              <a:rPr spc="-5" dirty="0"/>
              <a:t>LEGALI:</a:t>
            </a:r>
            <a:r>
              <a:rPr spc="-25" dirty="0"/>
              <a:t> </a:t>
            </a:r>
            <a:r>
              <a:rPr dirty="0"/>
              <a:t>D.</a:t>
            </a:r>
            <a:r>
              <a:rPr spc="-5" dirty="0"/>
              <a:t> </a:t>
            </a:r>
            <a:r>
              <a:rPr dirty="0"/>
              <a:t>Lgs.</a:t>
            </a:r>
            <a:r>
              <a:rPr spc="-25" dirty="0"/>
              <a:t> </a:t>
            </a:r>
            <a:r>
              <a:rPr dirty="0"/>
              <a:t>39/2010</a:t>
            </a:r>
          </a:p>
        </p:txBody>
      </p:sp>
      <p:graphicFrame>
        <p:nvGraphicFramePr>
          <p:cNvPr id="3" name="object 3"/>
          <p:cNvGraphicFramePr>
            <a:graphicFrameLocks noGrp="1"/>
          </p:cNvGraphicFramePr>
          <p:nvPr/>
        </p:nvGraphicFramePr>
        <p:xfrm>
          <a:off x="1886204" y="982217"/>
          <a:ext cx="6225539" cy="3485158"/>
        </p:xfrm>
        <a:graphic>
          <a:graphicData uri="http://schemas.openxmlformats.org/drawingml/2006/table">
            <a:tbl>
              <a:tblPr firstRow="1" bandRow="1">
                <a:tableStyleId>{2D5ABB26-0587-4C30-8999-92F81FD0307C}</a:tableStyleId>
              </a:tblPr>
              <a:tblGrid>
                <a:gridCol w="1906270">
                  <a:extLst>
                    <a:ext uri="{9D8B030D-6E8A-4147-A177-3AD203B41FA5}">
                      <a16:colId xmlns:a16="http://schemas.microsoft.com/office/drawing/2014/main" val="20000"/>
                    </a:ext>
                  </a:extLst>
                </a:gridCol>
                <a:gridCol w="2284730">
                  <a:extLst>
                    <a:ext uri="{9D8B030D-6E8A-4147-A177-3AD203B41FA5}">
                      <a16:colId xmlns:a16="http://schemas.microsoft.com/office/drawing/2014/main" val="20001"/>
                    </a:ext>
                  </a:extLst>
                </a:gridCol>
                <a:gridCol w="2034539">
                  <a:extLst>
                    <a:ext uri="{9D8B030D-6E8A-4147-A177-3AD203B41FA5}">
                      <a16:colId xmlns:a16="http://schemas.microsoft.com/office/drawing/2014/main" val="20002"/>
                    </a:ext>
                  </a:extLst>
                </a:gridCol>
              </a:tblGrid>
              <a:tr h="410718">
                <a:tc>
                  <a:txBody>
                    <a:bodyPr/>
                    <a:lstStyle/>
                    <a:p>
                      <a:pPr marR="532765" algn="r">
                        <a:lnSpc>
                          <a:spcPct val="100000"/>
                        </a:lnSpc>
                        <a:spcBef>
                          <a:spcPts val="315"/>
                        </a:spcBef>
                      </a:pPr>
                      <a:r>
                        <a:rPr sz="1800" b="1" spc="-65" dirty="0">
                          <a:solidFill>
                            <a:srgbClr val="FFFFFF"/>
                          </a:solidFill>
                          <a:latin typeface="Arial"/>
                          <a:cs typeface="Arial"/>
                        </a:rPr>
                        <a:t>ART.</a:t>
                      </a:r>
                      <a:r>
                        <a:rPr sz="1800" b="1" spc="10" dirty="0">
                          <a:solidFill>
                            <a:srgbClr val="FFFFFF"/>
                          </a:solidFill>
                          <a:latin typeface="Arial"/>
                          <a:cs typeface="Arial"/>
                        </a:rPr>
                        <a:t> </a:t>
                      </a:r>
                      <a:r>
                        <a:rPr sz="1800" b="1" spc="-10" dirty="0">
                          <a:solidFill>
                            <a:srgbClr val="FFFFFF"/>
                          </a:solidFill>
                          <a:latin typeface="Arial"/>
                          <a:cs typeface="Arial"/>
                        </a:rPr>
                        <a:t>10</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569595">
                        <a:lnSpc>
                          <a:spcPct val="100000"/>
                        </a:lnSpc>
                        <a:spcBef>
                          <a:spcPts val="315"/>
                        </a:spcBef>
                      </a:pPr>
                      <a:r>
                        <a:rPr sz="1800" b="1" dirty="0">
                          <a:solidFill>
                            <a:srgbClr val="FFFFFF"/>
                          </a:solidFill>
                          <a:latin typeface="Arial"/>
                          <a:cs typeface="Arial"/>
                        </a:rPr>
                        <a:t>Contenuto</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tc>
                  <a:txBody>
                    <a:bodyPr/>
                    <a:lstStyle/>
                    <a:p>
                      <a:pPr marL="2540" algn="ctr">
                        <a:lnSpc>
                          <a:spcPct val="100000"/>
                        </a:lnSpc>
                        <a:spcBef>
                          <a:spcPts val="315"/>
                        </a:spcBef>
                      </a:pPr>
                      <a:r>
                        <a:rPr sz="1800" b="1" dirty="0">
                          <a:solidFill>
                            <a:srgbClr val="FFFFFF"/>
                          </a:solidFill>
                          <a:latin typeface="Arial"/>
                          <a:cs typeface="Arial"/>
                        </a:rPr>
                        <a:t>NOTE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CDE"/>
                    </a:solidFill>
                  </a:tcPr>
                </a:tc>
                <a:extLst>
                  <a:ext uri="{0D108BD9-81ED-4DB2-BD59-A6C34878D82A}">
                    <a16:rowId xmlns:a16="http://schemas.microsoft.com/office/drawing/2014/main" val="10000"/>
                  </a:ext>
                </a:extLst>
              </a:tr>
              <a:tr h="1691639">
                <a:tc>
                  <a:txBody>
                    <a:bodyPr/>
                    <a:lstStyle/>
                    <a:p>
                      <a:pPr marR="505459" algn="r">
                        <a:lnSpc>
                          <a:spcPct val="100000"/>
                        </a:lnSpc>
                        <a:spcBef>
                          <a:spcPts val="315"/>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2</a:t>
                      </a:r>
                      <a:endParaRPr sz="1400">
                        <a:latin typeface="Arial MT"/>
                        <a:cs typeface="Arial MT"/>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82550" algn="just">
                        <a:lnSpc>
                          <a:spcPct val="100000"/>
                        </a:lnSpc>
                        <a:spcBef>
                          <a:spcPts val="330"/>
                        </a:spcBef>
                        <a:tabLst>
                          <a:tab pos="779145" algn="l"/>
                          <a:tab pos="1793239" algn="l"/>
                        </a:tabLst>
                      </a:pPr>
                      <a:r>
                        <a:rPr sz="1050" dirty="0">
                          <a:solidFill>
                            <a:srgbClr val="62666A"/>
                          </a:solidFill>
                          <a:latin typeface="Arial MT"/>
                          <a:cs typeface="Arial MT"/>
                        </a:rPr>
                        <a:t>Sono</a:t>
                      </a:r>
                      <a:r>
                        <a:rPr sz="1050" spc="5" dirty="0">
                          <a:solidFill>
                            <a:srgbClr val="62666A"/>
                          </a:solidFill>
                          <a:latin typeface="Arial MT"/>
                          <a:cs typeface="Arial MT"/>
                        </a:rPr>
                        <a:t> </a:t>
                      </a:r>
                      <a:r>
                        <a:rPr sz="1050" spc="-5" dirty="0">
                          <a:solidFill>
                            <a:srgbClr val="62666A"/>
                          </a:solidFill>
                          <a:latin typeface="Arial MT"/>
                          <a:cs typeface="Arial MT"/>
                        </a:rPr>
                        <a:t>vietate</a:t>
                      </a:r>
                      <a:r>
                        <a:rPr sz="1050" spc="285" dirty="0">
                          <a:solidFill>
                            <a:srgbClr val="62666A"/>
                          </a:solidFill>
                          <a:latin typeface="Arial MT"/>
                          <a:cs typeface="Arial MT"/>
                        </a:rPr>
                        <a:t> </a:t>
                      </a:r>
                      <a:r>
                        <a:rPr sz="1050" dirty="0">
                          <a:solidFill>
                            <a:srgbClr val="62666A"/>
                          </a:solidFill>
                          <a:latin typeface="Arial MT"/>
                          <a:cs typeface="Arial MT"/>
                        </a:rPr>
                        <a:t>le</a:t>
                      </a:r>
                      <a:r>
                        <a:rPr sz="1050" spc="295" dirty="0">
                          <a:solidFill>
                            <a:srgbClr val="62666A"/>
                          </a:solidFill>
                          <a:latin typeface="Arial MT"/>
                          <a:cs typeface="Arial MT"/>
                        </a:rPr>
                        <a:t> </a:t>
                      </a:r>
                      <a:r>
                        <a:rPr sz="1050" dirty="0">
                          <a:solidFill>
                            <a:srgbClr val="62666A"/>
                          </a:solidFill>
                          <a:latin typeface="Arial MT"/>
                          <a:cs typeface="Arial MT"/>
                        </a:rPr>
                        <a:t>relazioni </a:t>
                      </a:r>
                      <a:r>
                        <a:rPr sz="1050" spc="-280" dirty="0">
                          <a:solidFill>
                            <a:srgbClr val="62666A"/>
                          </a:solidFill>
                          <a:latin typeface="Arial MT"/>
                          <a:cs typeface="Arial MT"/>
                        </a:rPr>
                        <a:t> </a:t>
                      </a:r>
                      <a:r>
                        <a:rPr sz="1050" dirty="0">
                          <a:solidFill>
                            <a:srgbClr val="62666A"/>
                          </a:solidFill>
                          <a:latin typeface="Arial MT"/>
                          <a:cs typeface="Arial MT"/>
                        </a:rPr>
                        <a:t>finanziarie,</a:t>
                      </a:r>
                      <a:r>
                        <a:rPr sz="1050" spc="5" dirty="0">
                          <a:solidFill>
                            <a:srgbClr val="62666A"/>
                          </a:solidFill>
                          <a:latin typeface="Arial MT"/>
                          <a:cs typeface="Arial MT"/>
                        </a:rPr>
                        <a:t> </a:t>
                      </a:r>
                      <a:r>
                        <a:rPr sz="1050" spc="-5" dirty="0">
                          <a:solidFill>
                            <a:srgbClr val="62666A"/>
                          </a:solidFill>
                          <a:latin typeface="Arial MT"/>
                          <a:cs typeface="Arial MT"/>
                        </a:rPr>
                        <a:t>d’affari,</a:t>
                      </a:r>
                      <a:r>
                        <a:rPr sz="1050" dirty="0">
                          <a:solidFill>
                            <a:srgbClr val="62666A"/>
                          </a:solidFill>
                          <a:latin typeface="Arial MT"/>
                          <a:cs typeface="Arial MT"/>
                        </a:rPr>
                        <a:t> di</a:t>
                      </a:r>
                      <a:r>
                        <a:rPr sz="1050" spc="5" dirty="0">
                          <a:solidFill>
                            <a:srgbClr val="62666A"/>
                          </a:solidFill>
                          <a:latin typeface="Arial MT"/>
                          <a:cs typeface="Arial MT"/>
                        </a:rPr>
                        <a:t> </a:t>
                      </a:r>
                      <a:r>
                        <a:rPr sz="1050" spc="-5" dirty="0">
                          <a:solidFill>
                            <a:srgbClr val="62666A"/>
                          </a:solidFill>
                          <a:latin typeface="Arial MT"/>
                          <a:cs typeface="Arial MT"/>
                        </a:rPr>
                        <a:t>lavoro</a:t>
                      </a:r>
                      <a:r>
                        <a:rPr sz="1050" dirty="0">
                          <a:solidFill>
                            <a:srgbClr val="62666A"/>
                          </a:solidFill>
                          <a:latin typeface="Arial MT"/>
                          <a:cs typeface="Arial MT"/>
                        </a:rPr>
                        <a:t> o</a:t>
                      </a:r>
                      <a:r>
                        <a:rPr sz="1050" spc="5" dirty="0">
                          <a:solidFill>
                            <a:srgbClr val="62666A"/>
                          </a:solidFill>
                          <a:latin typeface="Arial MT"/>
                          <a:cs typeface="Arial MT"/>
                        </a:rPr>
                        <a:t> </a:t>
                      </a:r>
                      <a:r>
                        <a:rPr sz="1050" spc="-5" dirty="0">
                          <a:solidFill>
                            <a:srgbClr val="62666A"/>
                          </a:solidFill>
                          <a:latin typeface="Arial MT"/>
                          <a:cs typeface="Arial MT"/>
                        </a:rPr>
                        <a:t>di </a:t>
                      </a:r>
                      <a:r>
                        <a:rPr sz="1050" spc="-280" dirty="0">
                          <a:solidFill>
                            <a:srgbClr val="62666A"/>
                          </a:solidFill>
                          <a:latin typeface="Arial MT"/>
                          <a:cs typeface="Arial MT"/>
                        </a:rPr>
                        <a:t> </a:t>
                      </a:r>
                      <a:r>
                        <a:rPr sz="1050" dirty="0">
                          <a:solidFill>
                            <a:srgbClr val="62666A"/>
                          </a:solidFill>
                          <a:latin typeface="Arial MT"/>
                          <a:cs typeface="Arial MT"/>
                        </a:rPr>
                        <a:t>altro</a:t>
                      </a:r>
                      <a:r>
                        <a:rPr sz="1050" spc="5" dirty="0">
                          <a:solidFill>
                            <a:srgbClr val="62666A"/>
                          </a:solidFill>
                          <a:latin typeface="Arial MT"/>
                          <a:cs typeface="Arial MT"/>
                        </a:rPr>
                        <a:t> </a:t>
                      </a:r>
                      <a:r>
                        <a:rPr sz="1050" dirty="0">
                          <a:solidFill>
                            <a:srgbClr val="62666A"/>
                          </a:solidFill>
                          <a:latin typeface="Arial MT"/>
                          <a:cs typeface="Arial MT"/>
                        </a:rPr>
                        <a:t>genere,</a:t>
                      </a:r>
                      <a:r>
                        <a:rPr sz="1050" spc="5" dirty="0">
                          <a:solidFill>
                            <a:srgbClr val="62666A"/>
                          </a:solidFill>
                          <a:latin typeface="Arial MT"/>
                          <a:cs typeface="Arial MT"/>
                        </a:rPr>
                        <a:t> </a:t>
                      </a:r>
                      <a:r>
                        <a:rPr sz="1050" dirty="0">
                          <a:solidFill>
                            <a:srgbClr val="62666A"/>
                          </a:solidFill>
                          <a:latin typeface="Arial MT"/>
                          <a:cs typeface="Arial MT"/>
                        </a:rPr>
                        <a:t>comprese</a:t>
                      </a:r>
                      <a:r>
                        <a:rPr sz="1050" spc="5" dirty="0">
                          <a:solidFill>
                            <a:srgbClr val="62666A"/>
                          </a:solidFill>
                          <a:latin typeface="Arial MT"/>
                          <a:cs typeface="Arial MT"/>
                        </a:rPr>
                        <a:t> </a:t>
                      </a:r>
                      <a:r>
                        <a:rPr sz="1050" dirty="0">
                          <a:solidFill>
                            <a:srgbClr val="62666A"/>
                          </a:solidFill>
                          <a:latin typeface="Arial MT"/>
                          <a:cs typeface="Arial MT"/>
                        </a:rPr>
                        <a:t>quelle </a:t>
                      </a:r>
                      <a:r>
                        <a:rPr sz="1050" spc="5" dirty="0">
                          <a:solidFill>
                            <a:srgbClr val="62666A"/>
                          </a:solidFill>
                          <a:latin typeface="Arial MT"/>
                          <a:cs typeface="Arial MT"/>
                        </a:rPr>
                        <a:t> </a:t>
                      </a:r>
                      <a:r>
                        <a:rPr sz="1050" dirty="0">
                          <a:solidFill>
                            <a:srgbClr val="62666A"/>
                          </a:solidFill>
                          <a:latin typeface="Arial MT"/>
                          <a:cs typeface="Arial MT"/>
                        </a:rPr>
                        <a:t>derivanti</a:t>
                      </a:r>
                      <a:r>
                        <a:rPr sz="1050" spc="5" dirty="0">
                          <a:solidFill>
                            <a:srgbClr val="62666A"/>
                          </a:solidFill>
                          <a:latin typeface="Arial MT"/>
                          <a:cs typeface="Arial MT"/>
                        </a:rPr>
                        <a:t> </a:t>
                      </a:r>
                      <a:r>
                        <a:rPr sz="1050" dirty="0">
                          <a:solidFill>
                            <a:srgbClr val="62666A"/>
                          </a:solidFill>
                          <a:latin typeface="Arial MT"/>
                          <a:cs typeface="Arial MT"/>
                        </a:rPr>
                        <a:t>dalla</a:t>
                      </a:r>
                      <a:r>
                        <a:rPr sz="1050" spc="5" dirty="0">
                          <a:solidFill>
                            <a:srgbClr val="62666A"/>
                          </a:solidFill>
                          <a:latin typeface="Arial MT"/>
                          <a:cs typeface="Arial MT"/>
                        </a:rPr>
                        <a:t> </a:t>
                      </a:r>
                      <a:r>
                        <a:rPr sz="1050" dirty="0">
                          <a:solidFill>
                            <a:srgbClr val="62666A"/>
                          </a:solidFill>
                          <a:latin typeface="Arial MT"/>
                          <a:cs typeface="Arial MT"/>
                        </a:rPr>
                        <a:t>prestazione</a:t>
                      </a:r>
                      <a:r>
                        <a:rPr sz="1050" spc="295" dirty="0">
                          <a:solidFill>
                            <a:srgbClr val="62666A"/>
                          </a:solidFill>
                          <a:latin typeface="Arial MT"/>
                          <a:cs typeface="Arial MT"/>
                        </a:rPr>
                        <a:t> </a:t>
                      </a:r>
                      <a:r>
                        <a:rPr sz="1050" dirty="0">
                          <a:solidFill>
                            <a:srgbClr val="62666A"/>
                          </a:solidFill>
                          <a:latin typeface="Arial MT"/>
                          <a:cs typeface="Arial MT"/>
                        </a:rPr>
                        <a:t>di </a:t>
                      </a:r>
                      <a:r>
                        <a:rPr sz="1050" spc="5" dirty="0">
                          <a:solidFill>
                            <a:srgbClr val="62666A"/>
                          </a:solidFill>
                          <a:latin typeface="Arial MT"/>
                          <a:cs typeface="Arial MT"/>
                        </a:rPr>
                        <a:t> </a:t>
                      </a:r>
                      <a:r>
                        <a:rPr sz="1050" spc="-5" dirty="0">
                          <a:solidFill>
                            <a:srgbClr val="62666A"/>
                          </a:solidFill>
                          <a:latin typeface="Arial MT"/>
                          <a:cs typeface="Arial MT"/>
                        </a:rPr>
                        <a:t>servizi </a:t>
                      </a:r>
                      <a:r>
                        <a:rPr sz="1050" dirty="0">
                          <a:solidFill>
                            <a:srgbClr val="62666A"/>
                          </a:solidFill>
                          <a:latin typeface="Arial MT"/>
                          <a:cs typeface="Arial MT"/>
                        </a:rPr>
                        <a:t>diversi dalla </a:t>
                      </a:r>
                      <a:r>
                        <a:rPr sz="1050" spc="-5" dirty="0">
                          <a:solidFill>
                            <a:srgbClr val="62666A"/>
                          </a:solidFill>
                          <a:latin typeface="Arial MT"/>
                          <a:cs typeface="Arial MT"/>
                        </a:rPr>
                        <a:t>revisione, </a:t>
                      </a:r>
                      <a:r>
                        <a:rPr sz="1050" dirty="0">
                          <a:solidFill>
                            <a:srgbClr val="62666A"/>
                          </a:solidFill>
                          <a:latin typeface="Arial MT"/>
                          <a:cs typeface="Arial MT"/>
                        </a:rPr>
                        <a:t>dalle </a:t>
                      </a:r>
                      <a:r>
                        <a:rPr sz="1050" spc="5" dirty="0">
                          <a:solidFill>
                            <a:srgbClr val="62666A"/>
                          </a:solidFill>
                          <a:latin typeface="Arial MT"/>
                          <a:cs typeface="Arial MT"/>
                        </a:rPr>
                        <a:t> </a:t>
                      </a:r>
                      <a:r>
                        <a:rPr sz="1050" dirty="0">
                          <a:solidFill>
                            <a:srgbClr val="62666A"/>
                          </a:solidFill>
                          <a:latin typeface="Arial MT"/>
                          <a:cs typeface="Arial MT"/>
                        </a:rPr>
                        <a:t>quali</a:t>
                      </a:r>
                      <a:r>
                        <a:rPr sz="1050" spc="5" dirty="0">
                          <a:solidFill>
                            <a:srgbClr val="62666A"/>
                          </a:solidFill>
                          <a:latin typeface="Arial MT"/>
                          <a:cs typeface="Arial MT"/>
                        </a:rPr>
                        <a:t> </a:t>
                      </a:r>
                      <a:r>
                        <a:rPr sz="1050" b="1" u="heavy" spc="-5" dirty="0">
                          <a:solidFill>
                            <a:srgbClr val="62666A"/>
                          </a:solidFill>
                          <a:uFill>
                            <a:solidFill>
                              <a:srgbClr val="62666A"/>
                            </a:solidFill>
                          </a:uFill>
                          <a:latin typeface="Arial"/>
                          <a:cs typeface="Arial"/>
                        </a:rPr>
                        <a:t>un</a:t>
                      </a:r>
                      <a:r>
                        <a:rPr sz="1050" b="1" u="heavy" dirty="0">
                          <a:solidFill>
                            <a:srgbClr val="62666A"/>
                          </a:solidFill>
                          <a:uFill>
                            <a:solidFill>
                              <a:srgbClr val="62666A"/>
                            </a:solidFill>
                          </a:uFill>
                          <a:latin typeface="Arial"/>
                          <a:cs typeface="Arial"/>
                        </a:rPr>
                        <a:t> terzo</a:t>
                      </a:r>
                      <a:r>
                        <a:rPr sz="1050" b="1" u="heavy" spc="5" dirty="0">
                          <a:solidFill>
                            <a:srgbClr val="62666A"/>
                          </a:solidFill>
                          <a:uFill>
                            <a:solidFill>
                              <a:srgbClr val="62666A"/>
                            </a:solidFill>
                          </a:uFill>
                          <a:latin typeface="Arial"/>
                          <a:cs typeface="Arial"/>
                        </a:rPr>
                        <a:t> </a:t>
                      </a:r>
                      <a:r>
                        <a:rPr sz="1050" b="1" u="heavy" dirty="0">
                          <a:solidFill>
                            <a:srgbClr val="62666A"/>
                          </a:solidFill>
                          <a:uFill>
                            <a:solidFill>
                              <a:srgbClr val="62666A"/>
                            </a:solidFill>
                          </a:uFill>
                          <a:latin typeface="Arial"/>
                          <a:cs typeface="Arial"/>
                        </a:rPr>
                        <a:t>trarrebbe</a:t>
                      </a:r>
                      <a:r>
                        <a:rPr sz="1050" b="1" u="heavy" spc="5" dirty="0">
                          <a:solidFill>
                            <a:srgbClr val="62666A"/>
                          </a:solidFill>
                          <a:uFill>
                            <a:solidFill>
                              <a:srgbClr val="62666A"/>
                            </a:solidFill>
                          </a:uFill>
                          <a:latin typeface="Arial"/>
                          <a:cs typeface="Arial"/>
                        </a:rPr>
                        <a:t> </a:t>
                      </a:r>
                      <a:r>
                        <a:rPr sz="1050" b="1" u="heavy" spc="-10" dirty="0">
                          <a:solidFill>
                            <a:srgbClr val="62666A"/>
                          </a:solidFill>
                          <a:uFill>
                            <a:solidFill>
                              <a:srgbClr val="62666A"/>
                            </a:solidFill>
                          </a:uFill>
                          <a:latin typeface="Arial"/>
                          <a:cs typeface="Arial"/>
                        </a:rPr>
                        <a:t>la </a:t>
                      </a:r>
                      <a:r>
                        <a:rPr sz="1050" b="1" spc="-5" dirty="0">
                          <a:solidFill>
                            <a:srgbClr val="62666A"/>
                          </a:solidFill>
                          <a:latin typeface="Arial"/>
                          <a:cs typeface="Arial"/>
                        </a:rPr>
                        <a:t> </a:t>
                      </a:r>
                      <a:r>
                        <a:rPr sz="1050" b="1" u="heavy" spc="-5" dirty="0">
                          <a:solidFill>
                            <a:srgbClr val="62666A"/>
                          </a:solidFill>
                          <a:uFill>
                            <a:solidFill>
                              <a:srgbClr val="62666A"/>
                            </a:solidFill>
                          </a:uFill>
                          <a:latin typeface="Arial"/>
                          <a:cs typeface="Arial"/>
                        </a:rPr>
                        <a:t>conclusione</a:t>
                      </a:r>
                      <a:r>
                        <a:rPr sz="1050" b="1" u="heavy" dirty="0">
                          <a:solidFill>
                            <a:srgbClr val="62666A"/>
                          </a:solidFill>
                          <a:uFill>
                            <a:solidFill>
                              <a:srgbClr val="62666A"/>
                            </a:solidFill>
                          </a:uFill>
                          <a:latin typeface="Arial"/>
                          <a:cs typeface="Arial"/>
                        </a:rPr>
                        <a:t> che</a:t>
                      </a:r>
                      <a:r>
                        <a:rPr sz="1050" b="1" u="heavy" spc="5" dirty="0">
                          <a:solidFill>
                            <a:srgbClr val="62666A"/>
                          </a:solidFill>
                          <a:uFill>
                            <a:solidFill>
                              <a:srgbClr val="62666A"/>
                            </a:solidFill>
                          </a:uFill>
                          <a:latin typeface="Arial"/>
                          <a:cs typeface="Arial"/>
                        </a:rPr>
                        <a:t> </a:t>
                      </a:r>
                      <a:r>
                        <a:rPr sz="1050" b="1" u="heavy" spc="-5" dirty="0">
                          <a:solidFill>
                            <a:srgbClr val="62666A"/>
                          </a:solidFill>
                          <a:uFill>
                            <a:solidFill>
                              <a:srgbClr val="62666A"/>
                            </a:solidFill>
                          </a:uFill>
                          <a:latin typeface="Arial"/>
                          <a:cs typeface="Arial"/>
                        </a:rPr>
                        <a:t>l’indipendenza </a:t>
                      </a:r>
                      <a:r>
                        <a:rPr sz="1050" b="1" spc="-280" dirty="0">
                          <a:solidFill>
                            <a:srgbClr val="62666A"/>
                          </a:solidFill>
                          <a:latin typeface="Arial"/>
                          <a:cs typeface="Arial"/>
                        </a:rPr>
                        <a:t> </a:t>
                      </a:r>
                      <a:r>
                        <a:rPr sz="1050" b="1" u="heavy" dirty="0">
                          <a:solidFill>
                            <a:srgbClr val="62666A"/>
                          </a:solidFill>
                          <a:uFill>
                            <a:solidFill>
                              <a:srgbClr val="62666A"/>
                            </a:solidFill>
                          </a:uFill>
                          <a:latin typeface="Arial"/>
                          <a:cs typeface="Arial"/>
                        </a:rPr>
                        <a:t>del	re</a:t>
                      </a:r>
                      <a:r>
                        <a:rPr sz="1050" b="1" u="heavy" spc="-15" dirty="0">
                          <a:solidFill>
                            <a:srgbClr val="62666A"/>
                          </a:solidFill>
                          <a:uFill>
                            <a:solidFill>
                              <a:srgbClr val="62666A"/>
                            </a:solidFill>
                          </a:uFill>
                          <a:latin typeface="Arial"/>
                          <a:cs typeface="Arial"/>
                        </a:rPr>
                        <a:t>v</a:t>
                      </a:r>
                      <a:r>
                        <a:rPr sz="1050" b="1" u="heavy" spc="-10" dirty="0">
                          <a:solidFill>
                            <a:srgbClr val="62666A"/>
                          </a:solidFill>
                          <a:uFill>
                            <a:solidFill>
                              <a:srgbClr val="62666A"/>
                            </a:solidFill>
                          </a:uFill>
                          <a:latin typeface="Arial"/>
                          <a:cs typeface="Arial"/>
                        </a:rPr>
                        <a:t>i</a:t>
                      </a:r>
                      <a:r>
                        <a:rPr sz="1050" b="1" u="heavy" dirty="0">
                          <a:solidFill>
                            <a:srgbClr val="62666A"/>
                          </a:solidFill>
                          <a:uFill>
                            <a:solidFill>
                              <a:srgbClr val="62666A"/>
                            </a:solidFill>
                          </a:uFill>
                          <a:latin typeface="Arial"/>
                          <a:cs typeface="Arial"/>
                        </a:rPr>
                        <a:t>sore	r</a:t>
                      </a:r>
                      <a:r>
                        <a:rPr sz="1050" b="1" u="heavy" spc="-10" dirty="0">
                          <a:solidFill>
                            <a:srgbClr val="62666A"/>
                          </a:solidFill>
                          <a:uFill>
                            <a:solidFill>
                              <a:srgbClr val="62666A"/>
                            </a:solidFill>
                          </a:uFill>
                          <a:latin typeface="Arial"/>
                          <a:cs typeface="Arial"/>
                        </a:rPr>
                        <a:t>i</a:t>
                      </a:r>
                      <a:r>
                        <a:rPr sz="1050" b="1" u="heavy" dirty="0">
                          <a:solidFill>
                            <a:srgbClr val="62666A"/>
                          </a:solidFill>
                          <a:uFill>
                            <a:solidFill>
                              <a:srgbClr val="62666A"/>
                            </a:solidFill>
                          </a:uFill>
                          <a:latin typeface="Arial"/>
                          <a:cs typeface="Arial"/>
                        </a:rPr>
                        <a:t>su</a:t>
                      </a:r>
                      <a:r>
                        <a:rPr sz="1050" b="1" u="heavy" spc="-10" dirty="0">
                          <a:solidFill>
                            <a:srgbClr val="62666A"/>
                          </a:solidFill>
                          <a:uFill>
                            <a:solidFill>
                              <a:srgbClr val="62666A"/>
                            </a:solidFill>
                          </a:uFill>
                          <a:latin typeface="Arial"/>
                          <a:cs typeface="Arial"/>
                        </a:rPr>
                        <a:t>l</a:t>
                      </a:r>
                      <a:r>
                        <a:rPr sz="1050" b="1" u="heavy" spc="-5" dirty="0">
                          <a:solidFill>
                            <a:srgbClr val="62666A"/>
                          </a:solidFill>
                          <a:uFill>
                            <a:solidFill>
                              <a:srgbClr val="62666A"/>
                            </a:solidFill>
                          </a:uFill>
                          <a:latin typeface="Arial"/>
                          <a:cs typeface="Arial"/>
                        </a:rPr>
                        <a:t>t</a:t>
                      </a:r>
                      <a:r>
                        <a:rPr sz="1050" b="1" u="heavy" dirty="0">
                          <a:solidFill>
                            <a:srgbClr val="62666A"/>
                          </a:solidFill>
                          <a:uFill>
                            <a:solidFill>
                              <a:srgbClr val="62666A"/>
                            </a:solidFill>
                          </a:uFill>
                          <a:latin typeface="Arial"/>
                          <a:cs typeface="Arial"/>
                        </a:rPr>
                        <a:t>a </a:t>
                      </a:r>
                      <a:r>
                        <a:rPr sz="1050" b="1" dirty="0">
                          <a:solidFill>
                            <a:srgbClr val="62666A"/>
                          </a:solidFill>
                          <a:latin typeface="Arial"/>
                          <a:cs typeface="Arial"/>
                        </a:rPr>
                        <a:t> </a:t>
                      </a:r>
                      <a:r>
                        <a:rPr sz="1050" b="1" u="heavy" dirty="0">
                          <a:solidFill>
                            <a:srgbClr val="62666A"/>
                          </a:solidFill>
                          <a:uFill>
                            <a:solidFill>
                              <a:srgbClr val="62666A"/>
                            </a:solidFill>
                          </a:uFill>
                          <a:latin typeface="Arial"/>
                          <a:cs typeface="Arial"/>
                        </a:rPr>
                        <a:t>compromessa</a:t>
                      </a:r>
                      <a:endParaRPr sz="1050">
                        <a:latin typeface="Arial"/>
                        <a:cs typeface="Arial"/>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tc>
                  <a:txBody>
                    <a:bodyPr/>
                    <a:lstStyle/>
                    <a:p>
                      <a:pPr marL="92075" marR="82550" algn="just">
                        <a:lnSpc>
                          <a:spcPct val="100000"/>
                        </a:lnSpc>
                        <a:spcBef>
                          <a:spcPts val="330"/>
                        </a:spcBef>
                      </a:pPr>
                      <a:r>
                        <a:rPr sz="1050" spc="-5" dirty="0">
                          <a:solidFill>
                            <a:srgbClr val="62666A"/>
                          </a:solidFill>
                          <a:latin typeface="Arial MT"/>
                          <a:cs typeface="Arial MT"/>
                        </a:rPr>
                        <a:t>Il</a:t>
                      </a:r>
                      <a:r>
                        <a:rPr sz="1050" dirty="0">
                          <a:solidFill>
                            <a:srgbClr val="62666A"/>
                          </a:solidFill>
                          <a:latin typeface="Arial MT"/>
                          <a:cs typeface="Arial MT"/>
                        </a:rPr>
                        <a:t> revisore</a:t>
                      </a:r>
                      <a:r>
                        <a:rPr sz="1050" spc="5" dirty="0">
                          <a:solidFill>
                            <a:srgbClr val="62666A"/>
                          </a:solidFill>
                          <a:latin typeface="Arial MT"/>
                          <a:cs typeface="Arial MT"/>
                        </a:rPr>
                        <a:t> </a:t>
                      </a:r>
                      <a:r>
                        <a:rPr sz="1050" dirty="0">
                          <a:solidFill>
                            <a:srgbClr val="62666A"/>
                          </a:solidFill>
                          <a:latin typeface="Arial MT"/>
                          <a:cs typeface="Arial MT"/>
                        </a:rPr>
                        <a:t>o</a:t>
                      </a:r>
                      <a:r>
                        <a:rPr sz="1050" spc="5" dirty="0">
                          <a:solidFill>
                            <a:srgbClr val="62666A"/>
                          </a:solidFill>
                          <a:latin typeface="Arial MT"/>
                          <a:cs typeface="Arial MT"/>
                        </a:rPr>
                        <a:t> </a:t>
                      </a:r>
                      <a:r>
                        <a:rPr sz="1050" dirty="0">
                          <a:solidFill>
                            <a:srgbClr val="62666A"/>
                          </a:solidFill>
                          <a:latin typeface="Arial MT"/>
                          <a:cs typeface="Arial MT"/>
                        </a:rPr>
                        <a:t>la</a:t>
                      </a:r>
                      <a:r>
                        <a:rPr sz="1050" spc="5" dirty="0">
                          <a:solidFill>
                            <a:srgbClr val="62666A"/>
                          </a:solidFill>
                          <a:latin typeface="Arial MT"/>
                          <a:cs typeface="Arial MT"/>
                        </a:rPr>
                        <a:t> </a:t>
                      </a:r>
                      <a:r>
                        <a:rPr sz="1050" spc="-5" dirty="0">
                          <a:solidFill>
                            <a:srgbClr val="62666A"/>
                          </a:solidFill>
                          <a:latin typeface="Arial MT"/>
                          <a:cs typeface="Arial MT"/>
                        </a:rPr>
                        <a:t>società</a:t>
                      </a:r>
                      <a:r>
                        <a:rPr sz="1050" dirty="0">
                          <a:solidFill>
                            <a:srgbClr val="62666A"/>
                          </a:solidFill>
                          <a:latin typeface="Arial MT"/>
                          <a:cs typeface="Arial MT"/>
                        </a:rPr>
                        <a:t> di </a:t>
                      </a:r>
                      <a:r>
                        <a:rPr sz="1050" spc="5" dirty="0">
                          <a:solidFill>
                            <a:srgbClr val="62666A"/>
                          </a:solidFill>
                          <a:latin typeface="Arial MT"/>
                          <a:cs typeface="Arial MT"/>
                        </a:rPr>
                        <a:t> </a:t>
                      </a:r>
                      <a:r>
                        <a:rPr sz="1050" dirty="0">
                          <a:solidFill>
                            <a:srgbClr val="62666A"/>
                          </a:solidFill>
                          <a:latin typeface="Arial MT"/>
                          <a:cs typeface="Arial MT"/>
                        </a:rPr>
                        <a:t>revisione</a:t>
                      </a:r>
                      <a:r>
                        <a:rPr sz="1050" spc="5" dirty="0">
                          <a:solidFill>
                            <a:srgbClr val="62666A"/>
                          </a:solidFill>
                          <a:latin typeface="Arial MT"/>
                          <a:cs typeface="Arial MT"/>
                        </a:rPr>
                        <a:t> </a:t>
                      </a:r>
                      <a:r>
                        <a:rPr sz="1050" dirty="0">
                          <a:solidFill>
                            <a:srgbClr val="FF0000"/>
                          </a:solidFill>
                          <a:latin typeface="Arial MT"/>
                          <a:cs typeface="Arial MT"/>
                        </a:rPr>
                        <a:t>non</a:t>
                      </a:r>
                      <a:r>
                        <a:rPr sz="1050" spc="5" dirty="0">
                          <a:solidFill>
                            <a:srgbClr val="FF0000"/>
                          </a:solidFill>
                          <a:latin typeface="Arial MT"/>
                          <a:cs typeface="Arial MT"/>
                        </a:rPr>
                        <a:t> </a:t>
                      </a:r>
                      <a:r>
                        <a:rPr sz="1050" spc="-5" dirty="0">
                          <a:solidFill>
                            <a:srgbClr val="FF0000"/>
                          </a:solidFill>
                          <a:latin typeface="Arial MT"/>
                          <a:cs typeface="Arial MT"/>
                        </a:rPr>
                        <a:t>effettua</a:t>
                      </a:r>
                      <a:r>
                        <a:rPr sz="1050" dirty="0">
                          <a:solidFill>
                            <a:srgbClr val="FF0000"/>
                          </a:solidFill>
                          <a:latin typeface="Arial MT"/>
                          <a:cs typeface="Arial MT"/>
                        </a:rPr>
                        <a:t> </a:t>
                      </a:r>
                      <a:r>
                        <a:rPr sz="1050" spc="5" dirty="0">
                          <a:solidFill>
                            <a:srgbClr val="FF0000"/>
                          </a:solidFill>
                          <a:latin typeface="Arial MT"/>
                          <a:cs typeface="Arial MT"/>
                        </a:rPr>
                        <a:t>la </a:t>
                      </a:r>
                      <a:r>
                        <a:rPr sz="1050" spc="10" dirty="0">
                          <a:solidFill>
                            <a:srgbClr val="FF0000"/>
                          </a:solidFill>
                          <a:latin typeface="Arial MT"/>
                          <a:cs typeface="Arial MT"/>
                        </a:rPr>
                        <a:t> </a:t>
                      </a:r>
                      <a:r>
                        <a:rPr sz="1050" dirty="0">
                          <a:solidFill>
                            <a:srgbClr val="FF0000"/>
                          </a:solidFill>
                          <a:latin typeface="Arial MT"/>
                          <a:cs typeface="Arial MT"/>
                        </a:rPr>
                        <a:t>revisione</a:t>
                      </a:r>
                      <a:r>
                        <a:rPr sz="1050" spc="5" dirty="0">
                          <a:solidFill>
                            <a:srgbClr val="FF0000"/>
                          </a:solidFill>
                          <a:latin typeface="Arial MT"/>
                          <a:cs typeface="Arial MT"/>
                        </a:rPr>
                        <a:t> </a:t>
                      </a:r>
                      <a:r>
                        <a:rPr sz="1050" dirty="0">
                          <a:solidFill>
                            <a:srgbClr val="FF0000"/>
                          </a:solidFill>
                          <a:latin typeface="Arial MT"/>
                          <a:cs typeface="Arial MT"/>
                        </a:rPr>
                        <a:t>contabile</a:t>
                      </a:r>
                      <a:r>
                        <a:rPr sz="1050" spc="5" dirty="0">
                          <a:solidFill>
                            <a:srgbClr val="FF0000"/>
                          </a:solidFill>
                          <a:latin typeface="Arial MT"/>
                          <a:cs typeface="Arial MT"/>
                        </a:rPr>
                        <a:t> </a:t>
                      </a:r>
                      <a:r>
                        <a:rPr sz="1050" dirty="0">
                          <a:solidFill>
                            <a:srgbClr val="62666A"/>
                          </a:solidFill>
                          <a:latin typeface="Arial MT"/>
                          <a:cs typeface="Arial MT"/>
                        </a:rPr>
                        <a:t>qualora</a:t>
                      </a:r>
                      <a:r>
                        <a:rPr sz="1050" spc="5" dirty="0">
                          <a:solidFill>
                            <a:srgbClr val="62666A"/>
                          </a:solidFill>
                          <a:latin typeface="Arial MT"/>
                          <a:cs typeface="Arial MT"/>
                        </a:rPr>
                        <a:t> </a:t>
                      </a:r>
                      <a:r>
                        <a:rPr sz="1050" dirty="0">
                          <a:solidFill>
                            <a:srgbClr val="62666A"/>
                          </a:solidFill>
                          <a:latin typeface="Arial MT"/>
                          <a:cs typeface="Arial MT"/>
                        </a:rPr>
                        <a:t>i </a:t>
                      </a:r>
                      <a:r>
                        <a:rPr sz="1050" spc="5" dirty="0">
                          <a:solidFill>
                            <a:srgbClr val="62666A"/>
                          </a:solidFill>
                          <a:latin typeface="Arial MT"/>
                          <a:cs typeface="Arial MT"/>
                        </a:rPr>
                        <a:t> </a:t>
                      </a:r>
                      <a:r>
                        <a:rPr sz="1050" dirty="0">
                          <a:solidFill>
                            <a:srgbClr val="62666A"/>
                          </a:solidFill>
                          <a:latin typeface="Arial MT"/>
                          <a:cs typeface="Arial MT"/>
                        </a:rPr>
                        <a:t>rischi </a:t>
                      </a:r>
                      <a:r>
                        <a:rPr sz="1050" spc="-5" dirty="0">
                          <a:solidFill>
                            <a:srgbClr val="62666A"/>
                          </a:solidFill>
                          <a:latin typeface="Arial MT"/>
                          <a:cs typeface="Arial MT"/>
                        </a:rPr>
                        <a:t>siano </a:t>
                      </a:r>
                      <a:r>
                        <a:rPr sz="1050" dirty="0">
                          <a:solidFill>
                            <a:srgbClr val="62666A"/>
                          </a:solidFill>
                          <a:latin typeface="Arial MT"/>
                          <a:cs typeface="Arial MT"/>
                        </a:rPr>
                        <a:t>di tale </a:t>
                      </a:r>
                      <a:r>
                        <a:rPr sz="1050" spc="-5" dirty="0">
                          <a:solidFill>
                            <a:srgbClr val="62666A"/>
                          </a:solidFill>
                          <a:latin typeface="Arial MT"/>
                          <a:cs typeface="Arial MT"/>
                        </a:rPr>
                        <a:t>rilevanza </a:t>
                      </a:r>
                      <a:r>
                        <a:rPr sz="1050" dirty="0">
                          <a:solidFill>
                            <a:srgbClr val="62666A"/>
                          </a:solidFill>
                          <a:latin typeface="Arial MT"/>
                          <a:cs typeface="Arial MT"/>
                        </a:rPr>
                        <a:t>da </a:t>
                      </a:r>
                      <a:r>
                        <a:rPr sz="1050" spc="-280" dirty="0">
                          <a:solidFill>
                            <a:srgbClr val="62666A"/>
                          </a:solidFill>
                          <a:latin typeface="Arial MT"/>
                          <a:cs typeface="Arial MT"/>
                        </a:rPr>
                        <a:t> </a:t>
                      </a:r>
                      <a:r>
                        <a:rPr sz="1050" dirty="0">
                          <a:solidFill>
                            <a:srgbClr val="62666A"/>
                          </a:solidFill>
                          <a:latin typeface="Arial MT"/>
                          <a:cs typeface="Arial MT"/>
                        </a:rPr>
                        <a:t>compromettere</a:t>
                      </a:r>
                      <a:r>
                        <a:rPr sz="1050" spc="-65" dirty="0">
                          <a:solidFill>
                            <a:srgbClr val="62666A"/>
                          </a:solidFill>
                          <a:latin typeface="Arial MT"/>
                          <a:cs typeface="Arial MT"/>
                        </a:rPr>
                        <a:t> </a:t>
                      </a:r>
                      <a:r>
                        <a:rPr sz="1050" dirty="0">
                          <a:solidFill>
                            <a:srgbClr val="62666A"/>
                          </a:solidFill>
                          <a:latin typeface="Arial MT"/>
                          <a:cs typeface="Arial MT"/>
                        </a:rPr>
                        <a:t>l’indipendenza.</a:t>
                      </a:r>
                      <a:endParaRPr sz="1050">
                        <a:latin typeface="Arial MT"/>
                        <a:cs typeface="Arial MT"/>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F3"/>
                    </a:solidFill>
                  </a:tcPr>
                </a:tc>
                <a:extLst>
                  <a:ext uri="{0D108BD9-81ED-4DB2-BD59-A6C34878D82A}">
                    <a16:rowId xmlns:a16="http://schemas.microsoft.com/office/drawing/2014/main" val="10001"/>
                  </a:ext>
                </a:extLst>
              </a:tr>
              <a:tr h="1382801">
                <a:tc>
                  <a:txBody>
                    <a:bodyPr/>
                    <a:lstStyle/>
                    <a:p>
                      <a:pPr marR="505459" algn="r">
                        <a:lnSpc>
                          <a:spcPct val="100000"/>
                        </a:lnSpc>
                        <a:spcBef>
                          <a:spcPts val="320"/>
                        </a:spcBef>
                      </a:pPr>
                      <a:r>
                        <a:rPr sz="1400" dirty="0">
                          <a:solidFill>
                            <a:srgbClr val="62666A"/>
                          </a:solidFill>
                          <a:latin typeface="Arial MT"/>
                          <a:cs typeface="Arial MT"/>
                        </a:rPr>
                        <a:t>Art.</a:t>
                      </a:r>
                      <a:r>
                        <a:rPr sz="1400" spc="-35" dirty="0">
                          <a:solidFill>
                            <a:srgbClr val="62666A"/>
                          </a:solidFill>
                          <a:latin typeface="Arial MT"/>
                          <a:cs typeface="Arial MT"/>
                        </a:rPr>
                        <a:t> </a:t>
                      </a:r>
                      <a:r>
                        <a:rPr sz="1400" dirty="0">
                          <a:solidFill>
                            <a:srgbClr val="62666A"/>
                          </a:solidFill>
                          <a:latin typeface="Arial MT"/>
                          <a:cs typeface="Arial MT"/>
                        </a:rPr>
                        <a:t>10</a:t>
                      </a:r>
                      <a:r>
                        <a:rPr sz="1400" spc="-35" dirty="0">
                          <a:solidFill>
                            <a:srgbClr val="62666A"/>
                          </a:solidFill>
                          <a:latin typeface="Arial MT"/>
                          <a:cs typeface="Arial MT"/>
                        </a:rPr>
                        <a:t> </a:t>
                      </a:r>
                      <a:r>
                        <a:rPr sz="1400" spc="-5" dirty="0">
                          <a:solidFill>
                            <a:srgbClr val="62666A"/>
                          </a:solidFill>
                          <a:latin typeface="Arial MT"/>
                          <a:cs typeface="Arial MT"/>
                        </a:rPr>
                        <a:t>comma</a:t>
                      </a:r>
                      <a:r>
                        <a:rPr sz="1400" spc="-35" dirty="0">
                          <a:solidFill>
                            <a:srgbClr val="62666A"/>
                          </a:solidFill>
                          <a:latin typeface="Arial MT"/>
                          <a:cs typeface="Arial MT"/>
                        </a:rPr>
                        <a:t> </a:t>
                      </a:r>
                      <a:r>
                        <a:rPr sz="1400" dirty="0">
                          <a:solidFill>
                            <a:srgbClr val="62666A"/>
                          </a:solidFill>
                          <a:latin typeface="Arial MT"/>
                          <a:cs typeface="Arial MT"/>
                        </a:rPr>
                        <a:t>3</a:t>
                      </a:r>
                      <a:endParaRPr sz="14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208915">
                        <a:lnSpc>
                          <a:spcPct val="100000"/>
                        </a:lnSpc>
                        <a:spcBef>
                          <a:spcPts val="335"/>
                        </a:spcBef>
                      </a:pPr>
                      <a:r>
                        <a:rPr sz="1050" dirty="0">
                          <a:solidFill>
                            <a:srgbClr val="62666A"/>
                          </a:solidFill>
                          <a:latin typeface="Arial MT"/>
                          <a:cs typeface="Arial MT"/>
                        </a:rPr>
                        <a:t>E’</a:t>
                      </a:r>
                      <a:r>
                        <a:rPr sz="1050" spc="-25" dirty="0">
                          <a:solidFill>
                            <a:srgbClr val="62666A"/>
                          </a:solidFill>
                          <a:latin typeface="Arial MT"/>
                          <a:cs typeface="Arial MT"/>
                        </a:rPr>
                        <a:t> </a:t>
                      </a:r>
                      <a:r>
                        <a:rPr sz="1050" spc="-5" dirty="0">
                          <a:solidFill>
                            <a:srgbClr val="62666A"/>
                          </a:solidFill>
                          <a:latin typeface="Arial MT"/>
                          <a:cs typeface="Arial MT"/>
                        </a:rPr>
                        <a:t>vietato </a:t>
                      </a:r>
                      <a:r>
                        <a:rPr sz="1050" dirty="0">
                          <a:solidFill>
                            <a:srgbClr val="62666A"/>
                          </a:solidFill>
                          <a:latin typeface="Arial MT"/>
                          <a:cs typeface="Arial MT"/>
                        </a:rPr>
                        <a:t>il</a:t>
                      </a:r>
                      <a:r>
                        <a:rPr sz="1050" spc="-10" dirty="0">
                          <a:solidFill>
                            <a:srgbClr val="62666A"/>
                          </a:solidFill>
                          <a:latin typeface="Arial MT"/>
                          <a:cs typeface="Arial MT"/>
                        </a:rPr>
                        <a:t> </a:t>
                      </a:r>
                      <a:r>
                        <a:rPr sz="1050" dirty="0">
                          <a:solidFill>
                            <a:srgbClr val="62666A"/>
                          </a:solidFill>
                          <a:latin typeface="Arial MT"/>
                          <a:cs typeface="Arial MT"/>
                        </a:rPr>
                        <a:t>possesso</a:t>
                      </a:r>
                      <a:r>
                        <a:rPr sz="1050" spc="-20" dirty="0">
                          <a:solidFill>
                            <a:srgbClr val="62666A"/>
                          </a:solidFill>
                          <a:latin typeface="Arial MT"/>
                          <a:cs typeface="Arial MT"/>
                        </a:rPr>
                        <a:t> </a:t>
                      </a:r>
                      <a:r>
                        <a:rPr sz="1050" dirty="0">
                          <a:solidFill>
                            <a:srgbClr val="62666A"/>
                          </a:solidFill>
                          <a:latin typeface="Arial MT"/>
                          <a:cs typeface="Arial MT"/>
                        </a:rPr>
                        <a:t>di</a:t>
                      </a:r>
                      <a:r>
                        <a:rPr sz="1050" spc="-20" dirty="0">
                          <a:solidFill>
                            <a:srgbClr val="62666A"/>
                          </a:solidFill>
                          <a:latin typeface="Arial MT"/>
                          <a:cs typeface="Arial MT"/>
                        </a:rPr>
                        <a:t> </a:t>
                      </a:r>
                      <a:r>
                        <a:rPr sz="1050" dirty="0">
                          <a:solidFill>
                            <a:srgbClr val="62666A"/>
                          </a:solidFill>
                          <a:latin typeface="Arial MT"/>
                          <a:cs typeface="Arial MT"/>
                        </a:rPr>
                        <a:t>strumenti </a:t>
                      </a:r>
                      <a:r>
                        <a:rPr sz="1050" spc="-280" dirty="0">
                          <a:solidFill>
                            <a:srgbClr val="62666A"/>
                          </a:solidFill>
                          <a:latin typeface="Arial MT"/>
                          <a:cs typeface="Arial MT"/>
                        </a:rPr>
                        <a:t> </a:t>
                      </a:r>
                      <a:r>
                        <a:rPr sz="1050" spc="-5" dirty="0">
                          <a:solidFill>
                            <a:srgbClr val="62666A"/>
                          </a:solidFill>
                          <a:latin typeface="Arial MT"/>
                          <a:cs typeface="Arial MT"/>
                        </a:rPr>
                        <a:t>finanziari </a:t>
                      </a:r>
                      <a:r>
                        <a:rPr sz="1050" dirty="0">
                          <a:solidFill>
                            <a:srgbClr val="62666A"/>
                          </a:solidFill>
                          <a:latin typeface="Arial MT"/>
                          <a:cs typeface="Arial MT"/>
                        </a:rPr>
                        <a:t>dell’ente </a:t>
                      </a:r>
                      <a:r>
                        <a:rPr sz="1050" spc="-5" dirty="0">
                          <a:solidFill>
                            <a:srgbClr val="62666A"/>
                          </a:solidFill>
                          <a:latin typeface="Arial MT"/>
                          <a:cs typeface="Arial MT"/>
                        </a:rPr>
                        <a:t>sottoposto </a:t>
                      </a:r>
                      <a:r>
                        <a:rPr sz="1050" dirty="0">
                          <a:solidFill>
                            <a:srgbClr val="62666A"/>
                          </a:solidFill>
                          <a:latin typeface="Arial MT"/>
                          <a:cs typeface="Arial MT"/>
                        </a:rPr>
                        <a:t>a </a:t>
                      </a:r>
                      <a:r>
                        <a:rPr sz="1050" spc="5" dirty="0">
                          <a:solidFill>
                            <a:srgbClr val="62666A"/>
                          </a:solidFill>
                          <a:latin typeface="Arial MT"/>
                          <a:cs typeface="Arial MT"/>
                        </a:rPr>
                        <a:t> </a:t>
                      </a:r>
                      <a:r>
                        <a:rPr sz="1050" dirty="0">
                          <a:solidFill>
                            <a:srgbClr val="62666A"/>
                          </a:solidFill>
                          <a:latin typeface="Arial MT"/>
                          <a:cs typeface="Arial MT"/>
                        </a:rPr>
                        <a:t>revisione </a:t>
                      </a:r>
                      <a:r>
                        <a:rPr sz="1050" spc="-5" dirty="0">
                          <a:solidFill>
                            <a:srgbClr val="62666A"/>
                          </a:solidFill>
                          <a:latin typeface="Arial MT"/>
                          <a:cs typeface="Arial MT"/>
                        </a:rPr>
                        <a:t>salvo </a:t>
                      </a:r>
                      <a:r>
                        <a:rPr sz="1050" dirty="0">
                          <a:solidFill>
                            <a:srgbClr val="62666A"/>
                          </a:solidFill>
                          <a:latin typeface="Arial MT"/>
                          <a:cs typeface="Arial MT"/>
                        </a:rPr>
                        <a:t>che si </a:t>
                      </a:r>
                      <a:r>
                        <a:rPr sz="1050" spc="-5" dirty="0">
                          <a:solidFill>
                            <a:srgbClr val="62666A"/>
                          </a:solidFill>
                          <a:latin typeface="Arial MT"/>
                          <a:cs typeface="Arial MT"/>
                        </a:rPr>
                        <a:t>tratti </a:t>
                      </a:r>
                      <a:r>
                        <a:rPr sz="1050" dirty="0">
                          <a:solidFill>
                            <a:srgbClr val="62666A"/>
                          </a:solidFill>
                          <a:latin typeface="Arial MT"/>
                          <a:cs typeface="Arial MT"/>
                        </a:rPr>
                        <a:t>di </a:t>
                      </a:r>
                      <a:r>
                        <a:rPr sz="1050" spc="5" dirty="0">
                          <a:solidFill>
                            <a:srgbClr val="62666A"/>
                          </a:solidFill>
                          <a:latin typeface="Arial MT"/>
                          <a:cs typeface="Arial MT"/>
                        </a:rPr>
                        <a:t> </a:t>
                      </a:r>
                      <a:r>
                        <a:rPr sz="1050" dirty="0">
                          <a:solidFill>
                            <a:srgbClr val="62666A"/>
                          </a:solidFill>
                          <a:latin typeface="Arial MT"/>
                          <a:cs typeface="Arial MT"/>
                        </a:rPr>
                        <a:t>interessi detenuti indirettamente </a:t>
                      </a:r>
                      <a:r>
                        <a:rPr sz="1050" spc="5" dirty="0">
                          <a:solidFill>
                            <a:srgbClr val="62666A"/>
                          </a:solidFill>
                          <a:latin typeface="Arial MT"/>
                          <a:cs typeface="Arial MT"/>
                        </a:rPr>
                        <a:t> </a:t>
                      </a:r>
                      <a:r>
                        <a:rPr sz="1050" spc="-5" dirty="0">
                          <a:solidFill>
                            <a:srgbClr val="62666A"/>
                          </a:solidFill>
                          <a:latin typeface="Arial MT"/>
                          <a:cs typeface="Arial MT"/>
                        </a:rPr>
                        <a:t>attraverso </a:t>
                      </a:r>
                      <a:r>
                        <a:rPr sz="1050" dirty="0">
                          <a:solidFill>
                            <a:srgbClr val="62666A"/>
                          </a:solidFill>
                          <a:latin typeface="Arial MT"/>
                          <a:cs typeface="Arial MT"/>
                        </a:rPr>
                        <a:t>fondi </a:t>
                      </a:r>
                      <a:r>
                        <a:rPr sz="1050" spc="-5" dirty="0">
                          <a:solidFill>
                            <a:srgbClr val="62666A"/>
                          </a:solidFill>
                          <a:latin typeface="Arial MT"/>
                          <a:cs typeface="Arial MT"/>
                        </a:rPr>
                        <a:t>d’investimento </a:t>
                      </a:r>
                      <a:r>
                        <a:rPr sz="1050" dirty="0">
                          <a:solidFill>
                            <a:srgbClr val="62666A"/>
                          </a:solidFill>
                          <a:latin typeface="Arial MT"/>
                          <a:cs typeface="Arial MT"/>
                        </a:rPr>
                        <a:t> collettivo,</a:t>
                      </a:r>
                      <a:r>
                        <a:rPr sz="1050" spc="-15" dirty="0">
                          <a:solidFill>
                            <a:srgbClr val="62666A"/>
                          </a:solidFill>
                          <a:latin typeface="Arial MT"/>
                          <a:cs typeface="Arial MT"/>
                        </a:rPr>
                        <a:t> </a:t>
                      </a:r>
                      <a:r>
                        <a:rPr sz="1050" dirty="0">
                          <a:solidFill>
                            <a:srgbClr val="62666A"/>
                          </a:solidFill>
                          <a:latin typeface="Arial MT"/>
                          <a:cs typeface="Arial MT"/>
                        </a:rPr>
                        <a:t>fondi</a:t>
                      </a:r>
                      <a:r>
                        <a:rPr sz="1050" spc="-30" dirty="0">
                          <a:solidFill>
                            <a:srgbClr val="62666A"/>
                          </a:solidFill>
                          <a:latin typeface="Arial MT"/>
                          <a:cs typeface="Arial MT"/>
                        </a:rPr>
                        <a:t> </a:t>
                      </a:r>
                      <a:r>
                        <a:rPr sz="1050" dirty="0">
                          <a:solidFill>
                            <a:srgbClr val="62666A"/>
                          </a:solidFill>
                          <a:latin typeface="Arial MT"/>
                          <a:cs typeface="Arial MT"/>
                        </a:rPr>
                        <a:t>pensione,</a:t>
                      </a:r>
                      <a:r>
                        <a:rPr sz="1050" spc="-25" dirty="0">
                          <a:solidFill>
                            <a:srgbClr val="62666A"/>
                          </a:solidFill>
                          <a:latin typeface="Arial MT"/>
                          <a:cs typeface="Arial MT"/>
                        </a:rPr>
                        <a:t> </a:t>
                      </a:r>
                      <a:r>
                        <a:rPr sz="1050" dirty="0">
                          <a:solidFill>
                            <a:srgbClr val="62666A"/>
                          </a:solidFill>
                          <a:latin typeface="Arial MT"/>
                          <a:cs typeface="Arial MT"/>
                        </a:rPr>
                        <a:t>ecc.</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tc>
                  <a:txBody>
                    <a:bodyPr/>
                    <a:lstStyle/>
                    <a:p>
                      <a:pPr marL="92075" marR="80645" algn="just">
                        <a:lnSpc>
                          <a:spcPct val="100000"/>
                        </a:lnSpc>
                        <a:spcBef>
                          <a:spcPts val="335"/>
                        </a:spcBef>
                      </a:pPr>
                      <a:r>
                        <a:rPr sz="1050" dirty="0">
                          <a:solidFill>
                            <a:srgbClr val="62666A"/>
                          </a:solidFill>
                          <a:latin typeface="Arial MT"/>
                          <a:cs typeface="Arial MT"/>
                        </a:rPr>
                        <a:t>I</a:t>
                      </a:r>
                      <a:r>
                        <a:rPr sz="1050" spc="5" dirty="0">
                          <a:solidFill>
                            <a:srgbClr val="62666A"/>
                          </a:solidFill>
                          <a:latin typeface="Arial MT"/>
                          <a:cs typeface="Arial MT"/>
                        </a:rPr>
                        <a:t> </a:t>
                      </a:r>
                      <a:r>
                        <a:rPr sz="1050" dirty="0">
                          <a:solidFill>
                            <a:srgbClr val="62666A"/>
                          </a:solidFill>
                          <a:latin typeface="Arial MT"/>
                          <a:cs typeface="Arial MT"/>
                        </a:rPr>
                        <a:t>soggetti</a:t>
                      </a:r>
                      <a:r>
                        <a:rPr sz="1050" spc="5" dirty="0">
                          <a:solidFill>
                            <a:srgbClr val="62666A"/>
                          </a:solidFill>
                          <a:latin typeface="Arial MT"/>
                          <a:cs typeface="Arial MT"/>
                        </a:rPr>
                        <a:t> </a:t>
                      </a:r>
                      <a:r>
                        <a:rPr sz="1050" spc="-5" dirty="0">
                          <a:solidFill>
                            <a:srgbClr val="62666A"/>
                          </a:solidFill>
                          <a:latin typeface="Arial MT"/>
                          <a:cs typeface="Arial MT"/>
                        </a:rPr>
                        <a:t>sono:</a:t>
                      </a:r>
                      <a:r>
                        <a:rPr sz="1050" dirty="0">
                          <a:solidFill>
                            <a:srgbClr val="62666A"/>
                          </a:solidFill>
                          <a:latin typeface="Arial MT"/>
                          <a:cs typeface="Arial MT"/>
                        </a:rPr>
                        <a:t> revisore, </a:t>
                      </a:r>
                      <a:r>
                        <a:rPr sz="1050" spc="5" dirty="0">
                          <a:solidFill>
                            <a:srgbClr val="62666A"/>
                          </a:solidFill>
                          <a:latin typeface="Arial MT"/>
                          <a:cs typeface="Arial MT"/>
                        </a:rPr>
                        <a:t> </a:t>
                      </a:r>
                      <a:r>
                        <a:rPr sz="1050" dirty="0">
                          <a:solidFill>
                            <a:srgbClr val="62666A"/>
                          </a:solidFill>
                          <a:latin typeface="Arial MT"/>
                          <a:cs typeface="Arial MT"/>
                        </a:rPr>
                        <a:t>società</a:t>
                      </a:r>
                      <a:r>
                        <a:rPr sz="1050" spc="5" dirty="0">
                          <a:solidFill>
                            <a:srgbClr val="62666A"/>
                          </a:solidFill>
                          <a:latin typeface="Arial MT"/>
                          <a:cs typeface="Arial MT"/>
                        </a:rPr>
                        <a:t> </a:t>
                      </a:r>
                      <a:r>
                        <a:rPr sz="1050" dirty="0">
                          <a:solidFill>
                            <a:srgbClr val="62666A"/>
                          </a:solidFill>
                          <a:latin typeface="Arial MT"/>
                          <a:cs typeface="Arial MT"/>
                        </a:rPr>
                        <a:t>di</a:t>
                      </a:r>
                      <a:r>
                        <a:rPr sz="1050" spc="5" dirty="0">
                          <a:solidFill>
                            <a:srgbClr val="62666A"/>
                          </a:solidFill>
                          <a:latin typeface="Arial MT"/>
                          <a:cs typeface="Arial MT"/>
                        </a:rPr>
                        <a:t> </a:t>
                      </a:r>
                      <a:r>
                        <a:rPr sz="1050" spc="-5" dirty="0">
                          <a:solidFill>
                            <a:srgbClr val="62666A"/>
                          </a:solidFill>
                          <a:latin typeface="Arial MT"/>
                          <a:cs typeface="Arial MT"/>
                        </a:rPr>
                        <a:t>revisione, </a:t>
                      </a:r>
                      <a:r>
                        <a:rPr sz="1050" spc="-280" dirty="0">
                          <a:solidFill>
                            <a:srgbClr val="62666A"/>
                          </a:solidFill>
                          <a:latin typeface="Arial MT"/>
                          <a:cs typeface="Arial MT"/>
                        </a:rPr>
                        <a:t> </a:t>
                      </a:r>
                      <a:r>
                        <a:rPr sz="1050" dirty="0">
                          <a:solidFill>
                            <a:srgbClr val="62666A"/>
                          </a:solidFill>
                          <a:latin typeface="Arial MT"/>
                          <a:cs typeface="Arial MT"/>
                        </a:rPr>
                        <a:t>responsabile chiave, personale </a:t>
                      </a:r>
                      <a:r>
                        <a:rPr sz="1050" spc="-280" dirty="0">
                          <a:solidFill>
                            <a:srgbClr val="62666A"/>
                          </a:solidFill>
                          <a:latin typeface="Arial MT"/>
                          <a:cs typeface="Arial MT"/>
                        </a:rPr>
                        <a:t> </a:t>
                      </a:r>
                      <a:r>
                        <a:rPr sz="1050" dirty="0">
                          <a:solidFill>
                            <a:srgbClr val="62666A"/>
                          </a:solidFill>
                          <a:latin typeface="Arial MT"/>
                          <a:cs typeface="Arial MT"/>
                        </a:rPr>
                        <a:t>professionale,</a:t>
                      </a:r>
                      <a:r>
                        <a:rPr sz="1050" spc="5" dirty="0">
                          <a:solidFill>
                            <a:srgbClr val="62666A"/>
                          </a:solidFill>
                          <a:latin typeface="Arial MT"/>
                          <a:cs typeface="Arial MT"/>
                        </a:rPr>
                        <a:t> </a:t>
                      </a:r>
                      <a:r>
                        <a:rPr sz="1050" dirty="0">
                          <a:solidFill>
                            <a:srgbClr val="62666A"/>
                          </a:solidFill>
                          <a:latin typeface="Arial MT"/>
                          <a:cs typeface="Arial MT"/>
                        </a:rPr>
                        <a:t>free</a:t>
                      </a:r>
                      <a:r>
                        <a:rPr sz="1050" spc="5" dirty="0">
                          <a:solidFill>
                            <a:srgbClr val="62666A"/>
                          </a:solidFill>
                          <a:latin typeface="Arial MT"/>
                          <a:cs typeface="Arial MT"/>
                        </a:rPr>
                        <a:t> </a:t>
                      </a:r>
                      <a:r>
                        <a:rPr sz="1050" dirty="0">
                          <a:solidFill>
                            <a:srgbClr val="62666A"/>
                          </a:solidFill>
                          <a:latin typeface="Arial MT"/>
                          <a:cs typeface="Arial MT"/>
                        </a:rPr>
                        <a:t>lance, </a:t>
                      </a:r>
                      <a:r>
                        <a:rPr sz="1050" spc="5" dirty="0">
                          <a:solidFill>
                            <a:srgbClr val="62666A"/>
                          </a:solidFill>
                          <a:latin typeface="Arial MT"/>
                          <a:cs typeface="Arial MT"/>
                        </a:rPr>
                        <a:t> </a:t>
                      </a:r>
                      <a:r>
                        <a:rPr sz="1050" spc="-5" dirty="0">
                          <a:solidFill>
                            <a:srgbClr val="62666A"/>
                          </a:solidFill>
                          <a:latin typeface="Arial MT"/>
                          <a:cs typeface="Arial MT"/>
                        </a:rPr>
                        <a:t>familiari ecc. (art. </a:t>
                      </a:r>
                      <a:r>
                        <a:rPr sz="1050" dirty="0">
                          <a:solidFill>
                            <a:srgbClr val="62666A"/>
                          </a:solidFill>
                          <a:latin typeface="Arial MT"/>
                          <a:cs typeface="Arial MT"/>
                        </a:rPr>
                        <a:t>1 co. </a:t>
                      </a:r>
                      <a:r>
                        <a:rPr sz="1050" spc="-5" dirty="0">
                          <a:solidFill>
                            <a:srgbClr val="62666A"/>
                          </a:solidFill>
                          <a:latin typeface="Arial MT"/>
                          <a:cs typeface="Arial MT"/>
                        </a:rPr>
                        <a:t>2, </a:t>
                      </a:r>
                      <a:r>
                        <a:rPr sz="1050" dirty="0">
                          <a:solidFill>
                            <a:srgbClr val="62666A"/>
                          </a:solidFill>
                          <a:latin typeface="Arial MT"/>
                          <a:cs typeface="Arial MT"/>
                        </a:rPr>
                        <a:t>Dir. </a:t>
                      </a:r>
                      <a:r>
                        <a:rPr sz="1050" spc="5" dirty="0">
                          <a:solidFill>
                            <a:srgbClr val="62666A"/>
                          </a:solidFill>
                          <a:latin typeface="Arial MT"/>
                          <a:cs typeface="Arial MT"/>
                        </a:rPr>
                        <a:t> </a:t>
                      </a:r>
                      <a:r>
                        <a:rPr sz="1050" dirty="0">
                          <a:solidFill>
                            <a:srgbClr val="62666A"/>
                          </a:solidFill>
                          <a:latin typeface="Arial MT"/>
                          <a:cs typeface="Arial MT"/>
                        </a:rPr>
                        <a:t>2004/72/CE)</a:t>
                      </a:r>
                      <a:endParaRPr sz="1050">
                        <a:latin typeface="Arial MT"/>
                        <a:cs typeface="Arial MT"/>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8"/>
                    </a:solidFill>
                  </a:tcPr>
                </a:tc>
                <a:extLst>
                  <a:ext uri="{0D108BD9-81ED-4DB2-BD59-A6C34878D82A}">
                    <a16:rowId xmlns:a16="http://schemas.microsoft.com/office/drawing/2014/main" val="10002"/>
                  </a:ext>
                </a:extLst>
              </a:tr>
            </a:tbl>
          </a:graphicData>
        </a:graphic>
      </p:graphicFrame>
      <p:pic>
        <p:nvPicPr>
          <p:cNvPr id="4" name="object 4"/>
          <p:cNvPicPr/>
          <p:nvPr/>
        </p:nvPicPr>
        <p:blipFill>
          <a:blip r:embed="rId2" cstate="print"/>
          <a:stretch>
            <a:fillRect/>
          </a:stretch>
        </p:blipFill>
        <p:spPr>
          <a:xfrm>
            <a:off x="1892807" y="1982723"/>
            <a:ext cx="1702308" cy="1057656"/>
          </a:xfrm>
          <a:prstGeom prst="rect">
            <a:avLst/>
          </a:prstGeom>
        </p:spPr>
      </p:pic>
      <p:pic>
        <p:nvPicPr>
          <p:cNvPr id="5" name="object 5"/>
          <p:cNvPicPr/>
          <p:nvPr/>
        </p:nvPicPr>
        <p:blipFill>
          <a:blip r:embed="rId3" cstate="print"/>
          <a:stretch>
            <a:fillRect/>
          </a:stretch>
        </p:blipFill>
        <p:spPr>
          <a:xfrm>
            <a:off x="1965960" y="3329940"/>
            <a:ext cx="1676400" cy="978408"/>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TotalTime>
  <Words>6874</Words>
  <Application>Microsoft Office PowerPoint</Application>
  <PresentationFormat>Presentazione su schermo (16:9)</PresentationFormat>
  <Paragraphs>541</Paragraphs>
  <Slides>72</Slides>
  <Notes>7</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72</vt:i4>
      </vt:variant>
    </vt:vector>
  </HeadingPairs>
  <TitlesOfParts>
    <vt:vector size="81" baseType="lpstr">
      <vt:lpstr>Arial</vt:lpstr>
      <vt:lpstr>Arial MT</vt:lpstr>
      <vt:lpstr>Calibri</vt:lpstr>
      <vt:lpstr>Open Sans</vt:lpstr>
      <vt:lpstr>Symbol</vt:lpstr>
      <vt:lpstr>Tahoma</vt:lpstr>
      <vt:lpstr>Times New Roman</vt:lpstr>
      <vt:lpstr>Wingdings</vt:lpstr>
      <vt:lpstr>Office Theme</vt:lpstr>
      <vt:lpstr>Presentazione standard di PowerPoint</vt:lpstr>
      <vt:lpstr>ETICA ED INDIPENDENZA: INTRODUZIONE</vt:lpstr>
      <vt:lpstr>In via preliminare……..</vt:lpstr>
      <vt:lpstr>Effetti della mancanza di indipendenza</vt:lpstr>
      <vt:lpstr>ETICA ED INDIPENDENZA: I TESTI NORMATIVI  ED OPERATIVI DI RIFERIMENTO</vt:lpstr>
      <vt:lpstr>Testi normativi ed operativi di riferimento</vt:lpstr>
      <vt:lpstr>Presentazione standard di PowerPoint</vt:lpstr>
      <vt:lpstr>INDIPENDENZA NELLE REVISIONI LEGALI: D. Lgs. 39/2010</vt:lpstr>
      <vt:lpstr>INDIPENDENZA NELLE REVISIONI LEGALI: D. Lgs. 39/2010</vt:lpstr>
      <vt:lpstr>INDIPENDENZA NELLE REVISIONI LEGALI: D. Lgs. 39/2010</vt:lpstr>
      <vt:lpstr>INDIPENDENZA NELLE REVISIONI LEGALI: D. Lgs. 39/2010</vt:lpstr>
      <vt:lpstr>INDIPENDENZA NELLE REVISIONI LEGALI: D. Lgs. 39/2010</vt:lpstr>
      <vt:lpstr>INDIPENDENZA NELLE REVISIONI LEGALI: D. Lgs. 39/2010</vt:lpstr>
      <vt:lpstr>INDIPENDENZA NELLE REVISIONI LEGALI: D. Lgs. 39/2010</vt:lpstr>
      <vt:lpstr>INDIPENDENZA NELLE REVISIONI LEGALI: D. Lgs. 39/2010</vt:lpstr>
      <vt:lpstr>Presentazione standard di PowerPoint</vt:lpstr>
      <vt:lpstr>ENTE DI INTERESSE PUBBLICO – D. Lgs. 39/2010</vt:lpstr>
      <vt:lpstr>ENTE SOTTOPOSTO A REGIME INTERMEDIO – D. Lgs. 39/2010</vt:lpstr>
      <vt:lpstr>INDIPENDENZA NELLE REVISIONI LEGALI EIP/ESRI: D. Lgs. 39/2010</vt:lpstr>
      <vt:lpstr>INDIPENDENZA NELLE REVISIONI LEGALI EIP/ESRI: D. Lgs. 39/2010</vt:lpstr>
      <vt:lpstr>INDIPENDENZA NELLE REVISIONI LEGALI EIP/ESRI: D. Lgs. 39/2010</vt:lpstr>
      <vt:lpstr>INDIPENDENZA NELLE REVISIONI LEGALI EIP/ESRI: D. Lgs. 39/2010</vt:lpstr>
      <vt:lpstr>INDIPENDENZA NELLE REVISIONI LEGALI EIP/ESRI: D. Lgs. 39/2010</vt:lpstr>
      <vt:lpstr>INDIPENDENZA NELLE REVISIONI LEGALI EIP/ESRI: D. Lgs. 39/2010</vt:lpstr>
      <vt:lpstr>Presentazione standard di PowerPoint</vt:lpstr>
      <vt:lpstr>INDIPENDENZA NEL COMPORTAMENTO</vt:lpstr>
      <vt:lpstr>INDIPENDENZA NEL COMPORTAMENTO</vt:lpstr>
      <vt:lpstr>Presentazione standard di PowerPoint</vt:lpstr>
      <vt:lpstr>Presentazione standard di PowerPoint</vt:lpstr>
      <vt:lpstr>MINACCE PER L’INDIPENDENZA DEL REVISORE O DELLA   SOCIETÀ DI REVISIONE </vt:lpstr>
      <vt:lpstr>Interesse personale</vt:lpstr>
      <vt:lpstr>Auto-riesame</vt:lpstr>
      <vt:lpstr>Altri servizi</vt:lpstr>
      <vt:lpstr>  SOCIETÀ DI REVISIONE  Confidenzialità/familiarità</vt:lpstr>
      <vt:lpstr>Intimidazione</vt:lpstr>
      <vt:lpstr>Presentazione standard di PowerPoint</vt:lpstr>
      <vt:lpstr>CAUSE DI INCOMPATIBILITA’ CON L’ATTIVITA’ DI REVISIONE</vt:lpstr>
      <vt:lpstr>CAUSE DI INCOMPATIBILITA’ CON L’ATTIVITA’ DI REVISORE</vt:lpstr>
      <vt:lpstr>CAUSE DI INCOMPATIBILITA’ CON L’ATTIVITA’ DI REVISORE</vt:lpstr>
      <vt:lpstr>Presentazione standard di PowerPoint</vt:lpstr>
      <vt:lpstr>MISURE DI SALVAGUARDIA</vt:lpstr>
      <vt:lpstr>LE PIU’ COMUNI MISURE DI SALVAGUARDIA</vt:lpstr>
      <vt:lpstr>ADEGUAMENTO AL CODICE ITALIANO DI  ETICA ED INDIPENDENZA</vt:lpstr>
      <vt:lpstr>Il Codice Italiano di Etica ed Indipendenza</vt:lpstr>
      <vt:lpstr>Il Codice Italiano di Etica ed Indipendenza</vt:lpstr>
      <vt:lpstr>Il Codice Italiano di Etica ed Indipendenza</vt:lpstr>
      <vt:lpstr>Il Codice Italiano di Etica ed Indipendenza</vt:lpstr>
      <vt:lpstr>Il Codice Italiano di Etica ed Indipendenza</vt:lpstr>
      <vt:lpstr>Il Codice Italiano di Etica ed Indipendenza</vt:lpstr>
      <vt:lpstr>Il Codice Italiano di Etica ed Indipendenza</vt:lpstr>
      <vt:lpstr>Il Codice Italiano di Etica ed Indipendenza</vt:lpstr>
      <vt:lpstr>Il Codice Italiano di Etica ed Indipendenza</vt:lpstr>
      <vt:lpstr>Il Codice Italiano di Etica ed Indipendenza</vt:lpstr>
      <vt:lpstr>Revisione sulla documentazione trimestrale a supporto del calcolo degli indicatori sulla cri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Foniciello</cp:lastModifiedBy>
  <cp:revision>6</cp:revision>
  <cp:lastPrinted>2023-06-15T10:55:13Z</cp:lastPrinted>
  <dcterms:created xsi:type="dcterms:W3CDTF">2023-06-13T13:04:34Z</dcterms:created>
  <dcterms:modified xsi:type="dcterms:W3CDTF">2023-06-15T11:04:55Z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2023-05-08T00:00:00Z</vt:filetime>
  </property>
  <property fmtid="{D5CDD505-2E9C-101B-9397-08002B2CF9AE}" pid="3" name="Creator">
    <vt:lpwstr>Microsoft® PowerPoint® per Microsoft 365</vt:lpwstr>
  </property>
  <property fmtid="{D5CDD505-2E9C-101B-9397-08002B2CF9AE}" pid="4" name="LastSaved">
    <vt:filetime>2023-06-13T00:00:00Z</vt:filetime>
  </property>
</Properties>
</file>