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3"/>
    <p:sldId id="317" r:id="rId4"/>
    <p:sldId id="351" r:id="rId5"/>
    <p:sldId id="274" r:id="rId6"/>
    <p:sldId id="278" r:id="rId7"/>
    <p:sldId id="354" r:id="rId8"/>
    <p:sldId id="271" r:id="rId9"/>
    <p:sldId id="262" r:id="rId10"/>
    <p:sldId id="282" r:id="rId11"/>
    <p:sldId id="276" r:id="rId12"/>
    <p:sldId id="355" r:id="rId13"/>
    <p:sldId id="280" r:id="rId14"/>
    <p:sldId id="257" r:id="rId15"/>
    <p:sldId id="272" r:id="rId16"/>
    <p:sldId id="258" r:id="rId17"/>
    <p:sldId id="259" r:id="rId18"/>
    <p:sldId id="306" r:id="rId19"/>
    <p:sldId id="352" r:id="rId20"/>
    <p:sldId id="283" r:id="rId21"/>
    <p:sldId id="260" r:id="rId22"/>
    <p:sldId id="350" r:id="rId23"/>
    <p:sldId id="357" r:id="rId25"/>
    <p:sldId id="356" r:id="rId26"/>
    <p:sldId id="281" r:id="rId27"/>
    <p:sldId id="358" r:id="rId28"/>
    <p:sldId id="292" r:id="rId29"/>
    <p:sldId id="309" r:id="rId30"/>
    <p:sldId id="312" r:id="rId31"/>
    <p:sldId id="308" r:id="rId32"/>
    <p:sldId id="284" r:id="rId33"/>
    <p:sldId id="288" r:id="rId34"/>
    <p:sldId id="291" r:id="rId35"/>
    <p:sldId id="290" r:id="rId36"/>
    <p:sldId id="315" r:id="rId37"/>
    <p:sldId id="316" r:id="rId38"/>
    <p:sldId id="313" r:id="rId39"/>
    <p:sldId id="318" r:id="rId40"/>
  </p:sldIdLst>
  <p:sldSz cx="12192000" cy="6858000"/>
  <p:notesSz cx="6735445" cy="986599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commentAuthors" Target="commentAuthors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14T08:15:27.534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66535" cy="5340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47015" y="0"/>
            <a:ext cx="2866535" cy="5340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041" y="1330625"/>
            <a:ext cx="6386999" cy="359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1508" y="5122905"/>
            <a:ext cx="5292064" cy="41914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10900"/>
            <a:ext cx="2866535" cy="5340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47015" y="10110900"/>
            <a:ext cx="2866535" cy="5340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TERESAANGELINO.IT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TERESAANGELINO.IT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TERESAANGELINO.IT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TERESAANGELINO.IT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TERESAANGELINO.IT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TERESAANGELINO.IT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TERESAANGELINO.IT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TERESAANGELINO.IT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TERESAANGELINO.IT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TERESAANGELINO.IT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TERESAANGELINO.IT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TERESAANGELINO.IT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TERESAANGELINO.IT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TERESAANGELINO.IT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TERESAANGELINO.IT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TERESAANGELINO.IT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TERESAANGELINO.IT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TERESAANGELINO.IT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hyperlink" Target="http://www.gazzettaufficiale.it/eli/gu/2021/11/18/275/sg/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4500" dirty="0">
                <a:solidFill>
                  <a:schemeClr val="accent1"/>
                </a:solidFill>
              </a:rPr>
              <a:t>Certificazione sulla parità di genere </a:t>
            </a:r>
            <a:br>
              <a:rPr lang="it-IT" sz="4500" dirty="0">
                <a:solidFill>
                  <a:schemeClr val="accent1"/>
                </a:solidFill>
              </a:rPr>
            </a:br>
            <a:r>
              <a:rPr lang="it-IT" sz="4500" dirty="0">
                <a:solidFill>
                  <a:schemeClr val="accent1"/>
                </a:solidFill>
              </a:rPr>
              <a:t>UNI </a:t>
            </a:r>
            <a:r>
              <a:rPr lang="it-IT" sz="4500" dirty="0" err="1">
                <a:solidFill>
                  <a:schemeClr val="accent1"/>
                </a:solidFill>
              </a:rPr>
              <a:t>PdR</a:t>
            </a:r>
            <a:r>
              <a:rPr lang="it-IT" sz="4500" dirty="0">
                <a:solidFill>
                  <a:schemeClr val="accent1"/>
                </a:solidFill>
              </a:rPr>
              <a:t> 125:2022 </a:t>
            </a:r>
            <a:endParaRPr lang="it-IT" sz="4500" dirty="0">
              <a:solidFill>
                <a:schemeClr val="accent1"/>
              </a:solidFill>
            </a:endParaRPr>
          </a:p>
        </p:txBody>
      </p:sp>
      <p:pic>
        <p:nvPicPr>
          <p:cNvPr id="8" name="videoLogoPdG">
            <a:hlinkClick r:id="" action="ppaction://media"/>
          </p:cNvPr>
          <p:cNvPicPr>
            <a:picLocks noChangeAspect="1"/>
          </p:cNvPicPr>
          <p:nvPr>
            <p:ph sz="half"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91945" y="3012440"/>
            <a:ext cx="6896735" cy="179514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  <p:pic>
        <p:nvPicPr>
          <p:cNvPr id="11" name="Content Placeholder 10" descr="NAP"/>
          <p:cNvPicPr>
            <a:picLocks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045835" y="5663565"/>
            <a:ext cx="2190750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545" y="2160905"/>
            <a:ext cx="10695305" cy="388048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kern="0" dirty="0">
                <a:solidFill>
                  <a:schemeClr val="tx1"/>
                </a:solidFill>
                <a:effectLst/>
                <a:latin typeface="Titillium-Regular"/>
                <a:ea typeface="Calibri" panose="020F0502020204030204" pitchFamily="34" charset="0"/>
                <a:cs typeface="Titillium-Regular"/>
                <a:sym typeface="+mn-ea"/>
              </a:rPr>
              <a:t> </a:t>
            </a:r>
            <a:endParaRPr lang="it-IT" kern="0" dirty="0">
              <a:solidFill>
                <a:schemeClr val="tx1"/>
              </a:solidFill>
              <a:effectLst/>
              <a:latin typeface="Titillium-Regular"/>
              <a:ea typeface="Calibri" panose="020F0502020204030204" pitchFamily="34" charset="0"/>
              <a:cs typeface="Titillium-Regular"/>
              <a:sym typeface="+mn-ea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6770" kern="0" dirty="0">
              <a:solidFill>
                <a:schemeClr val="tx1"/>
              </a:solidFill>
              <a:effectLst/>
              <a:latin typeface="Titillium-Regular"/>
              <a:ea typeface="Calibri" panose="020F0502020204030204" pitchFamily="34" charset="0"/>
              <a:cs typeface="Titillium-Regular"/>
              <a:sym typeface="+mn-ea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it-IT" sz="104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rPr>
              <a:t>L’ UNI,  Ente Nazione di Normazione ha pubblicato il  documento tecnico UNI/PdR 125:2022 richiamando il classico modello di riferimento dei sistemi di gestione, ha determinato le modalità di misurazione, rendicontazione e valutazione dei dati relativi al genere nelle organizzazioni per attribuire alle stesse: </a:t>
            </a:r>
            <a:endParaRPr lang="it-IT" sz="10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kern="0" dirty="0">
                <a:solidFill>
                  <a:schemeClr val="tx1"/>
                </a:solidFill>
                <a:effectLst/>
                <a:latin typeface="Titillium-Regular"/>
                <a:ea typeface="Calibri" panose="020F0502020204030204" pitchFamily="34" charset="0"/>
                <a:cs typeface="Titillium-Regular"/>
                <a:sym typeface="+mn-ea"/>
              </a:rPr>
              <a:t>l</a:t>
            </a:r>
            <a:endParaRPr lang="it-IT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1797474" y="39941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buClrTx/>
              <a:buSzTx/>
              <a:buFontTx/>
            </a:pPr>
            <a:r>
              <a:rPr lang="it-IT" b="1" dirty="0">
                <a:solidFill>
                  <a:schemeClr val="accent1"/>
                </a:solidFill>
                <a:sym typeface="+mn-ea"/>
              </a:rPr>
              <a:t>Certificazione sulla parità di genere </a:t>
            </a:r>
            <a:br>
              <a:rPr lang="it-IT" b="1" dirty="0">
                <a:solidFill>
                  <a:schemeClr val="accent1"/>
                </a:solidFill>
                <a:sym typeface="+mn-ea"/>
              </a:rPr>
            </a:br>
            <a:r>
              <a:rPr lang="it-IT" b="1" dirty="0">
                <a:solidFill>
                  <a:schemeClr val="accent1"/>
                </a:solidFill>
                <a:sym typeface="+mn-ea"/>
              </a:rPr>
              <a:t>UNI PdR 125:2022</a:t>
            </a:r>
            <a:endParaRPr lang="it-IT" b="1" dirty="0">
              <a:solidFill>
                <a:schemeClr val="accent1"/>
              </a:solidFill>
              <a:sym typeface="+mn-ea"/>
            </a:endParaRPr>
          </a:p>
          <a:p>
            <a:pPr algn="ctr"/>
            <a:endParaRPr lang="it-IT" altLang="en-US" sz="2800" b="1" dirty="0"/>
          </a:p>
          <a:p>
            <a:pPr algn="ctr"/>
            <a:r>
              <a:rPr lang="it-IT" altLang="en-US" sz="2600" b="1" dirty="0">
                <a:solidFill>
                  <a:schemeClr val="tx1"/>
                </a:solidFill>
              </a:rPr>
              <a:t>dall’ 1/1/2022 è entrata in vigore </a:t>
            </a:r>
            <a:endParaRPr lang="it-IT" altLang="en-US" sz="2600" b="1" dirty="0">
              <a:solidFill>
                <a:schemeClr val="tx1"/>
              </a:solidFill>
            </a:endParaRPr>
          </a:p>
          <a:p>
            <a:pPr algn="ctr"/>
            <a:r>
              <a:rPr lang="it-IT" altLang="en-US" sz="2600" b="1" dirty="0">
                <a:solidFill>
                  <a:schemeClr val="tx1"/>
                </a:solidFill>
              </a:rPr>
              <a:t>ma solo il  16/03/2022</a:t>
            </a:r>
            <a:endParaRPr lang="it-IT" altLang="en-US" sz="2600" b="1" dirty="0">
              <a:solidFill>
                <a:schemeClr val="tx1"/>
              </a:solidFill>
            </a:endParaRPr>
          </a:p>
          <a:p>
            <a:pPr algn="ctr"/>
            <a:endParaRPr lang="it-IT" altLang="en-US" sz="2600" b="1" dirty="0">
              <a:solidFill>
                <a:schemeClr val="tx1"/>
              </a:solidFill>
            </a:endParaRPr>
          </a:p>
        </p:txBody>
      </p:sp>
      <p:pic>
        <p:nvPicPr>
          <p:cNvPr id="2" name="Immagine 1" descr="Home del sito Certificazione della parità di genere"/>
          <p:cNvPicPr>
            <a:picLocks noChangeAspect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" y="189230"/>
            <a:ext cx="1741170" cy="1741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6" name="Right Arrow 5"/>
          <p:cNvSpPr/>
          <p:nvPr/>
        </p:nvSpPr>
        <p:spPr>
          <a:xfrm>
            <a:off x="8053070" y="5298440"/>
            <a:ext cx="97917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F9F0C5-380F-41C2-899A-BAC0F0927E16}" type="slidenum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05" y="2981960"/>
            <a:ext cx="10695305" cy="3444875"/>
          </a:xfrm>
        </p:spPr>
        <p:txBody>
          <a:bodyPr>
            <a:normAutofit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kern="0" dirty="0">
                <a:solidFill>
                  <a:schemeClr val="tx1"/>
                </a:solidFill>
                <a:effectLst/>
                <a:latin typeface="Titillium-Regular"/>
                <a:ea typeface="Calibri" panose="020F0502020204030204" pitchFamily="34" charset="0"/>
                <a:cs typeface="Titillium-Regular"/>
                <a:sym typeface="+mn-ea"/>
              </a:rPr>
              <a:t> </a:t>
            </a:r>
            <a:endParaRPr lang="it-IT" sz="10400" kern="0" dirty="0">
              <a:solidFill>
                <a:schemeClr val="tx1"/>
              </a:solidFill>
              <a:effectLst/>
              <a:latin typeface="+mj-lt"/>
              <a:ea typeface="+mj-ea"/>
              <a:cs typeface="+mj-cs"/>
              <a:sym typeface="+mn-ea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4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rPr>
              <a:t> un livello di maturità</a:t>
            </a:r>
            <a:endParaRPr lang="it-IT" sz="3400" dirty="0">
              <a:solidFill>
                <a:schemeClr val="tx1"/>
              </a:solidFill>
              <a:latin typeface="+mj-lt"/>
              <a:ea typeface="+mj-ea"/>
              <a:cs typeface="+mj-cs"/>
              <a:sym typeface="+mn-ea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4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rPr>
              <a:t> </a:t>
            </a:r>
            <a:endParaRPr lang="it-IT" sz="3400" dirty="0">
              <a:solidFill>
                <a:schemeClr val="tx1"/>
              </a:solidFill>
              <a:latin typeface="+mj-lt"/>
              <a:ea typeface="+mj-ea"/>
              <a:cs typeface="+mj-cs"/>
              <a:sym typeface="+mn-ea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34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rPr>
              <a:t> misurare gli auspicabili miglioramenti nel tempo</a:t>
            </a:r>
            <a:endParaRPr lang="en-US" sz="3400" dirty="0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1797474" y="39941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buClrTx/>
              <a:buSzTx/>
              <a:buFontTx/>
            </a:pPr>
            <a:r>
              <a:rPr lang="it-IT" b="1" dirty="0">
                <a:solidFill>
                  <a:schemeClr val="accent1"/>
                </a:solidFill>
                <a:sym typeface="+mn-ea"/>
              </a:rPr>
              <a:t>Certificazione sulla parità di genere </a:t>
            </a:r>
            <a:br>
              <a:rPr lang="it-IT" b="1" dirty="0">
                <a:solidFill>
                  <a:schemeClr val="accent1"/>
                </a:solidFill>
                <a:sym typeface="+mn-ea"/>
              </a:rPr>
            </a:br>
            <a:r>
              <a:rPr lang="it-IT" b="1" dirty="0">
                <a:solidFill>
                  <a:schemeClr val="accent1"/>
                </a:solidFill>
                <a:sym typeface="+mn-ea"/>
              </a:rPr>
              <a:t>UNI PdR 125:2022</a:t>
            </a:r>
            <a:endParaRPr lang="it-IT" b="1" dirty="0">
              <a:solidFill>
                <a:schemeClr val="accent1"/>
              </a:solidFill>
              <a:sym typeface="+mn-ea"/>
            </a:endParaRPr>
          </a:p>
          <a:p>
            <a:pPr algn="ctr"/>
            <a:endParaRPr lang="it-IT" altLang="en-US" sz="2800" b="1" dirty="0"/>
          </a:p>
          <a:p>
            <a:pPr algn="ctr"/>
            <a:r>
              <a:rPr lang="it-IT" altLang="en-US" sz="2800" b="1" dirty="0"/>
              <a:t>DATI DI GENERE </a:t>
            </a:r>
            <a:endParaRPr lang="it-IT" altLang="en-US" sz="2800" b="1" dirty="0"/>
          </a:p>
          <a:p>
            <a:pPr algn="ctr"/>
            <a:endParaRPr lang="it-IT" altLang="en-US" sz="2800" b="1" dirty="0"/>
          </a:p>
          <a:p>
            <a:pPr algn="ctr"/>
            <a:endParaRPr lang="it-IT" altLang="en-US" sz="2800" b="1" dirty="0"/>
          </a:p>
          <a:p>
            <a:pPr algn="ctr"/>
            <a:endParaRPr lang="it-IT" altLang="en-US" sz="2800" b="1" dirty="0"/>
          </a:p>
          <a:p>
            <a:pPr algn="ctr"/>
            <a:endParaRPr lang="it-IT" altLang="en-US" sz="2800" b="1" dirty="0"/>
          </a:p>
          <a:p>
            <a:pPr algn="ctr"/>
            <a:endParaRPr lang="it-IT" altLang="en-US" sz="2800" b="1" dirty="0"/>
          </a:p>
          <a:p>
            <a:pPr algn="ctr"/>
            <a:r>
              <a:rPr lang="it-IT" altLang="en-US" sz="2800" b="1" dirty="0"/>
              <a:t>      </a:t>
            </a:r>
            <a:endParaRPr lang="it-IT" altLang="en-US" sz="2800" b="1" dirty="0"/>
          </a:p>
          <a:p>
            <a:pPr algn="ctr"/>
            <a:endParaRPr lang="it-IT" altLang="en-US" sz="2800" b="1" dirty="0"/>
          </a:p>
          <a:p>
            <a:pPr algn="ctr"/>
            <a:r>
              <a:rPr lang="it-IT" altLang="en-US" sz="2800" b="1" dirty="0"/>
              <a:t>              </a:t>
            </a:r>
            <a:endParaRPr lang="it-IT" altLang="en-US" sz="2600" b="1" dirty="0">
              <a:solidFill>
                <a:schemeClr val="tx2"/>
              </a:solidFill>
            </a:endParaRPr>
          </a:p>
        </p:txBody>
      </p:sp>
      <p:pic>
        <p:nvPicPr>
          <p:cNvPr id="2" name="Immagine 1" descr="Home del sito Certificazione della parità di genere"/>
          <p:cNvPicPr>
            <a:picLocks noChangeAspect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" y="189230"/>
            <a:ext cx="1741170" cy="1741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F9F0C5-380F-41C2-899A-BAC0F0927E16}" type="slidenum">
              <a:rPr lang="en-US" dirty="0"/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273175" y="455295"/>
            <a:ext cx="8596630" cy="580898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b="1" dirty="0">
                <a:solidFill>
                  <a:schemeClr val="accent1"/>
                </a:solidFill>
              </a:rPr>
              <a:t>Certificazione sulla parità di genere</a:t>
            </a:r>
            <a:br>
              <a:rPr lang="it-IT" sz="4000" b="1" dirty="0">
                <a:solidFill>
                  <a:schemeClr val="accent1"/>
                </a:solidFill>
              </a:rPr>
            </a:br>
            <a:br>
              <a:rPr lang="it-IT" b="1" dirty="0">
                <a:solidFill>
                  <a:schemeClr val="accent1"/>
                </a:solidFill>
              </a:rPr>
            </a:br>
            <a:br>
              <a:rPr lang="it-IT" b="1" dirty="0">
                <a:solidFill>
                  <a:schemeClr val="accent1"/>
                </a:solidFill>
              </a:rPr>
            </a:br>
            <a:br>
              <a:rPr lang="it-IT" sz="1780" b="1" dirty="0">
                <a:solidFill>
                  <a:schemeClr val="accent1"/>
                </a:solidFill>
              </a:rPr>
            </a:br>
            <a:r>
              <a:rPr lang="it-IT" sz="1780" b="1" dirty="0">
                <a:solidFill>
                  <a:schemeClr val="tx1"/>
                </a:solidFill>
              </a:rPr>
              <a:t>Legge 198 del 11/4/2006  è stato attuato il 5/11/2021</a:t>
            </a:r>
            <a:r>
              <a:rPr lang="it-IT" sz="1600" b="1" dirty="0">
                <a:solidFill>
                  <a:schemeClr val="tx1"/>
                </a:solidFill>
              </a:rPr>
              <a:t> art.46 bis  codice delle pari opportunità</a:t>
            </a:r>
            <a:br>
              <a:rPr lang="it-IT" sz="1555" dirty="0">
                <a:solidFill>
                  <a:schemeClr val="tx1"/>
                </a:solidFill>
              </a:rPr>
            </a:br>
            <a:br>
              <a:rPr lang="it-IT" sz="1555" dirty="0">
                <a:solidFill>
                  <a:schemeClr val="tx1"/>
                </a:solidFill>
              </a:rPr>
            </a:br>
            <a:r>
              <a:rPr lang="it-IT" sz="2400" b="1" dirty="0">
                <a:solidFill>
                  <a:schemeClr val="tx1"/>
                </a:solidFill>
              </a:rPr>
              <a:t>già nel 2011 in occasione del </a:t>
            </a:r>
            <a:r>
              <a:rPr lang="it-IT" sz="2400" b="1" dirty="0">
                <a:solidFill>
                  <a:schemeClr val="tx1"/>
                </a:solidFill>
                <a:sym typeface="+mn-ea"/>
              </a:rPr>
              <a:t>World Economic Forum nel 2011,</a:t>
            </a:r>
            <a:r>
              <a:rPr lang="it-IT" sz="2400" b="1" dirty="0">
                <a:solidFill>
                  <a:schemeClr val="tx1"/>
                </a:solidFill>
              </a:rPr>
              <a:t>la  </a:t>
            </a:r>
            <a:r>
              <a:rPr lang="it-IT" sz="2400" b="1" dirty="0">
                <a:solidFill>
                  <a:schemeClr val="tx1"/>
                </a:solidFill>
                <a:sym typeface="+mn-ea"/>
              </a:rPr>
              <a:t>Edge Certified Foundation, una fondazione internazionale ha sviluppato la  </a:t>
            </a:r>
            <a:br>
              <a:rPr lang="it-IT" sz="2400" b="1" dirty="0">
                <a:solidFill>
                  <a:schemeClr val="tx1"/>
                </a:solidFill>
                <a:sym typeface="+mn-ea"/>
              </a:rPr>
            </a:br>
            <a:r>
              <a:rPr lang="it-IT" sz="2400" b="1" dirty="0">
                <a:solidFill>
                  <a:schemeClr val="tx1"/>
                </a:solidFill>
                <a:sym typeface="+mn-ea"/>
              </a:rPr>
              <a:t>Certificazione EDGE: Economic Dividends for Gender Equality</a:t>
            </a:r>
            <a:br>
              <a:rPr lang="it-IT" sz="2400" b="1" dirty="0">
                <a:solidFill>
                  <a:schemeClr val="tx1"/>
                </a:solidFill>
              </a:rPr>
            </a:br>
            <a:br>
              <a:rPr lang="it-IT" sz="2400" b="1" dirty="0">
                <a:solidFill>
                  <a:schemeClr val="tx1"/>
                </a:solidFill>
              </a:rPr>
            </a:br>
            <a:r>
              <a:rPr lang="it-IT" sz="1555" dirty="0">
                <a:solidFill>
                  <a:schemeClr val="tx1"/>
                </a:solidFill>
                <a:sym typeface="+mn-ea"/>
              </a:rPr>
              <a:t>La Certificazione EDGE è stata ideata non solo per aiutare le aziende a creare un posto di lavoro ottimale per donne e uomini. L’acronimo EDGE significa Economic Dividends for Gender Equality (Dividendi Economici per la qualità di genere), e si distingue per il suo rigore e per l’attenzione sull'impatto del business aziendale. La certificazione EDGE ha ricevuto l’appoggio di società, governi e leader accademici di tutto il mondo, ed è una metodologia che può essere applicata in tutti i paesi e settori industriali esistenti</a:t>
            </a:r>
            <a:br>
              <a:rPr lang="it-IT" sz="1555" b="0" i="0" dirty="0">
                <a:solidFill>
                  <a:schemeClr val="tx1"/>
                </a:solidFill>
              </a:rPr>
            </a:br>
            <a:endParaRPr lang="it-IT" sz="1555" dirty="0">
              <a:solidFill>
                <a:schemeClr val="tx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 rot="5400000">
            <a:off x="5170170" y="1573530"/>
            <a:ext cx="80264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000" b="1" dirty="0" err="1">
                <a:solidFill>
                  <a:schemeClr val="accent1"/>
                </a:solidFill>
                <a:sym typeface="+mn-ea"/>
              </a:rPr>
              <a:t>Certificazione sulla parità di genere </a:t>
            </a:r>
            <a:br>
              <a:rPr lang="it-IT" sz="4000" b="1" dirty="0" err="1">
                <a:solidFill>
                  <a:schemeClr val="accent1"/>
                </a:solidFill>
                <a:sym typeface="+mn-ea"/>
              </a:rPr>
            </a:br>
            <a:r>
              <a:rPr lang="it-IT" sz="4000" b="1" dirty="0" err="1">
                <a:solidFill>
                  <a:schemeClr val="accent1"/>
                </a:solidFill>
                <a:sym typeface="+mn-ea"/>
              </a:rPr>
              <a:t>UNI PdR 125:2022</a:t>
            </a:r>
            <a:br>
              <a:rPr lang="en-US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È un certificazione basata su un sistema di gestione che prevede l'adozione di specifici KPI  inerenti alle Politiche di parità di genere nelle organizzazioni pubbliche e private </a:t>
            </a:r>
            <a:endParaRPr lang="it-IT" sz="27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it-IT" sz="27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br>
              <a:rPr lang="it-IT" sz="1800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it-IT" sz="1800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5" name="Text Box 4"/>
          <p:cNvSpPr txBox="1"/>
          <p:nvPr/>
        </p:nvSpPr>
        <p:spPr>
          <a:xfrm>
            <a:off x="3504565" y="3814445"/>
            <a:ext cx="685546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it-IT" sz="20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ea"/>
              </a:rPr>
              <a:t>I KPI </a:t>
            </a:r>
            <a:endParaRPr lang="it-IT" sz="2000" dirty="0">
              <a:solidFill>
                <a:schemeClr val="accent1"/>
              </a:solidFill>
              <a:latin typeface="+mj-lt"/>
              <a:ea typeface="+mj-ea"/>
              <a:cs typeface="+mj-cs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it-IT" sz="20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ea"/>
              </a:rPr>
              <a:t>sono di natura quantitativa e qualitativa,</a:t>
            </a:r>
            <a:endParaRPr lang="it-IT" sz="2000" dirty="0">
              <a:solidFill>
                <a:schemeClr val="accent1"/>
              </a:solidFill>
              <a:latin typeface="+mj-lt"/>
              <a:ea typeface="+mj-ea"/>
              <a:cs typeface="+mj-cs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it-IT" sz="20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ea"/>
              </a:rPr>
              <a:t> i primi sono misurati in termini di variazione percentuale</a:t>
            </a:r>
            <a:endParaRPr lang="it-IT" sz="2000" dirty="0">
              <a:solidFill>
                <a:schemeClr val="accent1"/>
              </a:solidFill>
              <a:latin typeface="+mj-lt"/>
              <a:ea typeface="+mj-ea"/>
              <a:cs typeface="+mj-cs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it-IT" sz="20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ea"/>
              </a:rPr>
              <a:t> rispetto a un valore interno aziendale o al valore medio</a:t>
            </a:r>
            <a:endParaRPr lang="it-IT" sz="2000" dirty="0">
              <a:solidFill>
                <a:schemeClr val="accent1"/>
              </a:solidFill>
              <a:latin typeface="+mj-lt"/>
              <a:ea typeface="+mj-ea"/>
              <a:cs typeface="+mj-cs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it-IT" sz="20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ea"/>
              </a:rPr>
              <a:t> di riferimento nazionale o del tipo di attività economica, </a:t>
            </a:r>
            <a:endParaRPr lang="it-IT" sz="2000" dirty="0">
              <a:solidFill>
                <a:schemeClr val="accent1"/>
              </a:solidFill>
              <a:latin typeface="+mj-lt"/>
              <a:ea typeface="+mj-ea"/>
              <a:cs typeface="+mj-cs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it-IT" sz="20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ea"/>
              </a:rPr>
              <a:t>i secondi in termini di presenza o assenza.</a:t>
            </a:r>
            <a:br>
              <a:rPr lang="it-IT" sz="20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ea"/>
              </a:rPr>
            </a:br>
            <a:endParaRPr lang="it-IT" sz="2000" dirty="0">
              <a:solidFill>
                <a:schemeClr val="accent1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4368" y="443549"/>
            <a:ext cx="8596668" cy="1320800"/>
          </a:xfrm>
        </p:spPr>
        <p:txBody>
          <a:bodyPr/>
          <a:lstStyle/>
          <a:p>
            <a:pPr algn="ctr"/>
            <a:r>
              <a:rPr lang="it-IT" dirty="0"/>
              <a:t>    Implementazione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5935" y="1764665"/>
            <a:ext cx="9975215" cy="3880485"/>
          </a:xfrm>
        </p:spPr>
        <p:txBody>
          <a:bodyPr>
            <a:normAutofit fontScale="25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sz="1066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Come tutti i sistemi di qualità prevede la strutturazione e adozione di un insieme di indicatori prestazionali (KPI) inerenti le politiche di parità di genere nelle organizzazioni CHE </a:t>
            </a:r>
            <a:endParaRPr lang="it-IT" sz="10665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1066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DEVONO ESSERE: </a:t>
            </a:r>
            <a:endParaRPr lang="it-IT" sz="10665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1066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percorribili/pertinenti /confrontabili /in grado di guidare il cambiamento /in grado di rappresentare il miglioramento</a:t>
            </a:r>
            <a:endParaRPr lang="it-IT" sz="10665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it-IT" sz="1800" kern="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46677" y="527685"/>
            <a:ext cx="8596668" cy="1320800"/>
          </a:xfrm>
        </p:spPr>
        <p:txBody>
          <a:bodyPr/>
          <a:lstStyle/>
          <a:p>
            <a:pPr algn="ctr"/>
            <a:r>
              <a:rPr lang="it-IT" dirty="0"/>
              <a:t>6 Aree di Valutazione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9905" y="1230630"/>
            <a:ext cx="10231755" cy="449834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cultura e strategia</a:t>
            </a:r>
            <a:endParaRPr lang="it-IT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514350" lvl="0" indent="-514350" algn="l" defTabSz="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governance</a:t>
            </a:r>
            <a:endParaRPr lang="it-IT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514350" lvl="0" indent="-514350" algn="l" defTabSz="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processi HR</a:t>
            </a:r>
            <a:endParaRPr lang="it-IT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514350" lvl="0" indent="-514350" algn="l" defTabSz="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opportunità di crescita e inclusione delle donne in azienda</a:t>
            </a:r>
            <a:endParaRPr lang="it-IT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514350" lvl="0" indent="-514350" algn="l" defTabSz="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equità remunerativa per genere</a:t>
            </a:r>
            <a:endParaRPr lang="it-IT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514350" lvl="0" indent="-514350" algn="l" defTabSz="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tutela della genitorialità e conciliazione vita-lavoro</a:t>
            </a:r>
            <a:r>
              <a:rPr lang="it-IT" sz="3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endParaRPr lang="it-IT" sz="31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161" y="497457"/>
            <a:ext cx="8596668" cy="1012166"/>
          </a:xfrm>
        </p:spPr>
        <p:txBody>
          <a:bodyPr/>
          <a:lstStyle/>
          <a:p>
            <a:pPr algn="ctr"/>
            <a:r>
              <a:rPr lang="it-IT" dirty="0"/>
              <a:t>Modalità di Valutazione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77545" y="2160905"/>
            <a:ext cx="4413250" cy="1765935"/>
          </a:xfrm>
        </p:spPr>
        <p:txBody>
          <a:bodyPr>
            <a:noAutofit/>
          </a:bodyPr>
          <a:lstStyle/>
          <a:p>
            <a:pPr algn="just"/>
            <a:r>
              <a:rPr lang="it-IT" sz="24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Ogni area è contraddistinta da un </a:t>
            </a:r>
            <a:r>
              <a:rPr lang="it-IT" sz="24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peso %</a:t>
            </a:r>
            <a:r>
              <a:rPr lang="it-IT" sz="24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che contribuisce alla misurazione del livello attuale dell’organizzazione e rispetto al quale è misurato il miglioramento nel tempo.</a:t>
            </a:r>
            <a:br>
              <a:rPr lang="it-IT" sz="24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4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90160" y="2160905"/>
            <a:ext cx="4761865" cy="1766570"/>
          </a:xfrm>
        </p:spPr>
        <p:txBody>
          <a:bodyPr>
            <a:noAutofit/>
          </a:bodyPr>
          <a:lstStyle/>
          <a:p>
            <a:pPr algn="just"/>
            <a:r>
              <a:rPr lang="it-IT" sz="24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 ciascuna area di valutazione i KPI permettono un </a:t>
            </a:r>
            <a:r>
              <a:rPr lang="it-IT" sz="24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monitoraggio annuale</a:t>
            </a:r>
            <a:r>
              <a:rPr lang="it-IT" sz="24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per dare evidenza del miglioramento ottenuto grazie agli strumenti e agli interventi  messi in atto o delle correzioni attivate.</a:t>
            </a:r>
            <a:br>
              <a:rPr lang="it-IT" sz="2400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2400" kern="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27355" y="4157345"/>
            <a:ext cx="97897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altLang="en-US" sz="2400" b="1"/>
          </a:p>
          <a:p>
            <a:pPr algn="ctr"/>
            <a:endParaRPr lang="it-IT" altLang="en-US" sz="2400" b="1"/>
          </a:p>
          <a:p>
            <a:pPr algn="ctr"/>
            <a:r>
              <a:rPr lang="it-IT" altLang="en-US" sz="2400" b="1"/>
              <a:t>Per ottenere la certificazione sulla parità di genere si deve raggiungenre almeno il 60% della media degli indicatori </a:t>
            </a:r>
            <a:endParaRPr lang="it-IT" altLang="en-US" sz="2400" b="1"/>
          </a:p>
          <a:p>
            <a:pPr algn="ctr"/>
            <a:endParaRPr lang="it-IT" altLang="en-US" sz="2400" b="1"/>
          </a:p>
          <a:p>
            <a:pPr algn="ctr"/>
            <a:endParaRPr lang="it-IT" altLang="en-US" sz="2400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F9F0C5-380F-41C2-899A-BAC0F0927E16}" type="slidenum">
              <a:rPr lang="en-US" dirty="0"/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ym typeface="+mn-ea"/>
              </a:rPr>
              <a:t>Vantaggi economici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77545" y="1593850"/>
            <a:ext cx="8920480" cy="44475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sz="2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1) Esonero /sconto dell’1% sui contributi fino a 50mila euro all’anno. Resta  ferma  l'aliquota di computo delle prestazioni pensionistiche. </a:t>
            </a:r>
            <a:r>
              <a:rPr lang="it-IT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 il mess. n. 1269 del 3.04.2023, l 'INPS ha differito dal 15 febbraio al 30 aprile 2023 il termine per la presentazione delle domande di esonero contributivo per le aziende in possesso della certificazione al 31-12-2022</a:t>
            </a:r>
            <a:endParaRPr lang="it-IT" sz="2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it-IT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ogni anno il 15 febbraio domanda di esonero all’INPS</a:t>
            </a:r>
            <a:r>
              <a:rPr lang="it-IT" sz="26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endParaRPr lang="it-IT" sz="26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it-IT" sz="2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it-IT" sz="26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Content Placeholder 3" descr="logoinps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298055" y="276225"/>
            <a:ext cx="1976120" cy="13176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F9F0C5-380F-41C2-899A-BAC0F0927E16}" type="slidenum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9259" y="428445"/>
            <a:ext cx="8596668" cy="1320800"/>
          </a:xfrm>
        </p:spPr>
        <p:txBody>
          <a:bodyPr/>
          <a:lstStyle/>
          <a:p>
            <a:pPr algn="ctr"/>
            <a:r>
              <a:rPr lang="it-IT" dirty="0">
                <a:sym typeface="+mn-ea"/>
              </a:rPr>
              <a:t>Vantaggi economici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77545" y="2160905"/>
            <a:ext cx="8963025" cy="3880485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2) Riduzione del 30% della garanzia fideiussoria per la partecipazione a gare pubbliche</a:t>
            </a:r>
            <a:endParaRPr lang="it-IT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it-IT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it-IT" sz="3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rPr>
              <a:t>3)Punteggio premiale per la concessione di aiuti di stato</a:t>
            </a:r>
            <a:endParaRPr lang="it-IT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it-IT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it-IT" sz="3200" kern="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F9F0C5-380F-41C2-899A-BAC0F0927E16}" type="slidenum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46677" y="540589"/>
            <a:ext cx="8596668" cy="1320800"/>
          </a:xfrm>
        </p:spPr>
        <p:txBody>
          <a:bodyPr/>
          <a:lstStyle/>
          <a:p>
            <a:pPr algn="ctr"/>
            <a:r>
              <a:rPr lang="it-IT" dirty="0">
                <a:sym typeface="+mn-ea"/>
              </a:rPr>
              <a:t>Vantaggi economici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77545" y="2160905"/>
            <a:ext cx="8963025" cy="38804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it-IT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4)Miglior posizionamento in graduatoria nei bandi di gara per l’acquisizione di servizi e forniture</a:t>
            </a:r>
            <a:endParaRPr lang="it-IT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it-IT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it-IT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5)Migliore reputazione e attrattività per l’azienda</a:t>
            </a:r>
            <a:endParaRPr lang="it-IT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F9F0C5-380F-41C2-899A-BAC0F0927E16}" type="slidenum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337099" y="60960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Certificazione sulla parità di genere </a:t>
            </a:r>
            <a:br>
              <a:rPr lang="it-IT" b="1" dirty="0">
                <a:solidFill>
                  <a:schemeClr val="accent1"/>
                </a:solidFill>
              </a:rPr>
            </a:br>
            <a:r>
              <a:rPr lang="it-IT" b="1" dirty="0">
                <a:solidFill>
                  <a:schemeClr val="accent1"/>
                </a:solidFill>
              </a:rPr>
              <a:t>UNI </a:t>
            </a:r>
            <a:r>
              <a:rPr lang="it-IT" b="1" dirty="0" err="1">
                <a:solidFill>
                  <a:schemeClr val="accent1"/>
                </a:solidFill>
              </a:rPr>
              <a:t>PdR</a:t>
            </a:r>
            <a:r>
              <a:rPr lang="it-IT" b="1" dirty="0">
                <a:solidFill>
                  <a:schemeClr val="accent1"/>
                </a:solidFill>
              </a:rPr>
              <a:t> 125:2022 </a:t>
            </a:r>
            <a:br>
              <a:rPr lang="it-IT" b="1" dirty="0">
                <a:solidFill>
                  <a:schemeClr val="tx1"/>
                </a:solidFill>
              </a:rPr>
            </a:br>
            <a:br>
              <a:rPr lang="it-IT" dirty="0">
                <a:solidFill>
                  <a:schemeClr val="tx1"/>
                </a:solidFill>
              </a:rPr>
            </a:br>
            <a:r>
              <a:rPr lang="it-IT" sz="2700" dirty="0">
                <a:solidFill>
                  <a:schemeClr val="tx1"/>
                </a:solidFill>
              </a:rPr>
              <a:t>Introdotta </a:t>
            </a:r>
            <a:r>
              <a:rPr lang="it-IT" sz="2700" dirty="0">
                <a:solidFill>
                  <a:schemeClr val="accent2"/>
                </a:solidFill>
              </a:rPr>
              <a:t>dall’articolo 4 della legge 5/11/2021, n. 162,che introduce il 46 bis della legge 198/2006  </a:t>
            </a:r>
            <a:br>
              <a:rPr lang="it-IT" sz="2700" dirty="0">
                <a:solidFill>
                  <a:schemeClr val="accent2"/>
                </a:solidFill>
              </a:rPr>
            </a:br>
            <a:br>
              <a:rPr lang="it-IT" sz="2700" dirty="0">
                <a:solidFill>
                  <a:schemeClr val="accent2"/>
                </a:solidFill>
              </a:rPr>
            </a:br>
            <a:r>
              <a:rPr lang="it-IT" sz="2700" dirty="0">
                <a:solidFill>
                  <a:schemeClr val="tx1"/>
                </a:solidFill>
              </a:rPr>
              <a:t>Modifiche al codice di cui al decreto legislativo 11 aprile 2006, n. 198, e altre disposizioni in materia di pari </a:t>
            </a:r>
            <a:r>
              <a:rPr lang="it-IT" sz="2700" dirty="0" err="1">
                <a:solidFill>
                  <a:schemeClr val="tx1"/>
                </a:solidFill>
              </a:rPr>
              <a:t>opportunita'</a:t>
            </a:r>
            <a:r>
              <a:rPr lang="it-IT" sz="2700" dirty="0">
                <a:solidFill>
                  <a:schemeClr val="tx1"/>
                </a:solidFill>
              </a:rPr>
              <a:t> tra uomo e donna in ambito lavorativo. (21G00175) </a:t>
            </a:r>
            <a:r>
              <a:rPr lang="it-IT" sz="2700" dirty="0">
                <a:solidFill>
                  <a:schemeClr val="tx1"/>
                </a:solidFill>
                <a:hlinkClick r:id="rId1"/>
              </a:rPr>
              <a:t>(GU Serie Generale n.275 del 18-11-2021)</a:t>
            </a:r>
            <a:br>
              <a:rPr lang="it-IT" sz="2700" dirty="0">
                <a:solidFill>
                  <a:schemeClr val="tx1"/>
                </a:solidFill>
              </a:rPr>
            </a:br>
            <a:r>
              <a:rPr lang="it-IT" sz="2700" dirty="0">
                <a:solidFill>
                  <a:schemeClr val="tx1"/>
                </a:solidFill>
              </a:rPr>
              <a:t>note: </a:t>
            </a:r>
            <a:r>
              <a:rPr lang="it-IT" sz="2700" dirty="0">
                <a:solidFill>
                  <a:schemeClr val="accent5"/>
                </a:solidFill>
              </a:rPr>
              <a:t>Entrata in vigore del provvedimento: 03/12/2021</a:t>
            </a:r>
            <a:br>
              <a:rPr lang="it-IT" sz="2700" dirty="0">
                <a:solidFill>
                  <a:schemeClr val="accent5"/>
                </a:solidFill>
              </a:rPr>
            </a:br>
            <a:br>
              <a:rPr lang="it-IT" sz="2700" dirty="0">
                <a:solidFill>
                  <a:schemeClr val="accent5"/>
                </a:solidFill>
              </a:rPr>
            </a:br>
            <a:r>
              <a:rPr lang="it-IT" sz="2000" b="1" dirty="0">
                <a:solidFill>
                  <a:schemeClr val="tx1"/>
                </a:solidFill>
              </a:rPr>
              <a:t>DECRETI DELLA PESIDENZA DEL CONSIGLIO DEI MINISTRI SU PROPOSTA DEI MINISTRI DELLE PARI OPPORTUNITA’ E DEL LAVORO </a:t>
            </a:r>
            <a:br>
              <a:rPr lang="it-IT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lang="it-IT" sz="2700" dirty="0">
                <a:solidFill>
                  <a:schemeClr val="accent2"/>
                </a:solidFill>
              </a:rPr>
            </a:br>
            <a:endParaRPr lang="it-IT" sz="2700" dirty="0">
              <a:solidFill>
                <a:schemeClr val="tx1"/>
              </a:solidFill>
            </a:endParaRPr>
          </a:p>
        </p:txBody>
      </p:sp>
      <p:pic>
        <p:nvPicPr>
          <p:cNvPr id="2" name="Immagine 1" descr="Home del sito Certificazione della parità di genere"/>
          <p:cNvPicPr>
            <a:picLocks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725170"/>
            <a:ext cx="1205230" cy="1205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7719" y="619125"/>
            <a:ext cx="8596668" cy="1320800"/>
          </a:xfrm>
        </p:spPr>
        <p:txBody>
          <a:bodyPr/>
          <a:lstStyle/>
          <a:p>
            <a:pPr algn="ctr"/>
            <a:r>
              <a:rPr lang="it-IT" sz="3600" dirty="0"/>
              <a:t>Chi Certifica</a:t>
            </a:r>
            <a:br>
              <a:rPr lang="it-IT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8655" y="1595887"/>
            <a:ext cx="8596668" cy="432470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>
                <a:solidFill>
                  <a:schemeClr val="tx1"/>
                </a:solidFill>
              </a:rPr>
              <a:t>La certificazione è realizzata da parte di organismi di valutazione della conformità accreditati in questo ambito ai sensi del regolamento (CE) n. 765/2008. La norma dispone, inoltre, che il certificato di accreditamento degli  organismi che certificano la parità di genere deve essere rilasciato in conformità alla norma UNI CEI EN ISO/IEC 17021-1 specificamente per la UNI/PdR 125:2022.</a:t>
            </a:r>
            <a:endParaRPr lang="en-US" sz="240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45" y="609600"/>
            <a:ext cx="9965690" cy="1320800"/>
          </a:xfrm>
        </p:spPr>
        <p:txBody>
          <a:bodyPr/>
          <a:p>
            <a:pPr algn="ctr"/>
            <a:r>
              <a:rPr lang="it-IT" altLang="en-US"/>
              <a:t>Lista in aggiornamento degli organismi di certificazione accreditati</a:t>
            </a:r>
            <a:endParaRPr lang="it-IT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1865" y="3833495"/>
            <a:ext cx="4184015" cy="2266950"/>
          </a:xfrm>
        </p:spPr>
        <p:txBody>
          <a:bodyPr>
            <a:noAutofit/>
          </a:bodyPr>
          <a:p>
            <a:r>
              <a:rPr lang="en-US" sz="2400"/>
              <a:t>Data accreditamento ambito UNI/PdR 125:2022</a:t>
            </a:r>
            <a:r>
              <a:rPr lang="it-IT" altLang="en-US" sz="2400"/>
              <a:t> (</a:t>
            </a:r>
            <a:r>
              <a:rPr lang="it-IT" altLang="en-US" sz="2400">
                <a:solidFill>
                  <a:srgbClr val="FF0000"/>
                </a:solidFill>
              </a:rPr>
              <a:t> dal 30/6/2022)</a:t>
            </a:r>
            <a:endParaRPr lang="it-IT" altLang="en-US" sz="2400">
              <a:solidFill>
                <a:srgbClr val="FF0000"/>
              </a:solidFill>
            </a:endParaRPr>
          </a:p>
          <a:p>
            <a:r>
              <a:rPr lang="it-IT" altLang="en-US" sz="2400">
                <a:solidFill>
                  <a:schemeClr val="tx1"/>
                </a:solidFill>
              </a:rPr>
              <a:t>Stato dell'iscrizione all'Elenco per l'erogazione dei contributi alle PMI </a:t>
            </a:r>
            <a:r>
              <a:rPr lang="it-IT" altLang="en-US" sz="2400">
                <a:solidFill>
                  <a:srgbClr val="FF0000"/>
                </a:solidFill>
              </a:rPr>
              <a:t>(dal 13/3/2023)</a:t>
            </a:r>
            <a:endParaRPr lang="it-IT" altLang="en-US" sz="2400">
              <a:solidFill>
                <a:srgbClr val="FF0000"/>
              </a:solidFill>
            </a:endParaRPr>
          </a:p>
          <a:p>
            <a:endParaRPr lang="it-IT" altLang="en-US" sz="240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62015" y="3594100"/>
            <a:ext cx="4184015" cy="2745105"/>
          </a:xfrm>
        </p:spPr>
        <p:txBody>
          <a:bodyPr/>
          <a:p>
            <a:pPr marL="0" indent="0">
              <a:buNone/>
            </a:pPr>
            <a:endParaRPr lang="it-IT" altLang="en-US" sz="2400"/>
          </a:p>
          <a:p>
            <a:r>
              <a:rPr lang="it-IT" altLang="en-US" sz="2400"/>
              <a:t>sono 32 ad oggi, la lista è aggiornata al 20/4/2023</a:t>
            </a:r>
            <a:endParaRPr lang="it-IT" altLang="en-US" sz="2400"/>
          </a:p>
          <a:p>
            <a:r>
              <a:rPr lang="it-IT" altLang="en-US" sz="2400"/>
              <a:t>25 possono erogare i contributi previsti per l’accreditamento </a:t>
            </a:r>
            <a:endParaRPr lang="it-IT" altLang="en-US" sz="2400"/>
          </a:p>
        </p:txBody>
      </p:sp>
      <p:sp>
        <p:nvSpPr>
          <p:cNvPr id="5" name="Text Box 4"/>
          <p:cNvSpPr txBox="1"/>
          <p:nvPr/>
        </p:nvSpPr>
        <p:spPr>
          <a:xfrm>
            <a:off x="831215" y="2290445"/>
            <a:ext cx="105295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it-IT" altLang="en-US" sz="2400" b="1">
                <a:sym typeface="+mn-ea"/>
              </a:rPr>
              <a:t>Sul sito del Ministero delle pari opportunità vi è la lista degli organismi di certiificazione accreditati </a:t>
            </a:r>
            <a:endParaRPr lang="it-IT" altLang="en-US" sz="2400" b="1">
              <a:sym typeface="+mn-ea"/>
            </a:endParaRPr>
          </a:p>
          <a:p>
            <a:pPr algn="ctr"/>
            <a:endParaRPr lang="it-IT" altLang="en-US" sz="2000">
              <a:sym typeface="+mn-ea"/>
            </a:endParaRPr>
          </a:p>
          <a:p>
            <a:pPr algn="l"/>
            <a:r>
              <a:rPr lang="it-IT" altLang="en-US" sz="2000">
                <a:sym typeface="+mn-ea"/>
              </a:rPr>
              <a:t>h</a:t>
            </a:r>
            <a:r>
              <a:rPr lang="en-US" sz="2000">
                <a:sym typeface="+mn-ea"/>
              </a:rPr>
              <a:t>ttps://certificazione.pariopportunita.gov.it/public/organismi-di-certificazione</a:t>
            </a:r>
            <a:endParaRPr lang="en-US" sz="2000">
              <a:sym typeface="+mn-ea"/>
            </a:endParaRPr>
          </a:p>
          <a:p>
            <a:pPr algn="l"/>
            <a:endParaRPr lang="en-US" sz="2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F9F0C5-380F-41C2-899A-BAC0F0927E16}" type="slidenum">
              <a:rPr lang="en-US" dirty="0"/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Content Placeholder 4" descr="PNNR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339590" y="2035175"/>
            <a:ext cx="2164080" cy="13487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F9F0C5-380F-41C2-899A-BAC0F0927E16}" type="slidenum">
              <a:rPr lang="en-US" dirty="0"/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45" y="609600"/>
            <a:ext cx="913320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en-US" sz="4000"/>
              <a:t>PNNR In attesa di pubblicazione da parte del Governo  </a:t>
            </a:r>
            <a:r>
              <a:rPr lang="it-IT" altLang="en-US"/>
              <a:t> </a:t>
            </a:r>
            <a:br>
              <a:rPr lang="it-IT" altLang="en-US">
                <a:highlight>
                  <a:srgbClr val="FF0000"/>
                </a:highlight>
              </a:rPr>
            </a:br>
            <a:endParaRPr lang="it-IT" altLang="en-US">
              <a:highlight>
                <a:srgbClr val="FF0000"/>
              </a:highligh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77545" y="2160905"/>
            <a:ext cx="9630410" cy="3880485"/>
          </a:xfrm>
        </p:spPr>
        <p:txBody>
          <a:bodyPr>
            <a:normAutofit lnSpcReduction="20000"/>
          </a:bodyPr>
          <a:lstStyle/>
          <a:p>
            <a:pPr marL="0" indent="0" algn="ctr">
              <a:buNone/>
            </a:pPr>
            <a:endParaRPr lang="en-US" b="1"/>
          </a:p>
          <a:p>
            <a:pPr marL="0" indent="0" algn="ctr">
              <a:buNone/>
            </a:pPr>
            <a:r>
              <a:rPr lang="en-US" b="1"/>
              <a:t>https://certificazione.pariopportunita.gov.it/public/contributi</a:t>
            </a:r>
            <a:r>
              <a:rPr lang="it-IT" altLang="en-US" b="1"/>
              <a:t> </a:t>
            </a:r>
            <a:r>
              <a:rPr lang="it-IT" altLang="en-US" b="1">
                <a:highlight>
                  <a:srgbClr val="FF0000"/>
                </a:highlight>
              </a:rPr>
              <a:t>MONITOR </a:t>
            </a:r>
            <a:endParaRPr lang="en-US" b="1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it-IT" altLang="en-US"/>
          </a:p>
          <a:p>
            <a:pPr marL="0" indent="0">
              <a:buNone/>
            </a:pPr>
            <a:endParaRPr lang="it-IT" altLang="en-US"/>
          </a:p>
          <a:p>
            <a:pPr marL="0" indent="0" algn="ctr">
              <a:buNone/>
            </a:pPr>
            <a:endParaRPr lang="it-IT" altLang="en-US" sz="3600" b="1"/>
          </a:p>
          <a:p>
            <a:pPr marL="0" indent="0" algn="ctr">
              <a:buNone/>
            </a:pPr>
            <a:endParaRPr lang="it-IT" altLang="en-US" sz="3600" b="1"/>
          </a:p>
          <a:p>
            <a:pPr marL="0" indent="0" algn="ctr">
              <a:buNone/>
            </a:pPr>
            <a:r>
              <a:rPr lang="it-IT" altLang="en-US" sz="3600" b="1"/>
              <a:t>Bandi per coprire i costi di certificazione dalle risorse del PNNR </a:t>
            </a:r>
            <a:endParaRPr lang="en-US" sz="3600" b="1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507365" y="16668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5" name="Content Placeholder 4" descr="PNNR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603750" y="3134360"/>
            <a:ext cx="2164080" cy="13487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F9F0C5-380F-41C2-899A-BAC0F0927E16}" type="slidenum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45" y="609600"/>
            <a:ext cx="995553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P       </a:t>
            </a:r>
            <a:r>
              <a:rPr lang="it-IT" altLang="en-US" sz="4000"/>
              <a:t>PNNR In attesa di pubblicazione </a:t>
            </a:r>
            <a:br>
              <a:rPr lang="it-IT" altLang="en-US" sz="4000"/>
            </a:br>
            <a:r>
              <a:rPr lang="it-IT" altLang="en-US" sz="4000"/>
              <a:t>da parte del Governo   </a:t>
            </a:r>
            <a:br>
              <a:rPr lang="it-IT" altLang="en-US">
                <a:highlight>
                  <a:srgbClr val="FF0000"/>
                </a:highlight>
              </a:rPr>
            </a:br>
            <a:endParaRPr lang="it-IT" altLang="en-US">
              <a:highlight>
                <a:srgbClr val="FF0000"/>
              </a:highligh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43535" y="1551940"/>
            <a:ext cx="10948670" cy="3880485"/>
          </a:xfrm>
        </p:spPr>
        <p:txBody>
          <a:bodyPr>
            <a:normAutofit fontScale="25000"/>
          </a:bodyPr>
          <a:lstStyle/>
          <a:p>
            <a:pPr marL="0" indent="0" algn="ctr">
              <a:buNone/>
            </a:pPr>
            <a:endParaRPr lang="en-US" sz="8000" b="1"/>
          </a:p>
          <a:p>
            <a:pPr marL="0" indent="0" algn="ctr">
              <a:buNone/>
            </a:pPr>
            <a:r>
              <a:rPr lang="en-US" sz="8000" b="1"/>
              <a:t>https://certificazione.pariopportunita.gov.it/public/contributi</a:t>
            </a:r>
            <a:r>
              <a:rPr lang="it-IT" altLang="en-US" sz="8000" b="1"/>
              <a:t> </a:t>
            </a:r>
            <a:r>
              <a:rPr lang="it-IT" altLang="en-US" sz="8000" b="1">
                <a:highlight>
                  <a:srgbClr val="FF0000"/>
                </a:highlight>
              </a:rPr>
              <a:t>MONITOR </a:t>
            </a:r>
            <a:endParaRPr lang="en-US" sz="8000" b="1"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US" sz="6000" b="1"/>
          </a:p>
          <a:p>
            <a:pPr>
              <a:lnSpc>
                <a:spcPct val="150000"/>
              </a:lnSpc>
            </a:pPr>
            <a:r>
              <a:rPr lang="en-US" sz="8800"/>
              <a:t>È in via di definizione un Avviso </a:t>
            </a:r>
            <a:r>
              <a:rPr lang="it-IT" altLang="en-US" sz="8800"/>
              <a:t>Pubblico </a:t>
            </a:r>
            <a:r>
              <a:rPr lang="en-US" sz="8800"/>
              <a:t>per la gestione ed erogazione dei contributi previsti dal PNRR per agevolare la certificazione delle PMI, per un totale </a:t>
            </a:r>
            <a:r>
              <a:rPr lang="en-US" sz="8800" b="1"/>
              <a:t>di euro 2,5 milioni per la fornitura di servizi di assistenza tecnica e accompagnamento alla certificazione della parità di genere e per un totale di euro 5,5 milioni per l’erogazione dei costi della certificazione della parità di genere. </a:t>
            </a:r>
            <a:r>
              <a:rPr lang="en-US" sz="8800">
                <a:solidFill>
                  <a:srgbClr val="FF0000"/>
                </a:solidFill>
              </a:rPr>
              <a:t>L’erogazione delle risorse è gestita con un meccanismo a sportello fino ad esaurimento degli importi stanziati.</a:t>
            </a:r>
            <a:endParaRPr lang="en-US" sz="8800">
              <a:solidFill>
                <a:srgbClr val="FF0000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507365" y="16668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5" name="Content Placeholder 4" descr="PNNR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43535" y="318135"/>
            <a:ext cx="2164080" cy="13487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F9F0C5-380F-41C2-899A-BAC0F0927E16}" type="slidenum">
              <a:rPr lang="en-US" dirty="0"/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5620" y="721360"/>
            <a:ext cx="1040193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en-US" sz="4000">
                <a:solidFill>
                  <a:schemeClr val="accent1"/>
                </a:solidFill>
              </a:rPr>
              <a:t>Le “nuove” pari opportunità nei contratti pubblici </a:t>
            </a:r>
            <a:br>
              <a:rPr lang="it-IT" altLang="en-US" sz="4000">
                <a:solidFill>
                  <a:schemeClr val="accent1"/>
                </a:solidFill>
              </a:rPr>
            </a:br>
            <a:r>
              <a:rPr lang="it-IT" altLang="en-US" sz="3110">
                <a:solidFill>
                  <a:schemeClr val="accent1"/>
                </a:solidFill>
                <a:sym typeface="+mn-ea"/>
              </a:rPr>
              <a:t>D.Lgs. 31 marzo 2023 n. 36</a:t>
            </a:r>
            <a:endParaRPr lang="it-IT" altLang="en-US" sz="311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97865" y="2741930"/>
            <a:ext cx="8942705" cy="32994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/>
              <a:t>comma 7 dell’art. 108 dispone che : “Al fine di promuovere la parità di genere le stazioni appaltanti prevedono nei bandi di gara, negli avvisi e negli inviti, il maggior punteggio da attribuire alle imprese che attestano, anche a mezzo di autocertificazione, il possesso dei requisiti di cui all’art. 46-bis del codice delle pari opportunità”. </a:t>
            </a:r>
            <a:endParaRPr lang="en-US" sz="2400"/>
          </a:p>
          <a:p>
            <a:r>
              <a:rPr lang="en-US" sz="2400" b="1"/>
              <a:t>ART 46 BIS </a:t>
            </a:r>
            <a:endParaRPr lang="en-US" sz="2400" b="1"/>
          </a:p>
          <a:p>
            <a:pPr marL="0" indent="0">
              <a:buNone/>
            </a:pPr>
            <a:endParaRPr lang="en-US" sz="2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F9F0C5-380F-41C2-899A-BAC0F0927E16}" type="slidenum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1140" y="609600"/>
            <a:ext cx="1040193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en-US" sz="4000">
                <a:solidFill>
                  <a:schemeClr val="accent1"/>
                </a:solidFill>
              </a:rPr>
              <a:t>Le “nuove” pari opportunità nei contratti pubblici </a:t>
            </a:r>
            <a:br>
              <a:rPr lang="it-IT" altLang="en-US" sz="4000">
                <a:solidFill>
                  <a:schemeClr val="accent1"/>
                </a:solidFill>
              </a:rPr>
            </a:br>
            <a:r>
              <a:rPr lang="it-IT" altLang="en-US" sz="3110">
                <a:solidFill>
                  <a:schemeClr val="accent1"/>
                </a:solidFill>
                <a:sym typeface="+mn-ea"/>
              </a:rPr>
              <a:t>D.Lgs. 31 marzo 2023 n. 36</a:t>
            </a:r>
            <a:endParaRPr lang="it-IT" altLang="en-US" sz="311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97865" y="2741930"/>
            <a:ext cx="9459595" cy="32994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/>
              <a:t>ART 46 BIS </a:t>
            </a:r>
            <a:endParaRPr lang="en-US" sz="2400" b="1"/>
          </a:p>
          <a:p>
            <a:r>
              <a:rPr lang="en-US" sz="2400"/>
              <a:t>obbligo di redigere un rapporto ogni 2 anni sulla situazione del personale </a:t>
            </a:r>
            <a:r>
              <a:rPr lang="it-IT" altLang="en-US" sz="2400"/>
              <a:t>ma</a:t>
            </a:r>
            <a:r>
              <a:rPr lang="en-US" sz="2400"/>
              <a:t>schile e femminile </a:t>
            </a:r>
            <a:endParaRPr lang="en-US" sz="2400"/>
          </a:p>
          <a:p>
            <a:r>
              <a:rPr lang="en-US" sz="2400"/>
              <a:t>modalità e criteri di redazione di redazione</a:t>
            </a:r>
            <a:endParaRPr lang="en-US" sz="2400"/>
          </a:p>
          <a:p>
            <a:pPr algn="just"/>
            <a:r>
              <a:rPr lang="en-US" sz="2400"/>
              <a:t>modalità di pubblicità della certificazione della parità </a:t>
            </a:r>
            <a:endParaRPr lang="en-US" sz="2400"/>
          </a:p>
          <a:p>
            <a:r>
              <a:rPr lang="en-US" sz="2400"/>
              <a:t>sanzioni da parte dell’ispettorato per dichiarazioni mendaci e/o incomplete da 1000 € a 5000 € </a:t>
            </a:r>
            <a:endParaRPr lang="en-US" sz="2400"/>
          </a:p>
          <a:p>
            <a:endParaRPr lang="it-IT" sz="2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it-IT" sz="2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F9F0C5-380F-41C2-899A-BAC0F0927E16}" type="slidenum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699" y="403860"/>
            <a:ext cx="8596668" cy="1320800"/>
          </a:xfrm>
        </p:spPr>
        <p:txBody>
          <a:bodyPr/>
          <a:lstStyle/>
          <a:p>
            <a:pPr algn="ctr"/>
            <a:r>
              <a:rPr lang="it-IT" altLang="en-US"/>
              <a:t>ADEMPIMENTI ED OBBLIGHI </a:t>
            </a:r>
            <a:endParaRPr lang="it-IT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545" y="1489075"/>
            <a:ext cx="2591435" cy="4883785"/>
          </a:xfrm>
        </p:spPr>
        <p:txBody>
          <a:bodyPr>
            <a:normAutofit lnSpcReduction="20000"/>
          </a:bodyPr>
          <a:lstStyle/>
          <a:p>
            <a:pPr marL="0" indent="0">
              <a:buNone/>
            </a:pPr>
            <a:endParaRPr lang="it-IT" altLang="en-US"/>
          </a:p>
          <a:p>
            <a:pPr marL="0" indent="0" algn="just">
              <a:buNone/>
            </a:pPr>
            <a:r>
              <a:rPr lang="it-IT" altLang="en-US" sz="2500">
                <a:solidFill>
                  <a:schemeClr val="accent1"/>
                </a:solidFill>
              </a:rPr>
              <a:t>Il rapporto deve essere redatto in modalità esclusivamente telematica tramite il nuovo applicativo informatico disponibile sul portale Servizi Lavoro, operativo a partire dal 23 giugno 2022.</a:t>
            </a:r>
            <a:endParaRPr lang="it-IT" altLang="en-US" sz="2500">
              <a:solidFill>
                <a:schemeClr val="accent1"/>
              </a:solidFill>
            </a:endParaRPr>
          </a:p>
          <a:p>
            <a:endParaRPr lang="it-IT" altLang="en-US" sz="250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6450" y="1724660"/>
            <a:ext cx="7885430" cy="44634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en-US" sz="2400" b="1">
                <a:solidFill>
                  <a:schemeClr val="accent1"/>
                </a:solidFill>
              </a:rPr>
              <a:t>Ministero del lalvoro e delle politiche sociale </a:t>
            </a:r>
            <a:endParaRPr lang="it-IT" altLang="en-US" sz="2400" b="1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it-IT" altLang="en-US" sz="2400" b="1">
                <a:solidFill>
                  <a:schemeClr val="tx1"/>
                </a:solidFill>
              </a:rPr>
              <a:t>l Decreto Interministeriale del 29 marzo 2022 (che abroga il precedente D.M. 3 maggio 2018) e il relativo Allegato A definiscono le modalità per la redazione del rapporto sulla situazione del personale maschile e femminile da parte delle aziende pubbliche e private che occupano oltre 50 dipendenti. Va precisato che il rapporto deve essere redatto sia in relazione al complesso delle unità produttive e delle dipendenze, sia in riferimento a ciascuna unità produttiva con più di 50 dipendenti. </a:t>
            </a:r>
            <a:endParaRPr lang="it-IT" altLang="en-US" sz="2400" b="1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altLang="en-US" sz="2400" b="1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F9F0C5-380F-41C2-899A-BAC0F0927E16}" type="slidenum">
              <a:rPr lang="en-US" dirty="0"/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299" y="467995"/>
            <a:ext cx="8596668" cy="1320800"/>
          </a:xfrm>
        </p:spPr>
        <p:txBody>
          <a:bodyPr/>
          <a:lstStyle/>
          <a:p>
            <a:pPr algn="ctr"/>
            <a:r>
              <a:rPr lang="it-IT" altLang="en-US"/>
              <a:t>ADEMPIMENTI ED OBBLIGHI &amp; SANZIONI </a:t>
            </a:r>
            <a:endParaRPr lang="it-IT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0815" y="1613535"/>
            <a:ext cx="10674985" cy="2688590"/>
          </a:xfrm>
        </p:spPr>
        <p:txBody>
          <a:bodyPr>
            <a:normAutofit fontScale="25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altLang="en-US" sz="8800">
                <a:solidFill>
                  <a:schemeClr val="tx1"/>
                </a:solidFill>
              </a:rPr>
              <a:t>La mancata trasmissione – anche dopo l’invito alla regolarizzazione da parte dell’Ispettorato del Lavoro competente per territorio – comporta l’applicazione delle sanzioni di cui all’art. 11 del D.P.R. 19 marzo 1955, n. 520; se </a:t>
            </a:r>
            <a:r>
              <a:rPr lang="it-IT" altLang="en-US" sz="8800" b="1">
                <a:solidFill>
                  <a:schemeClr val="tx1"/>
                </a:solidFill>
              </a:rPr>
              <a:t>l’inottemperanza si protrae per oltre 12 mesi, è disposta la sospensione per un anno dei benefici contributivi eventualmente goduti dall’azienda </a:t>
            </a:r>
            <a:r>
              <a:rPr lang="it-IT" altLang="en-US" sz="8800">
                <a:solidFill>
                  <a:schemeClr val="tx1"/>
                </a:solidFill>
              </a:rPr>
              <a:t>(art. 46, comma 4, D.Lgs. 11 aprile 2006, n. 198). L’Ispettorato Nazionale del Lavoro verifica la veridicità dei rapporti e, in caso di rapporto mendace o incompleto, è prevista l’applicazione </a:t>
            </a:r>
            <a:r>
              <a:rPr lang="it-IT" altLang="en-US" sz="8800" b="1">
                <a:solidFill>
                  <a:schemeClr val="tx1"/>
                </a:solidFill>
              </a:rPr>
              <a:t>della sanzione amministrativa pecuniaria da 1.000 a 5.000 euro (art. 46, comma 4 bis, D.Lgs. 11 aprile 2006, n. 198).</a:t>
            </a:r>
            <a:endParaRPr lang="it-IT" altLang="en-US" sz="8800" b="1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it-IT" altLang="en-US" sz="9600" b="1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it-IT" altLang="en-US" sz="9600" b="1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F9F0C5-380F-41C2-899A-BAC0F0927E16}" type="slidenum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545" y="609600"/>
            <a:ext cx="9295765" cy="1320800"/>
          </a:xfrm>
        </p:spPr>
        <p:txBody>
          <a:bodyPr>
            <a:normAutofit fontScale="90000"/>
          </a:bodyPr>
          <a:lstStyle/>
          <a:p>
            <a:pPr algn="ctr">
              <a:buClrTx/>
              <a:buSzTx/>
              <a:buFontTx/>
            </a:pPr>
            <a:r>
              <a:rPr lang="it-IT" altLang="en-US" sz="4000"/>
              <a:t>Le “nuove” pari opportunità nei contratti pubblici </a:t>
            </a:r>
            <a:br>
              <a:rPr lang="it-IT" altLang="en-US" sz="4000"/>
            </a:br>
            <a:r>
              <a:rPr lang="it-IT" altLang="en-US" sz="3110">
                <a:sym typeface="+mn-ea"/>
              </a:rPr>
              <a:t>D.Lgs. 31 marzo 2023 n. 36</a:t>
            </a:r>
            <a:endParaRPr lang="it-IT" altLang="en-US" sz="311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77545" y="2160905"/>
            <a:ext cx="8963025" cy="38804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/>
              <a:t>La certificazione ottenuta con la procedura UNI/PdR 125:2022 verrà inoltre equiparata al rating di legalità o all’attestazione relativa al modello 231 ai fini dello sconto sulla garanzia provvisoria ridotta </a:t>
            </a:r>
            <a:r>
              <a:rPr lang="it-IT" altLang="en-US" sz="2400" b="1"/>
              <a:t>tra il</a:t>
            </a:r>
            <a:r>
              <a:rPr lang="en-US" sz="2400" b="1"/>
              <a:t> 20</a:t>
            </a:r>
            <a:r>
              <a:rPr lang="it-IT" altLang="en-US" sz="2400" b="1"/>
              <a:t>% ed il 30%</a:t>
            </a:r>
            <a:endParaRPr lang="en-US" sz="24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F9F0C5-380F-41C2-899A-BAC0F0927E16}" type="slidenum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Certificazione sulla parità di genere </a:t>
            </a:r>
            <a:br>
              <a:rPr lang="it-IT" b="1" dirty="0">
                <a:solidFill>
                  <a:schemeClr val="accent1"/>
                </a:solidFill>
              </a:rPr>
            </a:br>
            <a:r>
              <a:rPr lang="it-IT" b="1" dirty="0">
                <a:solidFill>
                  <a:schemeClr val="accent1"/>
                </a:solidFill>
              </a:rPr>
              <a:t>UNI </a:t>
            </a:r>
            <a:r>
              <a:rPr lang="it-IT" b="1" dirty="0" err="1">
                <a:solidFill>
                  <a:schemeClr val="accent1"/>
                </a:solidFill>
              </a:rPr>
              <a:t>PdR</a:t>
            </a:r>
            <a:r>
              <a:rPr lang="it-IT" b="1" dirty="0">
                <a:solidFill>
                  <a:schemeClr val="accent1"/>
                </a:solidFill>
              </a:rPr>
              <a:t> 125:2022 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/>
          <p:nvPr>
            <p:ph sz="half" idx="1"/>
          </p:nvPr>
        </p:nvSpPr>
        <p:spPr>
          <a:xfrm>
            <a:off x="677545" y="2160905"/>
            <a:ext cx="6039485" cy="3333115"/>
          </a:xfrm>
        </p:spPr>
        <p:txBody>
          <a:bodyPr/>
          <a:p>
            <a:pPr algn="just"/>
            <a:r>
              <a:rPr lang="it-IT" altLang="en-US" sz="3600"/>
              <a:t>R</a:t>
            </a:r>
            <a:r>
              <a:rPr lang="en-US" sz="3600"/>
              <a:t>idurre il divario di genere in tutte le aree maggiormente critiche per la crescita professionale delle donne.</a:t>
            </a:r>
            <a:endParaRPr lang="en-US" sz="3600"/>
          </a:p>
        </p:txBody>
      </p:sp>
      <p:pic>
        <p:nvPicPr>
          <p:cNvPr id="2" name="Immagine 1" descr="Home del sito Certificazione della parità di genere"/>
          <p:cNvPicPr>
            <a:picLocks noChangeAspect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40" y="2289175"/>
            <a:ext cx="2279650" cy="2289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F9F0C5-380F-41C2-899A-BAC0F0927E16}" type="slidenum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1030" y="1669415"/>
            <a:ext cx="9560560" cy="3880485"/>
          </a:xfrm>
        </p:spPr>
        <p:txBody>
          <a:bodyPr>
            <a:normAutofit fontScale="25000"/>
          </a:bodyPr>
          <a:lstStyle/>
          <a:p>
            <a:pPr marL="0" indent="0">
              <a:buNone/>
            </a:pPr>
            <a:endParaRPr lang="it-IT" sz="1800" kern="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9600" b="1"/>
              <a:t>Partendo dalla disciplina relativa agli affidamenti finanziate con risorse PNRR/PNC:</a:t>
            </a:r>
            <a:endParaRPr lang="it-IT" sz="9600" kern="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9600"/>
              <a:t>Obblighi di trasmissione documentale in fase di gara e a seguito di aggiudicazione (art. 47, commi 2, 3 e 3-bis, D.L. 31 maggio 2021, n. 77, convertito con modificazioni dalla Legge 29 luglio 2021, n. 108).</a:t>
            </a:r>
            <a:endParaRPr lang="en-US" sz="960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9600" b="1"/>
              <a:t>tali obblighi persisitono anche per le imprese che superano i 15 dipendenti entro 6 mesi dalla chiusura del cantiere </a:t>
            </a:r>
            <a:endParaRPr lang="en-US" sz="9600" b="1"/>
          </a:p>
          <a:p>
            <a:pPr marL="0" indent="0">
              <a:buNone/>
            </a:pPr>
            <a:endParaRPr lang="it-IT" sz="9600" kern="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olo 1"/>
          <p:cNvSpPr>
            <a:spLocks noGrp="1"/>
          </p:cNvSpPr>
          <p:nvPr/>
        </p:nvSpPr>
        <p:spPr>
          <a:xfrm>
            <a:off x="804334" y="736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altLang="en-US"/>
              <a:t>Le “nuove” pari opportunità nei contratti pubblici </a:t>
            </a:r>
            <a:br>
              <a:rPr lang="it-IT" altLang="en-US"/>
            </a:br>
            <a:endParaRPr lang="it-IT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F9F0C5-380F-41C2-899A-BAC0F0927E16}" type="slidenum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545" y="609600"/>
            <a:ext cx="9732645" cy="1261110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en-US" sz="4000">
                <a:sym typeface="+mn-ea"/>
              </a:rPr>
              <a:t>Le “nuove” pari opportunità nei contratti </a:t>
            </a:r>
            <a:br>
              <a:rPr lang="it-IT" altLang="en-US" sz="4000">
                <a:sym typeface="+mn-ea"/>
              </a:rPr>
            </a:br>
            <a:r>
              <a:rPr lang="it-IT" altLang="en-US" sz="4000">
                <a:sym typeface="+mn-ea"/>
              </a:rPr>
              <a:t>pubblici</a:t>
            </a:r>
            <a:br>
              <a:rPr lang="it-IT" altLang="en-US" sz="4000" kern="0" dirty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</a:br>
            <a:br>
              <a:rPr lang="it-IT" altLang="en-US" dirty="0">
                <a:sym typeface="+mn-ea"/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63103" y="5230842"/>
            <a:ext cx="9162080" cy="1427672"/>
          </a:xfrm>
        </p:spPr>
        <p:txBody>
          <a:bodyPr/>
          <a:lstStyle/>
          <a:p>
            <a:endParaRPr lang="en-US" dirty="0">
              <a:sym typeface="+mn-ea"/>
            </a:endParaRPr>
          </a:p>
          <a:p>
            <a:endParaRPr lang="en-US" dirty="0">
              <a:sym typeface="+mn-ea"/>
            </a:endParaRPr>
          </a:p>
          <a:p>
            <a:endParaRPr lang="en-US" dirty="0">
              <a:sym typeface="+mn-ea"/>
            </a:endParaRPr>
          </a:p>
          <a:p>
            <a:endParaRPr lang="en-US" dirty="0">
              <a:sym typeface="+mn-ea"/>
            </a:endParaRPr>
          </a:p>
          <a:p>
            <a:endParaRPr lang="en-US" dirty="0" err="1">
              <a:sym typeface="+mn-ea"/>
            </a:endParaRPr>
          </a:p>
          <a:p>
            <a:endParaRPr lang="en-US" dirty="0" err="1">
              <a:sym typeface="+mn-ea"/>
            </a:endParaRPr>
          </a:p>
          <a:p>
            <a:endParaRPr lang="en-US" b="1" dirty="0" err="1">
              <a:sym typeface="+mn-ea"/>
            </a:endParaRPr>
          </a:p>
          <a:p>
            <a:r>
              <a:rPr lang="en-US" b="1" dirty="0" err="1">
                <a:sym typeface="+mn-ea"/>
              </a:rPr>
              <a:t>Inserimento</a:t>
            </a:r>
            <a:r>
              <a:rPr lang="en-US" b="1" dirty="0">
                <a:sym typeface="+mn-ea"/>
              </a:rPr>
              <a:t> di </a:t>
            </a:r>
            <a:r>
              <a:rPr lang="en-US" b="1" dirty="0" err="1">
                <a:sym typeface="+mn-ea"/>
              </a:rPr>
              <a:t>clausole</a:t>
            </a:r>
            <a:r>
              <a:rPr lang="en-US" b="1" dirty="0">
                <a:sym typeface="+mn-ea"/>
              </a:rPr>
              <a:t> </a:t>
            </a:r>
            <a:r>
              <a:rPr lang="en-US" b="1" dirty="0" err="1">
                <a:sym typeface="+mn-ea"/>
              </a:rPr>
              <a:t>nella</a:t>
            </a:r>
            <a:r>
              <a:rPr lang="en-US" b="1" dirty="0">
                <a:sym typeface="+mn-ea"/>
              </a:rPr>
              <a:t> lex </a:t>
            </a:r>
            <a:r>
              <a:rPr lang="en-US" b="1" dirty="0" err="1">
                <a:sym typeface="+mn-ea"/>
              </a:rPr>
              <a:t>specialis</a:t>
            </a:r>
            <a:r>
              <a:rPr lang="en-US" b="1" dirty="0">
                <a:sym typeface="+mn-ea"/>
              </a:rPr>
              <a:t> in </a:t>
            </a:r>
            <a:r>
              <a:rPr lang="en-US" b="1" dirty="0" err="1">
                <a:sym typeface="+mn-ea"/>
              </a:rPr>
              <a:t>materia</a:t>
            </a:r>
            <a:r>
              <a:rPr lang="en-US" b="1" dirty="0">
                <a:sym typeface="+mn-ea"/>
              </a:rPr>
              <a:t> di </a:t>
            </a:r>
            <a:r>
              <a:rPr lang="en-US" b="1" dirty="0" err="1">
                <a:sym typeface="+mn-ea"/>
              </a:rPr>
              <a:t>parità</a:t>
            </a:r>
            <a:r>
              <a:rPr lang="en-US" b="1" dirty="0">
                <a:sym typeface="+mn-ea"/>
              </a:rPr>
              <a:t> di </a:t>
            </a:r>
            <a:r>
              <a:rPr lang="en-US" b="1" dirty="0" err="1">
                <a:sym typeface="+mn-ea"/>
              </a:rPr>
              <a:t>genere</a:t>
            </a:r>
            <a:r>
              <a:rPr lang="en-US" b="1" dirty="0">
                <a:sym typeface="+mn-ea"/>
              </a:rPr>
              <a:t> (art. 47, comma 4, prima </a:t>
            </a:r>
            <a:r>
              <a:rPr lang="en-US" b="1" dirty="0" err="1">
                <a:sym typeface="+mn-ea"/>
              </a:rPr>
              <a:t>parte</a:t>
            </a:r>
            <a:r>
              <a:rPr lang="en-US" b="1" dirty="0">
                <a:sym typeface="+mn-ea"/>
              </a:rPr>
              <a:t>, D.L. 77/2021).</a:t>
            </a:r>
            <a:endParaRPr lang="en-US" b="1" dirty="0"/>
          </a:p>
          <a:p>
            <a:endParaRPr lang="it-IT" alt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6880" y="1870710"/>
            <a:ext cx="10557510" cy="203581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In </a:t>
            </a:r>
            <a:r>
              <a:rPr lang="en-US" sz="2400" dirty="0" err="1"/>
              <a:t>linea</a:t>
            </a:r>
            <a:r>
              <a:rPr lang="en-US" sz="2400" dirty="0"/>
              <a:t> </a:t>
            </a:r>
            <a:r>
              <a:rPr lang="en-US" sz="2400" dirty="0" err="1"/>
              <a:t>generale</a:t>
            </a:r>
            <a:r>
              <a:rPr lang="en-US" sz="2400" dirty="0"/>
              <a:t>, è </a:t>
            </a:r>
            <a:r>
              <a:rPr lang="en-US" sz="2400" dirty="0" err="1"/>
              <a:t>previsto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le </a:t>
            </a:r>
            <a:r>
              <a:rPr lang="en-US" sz="2400" dirty="0" err="1"/>
              <a:t>Stazioni</a:t>
            </a:r>
            <a:r>
              <a:rPr lang="en-US" sz="2400" dirty="0"/>
              <a:t> </a:t>
            </a:r>
            <a:r>
              <a:rPr lang="en-US" sz="2400" dirty="0" err="1"/>
              <a:t>Appaltanti</a:t>
            </a:r>
            <a:r>
              <a:rPr lang="en-US" sz="2400" dirty="0"/>
              <a:t> </a:t>
            </a:r>
            <a:r>
              <a:rPr lang="en-US" sz="2400" dirty="0" err="1"/>
              <a:t>inseriscano</a:t>
            </a:r>
            <a:r>
              <a:rPr lang="en-US" sz="2400" dirty="0"/>
              <a:t> </a:t>
            </a:r>
            <a:r>
              <a:rPr lang="en-US" sz="2400" dirty="0" err="1"/>
              <a:t>nella</a:t>
            </a:r>
            <a:r>
              <a:rPr lang="en-US" sz="2400" dirty="0"/>
              <a:t> lex </a:t>
            </a:r>
            <a:r>
              <a:rPr lang="en-US" sz="2400" dirty="0" err="1"/>
              <a:t>specialis</a:t>
            </a:r>
            <a:r>
              <a:rPr lang="en-US" sz="2400" dirty="0"/>
              <a:t> </a:t>
            </a:r>
            <a:r>
              <a:rPr lang="en-US" sz="2400" dirty="0" err="1"/>
              <a:t>clausole</a:t>
            </a:r>
            <a:r>
              <a:rPr lang="en-US" sz="2400" dirty="0"/>
              <a:t> </a:t>
            </a:r>
            <a:r>
              <a:rPr lang="en-US" sz="2400" dirty="0" err="1"/>
              <a:t>riguardanti</a:t>
            </a:r>
            <a:r>
              <a:rPr lang="en-US" sz="2400" dirty="0"/>
              <a:t> “</a:t>
            </a:r>
            <a:r>
              <a:rPr lang="en-US" sz="2400" dirty="0" err="1"/>
              <a:t>requisiti</a:t>
            </a:r>
            <a:r>
              <a:rPr lang="en-US" sz="2400" dirty="0"/>
              <a:t> </a:t>
            </a:r>
            <a:r>
              <a:rPr lang="en-US" sz="2400" dirty="0" err="1"/>
              <a:t>necessari</a:t>
            </a:r>
            <a:r>
              <a:rPr lang="en-US" sz="2400" dirty="0"/>
              <a:t>” e come “</a:t>
            </a:r>
            <a:r>
              <a:rPr lang="en-US" sz="2400" dirty="0" err="1"/>
              <a:t>requisiti</a:t>
            </a:r>
            <a:r>
              <a:rPr lang="en-US" sz="2400" dirty="0"/>
              <a:t> </a:t>
            </a:r>
            <a:r>
              <a:rPr lang="en-US" sz="2400" dirty="0" err="1"/>
              <a:t>premiali</a:t>
            </a:r>
            <a:r>
              <a:rPr lang="en-US" sz="2400" dirty="0"/>
              <a:t> </a:t>
            </a:r>
            <a:r>
              <a:rPr lang="en-US" sz="2400" dirty="0" err="1"/>
              <a:t>dell'offerta</a:t>
            </a:r>
            <a:r>
              <a:rPr lang="en-US" sz="2400" dirty="0"/>
              <a:t>”, volti a </a:t>
            </a:r>
            <a:r>
              <a:rPr lang="en-US" sz="2400" dirty="0" err="1"/>
              <a:t>promuovere</a:t>
            </a:r>
            <a:r>
              <a:rPr lang="en-US" sz="2400" dirty="0"/>
              <a:t> </a:t>
            </a:r>
            <a:r>
              <a:rPr lang="en-US" sz="2400" dirty="0" err="1"/>
              <a:t>l'imprenditoria</a:t>
            </a:r>
            <a:r>
              <a:rPr lang="en-US" sz="2400" dirty="0"/>
              <a:t> </a:t>
            </a:r>
            <a:r>
              <a:rPr lang="en-US" sz="2400" dirty="0" err="1"/>
              <a:t>giovanile</a:t>
            </a:r>
            <a:r>
              <a:rPr lang="en-US" sz="2400" dirty="0"/>
              <a:t>, </a:t>
            </a:r>
            <a:r>
              <a:rPr lang="en-US" sz="2400" dirty="0" err="1"/>
              <a:t>l'inclusione</a:t>
            </a:r>
            <a:r>
              <a:rPr lang="en-US" sz="2400" dirty="0"/>
              <a:t> </a:t>
            </a:r>
            <a:r>
              <a:rPr lang="en-US" sz="2400" dirty="0" err="1"/>
              <a:t>lavorativa</a:t>
            </a:r>
            <a:r>
              <a:rPr lang="en-US" sz="2400" dirty="0"/>
              <a:t> </a:t>
            </a:r>
            <a:r>
              <a:rPr lang="en-US" sz="2400" dirty="0" err="1"/>
              <a:t>delle</a:t>
            </a:r>
            <a:r>
              <a:rPr lang="en-US" sz="2400" dirty="0"/>
              <a:t> </a:t>
            </a:r>
            <a:r>
              <a:rPr lang="en-US" sz="2400" dirty="0" err="1"/>
              <a:t>persone</a:t>
            </a:r>
            <a:r>
              <a:rPr lang="en-US" sz="2400" dirty="0"/>
              <a:t> </a:t>
            </a:r>
            <a:r>
              <a:rPr lang="en-US" sz="2400" dirty="0" err="1"/>
              <a:t>disabili</a:t>
            </a:r>
            <a:r>
              <a:rPr lang="en-US" sz="2400" dirty="0"/>
              <a:t>, la </a:t>
            </a:r>
            <a:r>
              <a:rPr lang="en-US" sz="2400" dirty="0" err="1"/>
              <a:t>parità</a:t>
            </a:r>
            <a:r>
              <a:rPr lang="en-US" sz="2400" dirty="0"/>
              <a:t> di </a:t>
            </a:r>
            <a:r>
              <a:rPr lang="en-US" sz="2400" dirty="0" err="1"/>
              <a:t>genere</a:t>
            </a:r>
            <a:r>
              <a:rPr lang="en-US" sz="2400" dirty="0"/>
              <a:t> e </a:t>
            </a:r>
            <a:r>
              <a:rPr lang="en-US" sz="2400" dirty="0" err="1"/>
              <a:t>l'assunzione</a:t>
            </a:r>
            <a:r>
              <a:rPr lang="en-US" sz="2400" dirty="0"/>
              <a:t> di </a:t>
            </a:r>
            <a:r>
              <a:rPr lang="en-US" sz="2400" dirty="0" err="1"/>
              <a:t>giovani</a:t>
            </a:r>
            <a:r>
              <a:rPr lang="en-US" sz="2400" dirty="0"/>
              <a:t>, con </a:t>
            </a:r>
            <a:r>
              <a:rPr lang="en-US" sz="2400" dirty="0" err="1"/>
              <a:t>età</a:t>
            </a:r>
            <a:r>
              <a:rPr lang="en-US" sz="2400" dirty="0"/>
              <a:t> </a:t>
            </a:r>
            <a:r>
              <a:rPr lang="en-US" sz="2400" dirty="0" err="1"/>
              <a:t>inferiore</a:t>
            </a:r>
            <a:r>
              <a:rPr lang="en-US" sz="2400" dirty="0"/>
              <a:t> a </a:t>
            </a:r>
            <a:r>
              <a:rPr lang="en-US" sz="2400" dirty="0" err="1"/>
              <a:t>trentasei</a:t>
            </a:r>
            <a:r>
              <a:rPr lang="en-US" sz="2400" dirty="0"/>
              <a:t> anni, e </a:t>
            </a:r>
            <a:r>
              <a:rPr lang="en-US" sz="2400" dirty="0" err="1"/>
              <a:t>donne</a:t>
            </a:r>
            <a:r>
              <a:rPr lang="en-US" sz="2400" dirty="0"/>
              <a:t>;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altLang="en-US" sz="4000">
                <a:sym typeface="+mn-ea"/>
              </a:rPr>
              <a:t>Le “nuove” pari opportunità nei contratti pubblici</a:t>
            </a:r>
            <a:br>
              <a:rPr lang="it-IT" altLang="en-US" sz="4000">
                <a:sym typeface="+mn-ea"/>
              </a:rPr>
            </a:br>
            <a:br>
              <a:rPr lang="it-IT" altLang="en-US" dirty="0">
                <a:sym typeface="+mn-ea"/>
              </a:rPr>
            </a:br>
            <a:br>
              <a:rPr lang="it-IT" altLang="en-US" dirty="0">
                <a:sym typeface="+mn-ea"/>
              </a:rPr>
            </a:br>
            <a:br>
              <a:rPr lang="it-IT" alt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17137" y="1995805"/>
            <a:ext cx="9151620" cy="1032510"/>
          </a:xfrm>
        </p:spPr>
        <p:txBody>
          <a:bodyPr/>
          <a:lstStyle/>
          <a:p>
            <a:endParaRPr lang="en-US" dirty="0">
              <a:sym typeface="+mn-ea"/>
            </a:endParaRPr>
          </a:p>
          <a:p>
            <a:r>
              <a:rPr lang="en-US" dirty="0" err="1">
                <a:sym typeface="+mn-ea"/>
              </a:rPr>
              <a:t>Possibili misure premiali da inserire nella lex specialis (art. 47, comma 5, D.L. 77/2021).</a:t>
            </a:r>
            <a:endParaRPr lang="en-US" dirty="0" err="1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07770" y="3093720"/>
            <a:ext cx="8154670" cy="3201035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/>
              <a:t>La norma individua alcuni possibili criteri premiali, quali, a titolo esemplificativo:</a:t>
            </a:r>
            <a:endParaRPr lang="en-US"/>
          </a:p>
          <a:p>
            <a:pPr>
              <a:buFont typeface="Wingdings" panose="05000000000000000000" charset="0"/>
              <a:buChar char="Ø"/>
            </a:pPr>
            <a:r>
              <a:rPr lang="en-US"/>
              <a:t>utilizzo o impegno ad utilizzare specifici strumenti di conciliazione delle esigenze di cura, di vita e di lavoro per i propri dipendenti, nonché modalità innovative di organizzazione del lavoro;</a:t>
            </a:r>
            <a:endParaRPr lang="en-US"/>
          </a:p>
          <a:p>
            <a:pPr>
              <a:buFont typeface="Wingdings" panose="05000000000000000000" charset="0"/>
              <a:buChar char="Ø"/>
            </a:pPr>
            <a:r>
              <a:rPr lang="en-US"/>
              <a:t>impegno ad assumere giovani con età inferiore a trentasei anni e donne per l’esecuzione del contratto o per la realizzazione di attività ad esso connesse o strumentali;</a:t>
            </a:r>
            <a:endParaRPr lang="en-US"/>
          </a:p>
          <a:p>
            <a:pPr>
              <a:buFont typeface="Wingdings" panose="05000000000000000000" charset="0"/>
              <a:buChar char="Ø"/>
            </a:pPr>
            <a:r>
              <a:rPr lang="en-US"/>
              <a:t>adozione di specifiche misure per promuovere le pari opportunità generazionali e di genere, anche tenendo conto del rapporto tra uomini e donne nelle assunzioni, nei livelli retributivi e nel conferimento di incarichi apicali.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07770" y="3093720"/>
            <a:ext cx="8154670" cy="215773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Le </a:t>
            </a:r>
            <a:r>
              <a:rPr lang="en-US" dirty="0" err="1"/>
              <a:t>Stazioni</a:t>
            </a:r>
            <a:r>
              <a:rPr lang="en-US" dirty="0"/>
              <a:t> </a:t>
            </a:r>
            <a:r>
              <a:rPr lang="en-US" dirty="0" err="1"/>
              <a:t>Appaltanti</a:t>
            </a:r>
            <a:r>
              <a:rPr lang="en-US" dirty="0"/>
              <a:t> </a:t>
            </a:r>
            <a:r>
              <a:rPr lang="en-US" dirty="0" err="1"/>
              <a:t>prevedono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 lex </a:t>
            </a:r>
            <a:r>
              <a:rPr lang="en-US" dirty="0" err="1"/>
              <a:t>specialis</a:t>
            </a:r>
            <a:r>
              <a:rPr lang="en-US" dirty="0"/>
              <a:t> </a:t>
            </a:r>
            <a:r>
              <a:rPr lang="en-US" dirty="0" err="1"/>
              <a:t>l'obbligo</a:t>
            </a:r>
            <a:r>
              <a:rPr lang="en-US" dirty="0"/>
              <a:t> per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operatori</a:t>
            </a:r>
            <a:r>
              <a:rPr lang="en-US" dirty="0"/>
              <a:t> di </a:t>
            </a:r>
            <a:r>
              <a:rPr lang="en-US" dirty="0" err="1"/>
              <a:t>assicurare</a:t>
            </a:r>
            <a:r>
              <a:rPr lang="en-US" dirty="0"/>
              <a:t>, in </a:t>
            </a:r>
            <a:r>
              <a:rPr lang="en-US" dirty="0" err="1"/>
              <a:t>caso</a:t>
            </a:r>
            <a:r>
              <a:rPr lang="en-US" dirty="0"/>
              <a:t> di </a:t>
            </a:r>
            <a:r>
              <a:rPr lang="en-US" dirty="0" err="1"/>
              <a:t>aggiudicazione</a:t>
            </a:r>
            <a:r>
              <a:rPr lang="en-US" dirty="0"/>
              <a:t> del </a:t>
            </a:r>
            <a:r>
              <a:rPr lang="en-US" dirty="0" err="1"/>
              <a:t>contratto</a:t>
            </a:r>
            <a:r>
              <a:rPr lang="en-US" dirty="0"/>
              <a:t>, </a:t>
            </a:r>
            <a:r>
              <a:rPr lang="en-US" dirty="0" err="1"/>
              <a:t>una</a:t>
            </a:r>
            <a:r>
              <a:rPr lang="en-US" dirty="0"/>
              <a:t> quota </a:t>
            </a:r>
            <a:r>
              <a:rPr lang="en-US" dirty="0" err="1"/>
              <a:t>pari</a:t>
            </a:r>
            <a:r>
              <a:rPr lang="en-US" dirty="0"/>
              <a:t> </a:t>
            </a:r>
            <a:r>
              <a:rPr lang="en-US" dirty="0" err="1"/>
              <a:t>almeno</a:t>
            </a:r>
            <a:r>
              <a:rPr lang="en-US" dirty="0"/>
              <a:t> al 30 per cento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assunzioni</a:t>
            </a:r>
            <a:r>
              <a:rPr lang="en-US" dirty="0"/>
              <a:t> </a:t>
            </a:r>
            <a:r>
              <a:rPr lang="en-US" dirty="0" err="1"/>
              <a:t>necessarie</a:t>
            </a:r>
            <a:r>
              <a:rPr lang="en-US" dirty="0"/>
              <a:t> per </a:t>
            </a:r>
            <a:r>
              <a:rPr lang="en-US" dirty="0" err="1"/>
              <a:t>l'esecuzione</a:t>
            </a:r>
            <a:r>
              <a:rPr lang="en-US" dirty="0"/>
              <a:t> del </a:t>
            </a:r>
            <a:r>
              <a:rPr lang="en-US" dirty="0" err="1"/>
              <a:t>contratto</a:t>
            </a:r>
            <a:r>
              <a:rPr lang="en-US" dirty="0"/>
              <a:t> o per la </a:t>
            </a:r>
            <a:r>
              <a:rPr lang="en-US" dirty="0" err="1"/>
              <a:t>realizzazione</a:t>
            </a:r>
            <a:r>
              <a:rPr lang="en-US" dirty="0"/>
              <a:t> di </a:t>
            </a:r>
            <a:r>
              <a:rPr lang="en-US" dirty="0" err="1"/>
              <a:t>attività</a:t>
            </a:r>
            <a:r>
              <a:rPr lang="en-US" dirty="0"/>
              <a:t> ad </a:t>
            </a:r>
            <a:r>
              <a:rPr lang="en-US" dirty="0" err="1"/>
              <a:t>esso</a:t>
            </a:r>
            <a:r>
              <a:rPr lang="en-US" dirty="0"/>
              <a:t> </a:t>
            </a:r>
            <a:r>
              <a:rPr lang="en-US" dirty="0" err="1"/>
              <a:t>connesse</a:t>
            </a:r>
            <a:r>
              <a:rPr lang="en-US" dirty="0"/>
              <a:t> o </a:t>
            </a:r>
            <a:r>
              <a:rPr lang="en-US" dirty="0" err="1"/>
              <a:t>strumentali</a:t>
            </a:r>
            <a:r>
              <a:rPr lang="en-US" dirty="0"/>
              <a:t>, </a:t>
            </a:r>
            <a:r>
              <a:rPr lang="en-US" dirty="0" err="1"/>
              <a:t>sia</a:t>
            </a:r>
            <a:r>
              <a:rPr lang="en-US" dirty="0"/>
              <a:t> </a:t>
            </a:r>
            <a:r>
              <a:rPr lang="en-US" dirty="0" err="1"/>
              <a:t>all'occupazione</a:t>
            </a:r>
            <a:r>
              <a:rPr lang="en-US" dirty="0"/>
              <a:t> </a:t>
            </a:r>
            <a:r>
              <a:rPr lang="en-US" dirty="0" err="1"/>
              <a:t>giovanile</a:t>
            </a:r>
            <a:r>
              <a:rPr lang="en-US" dirty="0"/>
              <a:t> </a:t>
            </a:r>
            <a:r>
              <a:rPr lang="en-US" dirty="0" err="1"/>
              <a:t>sia</a:t>
            </a:r>
            <a:r>
              <a:rPr lang="en-US" dirty="0"/>
              <a:t> </a:t>
            </a:r>
            <a:r>
              <a:rPr lang="en-US" dirty="0" err="1"/>
              <a:t>all'occupazione</a:t>
            </a:r>
            <a:r>
              <a:rPr lang="en-US" dirty="0"/>
              <a:t> </a:t>
            </a:r>
            <a:r>
              <a:rPr lang="en-US" dirty="0" err="1"/>
              <a:t>femminile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2" name="Text Box 1"/>
          <p:cNvSpPr txBox="1"/>
          <p:nvPr/>
        </p:nvSpPr>
        <p:spPr>
          <a:xfrm>
            <a:off x="4651375" y="5251450"/>
            <a:ext cx="5131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>
                <a:solidFill>
                  <a:schemeClr val="accent5"/>
                </a:solidFill>
              </a:rPr>
              <a:t>Sul punto, le Linee guida del 7 dicembre</a:t>
            </a:r>
            <a:r>
              <a:rPr lang="en-US" b="1">
                <a:solidFill>
                  <a:schemeClr val="accent5"/>
                </a:solidFill>
              </a:rPr>
              <a:t> 2021</a:t>
            </a:r>
            <a:endParaRPr lang="en-US" b="1">
              <a:solidFill>
                <a:schemeClr val="accent5"/>
              </a:solidFill>
            </a:endParaRPr>
          </a:p>
        </p:txBody>
      </p:sp>
      <p:sp>
        <p:nvSpPr>
          <p:cNvPr id="3" name="Title 3"/>
          <p:cNvSpPr>
            <a:spLocks noGrp="1"/>
          </p:cNvSpPr>
          <p:nvPr/>
        </p:nvSpPr>
        <p:spPr>
          <a:xfrm>
            <a:off x="1072939" y="70104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altLang="en-US" sz="14400">
                <a:sym typeface="+mn-ea"/>
              </a:rPr>
              <a:t>Le “nuove” pari opportunità nei contratti pubblici</a:t>
            </a:r>
            <a:br>
              <a:rPr lang="it-IT" altLang="en-US" sz="14400">
                <a:sym typeface="+mn-ea"/>
              </a:rPr>
            </a:br>
            <a:br>
              <a:rPr lang="it-IT" altLang="en-US" sz="14400" dirty="0">
                <a:sym typeface="+mn-ea"/>
              </a:rPr>
            </a:br>
            <a:br>
              <a:rPr lang="it-IT" altLang="en-US" dirty="0">
                <a:sym typeface="+mn-ea"/>
              </a:rPr>
            </a:br>
            <a:br>
              <a:rPr lang="it-IT" altLang="en-US" dirty="0"/>
            </a:br>
            <a:endParaRPr lang="en-US" dirty="0"/>
          </a:p>
        </p:txBody>
      </p:sp>
      <p:sp>
        <p:nvSpPr>
          <p:cNvPr id="9" name="Text Box 8"/>
          <p:cNvSpPr txBox="1"/>
          <p:nvPr/>
        </p:nvSpPr>
        <p:spPr>
          <a:xfrm>
            <a:off x="833755" y="2291715"/>
            <a:ext cx="979360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it-IT" altLang="en-US" sz="2200" b="1" dirty="0" err="1">
                <a:sym typeface="+mn-ea"/>
              </a:rPr>
              <a:t>O</a:t>
            </a:r>
            <a:r>
              <a:rPr lang="en-US" sz="2200" b="1" dirty="0" err="1">
                <a:sym typeface="+mn-ea"/>
              </a:rPr>
              <a:t>bblighi</a:t>
            </a:r>
            <a:r>
              <a:rPr lang="en-US" sz="2200" b="1" dirty="0">
                <a:sym typeface="+mn-ea"/>
              </a:rPr>
              <a:t> di </a:t>
            </a:r>
            <a:r>
              <a:rPr lang="en-US" sz="2200" b="1" dirty="0" err="1">
                <a:sym typeface="+mn-ea"/>
              </a:rPr>
              <a:t>assunzione</a:t>
            </a:r>
            <a:r>
              <a:rPr lang="en-US" sz="2200" b="1" dirty="0">
                <a:sym typeface="+mn-ea"/>
              </a:rPr>
              <a:t> del 30 per cento (art. 47, comma 4, ultima </a:t>
            </a:r>
            <a:r>
              <a:rPr lang="en-US" sz="2200" b="1" dirty="0" err="1">
                <a:sym typeface="+mn-ea"/>
              </a:rPr>
              <a:t>parte</a:t>
            </a:r>
            <a:r>
              <a:rPr lang="en-US" sz="2200" b="1" dirty="0">
                <a:sym typeface="+mn-ea"/>
              </a:rPr>
              <a:t>, D.L. 77/2021).</a:t>
            </a:r>
            <a:endParaRPr lang="en-US" sz="2200" b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515" y="335915"/>
            <a:ext cx="8596630" cy="1637665"/>
          </a:xfrm>
        </p:spPr>
        <p:txBody>
          <a:bodyPr>
            <a:normAutofit/>
          </a:bodyPr>
          <a:lstStyle/>
          <a:p>
            <a:pPr algn="ctr"/>
            <a:r>
              <a:rPr lang="it-IT" altLang="en-US"/>
              <a:t>Campania </a:t>
            </a:r>
            <a:endParaRPr lang="it-IT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77545" y="1602740"/>
            <a:ext cx="9701530" cy="4559935"/>
          </a:xfrm>
        </p:spPr>
        <p:txBody>
          <a:bodyPr>
            <a:normAutofit fontScale="90000" lnSpcReduction="10000"/>
          </a:bodyPr>
          <a:lstStyle/>
          <a:p>
            <a:pPr algn="just">
              <a:lnSpc>
                <a:spcPct val="150000"/>
              </a:lnSpc>
            </a:pPr>
            <a:r>
              <a:rPr sz="2400"/>
              <a:t>La Campania </a:t>
            </a:r>
            <a:r>
              <a:rPr sz="2400" b="1"/>
              <a:t>è la prima regione del nostro Paese </a:t>
            </a:r>
            <a:r>
              <a:rPr sz="2400"/>
              <a:t>ad avere approvato una legge – la n° 17 del 26/10/2021 – contenente 'Disposizioni per la promozione della parità retributiva tra i sessi, il sostegno dell'occupazione e dell'imprenditoria femminile di qualità, nonché per la valorizzazione delle competenze delle donne'.</a:t>
            </a:r>
            <a:endParaRPr sz="2400"/>
          </a:p>
          <a:p>
            <a:pPr marL="0" indent="0" algn="just">
              <a:lnSpc>
                <a:spcPct val="150000"/>
              </a:lnSpc>
              <a:buNone/>
            </a:pPr>
            <a:r>
              <a:rPr sz="2220" b="1">
                <a:solidFill>
                  <a:schemeClr val="accent1"/>
                </a:solidFill>
              </a:rPr>
              <a:t>l’articolo 3 di detta Legge è contemplata l’istituzione del Registro regionale delle imprese virtuose in materia retributiva di genere, oggetto dell’Avviso bandito dall’Ente.</a:t>
            </a:r>
            <a:r>
              <a:rPr lang="en-US" sz="2220" dirty="0">
                <a:sym typeface="+mn-ea"/>
              </a:rPr>
              <a:t> </a:t>
            </a:r>
            <a:endParaRPr lang="en-US" sz="2220" dirty="0">
              <a:sym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220" b="1" dirty="0">
                <a:sym typeface="+mn-ea"/>
              </a:rPr>
              <a:t>la </a:t>
            </a:r>
            <a:r>
              <a:rPr lang="en-US" sz="2220" b="1" dirty="0" err="1">
                <a:sym typeface="+mn-ea"/>
              </a:rPr>
              <a:t>legge</a:t>
            </a:r>
            <a:r>
              <a:rPr lang="en-US" sz="2220" b="1" dirty="0">
                <a:sym typeface="+mn-ea"/>
              </a:rPr>
              <a:t> </a:t>
            </a:r>
            <a:r>
              <a:rPr lang="en-US" sz="2220" b="1" dirty="0" err="1">
                <a:sym typeface="+mn-ea"/>
              </a:rPr>
              <a:t>prevede</a:t>
            </a:r>
            <a:r>
              <a:rPr lang="en-US" sz="2220" b="1" dirty="0">
                <a:sym typeface="+mn-ea"/>
              </a:rPr>
              <a:t> un </a:t>
            </a:r>
            <a:r>
              <a:rPr lang="en-US" sz="2220" b="1" dirty="0" err="1">
                <a:sym typeface="+mn-ea"/>
              </a:rPr>
              <a:t>investimento</a:t>
            </a:r>
            <a:r>
              <a:rPr lang="en-US" sz="2220" b="1" dirty="0">
                <a:sym typeface="+mn-ea"/>
              </a:rPr>
              <a:t> di 1,9 </a:t>
            </a:r>
            <a:r>
              <a:rPr lang="en-US" sz="2220" b="1" dirty="0" err="1">
                <a:sym typeface="+mn-ea"/>
              </a:rPr>
              <a:t>milioni</a:t>
            </a:r>
            <a:r>
              <a:rPr lang="en-US" sz="2220" b="1" dirty="0">
                <a:sym typeface="+mn-ea"/>
              </a:rPr>
              <a:t> di euro per </a:t>
            </a:r>
            <a:r>
              <a:rPr lang="en-US" sz="2220" b="1" dirty="0" err="1">
                <a:sym typeface="+mn-ea"/>
              </a:rPr>
              <a:t>i</a:t>
            </a:r>
            <a:r>
              <a:rPr lang="en-US" sz="2220" b="1" dirty="0">
                <a:sym typeface="+mn-ea"/>
              </a:rPr>
              <a:t> </a:t>
            </a:r>
            <a:r>
              <a:rPr lang="en-US" sz="2220" b="1" dirty="0" err="1">
                <a:sym typeface="+mn-ea"/>
              </a:rPr>
              <a:t>prossimi</a:t>
            </a:r>
            <a:r>
              <a:rPr lang="en-US" sz="2220" b="1" dirty="0">
                <a:sym typeface="+mn-ea"/>
              </a:rPr>
              <a:t> 3 anni</a:t>
            </a:r>
            <a:r>
              <a:rPr lang="en-US" sz="2220" dirty="0">
                <a:sym typeface="+mn-ea"/>
              </a:rPr>
              <a:t>.</a:t>
            </a:r>
            <a:endParaRPr lang="en-US" sz="2220" dirty="0"/>
          </a:p>
          <a:p>
            <a:pPr marL="0" indent="0" algn="just">
              <a:lnSpc>
                <a:spcPct val="150000"/>
              </a:lnSpc>
              <a:buNone/>
            </a:pPr>
            <a:endParaRPr sz="2220" b="1">
              <a:solidFill>
                <a:schemeClr val="accent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sz="2220" b="1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F9F0C5-380F-41C2-899A-BAC0F0927E16}" type="slidenum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995" y="447040"/>
            <a:ext cx="8596630" cy="1019810"/>
          </a:xfrm>
        </p:spPr>
        <p:txBody>
          <a:bodyPr>
            <a:normAutofit/>
          </a:bodyPr>
          <a:lstStyle/>
          <a:p>
            <a:pPr algn="ctr"/>
            <a:r>
              <a:rPr lang="it-IT" altLang="en-US"/>
              <a:t>Campania </a:t>
            </a:r>
            <a:endParaRPr lang="it-IT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901700" y="1206500"/>
            <a:ext cx="9561830" cy="4772025"/>
          </a:xfrm>
        </p:spPr>
        <p:txBody>
          <a:bodyPr>
            <a:normAutofit/>
          </a:bodyPr>
          <a:lstStyle/>
          <a:p>
            <a:pPr algn="just"/>
            <a:endParaRPr lang="en-US"/>
          </a:p>
          <a:p>
            <a:pPr marL="0" indent="0" algn="just">
              <a:lnSpc>
                <a:spcPct val="150000"/>
              </a:lnSpc>
              <a:buNone/>
            </a:pPr>
            <a:r>
              <a:rPr lang="it-IT"/>
              <a:t>I</a:t>
            </a:r>
            <a:r>
              <a:t>mprese pubbliche e private, imprese sociali con meno di cento dipendenti, compresi gli enti strumentali o controllati, le società partecipate e le aziende speciali di enti pubblici, capaci di garantire la parità retributiva, il sostegno dell’occupazione femminile e la valorizzazione della competenza delle donne potranno presentare domanda di iscrizione al Registro a fronte della quale verrà assicurato loro un sistema di premialità nell’attribuzione dei benefici erogati dalla Regione Campania con Avvisi o Bandi.</a:t>
            </a:r>
          </a:p>
          <a:p>
            <a:pPr algn="just"/>
            <a:r>
              <a:rPr lang="it-IT" b="1">
                <a:solidFill>
                  <a:schemeClr val="accent1"/>
                </a:solidFill>
              </a:rPr>
              <a:t>I</a:t>
            </a:r>
            <a:r>
              <a:rPr b="1">
                <a:solidFill>
                  <a:schemeClr val="accent1"/>
                </a:solidFill>
              </a:rPr>
              <a:t>l termine per l’iscrizione al Registro è fissato al 30 novembre di ciascun anno.</a:t>
            </a:r>
            <a:endParaRPr b="1">
              <a:solidFill>
                <a:schemeClr val="accent1"/>
              </a:solidFill>
            </a:endParaRPr>
          </a:p>
          <a:p>
            <a:pPr algn="just"/>
            <a:r>
              <a:rPr sz="2000" b="1">
                <a:solidFill>
                  <a:schemeClr val="tx1"/>
                </a:solidFill>
              </a:rPr>
              <a:t>registroimpresevirtuose@pec.regione.campania.it</a:t>
            </a:r>
            <a:endParaRPr sz="2000" b="1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F9F0C5-380F-41C2-899A-BAC0F0927E16}" type="slidenum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474" y="67437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it-IT" altLang="en-US"/>
              <a:t>I dati  </a:t>
            </a:r>
            <a:endParaRPr lang="it-IT" altLang="en-US"/>
          </a:p>
        </p:txBody>
      </p:sp>
      <p:pic>
        <p:nvPicPr>
          <p:cNvPr id="4" name="Content Placeholder 3" descr="dati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312035" y="1865630"/>
            <a:ext cx="6570980" cy="366776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F9F0C5-380F-41C2-899A-BAC0F0927E16}" type="slidenum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014" y="239776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it-IT" altLang="en-US" sz="8000"/>
              <a:t>GRAZIE</a:t>
            </a:r>
            <a:endParaRPr lang="it-IT" altLang="en-US" sz="8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F9F0C5-380F-41C2-899A-BAC0F0927E16}" type="slidenum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/>
            <a:r>
              <a:rPr lang="it-IT" altLang="en-US" sz="1400" dirty="0"/>
              <a:t>WWW.</a:t>
            </a:r>
            <a:r>
              <a:rPr lang="en-US" sz="1400" dirty="0"/>
              <a:t>TERESAANGELINO.IT</a:t>
            </a:r>
            <a:r>
              <a:rPr lang="it-IT" altLang="en-US" sz="1400" dirty="0"/>
              <a:t> </a:t>
            </a:r>
            <a:endParaRPr lang="it-IT" altLang="en-US" sz="1400" dirty="0"/>
          </a:p>
          <a:p>
            <a:pPr algn="ctr"/>
            <a:r>
              <a:rPr lang="it-IT" altLang="en-US" sz="1400" dirty="0"/>
              <a:t>info@teresaangelino.it</a:t>
            </a:r>
            <a:endParaRPr lang="it-IT" altLang="en-US" sz="1400" dirty="0"/>
          </a:p>
        </p:txBody>
      </p:sp>
      <p:pic>
        <p:nvPicPr>
          <p:cNvPr id="7" name="Content Placeholder 6" descr="NAP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592570" y="5781675"/>
            <a:ext cx="219075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31017" y="534989"/>
            <a:ext cx="8596668" cy="1320800"/>
          </a:xfrm>
        </p:spPr>
        <p:txBody>
          <a:bodyPr/>
          <a:lstStyle/>
          <a:p>
            <a:pPr algn="ctr"/>
            <a:r>
              <a:rPr lang="it-IT" dirty="0"/>
              <a:t>L’Obiettivo 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0365" y="1369060"/>
            <a:ext cx="10119360" cy="4367530"/>
          </a:xfrm>
        </p:spPr>
        <p:txBody>
          <a:bodyPr>
            <a:noAutofit/>
          </a:bodyPr>
          <a:lstStyle/>
          <a:p>
            <a:pPr>
              <a:buFont typeface="Wingdings" panose="05000000000000000000" charset="0"/>
              <a:buChar char="Ø"/>
            </a:pPr>
            <a:endParaRPr lang="it-IT" sz="3100" dirty="0">
              <a:solidFill>
                <a:schemeClr val="tx1"/>
              </a:solidFill>
              <a:latin typeface="+mj-lt"/>
              <a:ea typeface="+mj-ea"/>
              <a:cs typeface="+mj-cs"/>
              <a:sym typeface="+mn-ea"/>
            </a:endParaRPr>
          </a:p>
          <a:p>
            <a:pPr>
              <a:buFont typeface="Wingdings" panose="05000000000000000000" charset="0"/>
              <a:buChar char="Ø"/>
            </a:pPr>
            <a:r>
              <a:rPr lang="it-IT" sz="31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rPr>
              <a:t>L 'obiettivo è incentivare le imprese ad adottare policy adeguate a ridurre il divario di genere in tutte le aree che presentano maggiori criticità come;</a:t>
            </a:r>
            <a:endParaRPr lang="it-IT" sz="3100" dirty="0">
              <a:solidFill>
                <a:schemeClr val="tx1"/>
              </a:solidFill>
              <a:latin typeface="+mj-lt"/>
              <a:ea typeface="+mj-ea"/>
              <a:cs typeface="+mj-cs"/>
              <a:sym typeface="+mn-ea"/>
            </a:endParaRPr>
          </a:p>
          <a:p>
            <a:pPr algn="r">
              <a:buFont typeface="Arial" panose="020B0604020202020204" pitchFamily="34" charset="0"/>
              <a:buChar char="•"/>
            </a:pPr>
            <a:r>
              <a:rPr lang="it-IT" sz="31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it-IT" sz="31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ea"/>
              </a:rPr>
              <a:t>le opportunità di carriera</a:t>
            </a:r>
            <a:endParaRPr lang="it-IT" sz="3100" dirty="0">
              <a:solidFill>
                <a:schemeClr val="accent1"/>
              </a:solidFill>
              <a:latin typeface="+mj-lt"/>
              <a:ea typeface="+mj-ea"/>
              <a:cs typeface="+mj-cs"/>
              <a:sym typeface="+mn-ea"/>
            </a:endParaRPr>
          </a:p>
          <a:p>
            <a:pPr algn="r">
              <a:buFont typeface="Arial" panose="020B0604020202020204" pitchFamily="34" charset="0"/>
              <a:buChar char="•"/>
            </a:pPr>
            <a:r>
              <a:rPr lang="it-IT" sz="31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ea"/>
              </a:rPr>
              <a:t>la parità salariale a parità di mansioni</a:t>
            </a:r>
            <a:endParaRPr lang="it-IT" sz="3100" dirty="0">
              <a:solidFill>
                <a:schemeClr val="accent1"/>
              </a:solidFill>
              <a:latin typeface="+mj-lt"/>
              <a:ea typeface="+mj-ea"/>
              <a:cs typeface="+mj-cs"/>
              <a:sym typeface="+mn-ea"/>
            </a:endParaRPr>
          </a:p>
          <a:p>
            <a:pPr algn="r">
              <a:buFont typeface="Arial" panose="020B0604020202020204" pitchFamily="34" charset="0"/>
              <a:buChar char="•"/>
            </a:pPr>
            <a:r>
              <a:rPr lang="it-IT" sz="31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ea"/>
              </a:rPr>
              <a:t> le politiche di gestione delle differenze di genere</a:t>
            </a:r>
            <a:endParaRPr lang="it-IT" sz="3100" dirty="0">
              <a:solidFill>
                <a:schemeClr val="accent1"/>
              </a:solidFill>
              <a:latin typeface="+mj-lt"/>
              <a:ea typeface="+mj-ea"/>
              <a:cs typeface="+mj-cs"/>
              <a:sym typeface="+mn-ea"/>
            </a:endParaRPr>
          </a:p>
          <a:p>
            <a:pPr algn="r">
              <a:buFont typeface="Arial" panose="020B0604020202020204" pitchFamily="34" charset="0"/>
              <a:buChar char="•"/>
            </a:pPr>
            <a:r>
              <a:rPr lang="it-IT" sz="31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ea"/>
              </a:rPr>
              <a:t>la tutela della maternità.</a:t>
            </a:r>
            <a:endParaRPr lang="it-IT" sz="31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br>
              <a:rPr lang="it-IT" sz="3100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it-IT" sz="3100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3100" kern="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525" y="647065"/>
            <a:ext cx="7994650" cy="1320800"/>
          </a:xfrm>
        </p:spPr>
        <p:txBody>
          <a:bodyPr>
            <a:noAutofit/>
          </a:bodyPr>
          <a:lstStyle/>
          <a:p>
            <a:pPr algn="ctr"/>
            <a:r>
              <a:rPr lang="it-IT" altLang="en-US" dirty="0">
                <a:solidFill>
                  <a:schemeClr val="accent1"/>
                </a:solidFill>
              </a:rPr>
              <a:t>Agenda 2030 e parità di genere</a:t>
            </a:r>
            <a:br>
              <a:rPr lang="it-IT" altLang="en-US" dirty="0">
                <a:solidFill>
                  <a:schemeClr val="accent1"/>
                </a:solidFill>
              </a:rPr>
            </a:br>
            <a:r>
              <a:rPr lang="it-IT" altLang="en-US" dirty="0">
                <a:solidFill>
                  <a:schemeClr val="accent1"/>
                </a:solidFill>
              </a:rPr>
              <a:t>      193 Paesi Membri dell’Onu </a:t>
            </a:r>
            <a:endParaRPr lang="it-IT" alt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545" y="1967865"/>
            <a:ext cx="10482580" cy="40735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en-US" sz="2300"/>
          </a:p>
          <a:p>
            <a:pPr>
              <a:lnSpc>
                <a:spcPct val="150000"/>
              </a:lnSpc>
            </a:pPr>
            <a:r>
              <a:rPr lang="en-US" sz="2300"/>
              <a:t>l’obiettivo </a:t>
            </a:r>
            <a:r>
              <a:rPr lang="it-IT" altLang="en-US" sz="2300"/>
              <a:t>è </a:t>
            </a:r>
            <a:r>
              <a:rPr lang="en-US" sz="2300"/>
              <a:t>colmare i gap attualmente esistenti</a:t>
            </a:r>
            <a:r>
              <a:rPr lang="it-IT" altLang="en-US" sz="2300"/>
              <a:t> e </a:t>
            </a:r>
            <a:r>
              <a:rPr lang="en-US" sz="2300"/>
              <a:t> incorporare la parità di genere nel </a:t>
            </a:r>
            <a:r>
              <a:rPr lang="en-US" sz="2300" b="1"/>
              <a:t>DNA delle organizzazioni</a:t>
            </a:r>
            <a:r>
              <a:rPr lang="en-US" sz="2300"/>
              <a:t> </a:t>
            </a:r>
            <a:r>
              <a:rPr lang="it-IT" altLang="en-US" sz="2300"/>
              <a:t>per</a:t>
            </a:r>
            <a:r>
              <a:rPr lang="en-US" sz="2300"/>
              <a:t> produrre un cambiamento sostenibile e durevole nel tempo.</a:t>
            </a:r>
            <a:endParaRPr lang="en-US" sz="2300"/>
          </a:p>
          <a:p>
            <a:endParaRPr lang="en-US" sz="2000"/>
          </a:p>
        </p:txBody>
      </p:sp>
      <p:sp>
        <p:nvSpPr>
          <p:cNvPr id="9" name="Right Arrow 8"/>
          <p:cNvSpPr/>
          <p:nvPr/>
        </p:nvSpPr>
        <p:spPr>
          <a:xfrm>
            <a:off x="1453899" y="1258450"/>
            <a:ext cx="979170" cy="485775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0000"/>
              </a:highlight>
            </a:endParaRPr>
          </a:p>
        </p:txBody>
      </p:sp>
      <p:sp>
        <p:nvSpPr>
          <p:cNvPr id="4" name="Right Arrow 3"/>
          <p:cNvSpPr/>
          <p:nvPr/>
        </p:nvSpPr>
        <p:spPr>
          <a:xfrm rot="5400000">
            <a:off x="6116320" y="4819015"/>
            <a:ext cx="802640" cy="485775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525" y="647065"/>
            <a:ext cx="7994650" cy="1320800"/>
          </a:xfrm>
        </p:spPr>
        <p:txBody>
          <a:bodyPr>
            <a:noAutofit/>
          </a:bodyPr>
          <a:lstStyle/>
          <a:p>
            <a:pPr algn="ctr"/>
            <a:r>
              <a:rPr lang="it-IT" altLang="en-US" dirty="0">
                <a:solidFill>
                  <a:schemeClr val="accent1"/>
                </a:solidFill>
              </a:rPr>
              <a:t>Agenda 2030 e parità di genere</a:t>
            </a:r>
            <a:br>
              <a:rPr lang="it-IT" altLang="en-US" dirty="0">
                <a:solidFill>
                  <a:schemeClr val="accent1"/>
                </a:solidFill>
              </a:rPr>
            </a:br>
            <a:r>
              <a:rPr lang="it-IT" altLang="en-US" dirty="0">
                <a:solidFill>
                  <a:schemeClr val="accent1"/>
                </a:solidFill>
              </a:rPr>
              <a:t>      193 Paesi Membri dell’Onu </a:t>
            </a:r>
            <a:endParaRPr lang="it-IT" alt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545" y="1967865"/>
            <a:ext cx="10482580" cy="407352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altLang="en-US" sz="2300"/>
          </a:p>
          <a:p>
            <a:pPr marL="0" indent="0">
              <a:lnSpc>
                <a:spcPct val="150000"/>
              </a:lnSpc>
              <a:buNone/>
            </a:pPr>
            <a:r>
              <a:rPr lang="it-IT" altLang="en-US" sz="2300"/>
              <a:t>Le aziende</a:t>
            </a:r>
            <a:r>
              <a:rPr lang="en-US" sz="2300"/>
              <a:t> sono chiamate ad adottare politiche interne e procedimenti che </a:t>
            </a:r>
            <a:r>
              <a:rPr lang="it-IT" altLang="en-US" sz="2300"/>
              <a:t>    </a:t>
            </a:r>
            <a:r>
              <a:rPr lang="en-US" sz="2300"/>
              <a:t>garantiscano gli stessi diritti ed opportunità lavorative alle donne rispetto alla componente maschile, e ad investire esternamente in programmi di emancipazione economica per donne e ragazze, incentivando così la crescita economica e lo sviluppo sociale. </a:t>
            </a:r>
            <a:endParaRPr lang="en-US" sz="2300"/>
          </a:p>
          <a:p>
            <a:endParaRPr lang="en-US" sz="2000"/>
          </a:p>
        </p:txBody>
      </p:sp>
      <p:sp>
        <p:nvSpPr>
          <p:cNvPr id="9" name="Right Arrow 8"/>
          <p:cNvSpPr/>
          <p:nvPr/>
        </p:nvSpPr>
        <p:spPr>
          <a:xfrm>
            <a:off x="1453899" y="1347985"/>
            <a:ext cx="979170" cy="485775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45" y="609600"/>
            <a:ext cx="9246235" cy="132080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  <a:sym typeface="+mn-ea"/>
              </a:rPr>
              <a:t>Certificazione sulla parità di genere </a:t>
            </a:r>
            <a:br>
              <a:rPr lang="it-IT" b="1" dirty="0">
                <a:solidFill>
                  <a:schemeClr val="accent1"/>
                </a:solidFill>
                <a:sym typeface="+mn-ea"/>
              </a:rPr>
            </a:br>
            <a:r>
              <a:rPr lang="it-IT" b="1" dirty="0">
                <a:solidFill>
                  <a:schemeClr val="accent1"/>
                </a:solidFill>
                <a:sym typeface="+mn-ea"/>
              </a:rPr>
              <a:t>UNI </a:t>
            </a:r>
            <a:r>
              <a:rPr lang="it-IT" b="1" dirty="0" err="1">
                <a:solidFill>
                  <a:schemeClr val="accent1"/>
                </a:solidFill>
                <a:sym typeface="+mn-ea"/>
              </a:rPr>
              <a:t>PdR</a:t>
            </a:r>
            <a:r>
              <a:rPr lang="it-IT" b="1" dirty="0">
                <a:solidFill>
                  <a:schemeClr val="accent1"/>
                </a:solidFill>
                <a:sym typeface="+mn-ea"/>
              </a:rPr>
              <a:t> 125:2022</a:t>
            </a:r>
            <a:endParaRPr lang="it-IT" b="1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853440" y="1742440"/>
            <a:ext cx="8813165" cy="4861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v"/>
            </a:pPr>
            <a:endParaRPr lang="it-IT" sz="2700" dirty="0">
              <a:latin typeface="+mj-lt"/>
              <a:ea typeface="+mj-ea"/>
              <a:cs typeface="+mj-cs"/>
            </a:endParaRPr>
          </a:p>
          <a:p>
            <a:pPr marL="457200" indent="-457200">
              <a:buFont typeface="Wingdings" panose="05000000000000000000" charset="0"/>
              <a:buChar char="v"/>
            </a:pPr>
            <a:r>
              <a:rPr lang="it-IT" sz="2700" dirty="0">
                <a:latin typeface="+mj-lt"/>
                <a:ea typeface="+mj-ea"/>
                <a:cs typeface="+mj-cs"/>
              </a:rPr>
              <a:t>Pari opportunità </a:t>
            </a:r>
            <a:endParaRPr lang="it-IT" sz="2700" dirty="0">
              <a:latin typeface="+mj-lt"/>
              <a:ea typeface="+mj-ea"/>
              <a:cs typeface="+mj-cs"/>
            </a:endParaRPr>
          </a:p>
          <a:p>
            <a:endParaRPr lang="it-IT" sz="2700" dirty="0">
              <a:latin typeface="+mj-lt"/>
              <a:ea typeface="+mj-ea"/>
              <a:cs typeface="+mj-cs"/>
            </a:endParaRPr>
          </a:p>
          <a:p>
            <a:pPr marL="457200" indent="-457200">
              <a:buFont typeface="Wingdings" panose="05000000000000000000" charset="0"/>
              <a:buChar char="v"/>
            </a:pPr>
            <a:r>
              <a:rPr lang="it-IT" sz="2700" dirty="0">
                <a:latin typeface="+mj-lt"/>
                <a:ea typeface="+mj-ea"/>
                <a:cs typeface="+mj-cs"/>
              </a:rPr>
              <a:t>Quote rosa </a:t>
            </a:r>
            <a:endParaRPr lang="it-IT" sz="2700" dirty="0">
              <a:latin typeface="+mj-lt"/>
              <a:ea typeface="+mj-ea"/>
              <a:cs typeface="+mj-cs"/>
            </a:endParaRPr>
          </a:p>
          <a:p>
            <a:endParaRPr lang="it-IT" sz="2700" dirty="0">
              <a:latin typeface="+mj-lt"/>
              <a:ea typeface="+mj-ea"/>
              <a:cs typeface="+mj-cs"/>
            </a:endParaRPr>
          </a:p>
          <a:p>
            <a:pPr marL="457200" indent="-457200">
              <a:buFont typeface="Wingdings" panose="05000000000000000000" charset="0"/>
              <a:buChar char="v"/>
            </a:pPr>
            <a:r>
              <a:rPr lang="it-IT" sz="2700" dirty="0">
                <a:latin typeface="+mj-lt"/>
                <a:ea typeface="+mj-ea"/>
                <a:cs typeface="+mj-cs"/>
              </a:rPr>
              <a:t>Empowerment femminile</a:t>
            </a:r>
            <a:endParaRPr lang="it-IT" sz="2700" dirty="0">
              <a:latin typeface="+mj-lt"/>
              <a:ea typeface="+mj-ea"/>
              <a:cs typeface="+mj-cs"/>
            </a:endParaRPr>
          </a:p>
          <a:p>
            <a:endParaRPr lang="it-IT" sz="2700" dirty="0">
              <a:latin typeface="+mj-lt"/>
              <a:ea typeface="+mj-ea"/>
              <a:cs typeface="+mj-cs"/>
            </a:endParaRPr>
          </a:p>
          <a:p>
            <a:pPr marL="457200" indent="-457200">
              <a:buFont typeface="Wingdings" panose="05000000000000000000" charset="0"/>
              <a:buChar char="v"/>
            </a:pPr>
            <a:r>
              <a:rPr lang="it-IT" sz="2700" dirty="0">
                <a:latin typeface="+mj-lt"/>
                <a:ea typeface="+mj-ea"/>
                <a:cs typeface="+mj-cs"/>
              </a:rPr>
              <a:t>Parità di genere </a:t>
            </a:r>
            <a:endParaRPr lang="it-IT" sz="2700" dirty="0">
              <a:latin typeface="+mj-lt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None/>
            </a:pPr>
            <a:r>
              <a:rPr lang="it-IT" sz="2700" dirty="0">
                <a:latin typeface="+mj-lt"/>
                <a:ea typeface="+mj-ea"/>
                <a:cs typeface="+mj-cs"/>
              </a:rPr>
              <a:t>                      </a:t>
            </a:r>
            <a:endParaRPr lang="it-IT" sz="2700" dirty="0">
              <a:latin typeface="+mj-lt"/>
              <a:ea typeface="+mj-ea"/>
              <a:cs typeface="+mj-cs"/>
            </a:endParaRPr>
          </a:p>
          <a:p>
            <a:r>
              <a:rPr lang="it-IT" sz="4000" dirty="0">
                <a:latin typeface="+mj-lt"/>
                <a:ea typeface="+mj-ea"/>
                <a:cs typeface="+mj-cs"/>
              </a:rPr>
              <a:t>                        </a:t>
            </a:r>
            <a:r>
              <a:rPr lang="it-IT" sz="4000" dirty="0">
                <a:latin typeface="+mj-lt"/>
                <a:ea typeface="+mj-ea"/>
                <a:cs typeface="+mj-cs"/>
                <a:sym typeface="+mn-ea"/>
              </a:rPr>
              <a:t>≠</a:t>
            </a:r>
            <a:r>
              <a:rPr lang="it-IT" sz="4000" dirty="0">
                <a:latin typeface="+mj-lt"/>
                <a:ea typeface="+mj-ea"/>
                <a:cs typeface="+mj-cs"/>
              </a:rPr>
              <a:t> </a:t>
            </a:r>
            <a:endParaRPr lang="it-IT" sz="4000" dirty="0">
              <a:latin typeface="+mj-lt"/>
              <a:ea typeface="+mj-ea"/>
              <a:cs typeface="+mj-cs"/>
            </a:endParaRPr>
          </a:p>
          <a:p>
            <a:pPr marL="457200" indent="-457200" algn="r">
              <a:buFont typeface="Wingdings" panose="05000000000000000000" pitchFamily="2" charset="2"/>
              <a:buChar char="v"/>
            </a:pPr>
            <a:r>
              <a:rPr lang="it-IT" sz="27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FEMMINISMO</a:t>
            </a:r>
            <a:endParaRPr lang="it-IT" alt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Home del sito Certificazione della parità di genere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" y="596900"/>
            <a:ext cx="1205230" cy="1205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97255" y="524510"/>
            <a:ext cx="9519285" cy="4970780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Certificazione sulla parità di genere </a:t>
            </a:r>
            <a:br>
              <a:rPr lang="it-IT" b="1" dirty="0">
                <a:solidFill>
                  <a:schemeClr val="accent1"/>
                </a:solidFill>
              </a:rPr>
            </a:br>
            <a:r>
              <a:rPr lang="it-IT" b="1" dirty="0">
                <a:solidFill>
                  <a:schemeClr val="accent1"/>
                </a:solidFill>
              </a:rPr>
              <a:t>UNI </a:t>
            </a:r>
            <a:r>
              <a:rPr lang="it-IT" b="1" dirty="0" err="1">
                <a:solidFill>
                  <a:schemeClr val="accent1"/>
                </a:solidFill>
              </a:rPr>
              <a:t>PdR</a:t>
            </a:r>
            <a:r>
              <a:rPr lang="it-IT" b="1" dirty="0">
                <a:solidFill>
                  <a:schemeClr val="accent1"/>
                </a:solidFill>
              </a:rPr>
              <a:t> 125:2022 </a:t>
            </a:r>
            <a:br>
              <a:rPr lang="it-IT" b="1" dirty="0">
                <a:solidFill>
                  <a:schemeClr val="tx1"/>
                </a:solidFill>
              </a:rPr>
            </a:br>
            <a:br>
              <a:rPr lang="it-IT" sz="2700" dirty="0">
                <a:solidFill>
                  <a:schemeClr val="tx1"/>
                </a:solidFill>
              </a:rPr>
            </a:br>
            <a:r>
              <a:rPr lang="it-IT" sz="2700" dirty="0">
                <a:solidFill>
                  <a:schemeClr val="tx1"/>
                </a:solidFill>
              </a:rPr>
              <a:t>L’art 46 bis nel codice delle pari opportunità  prevede che, a decorrere dal 1° gennaio 2022 venga introdotta la certificazione della parità di genere </a:t>
            </a:r>
            <a:br>
              <a:rPr lang="it-IT" sz="2700" dirty="0">
                <a:solidFill>
                  <a:schemeClr val="tx1"/>
                </a:solidFill>
              </a:rPr>
            </a:br>
            <a:r>
              <a:rPr lang="it-IT" sz="2700" b="1" dirty="0">
                <a:solidFill>
                  <a:schemeClr val="tx1"/>
                </a:solidFill>
              </a:rPr>
              <a:t>arriva </a:t>
            </a:r>
            <a:br>
              <a:rPr lang="it-IT" sz="2700" dirty="0">
                <a:solidFill>
                  <a:schemeClr val="tx1"/>
                </a:solidFill>
              </a:rPr>
            </a:br>
            <a:r>
              <a:rPr lang="it-IT" sz="2700" dirty="0">
                <a:solidFill>
                  <a:schemeClr val="accent2"/>
                </a:solidFill>
              </a:rPr>
              <a:t>dopo 15 anni </a:t>
            </a:r>
            <a:r>
              <a:rPr lang="it-IT" sz="2700" dirty="0">
                <a:solidFill>
                  <a:schemeClr val="tx1"/>
                </a:solidFill>
              </a:rPr>
              <a:t>ad introdurre  l’articolo 46-bis del decreto legislativo 11 aprile 2006, n. 198 (Codice per le pari opportunità) </a:t>
            </a:r>
            <a:r>
              <a:rPr lang="it-IT" sz="2800" kern="0" dirty="0">
                <a:solidFill>
                  <a:schemeClr val="tx1"/>
                </a:solidFill>
                <a:effectLst/>
                <a:latin typeface="Titillium-Regular"/>
                <a:ea typeface="Calibri" panose="020F0502020204030204" pitchFamily="34" charset="0"/>
                <a:cs typeface="Titillium-Regular"/>
              </a:rPr>
              <a:t> </a:t>
            </a:r>
            <a:endParaRPr lang="it-IT" sz="27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45" y="609600"/>
            <a:ext cx="9681845" cy="1637665"/>
          </a:xfrm>
        </p:spPr>
        <p:txBody>
          <a:bodyPr>
            <a:normAutofit/>
          </a:bodyPr>
          <a:lstStyle/>
          <a:p>
            <a:pPr algn="ctr"/>
            <a:r>
              <a:rPr lang="it-IT" altLang="en-US"/>
              <a:t>Osservatorio Nazionale per l’integrazione delle politiche per la parità di genere   </a:t>
            </a:r>
            <a:endParaRPr lang="it-IT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07060" y="2160905"/>
            <a:ext cx="10005060" cy="388048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/>
              <a:t>13 aprile 2023</a:t>
            </a:r>
            <a:r>
              <a:rPr lang="it-IT" altLang="en-US" sz="2200"/>
              <a:t> </a:t>
            </a:r>
            <a:r>
              <a:rPr lang="en-US" sz="2200"/>
              <a:t>Si è tenuta  la prima riunione presieduta dalla Ministra per la famiglia, la natalità e le pari opportunità, Eugenia Roccella, dell’Assemblea dell’Osservatorio nazionale per l'integrazione delle politiche per la parità di genere. L’Osservatorio è l’organismo di natura tecnica previsto nella governance istituzionale della Strategia nazionale sulla parità di genere 2021-2026.</a:t>
            </a:r>
            <a:endParaRPr lang="en-US" sz="2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F9F0C5-380F-41C2-899A-BAC0F0927E16}" type="slidenum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dirty="0"/>
              <a:t>TERESAANGELINO.IT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15185</Words>
  <Application>WPS Presentation</Application>
  <PresentationFormat>Widescreen</PresentationFormat>
  <Paragraphs>414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1" baseType="lpstr">
      <vt:lpstr>Arial</vt:lpstr>
      <vt:lpstr>SimSun</vt:lpstr>
      <vt:lpstr>Wingdings</vt:lpstr>
      <vt:lpstr>Wingdings 3</vt:lpstr>
      <vt:lpstr>Arial</vt:lpstr>
      <vt:lpstr>Wingdings</vt:lpstr>
      <vt:lpstr>Titillium-Regular</vt:lpstr>
      <vt:lpstr>Segoe Print</vt:lpstr>
      <vt:lpstr>Calibri</vt:lpstr>
      <vt:lpstr>Times New Roman</vt:lpstr>
      <vt:lpstr>Trebuchet MS</vt:lpstr>
      <vt:lpstr>Microsoft YaHei</vt:lpstr>
      <vt:lpstr>Arial Unicode MS</vt:lpstr>
      <vt:lpstr>Sfaccettatura</vt:lpstr>
      <vt:lpstr>Certificazione sulla parità di genere  UNI PdR 125:2022 </vt:lpstr>
      <vt:lpstr>Certificazione sulla parità di genere  UNI PdR 125:2022   Introdotta dall’articolo 4 della legge 5/11/2021, n. 162,che introduce il 46 bis della legge 198/2006    Modifiche al codice di cui al decreto legislativo 11 aprile 2006, n. 198, e altre disposizioni in materia di pari opportunita' tra uomo e donna in ambito lavorativo. (21G00175) (GU Serie Generale n.275 del 18-11-2021) note: Entrata in vigore del provvedimento: 03/12/2021  DECRETI DELLA PESIDENZA DEL CONSIGLIO DEI MINISTRI SU PROPOSTA DEI MINISTRI DELLE PARI OPPORTUNITA’ E DEL LAVORO   </vt:lpstr>
      <vt:lpstr>Certificazione sulla parità di genere  UNI PdR 125:2022 </vt:lpstr>
      <vt:lpstr>L’Obiettivo  </vt:lpstr>
      <vt:lpstr>Agenda 2030 e parità di genere       193 Paesi Membri dell’Onu </vt:lpstr>
      <vt:lpstr>Agenda 2030 e parità di genere       193 Paesi Membri dell’Onu </vt:lpstr>
      <vt:lpstr>Certificazione sulla parità di genere  UNI PdR 125:2022</vt:lpstr>
      <vt:lpstr>Certificazione sulla parità di genere  UNI PdR 125:2022   L’art 46 bis nel codice delle pari opportunità  prevede che, a decorrere dal 1° gennaio 2022 venga introdotta la certificazione della parità di genere  arriva  dopo 15 anni ad introdurre  l’articolo 46-bis del decreto legislativo 11 aprile 2006, n. 198 (Codice per le pari opportunità)  </vt:lpstr>
      <vt:lpstr>Osservatorio Nazionale per l’integrazione delle politiche per la parità di genere   </vt:lpstr>
      <vt:lpstr>PowerPoint 演示文稿</vt:lpstr>
      <vt:lpstr>PowerPoint 演示文稿</vt:lpstr>
      <vt:lpstr>Certificazione sulla parità di genere    Legge 198 del 11/4/2006  è stato attuato il 5/11/2021 art.46 bis  codice delle pari opportunità  già nel 2011 in occasione del World Economic Forum nel 2011,la  Edge Certified Foundation, una fondazione internazionale ha sviluppato la   Certificazione EDGE: Economic Dividends for Gender Equality  La Certificazione EDGE è stata ideata non solo per aiutare le aziende a creare un posto di lavoro ottimale per donne e uomini. L’acronimo EDGE significa Economic Dividends for Gender Equality (Dividendi Economici per la qualità di genere), e si distingue per il suo rigore e per l’attenzione sull'impatto del business aziendale. La certificazione EDGE ha ricevuto l’appoggio di società, governi e leader accademici di tutto il mondo, ed è una metodologia che può essere applicata in tutti i paesi e settori industriali esistenti </vt:lpstr>
      <vt:lpstr>Certificazione sulla parità di genere  UNI PdR 125:2022 </vt:lpstr>
      <vt:lpstr>    Implementazione  </vt:lpstr>
      <vt:lpstr>6 Aree di Valutazione </vt:lpstr>
      <vt:lpstr>Modalità di Valutazione</vt:lpstr>
      <vt:lpstr>Vantaggi economici </vt:lpstr>
      <vt:lpstr>Vantaggi economici </vt:lpstr>
      <vt:lpstr>Vantaggi economici </vt:lpstr>
      <vt:lpstr>Chi Certifica </vt:lpstr>
      <vt:lpstr>Lista in aggiornamento degli organismi di certificazione accreditati</vt:lpstr>
      <vt:lpstr>PowerPoint 演示文稿</vt:lpstr>
      <vt:lpstr>PNNR In attesa di pubblicazione da parte del Governo    </vt:lpstr>
      <vt:lpstr>P       PNNR In attesa di pubblicazione  da parte del Governo    </vt:lpstr>
      <vt:lpstr>Le “nuove” pari opportunità nei contratti pubblici  D.Lgs. 31 marzo 2023 n. 36</vt:lpstr>
      <vt:lpstr>Le “nuove” pari opportunità nei contratti pubblici  D.Lgs. 31 marzo 2023 n. 36</vt:lpstr>
      <vt:lpstr>ADEMPIMENTI ED OBBLIGHI </vt:lpstr>
      <vt:lpstr>ADEMPIMENTI ED OBBLIGHI &amp; SANZIONI </vt:lpstr>
      <vt:lpstr>Le “nuove” pari opportunità nei contratti pubblici  D.Lgs. 31 marzo 2023 n. 36</vt:lpstr>
      <vt:lpstr>PowerPoint 演示文稿</vt:lpstr>
      <vt:lpstr>Le “nuove” pari opportunità nei contratti  pubblici  </vt:lpstr>
      <vt:lpstr>Le “nuove” pari opportunità nei contratti pubblici    </vt:lpstr>
      <vt:lpstr>PowerPoint 演示文稿</vt:lpstr>
      <vt:lpstr>Campania </vt:lpstr>
      <vt:lpstr>Campania </vt:lpstr>
      <vt:lpstr>I dati  </vt:lpstr>
      <vt:lpstr>GRAZIE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Certificazione sulla parità di genere  UNI PdR 125:2022 </dc:title>
  <dc:creator>MARIAROSARIA CAMMISA</dc:creator>
  <cp:lastModifiedBy>Admin</cp:lastModifiedBy>
  <cp:revision>97</cp:revision>
  <dcterms:created xsi:type="dcterms:W3CDTF">2023-05-11T13:18:00Z</dcterms:created>
  <dcterms:modified xsi:type="dcterms:W3CDTF">2023-05-17T09:49:39Z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8911ADCD2A75471DB848B60FB5F68A7D</vt:lpwstr>
  </property>
  <property fmtid="{D5CDD505-2E9C-101B-9397-08002B2CF9AE}" pid="3" name="KSOProductBuildVer">
    <vt:lpwstr>1033-11.2.0.11537</vt:lpwstr>
  </property>
</Properties>
</file>